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0" r:id="rId9"/>
    <p:sldId id="265" r:id="rId10"/>
    <p:sldId id="261" r:id="rId11"/>
    <p:sldId id="262" r:id="rId12"/>
    <p:sldId id="266" r:id="rId13"/>
    <p:sldId id="263" r:id="rId14"/>
    <p:sldId id="267" r:id="rId15"/>
    <p:sldId id="264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92" autoAdjust="0"/>
    <p:restoredTop sz="95768" autoAdjust="0"/>
  </p:normalViewPr>
  <p:slideViewPr>
    <p:cSldViewPr snapToGrid="0">
      <p:cViewPr varScale="1">
        <p:scale>
          <a:sx n="91" d="100"/>
          <a:sy n="91" d="100"/>
        </p:scale>
        <p:origin x="200" y="68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motal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Analýza mediálního pokrytí konfliktu Izrael-</a:t>
            </a:r>
            <a:r>
              <a:rPr lang="cs-CZ" dirty="0" err="1"/>
              <a:t>Hamás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Analýza mediálního pokrytí konfliktu Izrael–</a:t>
            </a:r>
            <a:r>
              <a:rPr lang="cs-CZ" sz="2400" dirty="0" err="1"/>
              <a:t>Hamás</a:t>
            </a:r>
            <a:r>
              <a:rPr lang="cs-CZ" sz="2400" dirty="0"/>
              <a:t> z hlediska dodržení zásad veřejné služby v České televizi v období 7. 10.–31. 10. 2023 (Události a Události, komentáře)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600" dirty="0"/>
              <a:t>Prezentace na semináři Rady ČT 29. 5. 2024</a:t>
            </a:r>
            <a:br>
              <a:rPr lang="cs-CZ" sz="1600" dirty="0"/>
            </a:br>
            <a:r>
              <a:rPr lang="cs-CZ" sz="1600" dirty="0"/>
              <a:t>doc. MgA. Jan Motal, Ph.D., </a:t>
            </a:r>
            <a:r>
              <a:rPr lang="cs-CZ" sz="1600" dirty="0">
                <a:hlinkClick r:id="rId2"/>
              </a:rPr>
              <a:t>jmotal@mail.muni.cz</a:t>
            </a: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ADCE0F-8DB6-5E36-CAAA-1BB7A8E5F2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26464" y="5200243"/>
            <a:ext cx="3794176" cy="643104"/>
          </a:xfrm>
        </p:spPr>
        <p:txBody>
          <a:bodyPr/>
          <a:lstStyle/>
          <a:p>
            <a:pPr algn="ctr"/>
            <a:r>
              <a:rPr lang="cs-CZ" dirty="0"/>
              <a:t>Události 29. 10. 2023, póly binární opozice: dehumanizovaný chaos </a:t>
            </a:r>
            <a:r>
              <a:rPr lang="cs-CZ" dirty="0" err="1"/>
              <a:t>Gazanů</a:t>
            </a:r>
            <a:r>
              <a:rPr lang="cs-CZ" dirty="0"/>
              <a:t>, proti němu organizovaný, sebevědomý a efektivní Izrael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CB3E7C-53F4-D3BA-1F16-929FEAE5D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97C0A7-D0C3-A16C-C321-9EF5E1EE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D30CE8-01BC-DB9F-8E8A-EE645528EEB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sz="1600" dirty="0"/>
              <a:t>Normalizace expresivních jazykových prostředků („zvěrstva“ apod.), jež potlačuje důsledky jednání Izraele ve vztahu k Palestincům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Izrael jako aktivní subjekt či jeho jednání prezentováno neexpresivně („stupňuje tlak“ apod.); Gaza spojena s chaosem, divokostí, krutostí a nenávistí, generalizace („palestinští ozbrojenci“, „ozbrojení Palestinci kopou do těl“ apod., </a:t>
            </a:r>
            <a:r>
              <a:rPr lang="cs-CZ" sz="1600" dirty="0" err="1"/>
              <a:t>srv</a:t>
            </a:r>
            <a:r>
              <a:rPr lang="cs-CZ" sz="1600" dirty="0"/>
              <a:t>. rovněž „protiizraelské demonstrace“), tropus „tlak ulice“ snižuje význam nároků civilního obyvatelstva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Binární opozice nerozlišující mezi různými kolektivními entitami posiluje vyznění, že podpora potřeb palestinského obyvatelstva znamená schvalování zločinů a násilí či dokonce vyjadřuje antisemitismus (viz např. Události, komentáře)</a:t>
            </a:r>
          </a:p>
        </p:txBody>
      </p:sp>
      <p:pic>
        <p:nvPicPr>
          <p:cNvPr id="8" name="Obrázek 7" descr="Obsah obrázku osoba, Lidská tvář, muž, snímek obrazovky&#10;&#10;Popis byl vytvořen automaticky">
            <a:extLst>
              <a:ext uri="{FF2B5EF4-FFF2-40B4-BE49-F238E27FC236}">
                <a16:creationId xmlns:a16="http://schemas.microsoft.com/office/drawing/2014/main" id="{636AAA70-BB7A-21A6-6946-7924F072B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58" y="1701505"/>
            <a:ext cx="3637161" cy="1734880"/>
          </a:xfrm>
          <a:prstGeom prst="rect">
            <a:avLst/>
          </a:prstGeom>
        </p:spPr>
      </p:pic>
      <p:pic>
        <p:nvPicPr>
          <p:cNvPr id="10" name="Obrázek 9" descr="Obsah obrázku Lidská tvář, oblečení, muž, snímek obrazovky&#10;&#10;Popis byl vytvořen automaticky">
            <a:extLst>
              <a:ext uri="{FF2B5EF4-FFF2-40B4-BE49-F238E27FC236}">
                <a16:creationId xmlns:a16="http://schemas.microsoft.com/office/drawing/2014/main" id="{80F21AF1-679B-14ED-F307-629F1AC5C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58" y="3450874"/>
            <a:ext cx="3652782" cy="17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44A840-56C6-C77D-AEBD-48635CCCF4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044E578-EB96-45FE-9F95-AE312C99C32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cs-CZ" i="1" dirty="0"/>
              <a:t>„Vzhledem k </a:t>
            </a:r>
            <a:r>
              <a:rPr lang="cs-CZ" i="1" dirty="0" err="1"/>
              <a:t>úkolům</a:t>
            </a:r>
            <a:r>
              <a:rPr lang="cs-CZ" i="1" dirty="0"/>
              <a:t> </a:t>
            </a:r>
            <a:r>
              <a:rPr lang="cs-CZ" i="1" dirty="0" err="1"/>
              <a:t>veřejne</a:t>
            </a:r>
            <a:r>
              <a:rPr lang="cs-CZ" i="1" dirty="0"/>
              <a:t>́ </a:t>
            </a:r>
            <a:r>
              <a:rPr lang="cs-CZ" i="1" dirty="0" err="1"/>
              <a:t>služby</a:t>
            </a:r>
            <a:r>
              <a:rPr lang="cs-CZ" i="1" dirty="0"/>
              <a:t> </a:t>
            </a:r>
            <a:r>
              <a:rPr lang="cs-CZ" i="1" dirty="0" err="1"/>
              <a:t>považujeme</a:t>
            </a:r>
            <a:r>
              <a:rPr lang="cs-CZ" i="1" dirty="0"/>
              <a:t> za </a:t>
            </a:r>
            <a:r>
              <a:rPr lang="cs-CZ" i="1" dirty="0" err="1"/>
              <a:t>pochopitelne</a:t>
            </a:r>
            <a:r>
              <a:rPr lang="cs-CZ" i="1" dirty="0"/>
              <a:t>́, </a:t>
            </a:r>
            <a:r>
              <a:rPr lang="cs-CZ" i="1" dirty="0" err="1"/>
              <a:t>že</a:t>
            </a:r>
            <a:r>
              <a:rPr lang="cs-CZ" i="1" dirty="0"/>
              <a:t> </a:t>
            </a:r>
            <a:r>
              <a:rPr lang="cs-CZ" i="1" dirty="0" err="1"/>
              <a:t>novináři</a:t>
            </a:r>
            <a:r>
              <a:rPr lang="cs-CZ" i="1" dirty="0"/>
              <a:t> </a:t>
            </a:r>
            <a:r>
              <a:rPr lang="cs-CZ" i="1" dirty="0" err="1"/>
              <a:t>České</a:t>
            </a:r>
            <a:r>
              <a:rPr lang="cs-CZ" i="1" dirty="0"/>
              <a:t> televize ve </a:t>
            </a:r>
            <a:r>
              <a:rPr lang="cs-CZ" i="1" dirty="0" err="1"/>
              <a:t>svých</a:t>
            </a:r>
            <a:r>
              <a:rPr lang="cs-CZ" i="1" dirty="0"/>
              <a:t> </a:t>
            </a:r>
            <a:r>
              <a:rPr lang="cs-CZ" i="1" dirty="0" err="1"/>
              <a:t>výpovědích</a:t>
            </a:r>
            <a:r>
              <a:rPr lang="cs-CZ" i="1" dirty="0"/>
              <a:t> podporují a </a:t>
            </a:r>
            <a:r>
              <a:rPr lang="cs-CZ" i="1" dirty="0" err="1"/>
              <a:t>brání</a:t>
            </a:r>
            <a:r>
              <a:rPr lang="cs-CZ" i="1" dirty="0"/>
              <a:t> lidskou </a:t>
            </a:r>
            <a:r>
              <a:rPr lang="cs-CZ" i="1" dirty="0" err="1"/>
              <a:t>důstojnost</a:t>
            </a:r>
            <a:r>
              <a:rPr lang="cs-CZ" i="1" dirty="0"/>
              <a:t> a demokratické hodnoty, za problematické ale </a:t>
            </a:r>
            <a:r>
              <a:rPr lang="cs-CZ" i="1" dirty="0" err="1"/>
              <a:t>považujeme</a:t>
            </a:r>
            <a:r>
              <a:rPr lang="cs-CZ" i="1" dirty="0"/>
              <a:t>, </a:t>
            </a:r>
            <a:r>
              <a:rPr lang="cs-CZ" i="1" dirty="0" err="1"/>
              <a:t>že</a:t>
            </a:r>
            <a:r>
              <a:rPr lang="cs-CZ" i="1" dirty="0"/>
              <a:t> tak </a:t>
            </a:r>
            <a:r>
              <a:rPr lang="cs-CZ" i="1" dirty="0" err="1"/>
              <a:t>alespon</a:t>
            </a:r>
            <a:r>
              <a:rPr lang="cs-CZ" i="1" dirty="0"/>
              <a:t>̌ v </a:t>
            </a:r>
            <a:r>
              <a:rPr lang="cs-CZ" i="1" dirty="0" err="1"/>
              <a:t>prvních</a:t>
            </a:r>
            <a:r>
              <a:rPr lang="cs-CZ" i="1" dirty="0"/>
              <a:t> </a:t>
            </a:r>
            <a:r>
              <a:rPr lang="cs-CZ" i="1" dirty="0" err="1"/>
              <a:t>chvílích</a:t>
            </a:r>
            <a:r>
              <a:rPr lang="cs-CZ" i="1" dirty="0"/>
              <a:t> po </a:t>
            </a:r>
            <a:r>
              <a:rPr lang="cs-CZ" i="1" dirty="0" err="1"/>
              <a:t>útoku</a:t>
            </a:r>
            <a:r>
              <a:rPr lang="cs-CZ" i="1" dirty="0"/>
              <a:t> </a:t>
            </a:r>
            <a:r>
              <a:rPr lang="cs-CZ" i="1" dirty="0" err="1"/>
              <a:t>činili</a:t>
            </a:r>
            <a:r>
              <a:rPr lang="cs-CZ" i="1" dirty="0"/>
              <a:t> </a:t>
            </a:r>
            <a:r>
              <a:rPr lang="cs-CZ" i="1" dirty="0" err="1"/>
              <a:t>selektivne</a:t>
            </a:r>
            <a:r>
              <a:rPr lang="cs-CZ" i="1" dirty="0"/>
              <a:t>̌ a to tak, </a:t>
            </a:r>
            <a:r>
              <a:rPr lang="cs-CZ" i="1" dirty="0" err="1"/>
              <a:t>že</a:t>
            </a:r>
            <a:r>
              <a:rPr lang="cs-CZ" i="1" dirty="0"/>
              <a:t> reprodukovali a naturalizovali obraz </a:t>
            </a:r>
            <a:r>
              <a:rPr lang="cs-CZ" i="1" dirty="0" err="1"/>
              <a:t>arabského</a:t>
            </a:r>
            <a:r>
              <a:rPr lang="cs-CZ" i="1" dirty="0"/>
              <a:t>/</a:t>
            </a:r>
            <a:r>
              <a:rPr lang="cs-CZ" i="1" dirty="0" err="1"/>
              <a:t>islámského</a:t>
            </a:r>
            <a:r>
              <a:rPr lang="cs-CZ" i="1" dirty="0"/>
              <a:t> </a:t>
            </a:r>
            <a:r>
              <a:rPr lang="cs-CZ" i="1" dirty="0" err="1"/>
              <a:t>světa</a:t>
            </a:r>
            <a:r>
              <a:rPr lang="cs-CZ" i="1" dirty="0"/>
              <a:t> jako </a:t>
            </a:r>
            <a:r>
              <a:rPr lang="cs-CZ" i="1" dirty="0" err="1"/>
              <a:t>ohroženi</a:t>
            </a:r>
            <a:r>
              <a:rPr lang="cs-CZ" i="1" dirty="0"/>
              <a:t>́. </a:t>
            </a:r>
            <a:r>
              <a:rPr lang="cs-CZ" i="1" dirty="0" err="1"/>
              <a:t>Tím</a:t>
            </a:r>
            <a:r>
              <a:rPr lang="cs-CZ" i="1" dirty="0"/>
              <a:t> mohli </a:t>
            </a:r>
            <a:r>
              <a:rPr lang="cs-CZ" i="1" dirty="0" err="1"/>
              <a:t>přispět</a:t>
            </a:r>
            <a:r>
              <a:rPr lang="cs-CZ" i="1" dirty="0"/>
              <a:t> k </a:t>
            </a:r>
            <a:r>
              <a:rPr lang="cs-CZ" i="1" dirty="0" err="1"/>
              <a:t>názorové</a:t>
            </a:r>
            <a:r>
              <a:rPr lang="cs-CZ" i="1" dirty="0"/>
              <a:t> polarizaci a </a:t>
            </a:r>
            <a:r>
              <a:rPr lang="cs-CZ" i="1" dirty="0" err="1"/>
              <a:t>zároven</a:t>
            </a:r>
            <a:r>
              <a:rPr lang="cs-CZ" i="1" dirty="0"/>
              <a:t>̌ znesnadnit </a:t>
            </a:r>
            <a:r>
              <a:rPr lang="cs-CZ" i="1" dirty="0" err="1"/>
              <a:t>veřejnou</a:t>
            </a:r>
            <a:r>
              <a:rPr lang="cs-CZ" i="1" dirty="0"/>
              <a:t> diskuzi o konfliktu, </a:t>
            </a:r>
            <a:r>
              <a:rPr lang="cs-CZ" i="1" dirty="0" err="1"/>
              <a:t>protože</a:t>
            </a:r>
            <a:r>
              <a:rPr lang="cs-CZ" i="1" dirty="0"/>
              <a:t> tato </a:t>
            </a:r>
            <a:r>
              <a:rPr lang="cs-CZ" i="1" dirty="0" err="1"/>
              <a:t>binární</a:t>
            </a:r>
            <a:r>
              <a:rPr lang="cs-CZ" i="1" dirty="0"/>
              <a:t> opozice </a:t>
            </a:r>
            <a:r>
              <a:rPr lang="cs-CZ" i="1" dirty="0" err="1"/>
              <a:t>znesnadňuje</a:t>
            </a:r>
            <a:r>
              <a:rPr lang="cs-CZ" i="1" dirty="0"/>
              <a:t> </a:t>
            </a:r>
            <a:r>
              <a:rPr lang="cs-CZ" i="1" dirty="0" err="1"/>
              <a:t>hovořit</a:t>
            </a:r>
            <a:r>
              <a:rPr lang="cs-CZ" i="1" dirty="0"/>
              <a:t> o situaci </a:t>
            </a:r>
            <a:r>
              <a:rPr lang="cs-CZ" i="1" dirty="0" err="1"/>
              <a:t>palestinských</a:t>
            </a:r>
            <a:r>
              <a:rPr lang="cs-CZ" i="1" dirty="0"/>
              <a:t> civilistů, jejich </a:t>
            </a:r>
            <a:r>
              <a:rPr lang="cs-CZ" i="1" dirty="0" err="1"/>
              <a:t>potřebách</a:t>
            </a:r>
            <a:r>
              <a:rPr lang="cs-CZ" i="1" dirty="0"/>
              <a:t> a </a:t>
            </a:r>
            <a:r>
              <a:rPr lang="cs-CZ" i="1" dirty="0" err="1"/>
              <a:t>nárocích</a:t>
            </a:r>
            <a:r>
              <a:rPr lang="cs-CZ" i="1" dirty="0"/>
              <a:t> nebo kontextu </a:t>
            </a:r>
            <a:r>
              <a:rPr lang="cs-CZ" i="1" dirty="0" err="1"/>
              <a:t>útoku</a:t>
            </a:r>
            <a:r>
              <a:rPr lang="cs-CZ" i="1" dirty="0"/>
              <a:t> – </a:t>
            </a:r>
            <a:r>
              <a:rPr lang="cs-CZ" i="1" dirty="0" err="1"/>
              <a:t>požadavky</a:t>
            </a:r>
            <a:r>
              <a:rPr lang="cs-CZ" i="1" dirty="0"/>
              <a:t> </a:t>
            </a:r>
            <a:r>
              <a:rPr lang="cs-CZ" i="1" dirty="0" err="1"/>
              <a:t>Palestincu</a:t>
            </a:r>
            <a:r>
              <a:rPr lang="cs-CZ" i="1" dirty="0"/>
              <a:t>̊ se jeví jako </a:t>
            </a:r>
            <a:r>
              <a:rPr lang="cs-CZ" i="1" dirty="0" err="1"/>
              <a:t>nelegitimni</a:t>
            </a:r>
            <a:r>
              <a:rPr lang="cs-CZ" i="1" dirty="0"/>
              <a:t>́ </a:t>
            </a:r>
            <a:r>
              <a:rPr lang="cs-CZ" i="1" dirty="0" err="1"/>
              <a:t>či</a:t>
            </a:r>
            <a:r>
              <a:rPr lang="cs-CZ" i="1" dirty="0"/>
              <a:t> dokonce </a:t>
            </a:r>
            <a:r>
              <a:rPr lang="cs-CZ" i="1" dirty="0" err="1"/>
              <a:t>přímo</a:t>
            </a:r>
            <a:r>
              <a:rPr lang="cs-CZ" i="1" dirty="0"/>
              <a:t> </a:t>
            </a:r>
            <a:r>
              <a:rPr lang="cs-CZ" i="1" dirty="0" err="1"/>
              <a:t>násilné</a:t>
            </a:r>
            <a:r>
              <a:rPr lang="cs-CZ" i="1" dirty="0"/>
              <a:t> a protiizraelské (nebo antisemitské). Tato </a:t>
            </a:r>
            <a:r>
              <a:rPr lang="cs-CZ" i="1" dirty="0" err="1"/>
              <a:t>binární</a:t>
            </a:r>
            <a:r>
              <a:rPr lang="cs-CZ" i="1" dirty="0"/>
              <a:t> opozice prohlubuje krizi </a:t>
            </a:r>
            <a:r>
              <a:rPr lang="cs-CZ" i="1" dirty="0" err="1"/>
              <a:t>veřejné</a:t>
            </a:r>
            <a:r>
              <a:rPr lang="cs-CZ" i="1" dirty="0"/>
              <a:t> diskuze o </a:t>
            </a:r>
            <a:r>
              <a:rPr lang="cs-CZ" i="1" dirty="0" err="1"/>
              <a:t>dlouhotrvajícím</a:t>
            </a:r>
            <a:r>
              <a:rPr lang="cs-CZ" i="1" dirty="0"/>
              <a:t> konfliktu Izraele a Palestiny, </a:t>
            </a:r>
            <a:r>
              <a:rPr lang="cs-CZ" i="1" dirty="0" err="1"/>
              <a:t>protože</a:t>
            </a:r>
            <a:r>
              <a:rPr lang="cs-CZ" i="1" dirty="0"/>
              <a:t> </a:t>
            </a:r>
            <a:r>
              <a:rPr lang="cs-CZ" i="1" dirty="0" err="1"/>
              <a:t>názory</a:t>
            </a:r>
            <a:r>
              <a:rPr lang="cs-CZ" i="1" dirty="0"/>
              <a:t> a postoje </a:t>
            </a:r>
            <a:r>
              <a:rPr lang="cs-CZ" i="1" dirty="0" err="1"/>
              <a:t>upozorňující</a:t>
            </a:r>
            <a:r>
              <a:rPr lang="cs-CZ" i="1" dirty="0"/>
              <a:t> na situaci Palestiny (</a:t>
            </a:r>
            <a:r>
              <a:rPr lang="cs-CZ" i="1" dirty="0" err="1"/>
              <a:t>chybne</a:t>
            </a:r>
            <a:r>
              <a:rPr lang="cs-CZ" i="1" dirty="0"/>
              <a:t>̌) transformuje do podpory </a:t>
            </a:r>
            <a:r>
              <a:rPr lang="cs-CZ" i="1" dirty="0" err="1"/>
              <a:t>násili</a:t>
            </a:r>
            <a:r>
              <a:rPr lang="cs-CZ" i="1" dirty="0"/>
              <a:t>́ </a:t>
            </a:r>
            <a:r>
              <a:rPr lang="cs-CZ" i="1" dirty="0" err="1"/>
              <a:t>či</a:t>
            </a:r>
            <a:r>
              <a:rPr lang="cs-CZ" i="1" dirty="0"/>
              <a:t> dokonce antisemitismu. </a:t>
            </a:r>
            <a:r>
              <a:rPr lang="cs-CZ" i="1" dirty="0" err="1"/>
              <a:t>Tím</a:t>
            </a:r>
            <a:r>
              <a:rPr lang="cs-CZ" i="1" dirty="0"/>
              <a:t> je </a:t>
            </a:r>
            <a:r>
              <a:rPr lang="cs-CZ" i="1" dirty="0" err="1"/>
              <a:t>ztížena</a:t>
            </a:r>
            <a:r>
              <a:rPr lang="cs-CZ" i="1" dirty="0"/>
              <a:t> </a:t>
            </a:r>
            <a:r>
              <a:rPr lang="cs-CZ" i="1" dirty="0" err="1"/>
              <a:t>možnost</a:t>
            </a:r>
            <a:r>
              <a:rPr lang="cs-CZ" i="1" dirty="0"/>
              <a:t> diskutovat o </a:t>
            </a:r>
            <a:r>
              <a:rPr lang="cs-CZ" i="1" dirty="0" err="1"/>
              <a:t>narušováni</a:t>
            </a:r>
            <a:r>
              <a:rPr lang="cs-CZ" i="1" dirty="0"/>
              <a:t>́ </a:t>
            </a:r>
            <a:r>
              <a:rPr lang="cs-CZ" i="1" dirty="0" err="1"/>
              <a:t>lidske</a:t>
            </a:r>
            <a:r>
              <a:rPr lang="cs-CZ" i="1" dirty="0"/>
              <a:t>́ </a:t>
            </a:r>
            <a:r>
              <a:rPr lang="cs-CZ" i="1" dirty="0" err="1"/>
              <a:t>důstojnosti</a:t>
            </a:r>
            <a:r>
              <a:rPr lang="cs-CZ" i="1" dirty="0"/>
              <a:t> v </a:t>
            </a:r>
            <a:r>
              <a:rPr lang="cs-CZ" i="1" dirty="0" err="1"/>
              <a:t>Palestine</a:t>
            </a:r>
            <a:r>
              <a:rPr lang="cs-CZ" i="1" dirty="0"/>
              <a:t>̌.“ (Analýza, s. 34–35)</a:t>
            </a:r>
          </a:p>
        </p:txBody>
      </p:sp>
    </p:spTree>
    <p:extLst>
      <p:ext uri="{BB962C8B-B14F-4D97-AF65-F5344CB8AC3E}">
        <p14:creationId xmlns:p14="http://schemas.microsoft.com/office/powerpoint/2010/main" val="358347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B06B72-8EAB-2A21-16D3-631A0EBC0D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660DE5-7AE0-94F4-E5B7-3DC01E9D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 a kompozice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C44B03-83AD-3E4B-21AB-49241BADF69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18078" y="1701505"/>
            <a:ext cx="10753200" cy="41399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2400" dirty="0"/>
              <a:t>Používání problematického obrazového materiálu narušujícího lidskou důstojnost (utrpení, šokující materiál, explicitní materiál)</a:t>
            </a:r>
          </a:p>
          <a:p>
            <a:pPr>
              <a:lnSpc>
                <a:spcPct val="120000"/>
              </a:lnSpc>
            </a:pPr>
            <a:r>
              <a:rPr lang="cs-CZ" sz="2400" dirty="0"/>
              <a:t>Kompozičně reportáže přinášejí lidské příběhy lidí z Izraele („subjektivní“ pohled, emoce, komplexní podání), ale situaci v Gaze prezentují „objektivisticky“, skrze statistiky, věcná konstatování a omezené výpovědi zástupců „masy“</a:t>
            </a:r>
          </a:p>
          <a:p>
            <a:pPr>
              <a:lnSpc>
                <a:spcPct val="120000"/>
              </a:lnSpc>
            </a:pPr>
            <a:r>
              <a:rPr lang="cs-CZ" sz="2400" dirty="0"/>
              <a:t>Relevance a míra šokujících materiálu problematická</a:t>
            </a:r>
          </a:p>
        </p:txBody>
      </p:sp>
    </p:spTree>
    <p:extLst>
      <p:ext uri="{BB962C8B-B14F-4D97-AF65-F5344CB8AC3E}">
        <p14:creationId xmlns:p14="http://schemas.microsoft.com/office/powerpoint/2010/main" val="85393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A481EF-A8AA-3731-A3AC-57A2CEB04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8DCDE2A-C05A-0303-33AE-76AFDC83924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anchor="ctr"/>
          <a:lstStyle/>
          <a:p>
            <a:pPr algn="ctr"/>
            <a:r>
              <a:rPr lang="cs-CZ" i="1" dirty="0"/>
              <a:t>„Na </a:t>
            </a:r>
            <a:r>
              <a:rPr lang="cs-CZ" i="1" dirty="0" err="1"/>
              <a:t>základe</a:t>
            </a:r>
            <a:r>
              <a:rPr lang="cs-CZ" i="1" dirty="0"/>
              <a:t>̌ </a:t>
            </a:r>
            <a:r>
              <a:rPr lang="cs-CZ" i="1" dirty="0" err="1"/>
              <a:t>výše</a:t>
            </a:r>
            <a:r>
              <a:rPr lang="cs-CZ" i="1" dirty="0"/>
              <a:t> </a:t>
            </a:r>
            <a:r>
              <a:rPr lang="cs-CZ" i="1" dirty="0" err="1"/>
              <a:t>uvedených</a:t>
            </a:r>
            <a:r>
              <a:rPr lang="cs-CZ" i="1" dirty="0"/>
              <a:t> </a:t>
            </a:r>
            <a:r>
              <a:rPr lang="cs-CZ" i="1" dirty="0" err="1"/>
              <a:t>příkladu</a:t>
            </a:r>
            <a:r>
              <a:rPr lang="cs-CZ" i="1" dirty="0"/>
              <a:t>̊ lze konstatovat, </a:t>
            </a:r>
            <a:r>
              <a:rPr lang="cs-CZ" i="1" dirty="0" err="1"/>
              <a:t>že</a:t>
            </a:r>
            <a:r>
              <a:rPr lang="cs-CZ" i="1" dirty="0"/>
              <a:t> se ve </a:t>
            </a:r>
            <a:r>
              <a:rPr lang="cs-CZ" i="1" dirty="0" err="1"/>
              <a:t>vysílání</a:t>
            </a:r>
            <a:r>
              <a:rPr lang="cs-CZ" i="1" dirty="0"/>
              <a:t> objevovaly </a:t>
            </a:r>
            <a:r>
              <a:rPr lang="cs-CZ" i="1" dirty="0" err="1"/>
              <a:t>materiály</a:t>
            </a:r>
            <a:r>
              <a:rPr lang="cs-CZ" i="1" dirty="0"/>
              <a:t> </a:t>
            </a:r>
            <a:r>
              <a:rPr lang="cs-CZ" i="1" dirty="0" err="1"/>
              <a:t>explicitne</a:t>
            </a:r>
            <a:r>
              <a:rPr lang="cs-CZ" i="1" dirty="0"/>
              <a:t>̌ </a:t>
            </a:r>
            <a:r>
              <a:rPr lang="cs-CZ" i="1" dirty="0" err="1"/>
              <a:t>zobrazující</a:t>
            </a:r>
            <a:r>
              <a:rPr lang="cs-CZ" i="1" dirty="0"/>
              <a:t> utrpení a smrt lidí, </a:t>
            </a:r>
            <a:r>
              <a:rPr lang="cs-CZ" i="1" dirty="0" err="1"/>
              <a:t>jejichz</a:t>
            </a:r>
            <a:r>
              <a:rPr lang="cs-CZ" i="1" dirty="0"/>
              <a:t>̌ relevance a </a:t>
            </a:r>
            <a:r>
              <a:rPr lang="cs-CZ" i="1" dirty="0" err="1"/>
              <a:t>míra</a:t>
            </a:r>
            <a:r>
              <a:rPr lang="cs-CZ" i="1" dirty="0"/>
              <a:t> </a:t>
            </a:r>
            <a:r>
              <a:rPr lang="cs-CZ" i="1" dirty="0" err="1"/>
              <a:t>použití</a:t>
            </a:r>
            <a:r>
              <a:rPr lang="cs-CZ" i="1" dirty="0"/>
              <a:t> je problematická a posiluje </a:t>
            </a:r>
            <a:r>
              <a:rPr lang="cs-CZ" i="1" dirty="0" err="1"/>
              <a:t>spíše</a:t>
            </a:r>
            <a:r>
              <a:rPr lang="cs-CZ" i="1" dirty="0"/>
              <a:t> </a:t>
            </a:r>
            <a:r>
              <a:rPr lang="cs-CZ" i="1" dirty="0" err="1"/>
              <a:t>dramatičnost</a:t>
            </a:r>
            <a:r>
              <a:rPr lang="cs-CZ" i="1" dirty="0"/>
              <a:t> </a:t>
            </a:r>
            <a:r>
              <a:rPr lang="cs-CZ" i="1" dirty="0" err="1"/>
              <a:t>nez</a:t>
            </a:r>
            <a:r>
              <a:rPr lang="cs-CZ" i="1" dirty="0"/>
              <a:t>̌ informovanost. Byly </a:t>
            </a:r>
            <a:r>
              <a:rPr lang="cs-CZ" i="1" dirty="0" err="1"/>
              <a:t>rovněz</a:t>
            </a:r>
            <a:r>
              <a:rPr lang="cs-CZ" i="1" dirty="0"/>
              <a:t>̌ </a:t>
            </a:r>
            <a:r>
              <a:rPr lang="cs-CZ" i="1" dirty="0" err="1"/>
              <a:t>využívány</a:t>
            </a:r>
            <a:r>
              <a:rPr lang="cs-CZ" i="1" dirty="0"/>
              <a:t> </a:t>
            </a:r>
            <a:r>
              <a:rPr lang="cs-CZ" i="1" dirty="0" err="1"/>
              <a:t>obrazove</a:t>
            </a:r>
            <a:r>
              <a:rPr lang="cs-CZ" i="1" dirty="0"/>
              <a:t>́ </a:t>
            </a:r>
            <a:r>
              <a:rPr lang="cs-CZ" i="1" dirty="0" err="1"/>
              <a:t>materiály</a:t>
            </a:r>
            <a:r>
              <a:rPr lang="cs-CZ" i="1" dirty="0"/>
              <a:t> </a:t>
            </a:r>
            <a:r>
              <a:rPr lang="cs-CZ" i="1" dirty="0" err="1"/>
              <a:t>natočene</a:t>
            </a:r>
            <a:r>
              <a:rPr lang="cs-CZ" i="1" dirty="0"/>
              <a:t>́ </a:t>
            </a:r>
            <a:r>
              <a:rPr lang="cs-CZ" i="1" dirty="0" err="1"/>
              <a:t>samotnými</a:t>
            </a:r>
            <a:r>
              <a:rPr lang="cs-CZ" i="1" dirty="0"/>
              <a:t> teroristy, které mohou amplifikovat jejich propagandu. </a:t>
            </a:r>
            <a:r>
              <a:rPr lang="cs-CZ" i="1" dirty="0" err="1"/>
              <a:t>Nedostatečne</a:t>
            </a:r>
            <a:r>
              <a:rPr lang="cs-CZ" i="1" dirty="0"/>
              <a:t>́ </a:t>
            </a:r>
            <a:r>
              <a:rPr lang="cs-CZ" i="1" dirty="0" err="1"/>
              <a:t>označeni</a:t>
            </a:r>
            <a:r>
              <a:rPr lang="cs-CZ" i="1" dirty="0"/>
              <a:t>́ </a:t>
            </a:r>
            <a:r>
              <a:rPr lang="cs-CZ" i="1" dirty="0" err="1"/>
              <a:t>původu</a:t>
            </a:r>
            <a:r>
              <a:rPr lang="cs-CZ" i="1" dirty="0"/>
              <a:t> </a:t>
            </a:r>
            <a:r>
              <a:rPr lang="cs-CZ" i="1" dirty="0" err="1"/>
              <a:t>některých</a:t>
            </a:r>
            <a:r>
              <a:rPr lang="cs-CZ" i="1" dirty="0"/>
              <a:t> </a:t>
            </a:r>
            <a:r>
              <a:rPr lang="cs-CZ" i="1" dirty="0" err="1"/>
              <a:t>materiálu</a:t>
            </a:r>
            <a:r>
              <a:rPr lang="cs-CZ" i="1" dirty="0"/>
              <a:t>̊ (a to </a:t>
            </a:r>
            <a:r>
              <a:rPr lang="cs-CZ" i="1" dirty="0" err="1"/>
              <a:t>především</a:t>
            </a:r>
            <a:r>
              <a:rPr lang="cs-CZ" i="1" dirty="0"/>
              <a:t> v tzv. </a:t>
            </a:r>
            <a:r>
              <a:rPr lang="cs-CZ" i="1" dirty="0" err="1"/>
              <a:t>montážích</a:t>
            </a:r>
            <a:r>
              <a:rPr lang="cs-CZ" i="1" dirty="0"/>
              <a:t>) </a:t>
            </a:r>
            <a:r>
              <a:rPr lang="cs-CZ" i="1" dirty="0" err="1"/>
              <a:t>zároven</a:t>
            </a:r>
            <a:r>
              <a:rPr lang="cs-CZ" i="1" dirty="0"/>
              <a:t>̌ </a:t>
            </a:r>
            <a:r>
              <a:rPr lang="cs-CZ" i="1" dirty="0" err="1"/>
              <a:t>může</a:t>
            </a:r>
            <a:r>
              <a:rPr lang="cs-CZ" i="1" dirty="0"/>
              <a:t> </a:t>
            </a:r>
            <a:r>
              <a:rPr lang="cs-CZ" i="1" dirty="0" err="1"/>
              <a:t>diváka</a:t>
            </a:r>
            <a:r>
              <a:rPr lang="cs-CZ" i="1" dirty="0"/>
              <a:t> </a:t>
            </a:r>
            <a:r>
              <a:rPr lang="cs-CZ" i="1" dirty="0" err="1"/>
              <a:t>zavádět</a:t>
            </a:r>
            <a:r>
              <a:rPr lang="cs-CZ" i="1" dirty="0"/>
              <a:t>, </a:t>
            </a:r>
            <a:r>
              <a:rPr lang="cs-CZ" i="1" dirty="0" err="1"/>
              <a:t>protože</a:t>
            </a:r>
            <a:r>
              <a:rPr lang="cs-CZ" i="1" dirty="0"/>
              <a:t> neví, za </a:t>
            </a:r>
            <a:r>
              <a:rPr lang="cs-CZ" i="1" dirty="0" err="1"/>
              <a:t>jakým</a:t>
            </a:r>
            <a:r>
              <a:rPr lang="cs-CZ" i="1" dirty="0"/>
              <a:t> </a:t>
            </a:r>
            <a:r>
              <a:rPr lang="cs-CZ" i="1" dirty="0" err="1"/>
              <a:t>účelem</a:t>
            </a:r>
            <a:r>
              <a:rPr lang="cs-CZ" i="1" dirty="0"/>
              <a:t> byly </a:t>
            </a:r>
            <a:r>
              <a:rPr lang="cs-CZ" i="1" dirty="0" err="1"/>
              <a:t>natočeny</a:t>
            </a:r>
            <a:r>
              <a:rPr lang="cs-CZ" i="1" dirty="0"/>
              <a:t>, anebo dokonce co </a:t>
            </a:r>
            <a:r>
              <a:rPr lang="cs-CZ" i="1" dirty="0" err="1"/>
              <a:t>přímo</a:t>
            </a:r>
            <a:r>
              <a:rPr lang="cs-CZ" i="1" dirty="0"/>
              <a:t> zobrazují. </a:t>
            </a:r>
            <a:r>
              <a:rPr lang="cs-CZ" i="1" dirty="0" err="1"/>
              <a:t>Může</a:t>
            </a:r>
            <a:r>
              <a:rPr lang="cs-CZ" i="1" dirty="0"/>
              <a:t> tak </a:t>
            </a:r>
            <a:r>
              <a:rPr lang="cs-CZ" i="1" dirty="0" err="1"/>
              <a:t>dojít</a:t>
            </a:r>
            <a:r>
              <a:rPr lang="cs-CZ" i="1" dirty="0"/>
              <a:t> i k </a:t>
            </a:r>
            <a:r>
              <a:rPr lang="cs-CZ" i="1" dirty="0" err="1"/>
              <a:t>záměne</a:t>
            </a:r>
            <a:r>
              <a:rPr lang="cs-CZ" i="1" dirty="0"/>
              <a:t>̌ </a:t>
            </a:r>
            <a:r>
              <a:rPr lang="cs-CZ" i="1" dirty="0" err="1"/>
              <a:t>místa</a:t>
            </a:r>
            <a:r>
              <a:rPr lang="cs-CZ" i="1" dirty="0"/>
              <a:t>.“ (Analýza, s. 39)</a:t>
            </a:r>
          </a:p>
        </p:txBody>
      </p:sp>
    </p:spTree>
    <p:extLst>
      <p:ext uri="{BB962C8B-B14F-4D97-AF65-F5344CB8AC3E}">
        <p14:creationId xmlns:p14="http://schemas.microsoft.com/office/powerpoint/2010/main" val="6826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A481EF-A8AA-3731-A3AC-57A2CEB040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8DCDE2A-C05A-0303-33AE-76AFDC83924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s-CZ" sz="2400" i="1" dirty="0"/>
              <a:t>„</a:t>
            </a:r>
            <a:r>
              <a:rPr lang="cs-CZ" sz="2400" i="1" dirty="0">
                <a:effectLst/>
              </a:rPr>
              <a:t> Ze </a:t>
            </a:r>
            <a:r>
              <a:rPr lang="cs-CZ" sz="2400" i="1" dirty="0" err="1">
                <a:effectLst/>
              </a:rPr>
              <a:t>skladebného</a:t>
            </a:r>
            <a:r>
              <a:rPr lang="cs-CZ" sz="2400" i="1" dirty="0">
                <a:effectLst/>
              </a:rPr>
              <a:t> hlediska bylo </a:t>
            </a:r>
            <a:r>
              <a:rPr lang="cs-CZ" sz="2400" i="1" dirty="0" err="1">
                <a:effectLst/>
              </a:rPr>
              <a:t>patrne</a:t>
            </a:r>
            <a:r>
              <a:rPr lang="cs-CZ" sz="2400" i="1" dirty="0">
                <a:effectLst/>
              </a:rPr>
              <a:t>́ </a:t>
            </a:r>
            <a:r>
              <a:rPr lang="cs-CZ" sz="2400" i="1" dirty="0" err="1">
                <a:effectLst/>
              </a:rPr>
              <a:t>zvýznamňováni</a:t>
            </a:r>
            <a:r>
              <a:rPr lang="cs-CZ" sz="2400" i="1" dirty="0">
                <a:effectLst/>
              </a:rPr>
              <a:t>́ </a:t>
            </a:r>
            <a:r>
              <a:rPr lang="cs-CZ" sz="2400" i="1" dirty="0" err="1">
                <a:effectLst/>
              </a:rPr>
              <a:t>oběti</a:t>
            </a:r>
            <a:r>
              <a:rPr lang="cs-CZ" sz="2400" i="1" dirty="0">
                <a:effectLst/>
              </a:rPr>
              <a:t>́ – </a:t>
            </a:r>
            <a:r>
              <a:rPr lang="cs-CZ" sz="2400" i="1" dirty="0" err="1">
                <a:effectLst/>
              </a:rPr>
              <a:t>izraelských</a:t>
            </a:r>
            <a:r>
              <a:rPr lang="cs-CZ" sz="2400" i="1" dirty="0">
                <a:effectLst/>
              </a:rPr>
              <a:t> civilistů – v </a:t>
            </a:r>
            <a:r>
              <a:rPr lang="cs-CZ" sz="2400" i="1" dirty="0" err="1">
                <a:effectLst/>
              </a:rPr>
              <a:t>neprospěch</a:t>
            </a:r>
            <a:r>
              <a:rPr lang="cs-CZ" sz="2400" i="1" dirty="0">
                <a:effectLst/>
              </a:rPr>
              <a:t> lidí </a:t>
            </a:r>
            <a:r>
              <a:rPr lang="cs-CZ" sz="2400" i="1" dirty="0" err="1">
                <a:effectLst/>
              </a:rPr>
              <a:t>zasažených</a:t>
            </a:r>
            <a:r>
              <a:rPr lang="cs-CZ" sz="2400" i="1" dirty="0">
                <a:effectLst/>
              </a:rPr>
              <a:t> konfliktem i </a:t>
            </a:r>
            <a:r>
              <a:rPr lang="cs-CZ" sz="2400" i="1" dirty="0" err="1">
                <a:effectLst/>
              </a:rPr>
              <a:t>předchozi</a:t>
            </a:r>
            <a:r>
              <a:rPr lang="cs-CZ" sz="2400" i="1" dirty="0">
                <a:effectLst/>
              </a:rPr>
              <a:t>́ </a:t>
            </a:r>
            <a:r>
              <a:rPr lang="cs-CZ" sz="2400" i="1" dirty="0" err="1">
                <a:effectLst/>
              </a:rPr>
              <a:t>dějinnou</a:t>
            </a:r>
            <a:r>
              <a:rPr lang="cs-CZ" sz="2400" i="1" dirty="0">
                <a:effectLst/>
              </a:rPr>
              <a:t> situací v Gaze; </a:t>
            </a:r>
            <a:r>
              <a:rPr lang="cs-CZ" sz="2400" i="1" dirty="0" err="1">
                <a:effectLst/>
              </a:rPr>
              <a:t>především</a:t>
            </a:r>
            <a:r>
              <a:rPr lang="cs-CZ" sz="2400" i="1" dirty="0">
                <a:effectLst/>
              </a:rPr>
              <a:t> </a:t>
            </a:r>
            <a:r>
              <a:rPr lang="cs-CZ" sz="2400" i="1" dirty="0" err="1">
                <a:effectLst/>
              </a:rPr>
              <a:t>používáni</a:t>
            </a:r>
            <a:r>
              <a:rPr lang="cs-CZ" sz="2400" i="1" dirty="0">
                <a:effectLst/>
              </a:rPr>
              <a:t>́ </a:t>
            </a:r>
            <a:r>
              <a:rPr lang="cs-CZ" sz="2400" i="1" dirty="0" err="1">
                <a:effectLst/>
              </a:rPr>
              <a:t>autentických</a:t>
            </a:r>
            <a:r>
              <a:rPr lang="cs-CZ" sz="2400" i="1" dirty="0">
                <a:effectLst/>
              </a:rPr>
              <a:t> </a:t>
            </a:r>
            <a:r>
              <a:rPr lang="cs-CZ" sz="2400" i="1" dirty="0" err="1">
                <a:effectLst/>
              </a:rPr>
              <a:t>výpovědí</a:t>
            </a:r>
            <a:r>
              <a:rPr lang="cs-CZ" sz="2400" i="1" dirty="0">
                <a:effectLst/>
              </a:rPr>
              <a:t> a </a:t>
            </a:r>
            <a:r>
              <a:rPr lang="cs-CZ" sz="2400" i="1" dirty="0" err="1">
                <a:effectLst/>
              </a:rPr>
              <a:t>obrazového</a:t>
            </a:r>
            <a:r>
              <a:rPr lang="cs-CZ" sz="2400" i="1" dirty="0">
                <a:effectLst/>
              </a:rPr>
              <a:t> </a:t>
            </a:r>
            <a:r>
              <a:rPr lang="cs-CZ" sz="2400" i="1" dirty="0" err="1">
                <a:effectLst/>
              </a:rPr>
              <a:t>materiálu</a:t>
            </a:r>
            <a:r>
              <a:rPr lang="cs-CZ" sz="2400" i="1" dirty="0">
                <a:effectLst/>
              </a:rPr>
              <a:t>, tzv. </a:t>
            </a:r>
            <a:r>
              <a:rPr lang="cs-CZ" sz="2400" i="1" dirty="0" err="1">
                <a:effectLst/>
              </a:rPr>
              <a:t>lidských</a:t>
            </a:r>
            <a:r>
              <a:rPr lang="cs-CZ" sz="2400" i="1" dirty="0">
                <a:effectLst/>
              </a:rPr>
              <a:t> </a:t>
            </a:r>
            <a:r>
              <a:rPr lang="cs-CZ" sz="2400" i="1" dirty="0" err="1">
                <a:effectLst/>
              </a:rPr>
              <a:t>příběhu</a:t>
            </a:r>
            <a:r>
              <a:rPr lang="cs-CZ" sz="2400" i="1" dirty="0">
                <a:effectLst/>
              </a:rPr>
              <a:t>̊ se </a:t>
            </a:r>
            <a:r>
              <a:rPr lang="cs-CZ" sz="2400" i="1" dirty="0" err="1">
                <a:effectLst/>
              </a:rPr>
              <a:t>zaměřovalo</a:t>
            </a:r>
            <a:r>
              <a:rPr lang="cs-CZ" sz="2400" i="1" dirty="0">
                <a:effectLst/>
              </a:rPr>
              <a:t> </a:t>
            </a:r>
            <a:r>
              <a:rPr lang="cs-CZ" sz="2400" i="1" dirty="0" err="1">
                <a:effectLst/>
              </a:rPr>
              <a:t>téměr</a:t>
            </a:r>
            <a:r>
              <a:rPr lang="cs-CZ" sz="2400" i="1" dirty="0">
                <a:effectLst/>
              </a:rPr>
              <a:t>̌ </a:t>
            </a:r>
            <a:r>
              <a:rPr lang="cs-CZ" sz="2400" i="1" dirty="0" err="1">
                <a:effectLst/>
              </a:rPr>
              <a:t>výhradne</a:t>
            </a:r>
            <a:r>
              <a:rPr lang="cs-CZ" sz="2400" i="1" dirty="0">
                <a:effectLst/>
              </a:rPr>
              <a:t>̌ na lidi z Izraele a </a:t>
            </a:r>
            <a:r>
              <a:rPr lang="cs-CZ" sz="2400" i="1" dirty="0" err="1">
                <a:effectLst/>
              </a:rPr>
              <a:t>přispívalo</a:t>
            </a:r>
            <a:r>
              <a:rPr lang="cs-CZ" sz="2400" i="1" dirty="0">
                <a:effectLst/>
              </a:rPr>
              <a:t> tak k dehumanizaci </a:t>
            </a:r>
            <a:r>
              <a:rPr lang="cs-CZ" sz="2400" i="1" dirty="0" err="1">
                <a:effectLst/>
              </a:rPr>
              <a:t>Palestincu</a:t>
            </a:r>
            <a:r>
              <a:rPr lang="cs-CZ" sz="2400" i="1" dirty="0">
                <a:effectLst/>
              </a:rPr>
              <a:t>̊. S </a:t>
            </a:r>
            <a:r>
              <a:rPr lang="cs-CZ" sz="2400" i="1" dirty="0" err="1">
                <a:effectLst/>
              </a:rPr>
              <a:t>tím</a:t>
            </a:r>
            <a:r>
              <a:rPr lang="cs-CZ" sz="2400" i="1" dirty="0">
                <a:effectLst/>
              </a:rPr>
              <a:t> souvisí i </a:t>
            </a:r>
            <a:r>
              <a:rPr lang="cs-CZ" sz="2400" i="1" dirty="0" err="1">
                <a:effectLst/>
              </a:rPr>
              <a:t>používáni</a:t>
            </a:r>
            <a:r>
              <a:rPr lang="cs-CZ" sz="2400" i="1" dirty="0">
                <a:effectLst/>
              </a:rPr>
              <a:t>́ </a:t>
            </a:r>
            <a:r>
              <a:rPr lang="cs-CZ" sz="2400" i="1" dirty="0" err="1">
                <a:effectLst/>
              </a:rPr>
              <a:t>emotivních</a:t>
            </a:r>
            <a:r>
              <a:rPr lang="cs-CZ" sz="2400" i="1" dirty="0">
                <a:effectLst/>
              </a:rPr>
              <a:t> a </a:t>
            </a:r>
            <a:r>
              <a:rPr lang="cs-CZ" sz="2400" i="1" dirty="0" err="1">
                <a:effectLst/>
              </a:rPr>
              <a:t>expresivních</a:t>
            </a:r>
            <a:r>
              <a:rPr lang="cs-CZ" sz="2400" i="1" dirty="0">
                <a:effectLst/>
              </a:rPr>
              <a:t> obrazů a </a:t>
            </a:r>
            <a:r>
              <a:rPr lang="cs-CZ" sz="2400" i="1" dirty="0" err="1">
                <a:effectLst/>
              </a:rPr>
              <a:t>vyjádřeni</a:t>
            </a:r>
            <a:r>
              <a:rPr lang="cs-CZ" sz="2400" i="1" dirty="0">
                <a:effectLst/>
              </a:rPr>
              <a:t>́, </a:t>
            </a:r>
            <a:r>
              <a:rPr lang="cs-CZ" sz="2400" i="1" dirty="0" err="1">
                <a:effectLst/>
              </a:rPr>
              <a:t>hovoři</a:t>
            </a:r>
            <a:r>
              <a:rPr lang="cs-CZ" sz="2400" i="1" dirty="0">
                <a:effectLst/>
              </a:rPr>
              <a:t>́-</a:t>
            </a:r>
            <a:r>
              <a:rPr lang="cs-CZ" sz="2400" i="1" dirty="0" err="1">
                <a:effectLst/>
              </a:rPr>
              <a:t>li</a:t>
            </a:r>
            <a:r>
              <a:rPr lang="cs-CZ" sz="2400" i="1" dirty="0">
                <a:effectLst/>
              </a:rPr>
              <a:t> se o </a:t>
            </a:r>
            <a:r>
              <a:rPr lang="cs-CZ" sz="2400" i="1" dirty="0" err="1">
                <a:effectLst/>
              </a:rPr>
              <a:t>obětech</a:t>
            </a:r>
            <a:r>
              <a:rPr lang="cs-CZ" sz="2400" i="1" dirty="0">
                <a:effectLst/>
              </a:rPr>
              <a:t> </a:t>
            </a:r>
            <a:r>
              <a:rPr lang="cs-CZ" sz="2400" i="1" dirty="0" err="1">
                <a:effectLst/>
              </a:rPr>
              <a:t>útoku</a:t>
            </a:r>
            <a:r>
              <a:rPr lang="cs-CZ" sz="2400" i="1" dirty="0">
                <a:effectLst/>
              </a:rPr>
              <a:t> </a:t>
            </a:r>
            <a:r>
              <a:rPr lang="cs-CZ" sz="2400" i="1" dirty="0" err="1">
                <a:effectLst/>
              </a:rPr>
              <a:t>Hamásu</a:t>
            </a:r>
            <a:r>
              <a:rPr lang="cs-CZ" sz="2400" i="1" dirty="0">
                <a:effectLst/>
              </a:rPr>
              <a:t> v Izraeli, a </a:t>
            </a:r>
            <a:r>
              <a:rPr lang="cs-CZ" sz="2400" i="1" dirty="0" err="1">
                <a:effectLst/>
              </a:rPr>
              <a:t>preferováni</a:t>
            </a:r>
            <a:r>
              <a:rPr lang="cs-CZ" sz="2400" i="1" dirty="0">
                <a:effectLst/>
              </a:rPr>
              <a:t>́ </a:t>
            </a:r>
            <a:r>
              <a:rPr lang="cs-CZ" sz="2400" i="1" dirty="0" err="1">
                <a:effectLst/>
              </a:rPr>
              <a:t>věcné</a:t>
            </a:r>
            <a:r>
              <a:rPr lang="cs-CZ" sz="2400" i="1" dirty="0">
                <a:effectLst/>
              </a:rPr>
              <a:t> reprezentace </a:t>
            </a:r>
            <a:r>
              <a:rPr lang="cs-CZ" sz="2400" i="1" dirty="0" err="1">
                <a:effectLst/>
              </a:rPr>
              <a:t>důsledků</a:t>
            </a:r>
            <a:r>
              <a:rPr lang="cs-CZ" sz="2400" i="1" dirty="0">
                <a:effectLst/>
              </a:rPr>
              <a:t> pro obyvatele Gazy. Obrazový </a:t>
            </a:r>
            <a:r>
              <a:rPr lang="cs-CZ" sz="2400" i="1" dirty="0" err="1">
                <a:effectLst/>
              </a:rPr>
              <a:t>materiál</a:t>
            </a:r>
            <a:r>
              <a:rPr lang="cs-CZ" sz="2400" i="1" dirty="0">
                <a:effectLst/>
              </a:rPr>
              <a:t> </a:t>
            </a:r>
            <a:r>
              <a:rPr lang="cs-CZ" sz="2400" i="1" dirty="0" err="1">
                <a:effectLst/>
              </a:rPr>
              <a:t>rovněz</a:t>
            </a:r>
            <a:r>
              <a:rPr lang="cs-CZ" sz="2400" i="1" dirty="0">
                <a:effectLst/>
              </a:rPr>
              <a:t>̌ podporuje </a:t>
            </a:r>
            <a:r>
              <a:rPr lang="cs-CZ" sz="2400" i="1" dirty="0" err="1">
                <a:effectLst/>
              </a:rPr>
              <a:t>jiz</a:t>
            </a:r>
            <a:r>
              <a:rPr lang="cs-CZ" sz="2400" i="1" dirty="0">
                <a:effectLst/>
              </a:rPr>
              <a:t>̌ </a:t>
            </a:r>
            <a:r>
              <a:rPr lang="cs-CZ" sz="2400" i="1" dirty="0" err="1">
                <a:effectLst/>
              </a:rPr>
              <a:t>výše</a:t>
            </a:r>
            <a:r>
              <a:rPr lang="cs-CZ" sz="2400" i="1" dirty="0">
                <a:effectLst/>
              </a:rPr>
              <a:t> </a:t>
            </a:r>
            <a:r>
              <a:rPr lang="cs-CZ" sz="2400" i="1" dirty="0" err="1">
                <a:effectLst/>
              </a:rPr>
              <a:t>konstatovane</a:t>
            </a:r>
            <a:r>
              <a:rPr lang="cs-CZ" sz="2400" i="1" dirty="0">
                <a:effectLst/>
              </a:rPr>
              <a:t>́ </a:t>
            </a:r>
            <a:r>
              <a:rPr lang="cs-CZ" sz="2400" i="1" dirty="0" err="1">
                <a:effectLst/>
              </a:rPr>
              <a:t>ztotožnění</a:t>
            </a:r>
            <a:r>
              <a:rPr lang="cs-CZ" sz="2400" i="1" dirty="0">
                <a:effectLst/>
              </a:rPr>
              <a:t> Gazy s chaosem proti </a:t>
            </a:r>
            <a:r>
              <a:rPr lang="cs-CZ" sz="2400" i="1" dirty="0" err="1">
                <a:effectLst/>
              </a:rPr>
              <a:t>organizovanému</a:t>
            </a:r>
            <a:r>
              <a:rPr lang="cs-CZ" sz="2400" i="1" dirty="0">
                <a:effectLst/>
              </a:rPr>
              <a:t> prostoru Izraele. </a:t>
            </a:r>
            <a:r>
              <a:rPr lang="cs-CZ" sz="2400" i="1" dirty="0" err="1">
                <a:effectLst/>
              </a:rPr>
              <a:t>Tím</a:t>
            </a:r>
            <a:r>
              <a:rPr lang="cs-CZ" sz="2400" i="1" dirty="0">
                <a:effectLst/>
              </a:rPr>
              <a:t> se </a:t>
            </a:r>
            <a:r>
              <a:rPr lang="cs-CZ" sz="2400" i="1" dirty="0" err="1">
                <a:effectLst/>
              </a:rPr>
              <a:t>opět</a:t>
            </a:r>
            <a:r>
              <a:rPr lang="cs-CZ" sz="2400" i="1" dirty="0">
                <a:effectLst/>
              </a:rPr>
              <a:t> posiluje </a:t>
            </a:r>
            <a:r>
              <a:rPr lang="cs-CZ" sz="2400" i="1" dirty="0" err="1">
                <a:effectLst/>
              </a:rPr>
              <a:t>binární</a:t>
            </a:r>
            <a:r>
              <a:rPr lang="cs-CZ" sz="2400" i="1" dirty="0">
                <a:effectLst/>
              </a:rPr>
              <a:t> opozice, kterou jsme objevili v </a:t>
            </a:r>
            <a:r>
              <a:rPr lang="cs-CZ" sz="2400" i="1" dirty="0" err="1">
                <a:effectLst/>
              </a:rPr>
              <a:t>jazykove</a:t>
            </a:r>
            <a:r>
              <a:rPr lang="cs-CZ" sz="2400" i="1" dirty="0">
                <a:effectLst/>
              </a:rPr>
              <a:t>́ </a:t>
            </a:r>
            <a:r>
              <a:rPr lang="cs-CZ" sz="2400" i="1" dirty="0" err="1">
                <a:effectLst/>
              </a:rPr>
              <a:t>analýze</a:t>
            </a:r>
            <a:r>
              <a:rPr lang="cs-CZ" sz="2400" i="1" dirty="0">
                <a:effectLst/>
              </a:rPr>
              <a:t>.</a:t>
            </a:r>
            <a:r>
              <a:rPr lang="cs-CZ" sz="2400" i="1" dirty="0"/>
              <a:t>“ (Analýza, s. 39)</a:t>
            </a:r>
          </a:p>
        </p:txBody>
      </p:sp>
    </p:spTree>
    <p:extLst>
      <p:ext uri="{BB962C8B-B14F-4D97-AF65-F5344CB8AC3E}">
        <p14:creationId xmlns:p14="http://schemas.microsoft.com/office/powerpoint/2010/main" val="2968763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3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1C9368-2705-B216-4CAD-83B10D6836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8C8F091-B28A-EED3-9E1F-948E6773E7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doc. MgA. Jan Motal, Ph.D.</a:t>
            </a:r>
          </a:p>
          <a:p>
            <a:pPr>
              <a:lnSpc>
                <a:spcPct val="100000"/>
              </a:lnSpc>
            </a:pPr>
            <a:endParaRPr lang="cs-CZ" b="1" dirty="0"/>
          </a:p>
          <a:p>
            <a:pPr>
              <a:lnSpc>
                <a:spcPct val="100000"/>
              </a:lnSpc>
            </a:pPr>
            <a:r>
              <a:rPr lang="cs-CZ" sz="1050" dirty="0"/>
              <a:t>Vedoucí Centra pro mediální etiku a dialog, mediální etice se věnuje na KMSŽ FSS MUNI a CMTF UPOL, dlouhodobá spolupráce s NFNŽ (člen expertní rady), člen </a:t>
            </a:r>
            <a:r>
              <a:rPr lang="cs-CZ" sz="1050" dirty="0" err="1"/>
              <a:t>red</a:t>
            </a:r>
            <a:r>
              <a:rPr lang="cs-CZ" sz="1050" dirty="0"/>
              <a:t>. rady Deníku N, Sítě na ochranu demokracie. Spoluzakládal tradici konferencí o etice dokumentu v rámci MFDF Jihlava. Odborné zaměření radikalita, dialog; od roku 2015 se zabývá dehumanizací v médiích.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E1DC27E-8BDF-22A0-7289-71D3AF3C59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0"/>
            <a:ext cx="3312000" cy="1813729"/>
          </a:xfrm>
        </p:spPr>
        <p:txBody>
          <a:bodyPr/>
          <a:lstStyle/>
          <a:p>
            <a:pPr lvl="1"/>
            <a:r>
              <a:rPr lang="cs-CZ" b="1" dirty="0"/>
              <a:t>Mgr. Lucie Čejková</a:t>
            </a:r>
          </a:p>
          <a:p>
            <a:pPr lvl="1"/>
            <a:endParaRPr lang="cs-CZ" dirty="0"/>
          </a:p>
          <a:p>
            <a:pPr lvl="1">
              <a:lnSpc>
                <a:spcPct val="100000"/>
              </a:lnSpc>
            </a:pPr>
            <a:r>
              <a:rPr lang="cs-CZ" sz="1200" dirty="0"/>
              <a:t>Odborně zaměřena na důvěru v média, polarizaci a dezinformace, mimo mediálních studií kvalifikace v bezpečnostních a strategických studiích (práce zaměřena na Chemický útok v </a:t>
            </a:r>
            <a:r>
              <a:rPr lang="cs-CZ" sz="1200" dirty="0" err="1"/>
              <a:t>Dúmá</a:t>
            </a:r>
            <a:r>
              <a:rPr lang="cs-CZ" sz="1200" dirty="0"/>
              <a:t>). </a:t>
            </a:r>
            <a:r>
              <a:rPr lang="cs-CZ" sz="1200" dirty="0" err="1"/>
              <a:t>Fulbrightovo</a:t>
            </a:r>
            <a:r>
              <a:rPr lang="cs-CZ" sz="1200" dirty="0"/>
              <a:t> stipendium (2024).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98C9A914-A80C-FC4C-F44E-A7379295A6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b="1" dirty="0"/>
              <a:t>Mgr. et Mgr. Vojtěch Dvořák</a:t>
            </a:r>
          </a:p>
          <a:p>
            <a:endParaRPr lang="cs-CZ" dirty="0"/>
          </a:p>
          <a:p>
            <a:pPr>
              <a:lnSpc>
                <a:spcPct val="100000"/>
              </a:lnSpc>
            </a:pPr>
            <a:r>
              <a:rPr lang="cs-CZ" sz="1200" dirty="0"/>
              <a:t>Odborně zaměřen na výzkum mediální participace a sociální marginalizace, </a:t>
            </a:r>
            <a:r>
              <a:rPr lang="cs-CZ" sz="1200" dirty="0" err="1"/>
              <a:t>Fulbrightovo</a:t>
            </a:r>
            <a:r>
              <a:rPr lang="cs-CZ" sz="1200" dirty="0"/>
              <a:t> stipendium (2022). Odborně zaměřen mimo média i na oblast sociální práce. Samostatně publikoval např. v </a:t>
            </a:r>
            <a:r>
              <a:rPr lang="cs-CZ" sz="1200" i="1" dirty="0" err="1"/>
              <a:t>Journalism</a:t>
            </a:r>
            <a:r>
              <a:rPr lang="cs-CZ" sz="1200" i="1" dirty="0"/>
              <a:t> </a:t>
            </a:r>
            <a:r>
              <a:rPr lang="cs-CZ" sz="1200" dirty="0"/>
              <a:t>nebo </a:t>
            </a:r>
            <a:r>
              <a:rPr lang="cs-CZ" sz="1200" i="1" dirty="0" err="1"/>
              <a:t>Central</a:t>
            </a:r>
            <a:r>
              <a:rPr lang="cs-CZ" sz="1200" i="1" dirty="0"/>
              <a:t> </a:t>
            </a:r>
            <a:r>
              <a:rPr lang="cs-CZ" sz="1200" i="1" dirty="0" err="1"/>
              <a:t>European</a:t>
            </a:r>
            <a:r>
              <a:rPr lang="cs-CZ" sz="1200" i="1" dirty="0"/>
              <a:t> </a:t>
            </a:r>
            <a:r>
              <a:rPr lang="cs-CZ" sz="1200" i="1" dirty="0" err="1"/>
              <a:t>Journal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Communication</a:t>
            </a:r>
            <a:r>
              <a:rPr lang="cs-CZ" sz="1200" i="1" dirty="0"/>
              <a:t>.</a:t>
            </a:r>
            <a:endParaRPr lang="cs-CZ" sz="1200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A335976D-2761-41F8-15F0-574D69FF24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dirty="0"/>
              <a:t>Vedoucí týmu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B64D516E-641D-593B-394B-25D83EEE35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cs-CZ" dirty="0"/>
              <a:t>Analytička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1FE890BF-0983-6519-1801-317CBE28CF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cs-CZ" dirty="0"/>
              <a:t>Analytik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5521BAA-C724-2992-00B0-5775D8184A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Centrum pro mediální etiku a dialog, KMSŽ FSS MUNI, </a:t>
            </a:r>
            <a:r>
              <a:rPr lang="cs-CZ" dirty="0" err="1"/>
              <a:t>www.medialnietika.cz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6E8486-28BF-D69B-1D77-65358358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Autorský tým</a:t>
            </a:r>
          </a:p>
        </p:txBody>
      </p:sp>
      <p:pic>
        <p:nvPicPr>
          <p:cNvPr id="1026" name="Picture 2" descr="Lucie ČEJKOVÁ | PhD Student &amp; junior researcher | Masaryk University, Brno  | MUNI | Department of Media Studies and Journalism | Research profile">
            <a:extLst>
              <a:ext uri="{FF2B5EF4-FFF2-40B4-BE49-F238E27FC236}">
                <a16:creationId xmlns:a16="http://schemas.microsoft.com/office/drawing/2014/main" id="{89350E0C-931E-1EC9-D228-D7C3CDBFA6E5}"/>
              </a:ext>
            </a:extLst>
          </p:cNvPr>
          <p:cNvPicPr>
            <a:picLocks noGrp="1" noChangeAspect="1" noChangeArrowheads="1"/>
          </p:cNvPicPr>
          <p:nvPr>
            <p:ph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81" y="1692275"/>
            <a:ext cx="2230438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n Motal - Novinky">
            <a:extLst>
              <a:ext uri="{FF2B5EF4-FFF2-40B4-BE49-F238E27FC236}">
                <a16:creationId xmlns:a16="http://schemas.microsoft.com/office/drawing/2014/main" id="{A9E15677-9EC2-C7EA-7C8B-2DAD06284DB1}"/>
              </a:ext>
            </a:extLst>
          </p:cNvPr>
          <p:cNvPicPr>
            <a:picLocks noGrp="1" noChangeAspect="1" noChangeArrowheads="1"/>
          </p:cNvPicPr>
          <p:nvPr>
            <p:ph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68" y="1692275"/>
            <a:ext cx="2230438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AC6FC5-EF4B-B6BC-DD46-B22F350B8B7A}"/>
              </a:ext>
            </a:extLst>
          </p:cNvPr>
          <p:cNvPicPr>
            <a:picLocks noGrp="1" noChangeAspect="1" noChangeArrowheads="1"/>
          </p:cNvPicPr>
          <p:nvPr>
            <p:ph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293" y="1692275"/>
            <a:ext cx="2230438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9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0A08FF-0BFE-ADCA-64F6-712E5C5FA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15" name="Nadpis 14">
            <a:extLst>
              <a:ext uri="{FF2B5EF4-FFF2-40B4-BE49-F238E27FC236}">
                <a16:creationId xmlns:a16="http://schemas.microsoft.com/office/drawing/2014/main" id="{53C8CEDB-F2B0-9982-8F0C-B847E687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a metoda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F68F7A95-4914-A149-0D64-D4649C3BE46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6"/>
            <a:ext cx="5219998" cy="4139998"/>
          </a:xfrm>
          <a:solidFill>
            <a:schemeClr val="accent1"/>
          </a:solidFill>
        </p:spPr>
        <p:txBody>
          <a:bodyPr lIns="180000" tIns="180000" rIns="180000" bIns="180000" anchor="ctr" anchorCtr="0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bg1"/>
                </a:solidFill>
              </a:rPr>
              <a:t>„Kvalitativní analýza, která by se zaměřila na variabilitu forem prezentace dané mediální události, intenzitu medializace témat, která byla v souvislosti s daným jevem sledována, variabilitu aktérů, typy aktérů, příznakovost výpovědí, transparentnost uváděných informací.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Samozřejmě nás zajímají případně sporné prvky, postupy nebo formy výstavby, které byly identifikovány  a v jaké míře, zda nějaké nálezy  jsou v rozporu  k legislativnímu a etickým rámcem fungování České televize atd.“</a:t>
            </a:r>
          </a:p>
          <a:p>
            <a:pPr>
              <a:lnSpc>
                <a:spcPct val="100000"/>
              </a:lnSpc>
            </a:pPr>
            <a:r>
              <a:rPr lang="cs-CZ" sz="1800" dirty="0" err="1">
                <a:solidFill>
                  <a:schemeClr val="bg1"/>
                </a:solidFill>
              </a:rPr>
              <a:t>Dataset</a:t>
            </a:r>
            <a:r>
              <a:rPr lang="cs-CZ" sz="1800" dirty="0">
                <a:solidFill>
                  <a:schemeClr val="bg1"/>
                </a:solidFill>
              </a:rPr>
              <a:t> říjen 2023 Události a Události, komentáře – dodán ČT</a:t>
            </a:r>
            <a:br>
              <a:rPr lang="cs-CZ" sz="1800" dirty="0">
                <a:solidFill>
                  <a:schemeClr val="bg1"/>
                </a:solidFill>
              </a:rPr>
            </a:b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17" name="Zástupný obsah 16">
            <a:extLst>
              <a:ext uri="{FF2B5EF4-FFF2-40B4-BE49-F238E27FC236}">
                <a16:creationId xmlns:a16="http://schemas.microsoft.com/office/drawing/2014/main" id="{36BF28AA-3931-CC1F-7FE0-CBC4A0062AC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>
            <a:normAutofit fontScale="85000" lnSpcReduction="10000"/>
          </a:bodyPr>
          <a:lstStyle/>
          <a:p>
            <a:pPr marL="72000" indent="0">
              <a:buNone/>
            </a:pPr>
            <a:r>
              <a:rPr lang="cs-CZ" b="1" dirty="0"/>
              <a:t>Metoda</a:t>
            </a:r>
            <a:endParaRPr lang="cs-CZ" dirty="0"/>
          </a:p>
          <a:p>
            <a:r>
              <a:rPr lang="cs-CZ" i="1" dirty="0"/>
              <a:t>Kvantitativní část </a:t>
            </a:r>
            <a:r>
              <a:rPr lang="cs-CZ" dirty="0"/>
              <a:t>– frekvenční obsahová analýza (variabilita aktérů, jejich typy a prostor pro výpovědi, příznakovost – expresivita), N=999 jednotek, celkově 10:26 hod.</a:t>
            </a:r>
          </a:p>
          <a:p>
            <a:r>
              <a:rPr lang="cs-CZ" i="1" dirty="0"/>
              <a:t>Kvalitativní část </a:t>
            </a:r>
            <a:r>
              <a:rPr lang="cs-CZ" dirty="0"/>
              <a:t>– CDA, jazyková, kompoziční a obrazová analýza zaměřená na problematické jevy</a:t>
            </a:r>
          </a:p>
        </p:txBody>
      </p:sp>
    </p:spTree>
    <p:extLst>
      <p:ext uri="{BB962C8B-B14F-4D97-AF65-F5344CB8AC3E}">
        <p14:creationId xmlns:p14="http://schemas.microsoft.com/office/powerpoint/2010/main" val="340713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A8EF17-86C8-E808-B53A-F19510640A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E8B146-7EB8-8DA3-D900-0489C2E7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Konceptuální východiska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6620EB-E672-AFEB-C64E-D7A13465BDFE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>
            <a:normAutofit fontScale="70000" lnSpcReduction="20000"/>
          </a:bodyPr>
          <a:lstStyle/>
          <a:p>
            <a:pPr marL="72000" indent="0">
              <a:lnSpc>
                <a:spcPct val="120000"/>
              </a:lnSpc>
              <a:buNone/>
            </a:pPr>
            <a:r>
              <a:rPr lang="cs-CZ" b="1" dirty="0"/>
              <a:t>Veřejná služba</a:t>
            </a:r>
          </a:p>
          <a:p>
            <a:pPr>
              <a:lnSpc>
                <a:spcPct val="120000"/>
              </a:lnSpc>
            </a:pPr>
            <a:r>
              <a:rPr lang="cs-CZ" dirty="0"/>
              <a:t>Kodex ČT z hlediska obecných hodnot ukládá přispívat k soudržnosti společnosti a integraci jednotlivců a aktivně vystupovat proti rozdělování a segregaci, vytvářet fórum pro svobodnou diskuzi a dbát na pluralitu odrážející diskuzi ve společnosti (Kodex ČT, s. 3–5);</a:t>
            </a:r>
          </a:p>
          <a:p>
            <a:pPr>
              <a:lnSpc>
                <a:spcPct val="120000"/>
              </a:lnSpc>
            </a:pPr>
            <a:r>
              <a:rPr lang="cs-CZ" dirty="0"/>
              <a:t>Klíčová hodnota </a:t>
            </a:r>
            <a:r>
              <a:rPr lang="cs-CZ" i="1" dirty="0"/>
              <a:t>lidská důstojnost</a:t>
            </a:r>
            <a:r>
              <a:rPr lang="cs-CZ" dirty="0"/>
              <a:t> normativní rámec „respektu k lidské důstojnosti založené na úctě k veškerým projevům existence“ (humanistická tradice) (</a:t>
            </a:r>
            <a:r>
              <a:rPr lang="cs-CZ" dirty="0" err="1"/>
              <a:t>ibid</a:t>
            </a:r>
            <a:r>
              <a:rPr lang="cs-CZ" dirty="0"/>
              <a:t>., s. 5)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C23A70-9092-62DE-F033-F741C9CCCB9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>
            <a:normAutofit fontScale="77500" lnSpcReduction="20000"/>
          </a:bodyPr>
          <a:lstStyle/>
          <a:p>
            <a:pPr marL="72000" indent="0">
              <a:lnSpc>
                <a:spcPct val="120000"/>
              </a:lnSpc>
              <a:buNone/>
            </a:pPr>
            <a:r>
              <a:rPr lang="cs-CZ" b="1" dirty="0"/>
              <a:t>Mediální teorie</a:t>
            </a:r>
          </a:p>
          <a:p>
            <a:pPr>
              <a:lnSpc>
                <a:spcPct val="120000"/>
              </a:lnSpc>
            </a:pPr>
            <a:r>
              <a:rPr lang="cs-CZ" dirty="0"/>
              <a:t>Veřejný zájem lze hodnotit ve vztahu k otázkám svobody, spravedlnosti/rovnosti a řádu/solidarity (</a:t>
            </a:r>
            <a:r>
              <a:rPr lang="cs-CZ" dirty="0" err="1"/>
              <a:t>McQuail</a:t>
            </a:r>
            <a:r>
              <a:rPr lang="cs-CZ" dirty="0"/>
              <a:t>) –média mají bránit nejen svobodu svou, ale i lidskou důstojnost a přispívat k soudržnosti</a:t>
            </a:r>
          </a:p>
          <a:p>
            <a:pPr>
              <a:lnSpc>
                <a:spcPct val="120000"/>
              </a:lnSpc>
            </a:pPr>
            <a:r>
              <a:rPr lang="cs-CZ" dirty="0"/>
              <a:t>Média nejen realitu „odrážejí“, ale i aktivně ji spoluutvářejí</a:t>
            </a:r>
          </a:p>
          <a:p>
            <a:pPr>
              <a:lnSpc>
                <a:spcPct val="120000"/>
              </a:lnSpc>
            </a:pPr>
            <a:r>
              <a:rPr lang="cs-CZ" i="1" dirty="0"/>
              <a:t>Dehumanizace</a:t>
            </a:r>
            <a:r>
              <a:rPr lang="cs-CZ" dirty="0"/>
              <a:t> (Nick </a:t>
            </a:r>
            <a:r>
              <a:rPr lang="cs-CZ" dirty="0" err="1"/>
              <a:t>Haslam</a:t>
            </a:r>
            <a:r>
              <a:rPr lang="cs-CZ" dirty="0"/>
              <a:t>, Albert Bandura) – morální vyvázání</a:t>
            </a:r>
          </a:p>
          <a:p>
            <a:pPr>
              <a:lnSpc>
                <a:spcPct val="120000"/>
              </a:lnSpc>
            </a:pPr>
            <a:r>
              <a:rPr lang="cs-CZ" i="1" dirty="0"/>
              <a:t>Binární opozice </a:t>
            </a:r>
            <a:r>
              <a:rPr lang="cs-CZ" dirty="0"/>
              <a:t>– jak je konstruována?</a:t>
            </a:r>
          </a:p>
          <a:p>
            <a:pPr>
              <a:lnSpc>
                <a:spcPct val="120000"/>
              </a:lnSpc>
            </a:pP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50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08B23F-B8A5-D983-3203-871F0445E7F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>
            <a:normAutofit fontScale="55000" lnSpcReduction="20000"/>
          </a:bodyPr>
          <a:lstStyle/>
          <a:p>
            <a:pPr marL="72000" indent="0">
              <a:lnSpc>
                <a:spcPct val="100000"/>
              </a:lnSpc>
              <a:buNone/>
            </a:pPr>
            <a:r>
              <a:rPr lang="cs-CZ" b="1" dirty="0"/>
              <a:t>Vybrané výzkumy: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M. </a:t>
            </a:r>
            <a:r>
              <a:rPr lang="cs-CZ" dirty="0" err="1"/>
              <a:t>Viser</a:t>
            </a:r>
            <a:r>
              <a:rPr lang="cs-CZ" dirty="0"/>
              <a:t>, </a:t>
            </a:r>
            <a:r>
              <a:rPr lang="cs-CZ" dirty="0" err="1"/>
              <a:t>Attempted</a:t>
            </a:r>
            <a:r>
              <a:rPr lang="cs-CZ" dirty="0"/>
              <a:t> </a:t>
            </a:r>
            <a:r>
              <a:rPr lang="cs-CZ" dirty="0" err="1"/>
              <a:t>Objectivity</a:t>
            </a:r>
            <a:r>
              <a:rPr lang="cs-CZ" dirty="0"/>
              <a:t>: An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New York Times and </a:t>
            </a:r>
            <a:r>
              <a:rPr lang="cs-CZ" dirty="0" err="1"/>
              <a:t>Ha’aretz</a:t>
            </a:r>
            <a:r>
              <a:rPr lang="cs-CZ" dirty="0"/>
              <a:t>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portrayals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Palestinian-Israeli</a:t>
            </a:r>
            <a:r>
              <a:rPr lang="cs-CZ" dirty="0"/>
              <a:t> </a:t>
            </a:r>
            <a:r>
              <a:rPr lang="cs-CZ" dirty="0" err="1"/>
              <a:t>conflict</a:t>
            </a:r>
            <a:r>
              <a:rPr lang="cs-CZ" dirty="0"/>
              <a:t>. </a:t>
            </a:r>
            <a:r>
              <a:rPr lang="cs-CZ" i="1" dirty="0"/>
              <a:t>Harvard International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Press-Politics</a:t>
            </a:r>
            <a:r>
              <a:rPr lang="cs-CZ" dirty="0"/>
              <a:t>, 8(4), 2003, 114–120.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Marda</a:t>
            </a:r>
            <a:r>
              <a:rPr lang="cs-CZ" dirty="0"/>
              <a:t> </a:t>
            </a:r>
            <a:r>
              <a:rPr lang="cs-CZ" dirty="0" err="1"/>
              <a:t>Dunsky</a:t>
            </a:r>
            <a:r>
              <a:rPr lang="cs-CZ" dirty="0"/>
              <a:t>, </a:t>
            </a:r>
            <a:r>
              <a:rPr lang="cs-CZ" i="1" dirty="0"/>
              <a:t>Pens and </a:t>
            </a:r>
            <a:r>
              <a:rPr lang="cs-CZ" i="1" dirty="0" err="1"/>
              <a:t>Swords</a:t>
            </a:r>
            <a:r>
              <a:rPr lang="cs-CZ" i="1" dirty="0"/>
              <a:t>: </a:t>
            </a:r>
            <a:r>
              <a:rPr lang="cs-CZ" i="1" dirty="0" err="1"/>
              <a:t>How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Americal</a:t>
            </a:r>
            <a:r>
              <a:rPr lang="cs-CZ" i="1" dirty="0"/>
              <a:t> Mainstream Media Report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Israeli-Palestinian</a:t>
            </a:r>
            <a:r>
              <a:rPr lang="cs-CZ" i="1" dirty="0"/>
              <a:t> </a:t>
            </a:r>
            <a:r>
              <a:rPr lang="cs-CZ" i="1" dirty="0" err="1"/>
              <a:t>Conflict</a:t>
            </a:r>
            <a:r>
              <a:rPr lang="cs-CZ" dirty="0"/>
              <a:t>. Columbia University </a:t>
            </a:r>
            <a:r>
              <a:rPr lang="cs-CZ" dirty="0" err="1"/>
              <a:t>Press</a:t>
            </a:r>
            <a:r>
              <a:rPr lang="cs-CZ" dirty="0"/>
              <a:t>, 2008.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Belal</a:t>
            </a:r>
            <a:r>
              <a:rPr lang="cs-CZ" dirty="0"/>
              <a:t> </a:t>
            </a:r>
            <a:r>
              <a:rPr lang="cs-CZ" dirty="0" err="1"/>
              <a:t>Doufesh</a:t>
            </a:r>
            <a:r>
              <a:rPr lang="cs-CZ" dirty="0"/>
              <a:t> – Holger </a:t>
            </a:r>
            <a:r>
              <a:rPr lang="cs-CZ" dirty="0" err="1"/>
              <a:t>Briel</a:t>
            </a:r>
            <a:r>
              <a:rPr lang="cs-CZ" dirty="0"/>
              <a:t>, </a:t>
            </a:r>
            <a:r>
              <a:rPr lang="cs-CZ" dirty="0" err="1"/>
              <a:t>Ethnocentrism</a:t>
            </a:r>
            <a:r>
              <a:rPr lang="cs-CZ" dirty="0"/>
              <a:t> in </a:t>
            </a:r>
            <a:r>
              <a:rPr lang="cs-CZ" dirty="0" err="1"/>
              <a:t>Conflict</a:t>
            </a:r>
            <a:r>
              <a:rPr lang="cs-CZ" dirty="0"/>
              <a:t> </a:t>
            </a:r>
            <a:r>
              <a:rPr lang="cs-CZ" dirty="0" err="1"/>
              <a:t>News</a:t>
            </a:r>
            <a:r>
              <a:rPr lang="cs-CZ" dirty="0"/>
              <a:t> </a:t>
            </a:r>
            <a:r>
              <a:rPr lang="cs-CZ" dirty="0" err="1"/>
              <a:t>Coverage</a:t>
            </a:r>
            <a:r>
              <a:rPr lang="cs-CZ" dirty="0"/>
              <a:t>: A </a:t>
            </a:r>
            <a:r>
              <a:rPr lang="cs-CZ" dirty="0" err="1"/>
              <a:t>Multimodial</a:t>
            </a:r>
            <a:r>
              <a:rPr lang="cs-CZ" dirty="0"/>
              <a:t> </a:t>
            </a:r>
            <a:r>
              <a:rPr lang="cs-CZ" dirty="0" err="1"/>
              <a:t>Framing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2018 Gaza </a:t>
            </a:r>
            <a:r>
              <a:rPr lang="cs-CZ" dirty="0" err="1"/>
              <a:t>Protests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Times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Israel</a:t>
            </a:r>
            <a:r>
              <a:rPr lang="cs-CZ" dirty="0"/>
              <a:t> and Al </a:t>
            </a:r>
            <a:r>
              <a:rPr lang="cs-CZ" dirty="0" err="1"/>
              <a:t>Jazeera</a:t>
            </a:r>
            <a:r>
              <a:rPr lang="cs-CZ" dirty="0"/>
              <a:t>. </a:t>
            </a:r>
            <a:r>
              <a:rPr lang="cs-CZ" i="1" dirty="0"/>
              <a:t>International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Communication</a:t>
            </a:r>
            <a:r>
              <a:rPr lang="cs-CZ" dirty="0"/>
              <a:t>, 15, 2021, 4230–4251.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Dov</a:t>
            </a:r>
            <a:r>
              <a:rPr lang="cs-CZ" dirty="0"/>
              <a:t> </a:t>
            </a:r>
            <a:r>
              <a:rPr lang="cs-CZ" dirty="0" err="1"/>
              <a:t>Shinar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Peace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 in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Conflict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Media. </a:t>
            </a:r>
            <a:r>
              <a:rPr lang="cs-CZ" i="1" dirty="0" err="1"/>
              <a:t>Conflict</a:t>
            </a:r>
            <a:r>
              <a:rPr lang="cs-CZ" i="1" dirty="0"/>
              <a:t> and </a:t>
            </a:r>
            <a:r>
              <a:rPr lang="cs-CZ" i="1" dirty="0" err="1"/>
              <a:t>Communication</a:t>
            </a:r>
            <a:r>
              <a:rPr lang="cs-CZ" dirty="0"/>
              <a:t>, 2(1), 2003.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Elad</a:t>
            </a:r>
            <a:r>
              <a:rPr lang="cs-CZ" dirty="0"/>
              <a:t> </a:t>
            </a:r>
            <a:r>
              <a:rPr lang="cs-CZ" dirty="0" err="1"/>
              <a:t>Segev</a:t>
            </a:r>
            <a:r>
              <a:rPr lang="cs-CZ" dirty="0"/>
              <a:t> – </a:t>
            </a:r>
            <a:r>
              <a:rPr lang="cs-CZ" dirty="0" err="1"/>
              <a:t>Regula</a:t>
            </a:r>
            <a:r>
              <a:rPr lang="cs-CZ" dirty="0"/>
              <a:t> Misech, A 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Procedure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Detecting</a:t>
            </a:r>
            <a:r>
              <a:rPr lang="cs-CZ" dirty="0"/>
              <a:t> </a:t>
            </a:r>
            <a:r>
              <a:rPr lang="cs-CZ" dirty="0" err="1"/>
              <a:t>News</a:t>
            </a:r>
            <a:r>
              <a:rPr lang="cs-CZ" dirty="0"/>
              <a:t> </a:t>
            </a:r>
            <a:r>
              <a:rPr lang="cs-CZ" dirty="0" err="1"/>
              <a:t>Biases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Case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Israel</a:t>
            </a:r>
            <a:r>
              <a:rPr lang="cs-CZ" dirty="0"/>
              <a:t> in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News</a:t>
            </a:r>
            <a:r>
              <a:rPr lang="cs-CZ" dirty="0"/>
              <a:t> </a:t>
            </a:r>
            <a:r>
              <a:rPr lang="cs-CZ" dirty="0" err="1"/>
              <a:t>Sites</a:t>
            </a:r>
            <a:r>
              <a:rPr lang="cs-CZ" dirty="0"/>
              <a:t>. </a:t>
            </a:r>
            <a:r>
              <a:rPr lang="cs-CZ" i="1" dirty="0"/>
              <a:t>International </a:t>
            </a:r>
            <a:r>
              <a:rPr lang="cs-CZ" i="1" dirty="0" err="1"/>
              <a:t>Journal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Communication</a:t>
            </a:r>
            <a:r>
              <a:rPr lang="cs-CZ" dirty="0"/>
              <a:t>, 5, 2011, 1947–1966. 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15DBF2-96E6-3926-0759-F64AAB0AB7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92E3E5-E4C9-7477-7938-EE20D039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Výzkumný kontext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26605D-C778-5512-6621-54C47DA1901B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Dlouhá tradice výzkumu izraelsko-palestinského konfliktu z hlediska mediálních studií</a:t>
            </a:r>
          </a:p>
          <a:p>
            <a:pPr>
              <a:lnSpc>
                <a:spcPct val="120000"/>
              </a:lnSpc>
            </a:pPr>
            <a:r>
              <a:rPr lang="cs-CZ" dirty="0"/>
              <a:t>Globálně: způsob reprezentace se proměňuje, obecně ale média mají tendenci zobrazovat Izrael jako aktéra, který je v právu, a Palestince jako teroristy (výjimka = první intifáda) (dehumanizace)</a:t>
            </a:r>
          </a:p>
          <a:p>
            <a:pPr>
              <a:lnSpc>
                <a:spcPct val="120000"/>
              </a:lnSpc>
            </a:pPr>
            <a:r>
              <a:rPr lang="cs-CZ" dirty="0"/>
              <a:t>Obecně média přebírají rámce obviňovaní od strany, s níž sdílí kulturní blízkost (etnocentrismus), </a:t>
            </a:r>
            <a:r>
              <a:rPr lang="cs-CZ" b="1" dirty="0"/>
              <a:t>tendence přebírat oficiální narativy</a:t>
            </a:r>
          </a:p>
          <a:p>
            <a:pPr>
              <a:lnSpc>
                <a:spcPct val="120000"/>
              </a:lnSpc>
            </a:pPr>
            <a:r>
              <a:rPr lang="cs-CZ" dirty="0"/>
              <a:t>Významná role amerických médií v globálním kontextu – např. New York Times více proizraelský než </a:t>
            </a:r>
            <a:r>
              <a:rPr lang="cs-CZ" dirty="0" err="1"/>
              <a:t>Ha‘arec</a:t>
            </a:r>
            <a:r>
              <a:rPr lang="cs-CZ" dirty="0"/>
              <a:t>; výzkum strategické komunikace Izraele aj.</a:t>
            </a:r>
          </a:p>
        </p:txBody>
      </p:sp>
    </p:spTree>
    <p:extLst>
      <p:ext uri="{BB962C8B-B14F-4D97-AF65-F5344CB8AC3E}">
        <p14:creationId xmlns:p14="http://schemas.microsoft.com/office/powerpoint/2010/main" val="152028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0F4BC5-AF73-61E4-4D2C-6C3BB43727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AB45DE2F-D824-A752-3234-25F78EE4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339" y="2900365"/>
            <a:ext cx="5246518" cy="1171580"/>
          </a:xfrm>
        </p:spPr>
        <p:txBody>
          <a:bodyPr/>
          <a:lstStyle/>
          <a:p>
            <a:r>
              <a:rPr lang="cs-CZ" dirty="0"/>
              <a:t>Problematické momenty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1CD41B10-12DA-9C73-6615-5D316DCA9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339" y="4116402"/>
            <a:ext cx="5246518" cy="698497"/>
          </a:xfrm>
        </p:spPr>
        <p:txBody>
          <a:bodyPr/>
          <a:lstStyle/>
          <a:p>
            <a:r>
              <a:rPr lang="cs-CZ" dirty="0"/>
              <a:t>Úplné představení výsledků viz text analýzy</a:t>
            </a:r>
          </a:p>
        </p:txBody>
      </p:sp>
    </p:spTree>
    <p:extLst>
      <p:ext uri="{BB962C8B-B14F-4D97-AF65-F5344CB8AC3E}">
        <p14:creationId xmlns:p14="http://schemas.microsoft.com/office/powerpoint/2010/main" val="419092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12700F-A9DA-0E27-A041-9AF1E0CA8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583BB1-DC30-6D32-DD5F-5AF7D014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Variabilita aktérů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FE2689-491D-429E-7344-F1B72A6D451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18078" y="1701505"/>
            <a:ext cx="10753200" cy="413999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/>
              <a:t>Nejvíce se vyjadřovali (z hlediska poskytnutého prostoru) členové exekutivy a vládních stran (31 %), diplomaté a pracovníci MZV (12 %), experti (11 %) a opoziční politici (11 %) z Česka; z hlediska frekvence pak nejvíce prostoru dostali lidé zasaženi konfliktem z Izraele (15 %), čeští (14 %) a izraelští vládní politici (7 %).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/>
              <a:t>Oběti z palestinské strany dostávaly výrazně menší prostor (z hlediska času 0,87 %), z hlediska frekvence 5,48 %.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/>
              <a:t>Variabilita aktérů je vyšší ve zpravodajství (formální podmínky žánru), nízká variabilita obětí v publicistice, která umožňuje prezentaci kontextu a osobního příběhu je proto problematická (Izrael 1,02 %, Palestina 0,06 % v UK)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sz="2400" dirty="0"/>
              <a:t>Je logické, že se bezprostředně po teroristickém útoku více prostoru věnovalo obětem v Izraeli, důležitý je ale vývoj – s přibývajícími oběťmi a humanitární situací v Gaze</a:t>
            </a:r>
          </a:p>
        </p:txBody>
      </p:sp>
    </p:spTree>
    <p:extLst>
      <p:ext uri="{BB962C8B-B14F-4D97-AF65-F5344CB8AC3E}">
        <p14:creationId xmlns:p14="http://schemas.microsoft.com/office/powerpoint/2010/main" val="1690272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5F9CC7-51DB-0AB1-7BF4-97EC176E5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1D542A-856F-5115-AB1F-3EBE5D09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Izraelské a palestinské oběti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0CA8072-9180-6CB3-4D65-7EB0D817D9BA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18078" y="1701505"/>
            <a:ext cx="10753200" cy="41399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dirty="0"/>
              <a:t>Lidé z Izraele či Česka (ve vztahu k Izraeli) měli prostor prezentovat svoje utrpení formou lidského příběhu často ve svém „domácím“ prostředí, Palestinci prezentováni jako součást davu, na ulici, často prezentovali negativní emoce</a:t>
            </a:r>
          </a:p>
          <a:p>
            <a:pPr>
              <a:lnSpc>
                <a:spcPct val="120000"/>
              </a:lnSpc>
            </a:pPr>
            <a:r>
              <a:rPr lang="cs-CZ" dirty="0"/>
              <a:t>Konkrétní příklady viz analýza, např. Události 13. 10. </a:t>
            </a:r>
            <a:r>
              <a:rPr lang="cs-CZ" dirty="0" err="1"/>
              <a:t>Wissám</a:t>
            </a:r>
            <a:r>
              <a:rPr lang="cs-CZ" dirty="0"/>
              <a:t> al-</a:t>
            </a:r>
            <a:r>
              <a:rPr lang="cs-CZ" dirty="0" err="1"/>
              <a:t>Ábit</a:t>
            </a:r>
            <a:r>
              <a:rPr lang="cs-CZ" dirty="0"/>
              <a:t> volá po „mučednických operacích“, vedle toho velká reportáž z </a:t>
            </a:r>
            <a:r>
              <a:rPr lang="cs-CZ" dirty="0" err="1"/>
              <a:t>Ofakim</a:t>
            </a:r>
            <a:r>
              <a:rPr lang="cs-CZ" dirty="0"/>
              <a:t> i rozhovor s Evou Ebenovou</a:t>
            </a:r>
          </a:p>
        </p:txBody>
      </p:sp>
    </p:spTree>
    <p:extLst>
      <p:ext uri="{BB962C8B-B14F-4D97-AF65-F5344CB8AC3E}">
        <p14:creationId xmlns:p14="http://schemas.microsoft.com/office/powerpoint/2010/main" val="160444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52AE5A-C9D3-AF59-32A3-F4AEB122F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69D5A788-681C-E24B-F485-228FF36F2F39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anchor="ctr"/>
          <a:lstStyle/>
          <a:p>
            <a:pPr algn="ctr"/>
            <a:r>
              <a:rPr lang="cs-CZ" i="1" dirty="0"/>
              <a:t>„Shrneme-li </a:t>
            </a:r>
            <a:r>
              <a:rPr lang="cs-CZ" i="1" dirty="0" err="1"/>
              <a:t>dehumanizující</a:t>
            </a:r>
            <a:r>
              <a:rPr lang="cs-CZ" i="1" dirty="0"/>
              <a:t> prvky, jde </a:t>
            </a:r>
            <a:r>
              <a:rPr lang="cs-CZ" i="1" dirty="0" err="1"/>
              <a:t>především</a:t>
            </a:r>
            <a:r>
              <a:rPr lang="cs-CZ" i="1" dirty="0"/>
              <a:t> o </a:t>
            </a:r>
            <a:r>
              <a:rPr lang="cs-CZ" i="1" dirty="0" err="1"/>
              <a:t>nedostatečný</a:t>
            </a:r>
            <a:r>
              <a:rPr lang="cs-CZ" i="1" dirty="0"/>
              <a:t> prostor prezentovat vlastní osobní </a:t>
            </a:r>
            <a:r>
              <a:rPr lang="cs-CZ" i="1" dirty="0" err="1"/>
              <a:t>příběh</a:t>
            </a:r>
            <a:r>
              <a:rPr lang="cs-CZ" i="1" dirty="0"/>
              <a:t> v </a:t>
            </a:r>
            <a:r>
              <a:rPr lang="cs-CZ" i="1" dirty="0" err="1"/>
              <a:t>konkrétních</a:t>
            </a:r>
            <a:r>
              <a:rPr lang="cs-CZ" i="1" dirty="0"/>
              <a:t> detailech, lidé jsou </a:t>
            </a:r>
            <a:r>
              <a:rPr lang="cs-CZ" i="1" dirty="0" err="1"/>
              <a:t>prezentováni</a:t>
            </a:r>
            <a:r>
              <a:rPr lang="cs-CZ" i="1" dirty="0"/>
              <a:t> jako </a:t>
            </a:r>
            <a:r>
              <a:rPr lang="cs-CZ" i="1" dirty="0" err="1"/>
              <a:t>součást</a:t>
            </a:r>
            <a:r>
              <a:rPr lang="cs-CZ" i="1" dirty="0"/>
              <a:t> „ulice“ nebo davu, utrpení je </a:t>
            </a:r>
            <a:r>
              <a:rPr lang="cs-CZ" i="1" dirty="0" err="1"/>
              <a:t>artikulováno</a:t>
            </a:r>
            <a:r>
              <a:rPr lang="cs-CZ" i="1" dirty="0"/>
              <a:t> </a:t>
            </a:r>
            <a:r>
              <a:rPr lang="cs-CZ" i="1" dirty="0" err="1"/>
              <a:t>negativními</a:t>
            </a:r>
            <a:r>
              <a:rPr lang="cs-CZ" i="1" dirty="0"/>
              <a:t> emocemi (rozzlobenost, agrese) bez </a:t>
            </a:r>
            <a:r>
              <a:rPr lang="cs-CZ" i="1" dirty="0" err="1"/>
              <a:t>hlubšího</a:t>
            </a:r>
            <a:r>
              <a:rPr lang="cs-CZ" i="1" dirty="0"/>
              <a:t> </a:t>
            </a:r>
            <a:r>
              <a:rPr lang="cs-CZ" i="1" dirty="0" err="1"/>
              <a:t>porozuměni</a:t>
            </a:r>
            <a:r>
              <a:rPr lang="cs-CZ" i="1" dirty="0"/>
              <a:t>́ </a:t>
            </a:r>
            <a:r>
              <a:rPr lang="cs-CZ" i="1" dirty="0" err="1"/>
              <a:t>těmto</a:t>
            </a:r>
            <a:r>
              <a:rPr lang="cs-CZ" i="1" dirty="0"/>
              <a:t> </a:t>
            </a:r>
            <a:r>
              <a:rPr lang="cs-CZ" i="1" dirty="0" err="1"/>
              <a:t>emocím</a:t>
            </a:r>
            <a:r>
              <a:rPr lang="cs-CZ" i="1" dirty="0"/>
              <a:t> a </a:t>
            </a:r>
            <a:r>
              <a:rPr lang="cs-CZ" i="1" dirty="0" err="1"/>
              <a:t>výpovědi</a:t>
            </a:r>
            <a:r>
              <a:rPr lang="cs-CZ" i="1" dirty="0"/>
              <a:t> </a:t>
            </a:r>
            <a:r>
              <a:rPr lang="cs-CZ" i="1" dirty="0" err="1"/>
              <a:t>většinou</a:t>
            </a:r>
            <a:r>
              <a:rPr lang="cs-CZ" i="1" dirty="0"/>
              <a:t> poskytují </a:t>
            </a:r>
            <a:r>
              <a:rPr lang="cs-CZ" i="1" dirty="0" err="1"/>
              <a:t>ilustrující</a:t>
            </a:r>
            <a:r>
              <a:rPr lang="cs-CZ" i="1" dirty="0"/>
              <a:t> informace, nikoliv osobní </a:t>
            </a:r>
            <a:r>
              <a:rPr lang="cs-CZ" i="1" dirty="0" err="1"/>
              <a:t>zkušenost</a:t>
            </a:r>
            <a:r>
              <a:rPr lang="cs-CZ" i="1" dirty="0"/>
              <a:t> </a:t>
            </a:r>
            <a:r>
              <a:rPr lang="cs-CZ" i="1" dirty="0" err="1"/>
              <a:t>přístupnou</a:t>
            </a:r>
            <a:r>
              <a:rPr lang="cs-CZ" i="1" dirty="0"/>
              <a:t> empatii.“ (Analýza, s. 17)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57690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3" ma:contentTypeDescription="Create a new document." ma:contentTypeScope="" ma:versionID="7cc93f0a522376ee8e1dfd73dde5ccd3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87b369375febcfc6bb418894800f5d14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50840-75DB-44A6-B516-98C6658778D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3AE6EC-1009-4126-B3E7-DC4AE1AA77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1539DC-ACAB-4BF9-9FE7-FF8D2D69D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291</TotalTime>
  <Words>1893</Words>
  <Application>Microsoft Macintosh PowerPoint</Application>
  <PresentationFormat>Širokoúhlá obrazovka</PresentationFormat>
  <Paragraphs>81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Analýza mediálního pokrytí konfliktu Izrael–Hamás z hlediska dodržení zásad veřejné služby v České televizi v období 7. 10.–31. 10. 2023 (Události a Události, komentáře)</vt:lpstr>
      <vt:lpstr>Autorský tým</vt:lpstr>
      <vt:lpstr>Zadání a metoda</vt:lpstr>
      <vt:lpstr>Konceptuální východiska</vt:lpstr>
      <vt:lpstr>Výzkumný kontext</vt:lpstr>
      <vt:lpstr>Problematické momenty</vt:lpstr>
      <vt:lpstr>Variabilita aktérů</vt:lpstr>
      <vt:lpstr>Izraelské a palestinské oběti</vt:lpstr>
      <vt:lpstr>Prezentace aplikace PowerPoint</vt:lpstr>
      <vt:lpstr>Jazyk</vt:lpstr>
      <vt:lpstr>Prezentace aplikace PowerPoint</vt:lpstr>
      <vt:lpstr>Obraz a kompozice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mediálního pokrytí konfliktu Izrael–Hamás z hlediska dodržení zásad veřejné služby v České televizi v období 7. 10.–31. 10. 2023 (Události a Události, komentáře) </dc:title>
  <dc:creator>Jan Motal</dc:creator>
  <cp:lastModifiedBy>Jan Motal</cp:lastModifiedBy>
  <cp:revision>30</cp:revision>
  <cp:lastPrinted>1601-01-01T00:00:00Z</cp:lastPrinted>
  <dcterms:created xsi:type="dcterms:W3CDTF">2024-05-29T06:47:39Z</dcterms:created>
  <dcterms:modified xsi:type="dcterms:W3CDTF">2024-05-29T11:38:59Z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