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charts/chart6.xml" ContentType="application/vnd.openxmlformats-officedocument.drawingml.chart+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0.xml" ContentType="application/vnd.openxmlformats-officedocument.drawingml.chart+xml"/>
  <Override PartName="/ppt/notesSlides/notesSlide45.xml" ContentType="application/vnd.openxmlformats-officedocument.presentationml.notesSlide+xml"/>
  <Override PartName="/ppt/charts/chart11.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2.xml" ContentType="application/vnd.openxmlformats-officedocument.drawingml.chart+xml"/>
  <Override PartName="/ppt/notesSlides/notesSlide48.xml" ContentType="application/vnd.openxmlformats-officedocument.presentationml.notesSlide+xml"/>
  <Override PartName="/ppt/charts/chart13.xml" ContentType="application/vnd.openxmlformats-officedocument.drawingml.chart+xml"/>
  <Override PartName="/ppt/notesSlides/notesSlide49.xml" ContentType="application/vnd.openxmlformats-officedocument.presentationml.notesSlide+xml"/>
  <Override PartName="/ppt/charts/chart14.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5.xml" ContentType="application/vnd.openxmlformats-officedocument.drawingml.chart+xml"/>
  <Override PartName="/ppt/notesSlides/notesSlide52.xml" ContentType="application/vnd.openxmlformats-officedocument.presentationml.notesSlide+xml"/>
  <Override PartName="/ppt/charts/chart1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56.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21.xml" ContentType="application/vnd.openxmlformats-officedocument.drawingml.chart+xml"/>
  <Override PartName="/ppt/notesSlides/notesSlide64.xml" ContentType="application/vnd.openxmlformats-officedocument.presentationml.notesSlide+xml"/>
  <Override PartName="/ppt/charts/chart22.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23.xml" ContentType="application/vnd.openxmlformats-officedocument.drawingml.chart+xml"/>
  <Override PartName="/ppt/notesSlides/notesSlide67.xml" ContentType="application/vnd.openxmlformats-officedocument.presentationml.notesSlide+xml"/>
  <Override PartName="/ppt/charts/chart24.xml" ContentType="application/vnd.openxmlformats-officedocument.drawingml.chart+xml"/>
  <Override PartName="/ppt/notesSlides/notesSlide68.xml" ContentType="application/vnd.openxmlformats-officedocument.presentationml.notesSlide+xml"/>
  <Override PartName="/ppt/charts/chart25.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26.xml" ContentType="application/vnd.openxmlformats-officedocument.drawingml.chart+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27.xml" ContentType="application/vnd.openxmlformats-officedocument.drawingml.chart+xml"/>
  <Override PartName="/ppt/notesSlides/notesSlide78.xml" ContentType="application/vnd.openxmlformats-officedocument.presentationml.notesSlide+xml"/>
  <Override PartName="/ppt/charts/chart28.xml" ContentType="application/vnd.openxmlformats-officedocument.drawingml.chart+xml"/>
  <Override PartName="/ppt/notesSlides/notesSlide79.xml" ContentType="application/vnd.openxmlformats-officedocument.presentationml.notesSlide+xml"/>
  <Override PartName="/ppt/charts/chart29.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30.xml" ContentType="application/vnd.openxmlformats-officedocument.drawingml.chart+xml"/>
  <Override PartName="/ppt/notesSlides/notesSlide82.xml" ContentType="application/vnd.openxmlformats-officedocument.presentationml.notesSlide+xml"/>
  <Override PartName="/ppt/charts/chart31.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32.xml" ContentType="application/vnd.openxmlformats-officedocument.drawingml.chart+xml"/>
  <Override PartName="/ppt/notesSlides/notesSlide88.xml" ContentType="application/vnd.openxmlformats-officedocument.presentationml.notesSlide+xml"/>
  <Override PartName="/ppt/charts/chart33.xml" ContentType="application/vnd.openxmlformats-officedocument.drawingml.chart+xml"/>
  <Override PartName="/ppt/notesSlides/notesSlide89.xml" ContentType="application/vnd.openxmlformats-officedocument.presentationml.notesSlide+xml"/>
  <Override PartName="/ppt/charts/chart34.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35.xml" ContentType="application/vnd.openxmlformats-officedocument.drawingml.chart+xml"/>
  <Override PartName="/ppt/notesSlides/notesSlide93.xml" ContentType="application/vnd.openxmlformats-officedocument.presentationml.notesSlide+xml"/>
  <Override PartName="/ppt/charts/chart36.xml" ContentType="application/vnd.openxmlformats-officedocument.drawingml.chart+xml"/>
  <Override PartName="/ppt/notesSlides/notesSlide94.xml" ContentType="application/vnd.openxmlformats-officedocument.presentationml.notesSlide+xml"/>
  <Override PartName="/ppt/charts/chart37.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38.xml" ContentType="application/vnd.openxmlformats-officedocument.drawingml.chart+xml"/>
  <Override PartName="/ppt/notesSlides/notesSlide106.xml" ContentType="application/vnd.openxmlformats-officedocument.presentationml.notesSlide+xml"/>
  <Override PartName="/ppt/charts/chart39.xml" ContentType="application/vnd.openxmlformats-officedocument.drawingml.chart+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110.xml" ContentType="application/vnd.openxmlformats-officedocument.presentationml.notesSlide+xml"/>
  <Override PartName="/ppt/charts/chart43.xml" ContentType="application/vnd.openxmlformats-officedocument.drawingml.chart+xml"/>
  <Override PartName="/ppt/notesSlides/notesSlide11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46.xml" ContentType="application/vnd.openxmlformats-officedocument.drawingml.chart+xml"/>
  <Override PartName="/ppt/notesSlides/notesSlide114.xml" ContentType="application/vnd.openxmlformats-officedocument.presentationml.notesSlide+xml"/>
  <Override PartName="/ppt/charts/chart47.xml" ContentType="application/vnd.openxmlformats-officedocument.drawingml.chart+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48.xml" ContentType="application/vnd.openxmlformats-officedocument.drawingml.chart+xml"/>
  <Override PartName="/ppt/notesSlides/notesSlide118.xml" ContentType="application/vnd.openxmlformats-officedocument.presentationml.notesSlide+xml"/>
  <Override PartName="/ppt/charts/chart49.xml" ContentType="application/vnd.openxmlformats-officedocument.drawingml.chart+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50.xml" ContentType="application/vnd.openxmlformats-officedocument.drawingml.chart+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notesSlides/notesSlide129.xml" ContentType="application/vnd.openxmlformats-officedocument.presentationml.notesSlide+xml"/>
  <Override PartName="/ppt/charts/chart57.xml" ContentType="application/vnd.openxmlformats-officedocument.drawingml.chart+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charts/chart58.xml" ContentType="application/vnd.openxmlformats-officedocument.drawingml.chart+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charts/chart59.xml" ContentType="application/vnd.openxmlformats-officedocument.drawingml.chart+xml"/>
  <Override PartName="/ppt/notesSlides/notesSlide135.xml" ContentType="application/vnd.openxmlformats-officedocument.presentationml.notesSlide+xml"/>
  <Override PartName="/ppt/charts/chart60.xml" ContentType="application/vnd.openxmlformats-officedocument.drawingml.chart+xml"/>
  <Override PartName="/ppt/notesSlides/notesSlide136.xml" ContentType="application/vnd.openxmlformats-officedocument.presentationml.notesSlide+xml"/>
  <Override PartName="/ppt/charts/chart61.xml" ContentType="application/vnd.openxmlformats-officedocument.drawingml.chart+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charts/chart62.xml" ContentType="application/vnd.openxmlformats-officedocument.drawingml.chart+xml"/>
  <Override PartName="/ppt/notesSlides/notesSlide141.xml" ContentType="application/vnd.openxmlformats-officedocument.presentationml.notesSlide+xml"/>
  <Override PartName="/ppt/charts/chart63.xml" ContentType="application/vnd.openxmlformats-officedocument.drawingml.chart+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charts/chart64.xml" ContentType="application/vnd.openxmlformats-officedocument.drawingml.chart+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charts/chart65.xml" ContentType="application/vnd.openxmlformats-officedocument.drawingml.chart+xml"/>
  <Override PartName="/ppt/notesSlides/notesSlide14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150.xml" ContentType="application/vnd.openxmlformats-officedocument.presentationml.notesSlide+xml"/>
  <Override PartName="/ppt/charts/chart68.xml" ContentType="application/vnd.openxmlformats-officedocument.drawingml.chart+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charts/chart69.xml" ContentType="application/vnd.openxmlformats-officedocument.drawingml.chart+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3"/>
  </p:notesMasterIdLst>
  <p:handoutMasterIdLst>
    <p:handoutMasterId r:id="rId174"/>
  </p:handoutMasterIdLst>
  <p:sldIdLst>
    <p:sldId id="574" r:id="rId2"/>
    <p:sldId id="1029" r:id="rId3"/>
    <p:sldId id="1002" r:id="rId4"/>
    <p:sldId id="1030" r:id="rId5"/>
    <p:sldId id="1032" r:id="rId6"/>
    <p:sldId id="1033" r:id="rId7"/>
    <p:sldId id="1034" r:id="rId8"/>
    <p:sldId id="1335" r:id="rId9"/>
    <p:sldId id="1462" r:id="rId10"/>
    <p:sldId id="1472" r:id="rId11"/>
    <p:sldId id="1037" r:id="rId12"/>
    <p:sldId id="1038" r:id="rId13"/>
    <p:sldId id="1039" r:id="rId14"/>
    <p:sldId id="890" r:id="rId15"/>
    <p:sldId id="1286" r:id="rId16"/>
    <p:sldId id="1417" r:id="rId17"/>
    <p:sldId id="1475" r:id="rId18"/>
    <p:sldId id="1330" r:id="rId19"/>
    <p:sldId id="1425" r:id="rId20"/>
    <p:sldId id="1474" r:id="rId21"/>
    <p:sldId id="1040" r:id="rId22"/>
    <p:sldId id="1041" r:id="rId23"/>
    <p:sldId id="988" r:id="rId24"/>
    <p:sldId id="1392" r:id="rId25"/>
    <p:sldId id="1042" r:id="rId26"/>
    <p:sldId id="1044" r:id="rId27"/>
    <p:sldId id="1207" r:id="rId28"/>
    <p:sldId id="1210" r:id="rId29"/>
    <p:sldId id="1209" r:id="rId30"/>
    <p:sldId id="1208" r:id="rId31"/>
    <p:sldId id="1020" r:id="rId32"/>
    <p:sldId id="1081" r:id="rId33"/>
    <p:sldId id="1082" r:id="rId34"/>
    <p:sldId id="1386" r:id="rId35"/>
    <p:sldId id="1393" r:id="rId36"/>
    <p:sldId id="902" r:id="rId37"/>
    <p:sldId id="1076" r:id="rId38"/>
    <p:sldId id="1046" r:id="rId39"/>
    <p:sldId id="1047" r:id="rId40"/>
    <p:sldId id="917" r:id="rId41"/>
    <p:sldId id="1243" r:id="rId42"/>
    <p:sldId id="1005" r:id="rId43"/>
    <p:sldId id="1006" r:id="rId44"/>
    <p:sldId id="1048" r:id="rId45"/>
    <p:sldId id="1433" r:id="rId46"/>
    <p:sldId id="1457" r:id="rId47"/>
    <p:sldId id="1463" r:id="rId48"/>
    <p:sldId id="1464" r:id="rId49"/>
    <p:sldId id="1256" r:id="rId50"/>
    <p:sldId id="1173" r:id="rId51"/>
    <p:sldId id="1302" r:id="rId52"/>
    <p:sldId id="1303" r:id="rId53"/>
    <p:sldId id="1304" r:id="rId54"/>
    <p:sldId id="1066" r:id="rId55"/>
    <p:sldId id="993" r:id="rId56"/>
    <p:sldId id="1015" r:id="rId57"/>
    <p:sldId id="1101" r:id="rId58"/>
    <p:sldId id="1175" r:id="rId59"/>
    <p:sldId id="1381" r:id="rId60"/>
    <p:sldId id="1434" r:id="rId61"/>
    <p:sldId id="1469" r:id="rId62"/>
    <p:sldId id="1471" r:id="rId63"/>
    <p:sldId id="1138" r:id="rId64"/>
    <p:sldId id="1196" r:id="rId65"/>
    <p:sldId id="1051" r:id="rId66"/>
    <p:sldId id="1052" r:id="rId67"/>
    <p:sldId id="1053" r:id="rId68"/>
    <p:sldId id="1054" r:id="rId69"/>
    <p:sldId id="1179" r:id="rId70"/>
    <p:sldId id="1418" r:id="rId71"/>
    <p:sldId id="1056" r:id="rId72"/>
    <p:sldId id="1307" r:id="rId73"/>
    <p:sldId id="1465" r:id="rId74"/>
    <p:sldId id="1384" r:id="rId75"/>
    <p:sldId id="1385" r:id="rId76"/>
    <p:sldId id="1103" r:id="rId77"/>
    <p:sldId id="1263" r:id="rId78"/>
    <p:sldId id="1466" r:id="rId79"/>
    <p:sldId id="1419" r:id="rId80"/>
    <p:sldId id="1406" r:id="rId81"/>
    <p:sldId id="792" r:id="rId82"/>
    <p:sldId id="1223" r:id="rId83"/>
    <p:sldId id="1266" r:id="rId84"/>
    <p:sldId id="1267" r:id="rId85"/>
    <p:sldId id="1407" r:id="rId86"/>
    <p:sldId id="1270" r:id="rId87"/>
    <p:sldId id="1110" r:id="rId88"/>
    <p:sldId id="1268" r:id="rId89"/>
    <p:sldId id="788" r:id="rId90"/>
    <p:sldId id="1408" r:id="rId91"/>
    <p:sldId id="1314" r:id="rId92"/>
    <p:sldId id="1252" r:id="rId93"/>
    <p:sldId id="1297" r:id="rId94"/>
    <p:sldId id="1245" r:id="rId95"/>
    <p:sldId id="1257" r:id="rId96"/>
    <p:sldId id="1467" r:id="rId97"/>
    <p:sldId id="1429" r:id="rId98"/>
    <p:sldId id="1296" r:id="rId99"/>
    <p:sldId id="1398" r:id="rId100"/>
    <p:sldId id="1298" r:id="rId101"/>
    <p:sldId id="1299" r:id="rId102"/>
    <p:sldId id="1300" r:id="rId103"/>
    <p:sldId id="1426" r:id="rId104"/>
    <p:sldId id="1373" r:id="rId105"/>
    <p:sldId id="1113" r:id="rId106"/>
    <p:sldId id="861" r:id="rId107"/>
    <p:sldId id="1114" r:id="rId108"/>
    <p:sldId id="1409" r:id="rId109"/>
    <p:sldId id="1115" r:id="rId110"/>
    <p:sldId id="865" r:id="rId111"/>
    <p:sldId id="1026" r:id="rId112"/>
    <p:sldId id="1410" r:id="rId113"/>
    <p:sldId id="942" r:id="rId114"/>
    <p:sldId id="944" r:id="rId115"/>
    <p:sldId id="1411" r:id="rId116"/>
    <p:sldId id="1011" r:id="rId117"/>
    <p:sldId id="1116" r:id="rId118"/>
    <p:sldId id="1468" r:id="rId119"/>
    <p:sldId id="1280" r:id="rId120"/>
    <p:sldId id="1473" r:id="rId121"/>
    <p:sldId id="1281" r:id="rId122"/>
    <p:sldId id="1315" r:id="rId123"/>
    <p:sldId id="1412" r:id="rId124"/>
    <p:sldId id="1309" r:id="rId125"/>
    <p:sldId id="1310" r:id="rId126"/>
    <p:sldId id="1186" r:id="rId127"/>
    <p:sldId id="1328" r:id="rId128"/>
    <p:sldId id="1329" r:id="rId129"/>
    <p:sldId id="1250" r:id="rId130"/>
    <p:sldId id="1120" r:id="rId131"/>
    <p:sldId id="1414" r:id="rId132"/>
    <p:sldId id="1415" r:id="rId133"/>
    <p:sldId id="1121" r:id="rId134"/>
    <p:sldId id="1416" r:id="rId135"/>
    <p:sldId id="1201" r:id="rId136"/>
    <p:sldId id="1019" r:id="rId137"/>
    <p:sldId id="999" r:id="rId138"/>
    <p:sldId id="1403" r:id="rId139"/>
    <p:sldId id="1396" r:id="rId140"/>
    <p:sldId id="1397" r:id="rId141"/>
    <p:sldId id="1124" r:id="rId142"/>
    <p:sldId id="1125" r:id="rId143"/>
    <p:sldId id="1405" r:id="rId144"/>
    <p:sldId id="1420" r:id="rId145"/>
    <p:sldId id="1158" r:id="rId146"/>
    <p:sldId id="1159" r:id="rId147"/>
    <p:sldId id="1160" r:id="rId148"/>
    <p:sldId id="1390" r:id="rId149"/>
    <p:sldId id="1161" r:id="rId150"/>
    <p:sldId id="1213" r:id="rId151"/>
    <p:sldId id="1162" r:id="rId152"/>
    <p:sldId id="1163" r:id="rId153"/>
    <p:sldId id="1311" r:id="rId154"/>
    <p:sldId id="1312" r:id="rId155"/>
    <p:sldId id="1313" r:id="rId156"/>
    <p:sldId id="1214" r:id="rId157"/>
    <p:sldId id="1168" r:id="rId158"/>
    <p:sldId id="1133" r:id="rId159"/>
    <p:sldId id="1337" r:id="rId160"/>
    <p:sldId id="1338" r:id="rId161"/>
    <p:sldId id="959" r:id="rId162"/>
    <p:sldId id="1339" r:id="rId163"/>
    <p:sldId id="956" r:id="rId164"/>
    <p:sldId id="1391" r:id="rId165"/>
    <p:sldId id="811" r:id="rId166"/>
    <p:sldId id="960" r:id="rId167"/>
    <p:sldId id="961" r:id="rId168"/>
    <p:sldId id="1249" r:id="rId169"/>
    <p:sldId id="1340" r:id="rId170"/>
    <p:sldId id="1342" r:id="rId171"/>
    <p:sldId id="1341" r:id="rId172"/>
  </p:sldIdLst>
  <p:sldSz cx="12192000" cy="6858000"/>
  <p:notesSz cx="6797675" cy="99266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38" userDrawn="1">
          <p15:clr>
            <a:srgbClr val="A4A3A4"/>
          </p15:clr>
        </p15:guide>
        <p15:guide id="3" orient="horz" pos="3127">
          <p15:clr>
            <a:srgbClr val="A4A3A4"/>
          </p15:clr>
        </p15:guide>
        <p15:guide id="4" pos="214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60E55-56D5-D4EB-AF3F-1B8697A554AC}" name="Martin Převrátil" initials="MP" userId="d1c60d3c660951d0" providerId="Windows Live"/>
  <p188:author id="{66E11C8F-1FE9-BA65-67C8-019682376B8B}" name="Týmová Renata" initials="RT" userId="S::Renata.Tymova@ceskatelevize.cz::cf80ccbc-0f2c-44bc-9882-7774fe360f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tin" initials="M" lastIdx="3" clrIdx="0"/>
  <p:cmAuthor id="7" name="Týmová Renata" initials="TR [2]" lastIdx="32" clrIdx="7">
    <p:extLst>
      <p:ext uri="{19B8F6BF-5375-455C-9EA6-DF929625EA0E}">
        <p15:presenceInfo xmlns:p15="http://schemas.microsoft.com/office/powerpoint/2012/main" userId="S::Renata.Tymova@ceskatelevize.cz::cf80ccbc-0f2c-44bc-9882-7774fe360f74" providerId="AD"/>
      </p:ext>
    </p:extLst>
  </p:cmAuthor>
  <p:cmAuthor id="1" name="Martin Převrátil" initials="MP" lastIdx="81" clrIdx="1"/>
  <p:cmAuthor id="8" name="Budínský Tomáš" initials="BT" lastIdx="5" clrIdx="8">
    <p:extLst>
      <p:ext uri="{19B8F6BF-5375-455C-9EA6-DF929625EA0E}">
        <p15:presenceInfo xmlns:p15="http://schemas.microsoft.com/office/powerpoint/2012/main" userId="S-1-5-21-75052901-615651656-2079600828-4724" providerId="AD"/>
      </p:ext>
    </p:extLst>
  </p:cmAuthor>
  <p:cmAuthor id="2" name="Martin Převrátil" initials="MP [2]" lastIdx="6" clrIdx="2"/>
  <p:cmAuthor id="9" name="Sušanka Adam" initials="SA" lastIdx="7" clrIdx="9">
    <p:extLst>
      <p:ext uri="{19B8F6BF-5375-455C-9EA6-DF929625EA0E}">
        <p15:presenceInfo xmlns:p15="http://schemas.microsoft.com/office/powerpoint/2012/main" userId="S-1-5-21-75052901-615651656-2079600828-146658" providerId="AD"/>
      </p:ext>
    </p:extLst>
  </p:cmAuthor>
  <p:cmAuthor id="3" name="Londinová Markéta" initials="LM" lastIdx="19" clrIdx="3"/>
  <p:cmAuthor id="10" name="Jiří" initials="J" lastIdx="1" clrIdx="10">
    <p:extLst>
      <p:ext uri="{19B8F6BF-5375-455C-9EA6-DF929625EA0E}">
        <p15:presenceInfo xmlns:p15="http://schemas.microsoft.com/office/powerpoint/2012/main" userId="S::jiri.kubicek@ceskatelevize.cz::ada814c2-0df5-4014-aa45-ce189088d975" providerId="AD"/>
      </p:ext>
    </p:extLst>
  </p:cmAuthor>
  <p:cmAuthor id="4" name="Kubíček Jiří" initials="" lastIdx="0" clrIdx="4"/>
  <p:cmAuthor id="5" name="Kubíček Jiří" initials="KJ" lastIdx="6" clrIdx="5">
    <p:extLst>
      <p:ext uri="{19B8F6BF-5375-455C-9EA6-DF929625EA0E}">
        <p15:presenceInfo xmlns:p15="http://schemas.microsoft.com/office/powerpoint/2012/main" userId="S-1-5-21-75052901-615651656-2079600828-17407" providerId="AD"/>
      </p:ext>
    </p:extLst>
  </p:cmAuthor>
  <p:cmAuthor id="6" name="Týmová Renata" initials="TR" lastIdx="8" clrIdx="6">
    <p:extLst>
      <p:ext uri="{19B8F6BF-5375-455C-9EA6-DF929625EA0E}">
        <p15:presenceInfo xmlns:p15="http://schemas.microsoft.com/office/powerpoint/2012/main" userId="S-1-5-21-75052901-615651656-2079600828-19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04000"/>
    <a:srgbClr val="006600"/>
    <a:srgbClr val="003300"/>
    <a:srgbClr val="008000"/>
    <a:srgbClr val="000000"/>
    <a:srgbClr val="FF66FF"/>
    <a:srgbClr val="FF8000"/>
    <a:srgbClr val="00009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16AF3-8D77-4557-824C-2E2B514712AB}" v="158" dt="2026-01-22T14:41:04.72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99" autoAdjust="0"/>
    <p:restoredTop sz="95669" autoAdjust="0"/>
  </p:normalViewPr>
  <p:slideViewPr>
    <p:cSldViewPr>
      <p:cViewPr varScale="1">
        <p:scale>
          <a:sx n="105" d="100"/>
          <a:sy n="105" d="100"/>
        </p:scale>
        <p:origin x="336"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3701"/>
    </p:cViewPr>
  </p:sorterViewPr>
  <p:notesViewPr>
    <p:cSldViewPr>
      <p:cViewPr varScale="1">
        <p:scale>
          <a:sx n="65" d="100"/>
          <a:sy n="65" d="100"/>
        </p:scale>
        <p:origin x="3616" y="40"/>
      </p:cViewPr>
      <p:guideLst>
        <p:guide orient="horz" pos="3105"/>
        <p:guide pos="2138"/>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microsoft.com/office/2018/10/relationships/authors" Target="author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microsoft.com/office/2015/10/relationships/revisionInfo" Target="revisionInfo.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commentAuthors" Target="commentAuthor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4044281086107"/>
          <c:y val="2.7342597065240962E-2"/>
          <c:w val="0.52893106504147724"/>
          <c:h val="0.87343117690210137"/>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ČT v populaci (R, ATO)</c:v>
                </c:pt>
                <c:pt idx="1">
                  <c:v>Spokojenost s pořady ČT (Q, DKV)</c:v>
                </c:pt>
                <c:pt idx="2">
                  <c:v>Podíl vlastní tvorby na celku vysílání ČT (Q, PROVYS)</c:v>
                </c:pt>
                <c:pt idx="3">
                  <c:v>Podíl premiér na celku vysílání ČT (Q, PROVYS)</c:v>
                </c:pt>
                <c:pt idx="4">
                  <c:v>Některý z kanálů ČT jako hlavní kanál diváka (Q, TRA)</c:v>
                </c:pt>
                <c:pt idx="5">
                  <c:v>Míra diskusí o pořadech ČT v rodině a mezi přáteli (I, TRA)</c:v>
                </c:pt>
              </c:strCache>
            </c:strRef>
          </c:cat>
          <c:val>
            <c:numRef>
              <c:f>List1!$B$2:$B$7</c:f>
              <c:numCache>
                <c:formatCode>General</c:formatCode>
                <c:ptCount val="6"/>
                <c:pt idx="0">
                  <c:v>65</c:v>
                </c:pt>
                <c:pt idx="1">
                  <c:v>83</c:v>
                </c:pt>
                <c:pt idx="2" formatCode="0">
                  <c:v>73</c:v>
                </c:pt>
                <c:pt idx="3" formatCode="0">
                  <c:v>42</c:v>
                </c:pt>
                <c:pt idx="4">
                  <c:v>29</c:v>
                </c:pt>
                <c:pt idx="5">
                  <c:v>39</c:v>
                </c:pt>
              </c:numCache>
            </c:numRef>
          </c:val>
          <c:extLst>
            <c:ext xmlns:c16="http://schemas.microsoft.com/office/drawing/2014/chart" uri="{C3380CC4-5D6E-409C-BE32-E72D297353CC}">
              <c16:uniqueId val="{00000000-1A1B-4EC8-A3FB-307464A1AAA2}"/>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ČT v populaci (R, ATO)</c:v>
                </c:pt>
                <c:pt idx="1">
                  <c:v>Spokojenost s pořady ČT (Q, DKV)</c:v>
                </c:pt>
                <c:pt idx="2">
                  <c:v>Podíl vlastní tvorby na celku vysílání ČT (Q, PROVYS)</c:v>
                </c:pt>
                <c:pt idx="3">
                  <c:v>Podíl premiér na celku vysílání ČT (Q, PROVYS)</c:v>
                </c:pt>
                <c:pt idx="4">
                  <c:v>Některý z kanálů ČT jako hlavní kanál diváka (Q, TRA)</c:v>
                </c:pt>
                <c:pt idx="5">
                  <c:v>Míra diskusí o pořadech ČT v rodině a mezi přáteli (I, TRA)</c:v>
                </c:pt>
              </c:strCache>
            </c:strRef>
          </c:cat>
          <c:val>
            <c:numRef>
              <c:f>List1!$C$2:$C$7</c:f>
              <c:numCache>
                <c:formatCode>0</c:formatCode>
                <c:ptCount val="6"/>
                <c:pt idx="0">
                  <c:v>69</c:v>
                </c:pt>
                <c:pt idx="1">
                  <c:v>83</c:v>
                </c:pt>
                <c:pt idx="2">
                  <c:v>72</c:v>
                </c:pt>
                <c:pt idx="3">
                  <c:v>40</c:v>
                </c:pt>
                <c:pt idx="4">
                  <c:v>31</c:v>
                </c:pt>
                <c:pt idx="5">
                  <c:v>42</c:v>
                </c:pt>
              </c:numCache>
            </c:numRef>
          </c:val>
          <c:extLst>
            <c:ext xmlns:c16="http://schemas.microsoft.com/office/drawing/2014/chart" uri="{C3380CC4-5D6E-409C-BE32-E72D297353CC}">
              <c16:uniqueId val="{00000001-1A1B-4EC8-A3FB-307464A1AAA2}"/>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ČT v populaci (R, ATO)</c:v>
                </c:pt>
                <c:pt idx="1">
                  <c:v>Spokojenost s pořady ČT (Q, DKV)</c:v>
                </c:pt>
                <c:pt idx="2">
                  <c:v>Podíl vlastní tvorby na celku vysílání ČT (Q, PROVYS)</c:v>
                </c:pt>
                <c:pt idx="3">
                  <c:v>Podíl premiér na celku vysílání ČT (Q, PROVYS)</c:v>
                </c:pt>
                <c:pt idx="4">
                  <c:v>Některý z kanálů ČT jako hlavní kanál diváka (Q, TRA)</c:v>
                </c:pt>
                <c:pt idx="5">
                  <c:v>Míra diskusí o pořadech ČT v rodině a mezi přáteli (I, TRA)</c:v>
                </c:pt>
              </c:strCache>
            </c:strRef>
          </c:cat>
          <c:val>
            <c:numRef>
              <c:f>List1!$D$2:$D$7</c:f>
              <c:numCache>
                <c:formatCode>0</c:formatCode>
                <c:ptCount val="6"/>
                <c:pt idx="0">
                  <c:v>73.2</c:v>
                </c:pt>
                <c:pt idx="1">
                  <c:v>83.2</c:v>
                </c:pt>
                <c:pt idx="2">
                  <c:v>73.8</c:v>
                </c:pt>
                <c:pt idx="3">
                  <c:v>36.64</c:v>
                </c:pt>
                <c:pt idx="4">
                  <c:v>32.4</c:v>
                </c:pt>
                <c:pt idx="5">
                  <c:v>41.2</c:v>
                </c:pt>
              </c:numCache>
            </c:numRef>
          </c:val>
          <c:extLst>
            <c:ext xmlns:c16="http://schemas.microsoft.com/office/drawing/2014/chart" uri="{C3380CC4-5D6E-409C-BE32-E72D297353CC}">
              <c16:uniqueId val="{00000002-1A1B-4EC8-A3FB-307464A1AAA2}"/>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min val="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2490626886621"/>
          <c:y val="2.7342597065240962E-2"/>
          <c:w val="0.48235449654523022"/>
          <c:h val="0.87343117690210137"/>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Kvalita zpravodajských pořadů (DKV) *</c:v>
                </c:pt>
                <c:pt idx="5">
                  <c:v>Úroveň zpravodajských pořadů (DKV) *</c:v>
                </c:pt>
              </c:strCache>
            </c:strRef>
          </c:cat>
          <c:val>
            <c:numRef>
              <c:f>List1!$B$2:$B$7</c:f>
              <c:numCache>
                <c:formatCode>General</c:formatCode>
                <c:ptCount val="6"/>
                <c:pt idx="0">
                  <c:v>42</c:v>
                </c:pt>
                <c:pt idx="1">
                  <c:v>51</c:v>
                </c:pt>
                <c:pt idx="2">
                  <c:v>54</c:v>
                </c:pt>
                <c:pt idx="3">
                  <c:v>81</c:v>
                </c:pt>
                <c:pt idx="4">
                  <c:v>76</c:v>
                </c:pt>
                <c:pt idx="5">
                  <c:v>77</c:v>
                </c:pt>
              </c:numCache>
            </c:numRef>
          </c:val>
          <c:extLst>
            <c:ext xmlns:c16="http://schemas.microsoft.com/office/drawing/2014/chart" uri="{C3380CC4-5D6E-409C-BE32-E72D297353CC}">
              <c16:uniqueId val="{00000000-1646-43FF-A918-FE14D1E9E767}"/>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Kvalita zpravodajských pořadů (DKV) *</c:v>
                </c:pt>
                <c:pt idx="5">
                  <c:v>Úroveň zpravodajských pořadů (DKV) *</c:v>
                </c:pt>
              </c:strCache>
            </c:strRef>
          </c:cat>
          <c:val>
            <c:numRef>
              <c:f>List1!$C$2:$C$7</c:f>
              <c:numCache>
                <c:formatCode>General</c:formatCode>
                <c:ptCount val="6"/>
                <c:pt idx="0">
                  <c:v>43</c:v>
                </c:pt>
                <c:pt idx="1">
                  <c:v>54</c:v>
                </c:pt>
                <c:pt idx="2">
                  <c:v>57</c:v>
                </c:pt>
                <c:pt idx="3">
                  <c:v>81</c:v>
                </c:pt>
              </c:numCache>
            </c:numRef>
          </c:val>
          <c:extLst>
            <c:ext xmlns:c16="http://schemas.microsoft.com/office/drawing/2014/chart" uri="{C3380CC4-5D6E-409C-BE32-E72D297353CC}">
              <c16:uniqueId val="{00000001-1646-43FF-A918-FE14D1E9E767}"/>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Kvalita zpravodajských pořadů (DKV) *</c:v>
                </c:pt>
                <c:pt idx="5">
                  <c:v>Úroveň zpravodajských pořadů (DKV) *</c:v>
                </c:pt>
              </c:strCache>
            </c:strRef>
          </c:cat>
          <c:val>
            <c:numRef>
              <c:f>List1!$D$2:$D$7</c:f>
              <c:numCache>
                <c:formatCode>0</c:formatCode>
                <c:ptCount val="6"/>
                <c:pt idx="0">
                  <c:v>47.8</c:v>
                </c:pt>
                <c:pt idx="1">
                  <c:v>55</c:v>
                </c:pt>
                <c:pt idx="2">
                  <c:v>58.8</c:v>
                </c:pt>
                <c:pt idx="3">
                  <c:v>80.8</c:v>
                </c:pt>
              </c:numCache>
            </c:numRef>
          </c:val>
          <c:extLst>
            <c:ext xmlns:c16="http://schemas.microsoft.com/office/drawing/2014/chart" uri="{C3380CC4-5D6E-409C-BE32-E72D297353CC}">
              <c16:uniqueId val="{00000002-1646-43FF-A918-FE14D1E9E767}"/>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4793719711801"/>
          <c:y val="2.7995055075311106E-2"/>
          <c:w val="0.4845409868291724"/>
          <c:h val="0.94400988984937784"/>
        </c:manualLayout>
      </c:layout>
      <c:barChart>
        <c:barDir val="bar"/>
        <c:grouping val="clustered"/>
        <c:varyColors val="0"/>
        <c:ser>
          <c:idx val="0"/>
          <c:order val="0"/>
          <c:tx>
            <c:strRef>
              <c:f>List1!$B$1</c:f>
              <c:strCache>
                <c:ptCount val="1"/>
                <c:pt idx="0">
                  <c:v>Sloupec3</c:v>
                </c:pt>
              </c:strCache>
            </c:strRef>
          </c:tx>
          <c:spPr>
            <a:solidFill>
              <a:srgbClr val="FF0000"/>
            </a:solidFill>
          </c:spPr>
          <c:invertIfNegative val="0"/>
          <c:dPt>
            <c:idx val="2"/>
            <c:invertIfNegative val="0"/>
            <c:bubble3D val="0"/>
            <c:extLst>
              <c:ext xmlns:c16="http://schemas.microsoft.com/office/drawing/2014/chart" uri="{C3380CC4-5D6E-409C-BE32-E72D297353CC}">
                <c16:uniqueId val="{00000000-76EA-405B-B34C-C8B2AFABCD1C}"/>
              </c:ext>
            </c:extLst>
          </c:dPt>
          <c:dPt>
            <c:idx val="4"/>
            <c:invertIfNegative val="0"/>
            <c:bubble3D val="0"/>
            <c:extLst>
              <c:ext xmlns:c16="http://schemas.microsoft.com/office/drawing/2014/chart" uri="{C3380CC4-5D6E-409C-BE32-E72D297353CC}">
                <c16:uniqueId val="{00000001-76EA-405B-B34C-C8B2AFABCD1C}"/>
              </c:ext>
            </c:extLst>
          </c:dPt>
          <c:dPt>
            <c:idx val="5"/>
            <c:invertIfNegative val="0"/>
            <c:bubble3D val="0"/>
            <c:extLst>
              <c:ext xmlns:c16="http://schemas.microsoft.com/office/drawing/2014/chart" uri="{C3380CC4-5D6E-409C-BE32-E72D297353CC}">
                <c16:uniqueId val="{00000002-76EA-405B-B34C-C8B2AFABCD1C}"/>
              </c:ext>
            </c:extLst>
          </c:dPt>
          <c:dPt>
            <c:idx val="7"/>
            <c:invertIfNegative val="0"/>
            <c:bubble3D val="0"/>
            <c:extLst>
              <c:ext xmlns:c16="http://schemas.microsoft.com/office/drawing/2014/chart" uri="{C3380CC4-5D6E-409C-BE32-E72D297353CC}">
                <c16:uniqueId val="{00000004-76EA-405B-B34C-C8B2AFABCD1C}"/>
              </c:ext>
            </c:extLst>
          </c:dPt>
          <c:dPt>
            <c:idx val="8"/>
            <c:invertIfNegative val="0"/>
            <c:bubble3D val="0"/>
            <c:extLst>
              <c:ext xmlns:c16="http://schemas.microsoft.com/office/drawing/2014/chart" uri="{C3380CC4-5D6E-409C-BE32-E72D297353CC}">
                <c16:uniqueId val="{00000005-76EA-405B-B34C-C8B2AFABCD1C}"/>
              </c:ext>
            </c:extLst>
          </c:dPt>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Předává informace pro mě srozumitelnou formou</c:v>
                </c:pt>
                <c:pt idx="1">
                  <c:v>Dává mi přehled o dění ve světě</c:v>
                </c:pt>
                <c:pt idx="2">
                  <c:v>Poskytuje podrobné a důkladné zprávy o denních událostech</c:v>
                </c:pt>
                <c:pt idx="3">
                  <c:v>Dobře informuje o tom, co se děje v ČR a v mém regionu</c:v>
                </c:pt>
                <c:pt idx="4">
                  <c:v>Pomáhá mi lépe porozumět změnám, ke kterým dochází v ČR a v zahraničí</c:v>
                </c:pt>
              </c:strCache>
            </c:strRef>
          </c:cat>
          <c:val>
            <c:numRef>
              <c:f>List1!$B$2:$B$6</c:f>
              <c:numCache>
                <c:formatCode>General</c:formatCode>
                <c:ptCount val="5"/>
                <c:pt idx="0">
                  <c:v>83</c:v>
                </c:pt>
                <c:pt idx="1">
                  <c:v>80</c:v>
                </c:pt>
                <c:pt idx="2">
                  <c:v>80</c:v>
                </c:pt>
                <c:pt idx="3">
                  <c:v>78</c:v>
                </c:pt>
                <c:pt idx="4">
                  <c:v>70</c:v>
                </c:pt>
              </c:numCache>
            </c:numRef>
          </c:val>
          <c:extLst>
            <c:ext xmlns:c16="http://schemas.microsoft.com/office/drawing/2014/chart" uri="{C3380CC4-5D6E-409C-BE32-E72D297353CC}">
              <c16:uniqueId val="{00000006-76EA-405B-B34C-C8B2AFABCD1C}"/>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400" b="1"/>
            </a:pPr>
            <a:endParaRPr lang="cs-CZ"/>
          </a:p>
        </c:txPr>
        <c:crossAx val="168028416"/>
        <c:crosses val="autoZero"/>
        <c:auto val="1"/>
        <c:lblAlgn val="ctr"/>
        <c:lblOffset val="100"/>
        <c:tickLblSkip val="1"/>
        <c:noMultiLvlLbl val="0"/>
      </c:catAx>
      <c:valAx>
        <c:axId val="168028416"/>
        <c:scaling>
          <c:orientation val="minMax"/>
        </c:scaling>
        <c:delete val="1"/>
        <c:axPos val="t"/>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17916666666667"/>
          <c:y val="2.7995055075311106E-2"/>
          <c:w val="0.7407097222222222"/>
          <c:h val="0.94400988984937784"/>
        </c:manualLayout>
      </c:layout>
      <c:barChart>
        <c:barDir val="bar"/>
        <c:grouping val="clustered"/>
        <c:varyColors val="0"/>
        <c:ser>
          <c:idx val="0"/>
          <c:order val="0"/>
          <c:tx>
            <c:strRef>
              <c:f>List1!$B$1</c:f>
              <c:strCache>
                <c:ptCount val="1"/>
                <c:pt idx="0">
                  <c:v>Sloupec3</c:v>
                </c:pt>
              </c:strCache>
            </c:strRef>
          </c:tx>
          <c:spPr>
            <a:solidFill>
              <a:schemeClr val="accent1">
                <a:lumMod val="50000"/>
              </a:schemeClr>
            </a:solidFill>
          </c:spPr>
          <c:invertIfNegative val="0"/>
          <c:dPt>
            <c:idx val="2"/>
            <c:invertIfNegative val="0"/>
            <c:bubble3D val="0"/>
            <c:extLst>
              <c:ext xmlns:c16="http://schemas.microsoft.com/office/drawing/2014/chart" uri="{C3380CC4-5D6E-409C-BE32-E72D297353CC}">
                <c16:uniqueId val="{00000000-76EA-405B-B34C-C8B2AFABCD1C}"/>
              </c:ext>
            </c:extLst>
          </c:dPt>
          <c:dPt>
            <c:idx val="4"/>
            <c:invertIfNegative val="0"/>
            <c:bubble3D val="0"/>
            <c:extLst>
              <c:ext xmlns:c16="http://schemas.microsoft.com/office/drawing/2014/chart" uri="{C3380CC4-5D6E-409C-BE32-E72D297353CC}">
                <c16:uniqueId val="{00000001-76EA-405B-B34C-C8B2AFABCD1C}"/>
              </c:ext>
            </c:extLst>
          </c:dPt>
          <c:dPt>
            <c:idx val="5"/>
            <c:invertIfNegative val="0"/>
            <c:bubble3D val="0"/>
            <c:extLst>
              <c:ext xmlns:c16="http://schemas.microsoft.com/office/drawing/2014/chart" uri="{C3380CC4-5D6E-409C-BE32-E72D297353CC}">
                <c16:uniqueId val="{00000002-76EA-405B-B34C-C8B2AFABCD1C}"/>
              </c:ext>
            </c:extLst>
          </c:dPt>
          <c:dPt>
            <c:idx val="7"/>
            <c:invertIfNegative val="0"/>
            <c:bubble3D val="0"/>
            <c:spPr>
              <a:solidFill>
                <a:srgbClr val="254061"/>
              </a:solidFill>
            </c:spPr>
            <c:extLst>
              <c:ext xmlns:c16="http://schemas.microsoft.com/office/drawing/2014/chart" uri="{C3380CC4-5D6E-409C-BE32-E72D297353CC}">
                <c16:uniqueId val="{00000004-76EA-405B-B34C-C8B2AFABCD1C}"/>
              </c:ext>
            </c:extLst>
          </c:dPt>
          <c:dPt>
            <c:idx val="8"/>
            <c:invertIfNegative val="0"/>
            <c:bubble3D val="0"/>
            <c:spPr>
              <a:solidFill>
                <a:srgbClr val="FF0000"/>
              </a:solidFill>
            </c:spPr>
            <c:extLst>
              <c:ext xmlns:c16="http://schemas.microsoft.com/office/drawing/2014/chart" uri="{C3380CC4-5D6E-409C-BE32-E72D297353CC}">
                <c16:uniqueId val="{00000005-76EA-405B-B34C-C8B2AFABCD1C}"/>
              </c:ext>
            </c:extLst>
          </c:dPt>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List1!$A$2:$A$18</c:f>
              <c:strCache>
                <c:ptCount val="17"/>
                <c:pt idx="0">
                  <c:v>Yle Newn (Finsko)</c:v>
                </c:pt>
                <c:pt idx="1">
                  <c:v>NOS Nieuws (Nizozemsko)</c:v>
                </c:pt>
                <c:pt idx="2">
                  <c:v>SVT News (Švédsko)</c:v>
                </c:pt>
                <c:pt idx="3">
                  <c:v>RTBF News (Belgie)</c:v>
                </c:pt>
                <c:pt idx="4">
                  <c:v>ARD Tagesschau (Německo)</c:v>
                </c:pt>
                <c:pt idx="5">
                  <c:v>ZDF heute (Německo)</c:v>
                </c:pt>
                <c:pt idx="6">
                  <c:v>ORF News (Rakousko)</c:v>
                </c:pt>
                <c:pt idx="7">
                  <c:v>BBC News (Velká Británie)</c:v>
                </c:pt>
                <c:pt idx="8">
                  <c:v>Česká televize</c:v>
                </c:pt>
                <c:pt idx="9">
                  <c:v>France Télévision News (Francie)</c:v>
                </c:pt>
                <c:pt idx="10">
                  <c:v>RAI News (Itálie)</c:v>
                </c:pt>
                <c:pt idx="11">
                  <c:v>HTV News (Chorvatsko)</c:v>
                </c:pt>
                <c:pt idx="12">
                  <c:v>RTVS (Slovensko)</c:v>
                </c:pt>
                <c:pt idx="13">
                  <c:v>RTVE (Španělsko)</c:v>
                </c:pt>
                <c:pt idx="14">
                  <c:v>ERT News (Řecko)</c:v>
                </c:pt>
                <c:pt idx="15">
                  <c:v>TVP News (Polsko)</c:v>
                </c:pt>
                <c:pt idx="16">
                  <c:v>MTV (Maďarsko)</c:v>
                </c:pt>
              </c:strCache>
            </c:strRef>
          </c:cat>
          <c:val>
            <c:numRef>
              <c:f>List1!$B$2:$B$18</c:f>
              <c:numCache>
                <c:formatCode>0</c:formatCode>
                <c:ptCount val="17"/>
                <c:pt idx="0">
                  <c:v>83</c:v>
                </c:pt>
                <c:pt idx="1">
                  <c:v>77</c:v>
                </c:pt>
                <c:pt idx="2">
                  <c:v>76</c:v>
                </c:pt>
                <c:pt idx="3" formatCode="General">
                  <c:v>67</c:v>
                </c:pt>
                <c:pt idx="4">
                  <c:v>65</c:v>
                </c:pt>
                <c:pt idx="5">
                  <c:v>63</c:v>
                </c:pt>
                <c:pt idx="6">
                  <c:v>63</c:v>
                </c:pt>
                <c:pt idx="7">
                  <c:v>60</c:v>
                </c:pt>
                <c:pt idx="8">
                  <c:v>59</c:v>
                </c:pt>
                <c:pt idx="9">
                  <c:v>58</c:v>
                </c:pt>
                <c:pt idx="10">
                  <c:v>58</c:v>
                </c:pt>
                <c:pt idx="11">
                  <c:v>52</c:v>
                </c:pt>
                <c:pt idx="12">
                  <c:v>48</c:v>
                </c:pt>
                <c:pt idx="13">
                  <c:v>48</c:v>
                </c:pt>
                <c:pt idx="14">
                  <c:v>42</c:v>
                </c:pt>
                <c:pt idx="15">
                  <c:v>33</c:v>
                </c:pt>
                <c:pt idx="16">
                  <c:v>23</c:v>
                </c:pt>
              </c:numCache>
            </c:numRef>
          </c:val>
          <c:extLst>
            <c:ext xmlns:c16="http://schemas.microsoft.com/office/drawing/2014/chart" uri="{C3380CC4-5D6E-409C-BE32-E72D297353CC}">
              <c16:uniqueId val="{00000006-76EA-405B-B34C-C8B2AFABCD1C}"/>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400" b="1"/>
            </a:pPr>
            <a:endParaRPr lang="cs-CZ"/>
          </a:p>
        </c:txPr>
        <c:crossAx val="168028416"/>
        <c:crosses val="autoZero"/>
        <c:auto val="1"/>
        <c:lblAlgn val="ctr"/>
        <c:lblOffset val="100"/>
        <c:tickLblSkip val="1"/>
        <c:noMultiLvlLbl val="0"/>
      </c:catAx>
      <c:valAx>
        <c:axId val="168028416"/>
        <c:scaling>
          <c:orientation val="minMax"/>
        </c:scaling>
        <c:delete val="1"/>
        <c:axPos val="t"/>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2022</c:v>
                </c:pt>
              </c:strCache>
            </c:strRef>
          </c:tx>
          <c:spPr>
            <a:solidFill>
              <a:schemeClr val="accent1">
                <a:lumMod val="50000"/>
              </a:schemeClr>
            </a:solidFill>
          </c:spPr>
          <c:invertIfNegative val="0"/>
          <c:dPt>
            <c:idx val="0"/>
            <c:invertIfNegative val="0"/>
            <c:bubble3D val="0"/>
            <c:spPr>
              <a:solidFill>
                <a:srgbClr val="FF0000"/>
              </a:solidFill>
            </c:spPr>
            <c:extLst>
              <c:ext xmlns:c16="http://schemas.microsoft.com/office/drawing/2014/chart" uri="{C3380CC4-5D6E-409C-BE32-E72D297353CC}">
                <c16:uniqueId val="{00000001-A007-4A24-AFE8-61802B99BFD6}"/>
              </c:ext>
            </c:extLst>
          </c:dPt>
          <c:dPt>
            <c:idx val="1"/>
            <c:invertIfNegative val="0"/>
            <c:bubble3D val="0"/>
            <c:spPr>
              <a:solidFill>
                <a:srgbClr val="254061"/>
              </a:solidFill>
            </c:spPr>
            <c:extLst>
              <c:ext xmlns:c16="http://schemas.microsoft.com/office/drawing/2014/chart" uri="{C3380CC4-5D6E-409C-BE32-E72D297353CC}">
                <c16:uniqueId val="{00000003-A007-4A24-AFE8-61802B99BFD6}"/>
              </c:ext>
            </c:extLst>
          </c:dPt>
          <c:dPt>
            <c:idx val="2"/>
            <c:invertIfNegative val="0"/>
            <c:bubble3D val="0"/>
            <c:spPr>
              <a:solidFill>
                <a:srgbClr val="254061"/>
              </a:solidFill>
            </c:spPr>
            <c:extLst>
              <c:ext xmlns:c16="http://schemas.microsoft.com/office/drawing/2014/chart" uri="{C3380CC4-5D6E-409C-BE32-E72D297353CC}">
                <c16:uniqueId val="{00000005-A007-4A24-AFE8-61802B99BFD6}"/>
              </c:ext>
            </c:extLst>
          </c:dPt>
          <c:dPt>
            <c:idx val="5"/>
            <c:invertIfNegative val="0"/>
            <c:bubble3D val="0"/>
            <c:spPr>
              <a:solidFill>
                <a:srgbClr val="254061"/>
              </a:solidFill>
            </c:spPr>
            <c:extLst>
              <c:ext xmlns:c16="http://schemas.microsoft.com/office/drawing/2014/chart" uri="{C3380CC4-5D6E-409C-BE32-E72D297353CC}">
                <c16:uniqueId val="{00000007-A007-4A24-AFE8-61802B99BFD6}"/>
              </c:ext>
            </c:extLst>
          </c:dPt>
          <c:dLbls>
            <c:numFmt formatCode="#,##0" sourceLinked="0"/>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Česká televize</c:v>
                </c:pt>
                <c:pt idx="1">
                  <c:v>Český rozhlas</c:v>
                </c:pt>
                <c:pt idx="2">
                  <c:v>CNN Prima News</c:v>
                </c:pt>
                <c:pt idx="3">
                  <c:v>Hospodářské noviny</c:v>
                </c:pt>
                <c:pt idx="4">
                  <c:v>Seznam Zprávy</c:v>
                </c:pt>
                <c:pt idx="5">
                  <c:v>Aktualne.cz</c:v>
                </c:pt>
                <c:pt idx="6">
                  <c:v>iDnes.cz</c:v>
                </c:pt>
                <c:pt idx="7">
                  <c:v>Novinky.cz</c:v>
                </c:pt>
                <c:pt idx="8">
                  <c:v>Frekvence 1</c:v>
                </c:pt>
                <c:pt idx="9">
                  <c:v>Deník</c:v>
                </c:pt>
                <c:pt idx="10">
                  <c:v>Rádio Impuls</c:v>
                </c:pt>
                <c:pt idx="11">
                  <c:v>Mladá Fronta DNES</c:v>
                </c:pt>
                <c:pt idx="12">
                  <c:v>TV Nova</c:v>
                </c:pt>
                <c:pt idx="13">
                  <c:v>echo24.cz</c:v>
                </c:pt>
                <c:pt idx="14">
                  <c:v>Blesk</c:v>
                </c:pt>
              </c:strCache>
            </c:strRef>
          </c:cat>
          <c:val>
            <c:numRef>
              <c:f>List1!$B$2:$B$16</c:f>
              <c:numCache>
                <c:formatCode>General</c:formatCode>
                <c:ptCount val="15"/>
                <c:pt idx="0">
                  <c:v>59</c:v>
                </c:pt>
                <c:pt idx="1">
                  <c:v>59</c:v>
                </c:pt>
                <c:pt idx="2">
                  <c:v>57</c:v>
                </c:pt>
                <c:pt idx="3">
                  <c:v>55</c:v>
                </c:pt>
                <c:pt idx="4">
                  <c:v>54</c:v>
                </c:pt>
                <c:pt idx="5">
                  <c:v>53</c:v>
                </c:pt>
                <c:pt idx="6">
                  <c:v>53</c:v>
                </c:pt>
                <c:pt idx="7">
                  <c:v>51</c:v>
                </c:pt>
                <c:pt idx="8">
                  <c:v>49</c:v>
                </c:pt>
                <c:pt idx="9">
                  <c:v>49</c:v>
                </c:pt>
                <c:pt idx="10">
                  <c:v>49</c:v>
                </c:pt>
                <c:pt idx="11">
                  <c:v>48</c:v>
                </c:pt>
                <c:pt idx="12">
                  <c:v>46</c:v>
                </c:pt>
                <c:pt idx="13">
                  <c:v>38</c:v>
                </c:pt>
                <c:pt idx="14">
                  <c:v>20</c:v>
                </c:pt>
              </c:numCache>
            </c:numRef>
          </c:val>
          <c:extLst>
            <c:ext xmlns:c16="http://schemas.microsoft.com/office/drawing/2014/chart" uri="{C3380CC4-5D6E-409C-BE32-E72D297353CC}">
              <c16:uniqueId val="{00000008-A007-4A24-AFE8-61802B99BFD6}"/>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400" b="1"/>
            </a:pPr>
            <a:endParaRPr lang="cs-CZ"/>
          </a:p>
        </c:txPr>
        <c:crossAx val="168028416"/>
        <c:crosses val="autoZero"/>
        <c:auto val="1"/>
        <c:lblAlgn val="ctr"/>
        <c:lblOffset val="100"/>
        <c:tickLblSkip val="1"/>
        <c:noMultiLvlLbl val="0"/>
      </c:catAx>
      <c:valAx>
        <c:axId val="168028416"/>
        <c:scaling>
          <c:orientation val="minMax"/>
        </c:scaling>
        <c:delete val="1"/>
        <c:axPos val="t"/>
        <c:numFmt formatCode="General" sourceLinked="1"/>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65664186435798E-2"/>
          <c:y val="0.10082919223664413"/>
          <c:w val="0.92287049870745042"/>
          <c:h val="0.82745133793507641"/>
        </c:manualLayout>
      </c:layout>
      <c:barChart>
        <c:barDir val="col"/>
        <c:grouping val="percentStacked"/>
        <c:varyColors val="0"/>
        <c:ser>
          <c:idx val="0"/>
          <c:order val="0"/>
          <c:tx>
            <c:strRef>
              <c:f>Sheet1!$B$1</c:f>
              <c:strCache>
                <c:ptCount val="1"/>
                <c:pt idx="0">
                  <c:v>Události ČT</c:v>
                </c:pt>
              </c:strCache>
            </c:strRef>
          </c:tx>
          <c:spPr>
            <a:solidFill>
              <a:srgbClr val="FF0000"/>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Sheet1!$B$2:$B$12</c:f>
              <c:numCache>
                <c:formatCode>0</c:formatCode>
                <c:ptCount val="11"/>
                <c:pt idx="0">
                  <c:v>66</c:v>
                </c:pt>
                <c:pt idx="1">
                  <c:v>64</c:v>
                </c:pt>
                <c:pt idx="2">
                  <c:v>63.5</c:v>
                </c:pt>
                <c:pt idx="3">
                  <c:v>61</c:v>
                </c:pt>
                <c:pt idx="4">
                  <c:v>62</c:v>
                </c:pt>
                <c:pt idx="5">
                  <c:v>64</c:v>
                </c:pt>
                <c:pt idx="6" formatCode="General">
                  <c:v>60</c:v>
                </c:pt>
                <c:pt idx="7" formatCode="General">
                  <c:v>59</c:v>
                </c:pt>
                <c:pt idx="8" formatCode="General">
                  <c:v>56</c:v>
                </c:pt>
                <c:pt idx="9" formatCode="General">
                  <c:v>56</c:v>
                </c:pt>
                <c:pt idx="10" formatCode="General">
                  <c:v>54</c:v>
                </c:pt>
              </c:numCache>
            </c:numRef>
          </c:val>
          <c:extLst>
            <c:ext xmlns:c16="http://schemas.microsoft.com/office/drawing/2014/chart" uri="{C3380CC4-5D6E-409C-BE32-E72D297353CC}">
              <c16:uniqueId val="{00000000-BB31-44E7-AE99-B18623AEDC68}"/>
            </c:ext>
          </c:extLst>
        </c:ser>
        <c:ser>
          <c:idx val="1"/>
          <c:order val="1"/>
          <c:tx>
            <c:strRef>
              <c:f>Sheet1!$C$1</c:f>
              <c:strCache>
                <c:ptCount val="1"/>
                <c:pt idx="0">
                  <c:v>Televizní noviny TV Nova</c:v>
                </c:pt>
              </c:strCache>
            </c:strRef>
          </c:tx>
          <c:spPr>
            <a:solidFill>
              <a:srgbClr val="0000FF"/>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Sheet1!$C$2:$C$12</c:f>
              <c:numCache>
                <c:formatCode>0</c:formatCode>
                <c:ptCount val="11"/>
                <c:pt idx="0">
                  <c:v>16.5</c:v>
                </c:pt>
                <c:pt idx="1">
                  <c:v>15</c:v>
                </c:pt>
                <c:pt idx="2">
                  <c:v>14.500000000000002</c:v>
                </c:pt>
                <c:pt idx="3">
                  <c:v>16</c:v>
                </c:pt>
                <c:pt idx="4">
                  <c:v>17</c:v>
                </c:pt>
                <c:pt idx="5">
                  <c:v>16</c:v>
                </c:pt>
                <c:pt idx="6" formatCode="General">
                  <c:v>17</c:v>
                </c:pt>
                <c:pt idx="7" formatCode="General">
                  <c:v>15</c:v>
                </c:pt>
                <c:pt idx="8" formatCode="General">
                  <c:v>18</c:v>
                </c:pt>
                <c:pt idx="9" formatCode="General">
                  <c:v>19</c:v>
                </c:pt>
                <c:pt idx="10" formatCode="General">
                  <c:v>19</c:v>
                </c:pt>
              </c:numCache>
            </c:numRef>
          </c:val>
          <c:extLst>
            <c:ext xmlns:c16="http://schemas.microsoft.com/office/drawing/2014/chart" uri="{C3380CC4-5D6E-409C-BE32-E72D297353CC}">
              <c16:uniqueId val="{00000001-BB31-44E7-AE99-B18623AEDC68}"/>
            </c:ext>
          </c:extLst>
        </c:ser>
        <c:ser>
          <c:idx val="2"/>
          <c:order val="2"/>
          <c:tx>
            <c:strRef>
              <c:f>Sheet1!$D$1</c:f>
              <c:strCache>
                <c:ptCount val="1"/>
                <c:pt idx="0">
                  <c:v>Hlavní zprávy TV Prima</c:v>
                </c:pt>
              </c:strCache>
            </c:strRef>
          </c:tx>
          <c:spPr>
            <a:solidFill>
              <a:srgbClr val="008000"/>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Sheet1!$D$2:$D$12</c:f>
              <c:numCache>
                <c:formatCode>0</c:formatCode>
                <c:ptCount val="11"/>
                <c:pt idx="0">
                  <c:v>17.5</c:v>
                </c:pt>
                <c:pt idx="1">
                  <c:v>21</c:v>
                </c:pt>
                <c:pt idx="2">
                  <c:v>18</c:v>
                </c:pt>
                <c:pt idx="3">
                  <c:v>15.000000000000002</c:v>
                </c:pt>
                <c:pt idx="4">
                  <c:v>16</c:v>
                </c:pt>
                <c:pt idx="5">
                  <c:v>18</c:v>
                </c:pt>
                <c:pt idx="6" formatCode="General">
                  <c:v>21</c:v>
                </c:pt>
                <c:pt idx="7" formatCode="General">
                  <c:v>24</c:v>
                </c:pt>
                <c:pt idx="8" formatCode="General">
                  <c:v>24</c:v>
                </c:pt>
                <c:pt idx="9" formatCode="General">
                  <c:v>24</c:v>
                </c:pt>
                <c:pt idx="10" formatCode="General">
                  <c:v>25</c:v>
                </c:pt>
              </c:numCache>
            </c:numRef>
          </c:val>
          <c:extLst>
            <c:ext xmlns:c16="http://schemas.microsoft.com/office/drawing/2014/chart" uri="{C3380CC4-5D6E-409C-BE32-E72D297353CC}">
              <c16:uniqueId val="{00000002-BB31-44E7-AE99-B18623AEDC68}"/>
            </c:ext>
          </c:extLst>
        </c:ser>
        <c:ser>
          <c:idx val="3"/>
          <c:order val="3"/>
          <c:tx>
            <c:strRef>
              <c:f>Sheet1!$E$1</c:f>
              <c:strCache>
                <c:ptCount val="1"/>
                <c:pt idx="0">
                  <c:v>Naše zprávy TV Barrandov</c:v>
                </c:pt>
              </c:strCache>
            </c:strRef>
          </c:tx>
          <c:spPr>
            <a:solidFill>
              <a:srgbClr val="EC008C"/>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Sheet1!$E$2:$E$12</c:f>
              <c:numCache>
                <c:formatCode>General</c:formatCode>
                <c:ptCount val="11"/>
                <c:pt idx="2" formatCode="0">
                  <c:v>4</c:v>
                </c:pt>
                <c:pt idx="3" formatCode="0">
                  <c:v>8</c:v>
                </c:pt>
                <c:pt idx="4" formatCode="0">
                  <c:v>5</c:v>
                </c:pt>
                <c:pt idx="5" formatCode="0">
                  <c:v>2</c:v>
                </c:pt>
                <c:pt idx="6">
                  <c:v>2</c:v>
                </c:pt>
                <c:pt idx="7">
                  <c:v>2</c:v>
                </c:pt>
                <c:pt idx="8">
                  <c:v>2</c:v>
                </c:pt>
                <c:pt idx="9">
                  <c:v>1</c:v>
                </c:pt>
                <c:pt idx="10">
                  <c:v>2</c:v>
                </c:pt>
              </c:numCache>
            </c:numRef>
          </c:val>
          <c:extLst>
            <c:ext xmlns:c16="http://schemas.microsoft.com/office/drawing/2014/chart" uri="{C3380CC4-5D6E-409C-BE32-E72D297353CC}">
              <c16:uniqueId val="{00000003-BB31-44E7-AE99-B18623AEDC68}"/>
            </c:ext>
          </c:extLst>
        </c:ser>
        <c:dLbls>
          <c:showLegendKey val="0"/>
          <c:showVal val="0"/>
          <c:showCatName val="0"/>
          <c:showSerName val="0"/>
          <c:showPercent val="0"/>
          <c:showBubbleSize val="0"/>
        </c:dLbls>
        <c:gapWidth val="40"/>
        <c:overlap val="100"/>
        <c:axId val="199138688"/>
        <c:axId val="199152768"/>
      </c:barChart>
      <c:catAx>
        <c:axId val="199138688"/>
        <c:scaling>
          <c:orientation val="minMax"/>
        </c:scaling>
        <c:delete val="0"/>
        <c:axPos val="b"/>
        <c:numFmt formatCode="General" sourceLinked="0"/>
        <c:majorTickMark val="none"/>
        <c:minorTickMark val="none"/>
        <c:tickLblPos val="nextTo"/>
        <c:spPr>
          <a:ln>
            <a:noFill/>
          </a:ln>
        </c:spPr>
        <c:txPr>
          <a:bodyPr/>
          <a:lstStyle/>
          <a:p>
            <a:pPr>
              <a:defRPr sz="1400" b="1">
                <a:solidFill>
                  <a:schemeClr val="tx1"/>
                </a:solidFill>
              </a:defRPr>
            </a:pPr>
            <a:endParaRPr lang="cs-CZ"/>
          </a:p>
        </c:txPr>
        <c:crossAx val="199152768"/>
        <c:crossesAt val="0"/>
        <c:auto val="1"/>
        <c:lblAlgn val="ctr"/>
        <c:lblOffset val="100"/>
        <c:noMultiLvlLbl val="0"/>
      </c:catAx>
      <c:valAx>
        <c:axId val="199152768"/>
        <c:scaling>
          <c:orientation val="minMax"/>
          <c:min val="0"/>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199138688"/>
        <c:crossesAt val="1"/>
        <c:crossBetween val="between"/>
      </c:valAx>
      <c:spPr>
        <a:noFill/>
        <a:ln w="9525">
          <a:solidFill>
            <a:schemeClr val="bg1">
              <a:lumMod val="75000"/>
            </a:schemeClr>
          </a:solidFill>
        </a:ln>
      </c:spPr>
    </c:plotArea>
    <c:legend>
      <c:legendPos val="t"/>
      <c:layout>
        <c:manualLayout>
          <c:xMode val="edge"/>
          <c:yMode val="edge"/>
          <c:x val="7.1643036704844607E-2"/>
          <c:y val="1.7935884971218726E-2"/>
          <c:w val="0.86952165280131533"/>
          <c:h val="5.4049470745058448E-2"/>
        </c:manualLayout>
      </c:layout>
      <c:overlay val="0"/>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93434459728194E-2"/>
          <c:y val="7.1625409042683566E-2"/>
          <c:w val="0.9429990611541591"/>
          <c:h val="0.79978624221052108"/>
        </c:manualLayout>
      </c:layout>
      <c:barChart>
        <c:barDir val="col"/>
        <c:grouping val="clustered"/>
        <c:varyColors val="0"/>
        <c:ser>
          <c:idx val="0"/>
          <c:order val="0"/>
          <c:tx>
            <c:strRef>
              <c:f>List1!$B$1</c:f>
              <c:strCache>
                <c:ptCount val="1"/>
                <c:pt idx="0">
                  <c:v>Události (ČT)</c:v>
                </c:pt>
              </c:strCache>
            </c:strRef>
          </c:tx>
          <c:spPr>
            <a:solidFill>
              <a:srgbClr val="FF0000"/>
            </a:solidFill>
          </c:spPr>
          <c:invertIfNegative val="0"/>
          <c:dLbls>
            <c:spPr>
              <a:noFill/>
              <a:ln>
                <a:noFill/>
              </a:ln>
              <a:effectLst/>
            </c:spPr>
            <c:txPr>
              <a:bodyPr anchorCtr="0"/>
              <a:lstStyle/>
              <a:p>
                <a:pPr algn="ctr">
                  <a:defRPr lang="en-US" sz="14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ANO</c:v>
                </c:pt>
                <c:pt idx="1">
                  <c:v>ODS</c:v>
                </c:pt>
                <c:pt idx="2">
                  <c:v>STAN</c:v>
                </c:pt>
                <c:pt idx="3">
                  <c:v>SPD</c:v>
                </c:pt>
                <c:pt idx="4">
                  <c:v>KDU-ČSL</c:v>
                </c:pt>
                <c:pt idx="5">
                  <c:v>TOP 09</c:v>
                </c:pt>
                <c:pt idx="6">
                  <c:v>Piráti</c:v>
                </c:pt>
              </c:strCache>
            </c:strRef>
          </c:cat>
          <c:val>
            <c:numRef>
              <c:f>List1!$B$2:$B$8</c:f>
              <c:numCache>
                <c:formatCode>General</c:formatCode>
                <c:ptCount val="7"/>
                <c:pt idx="0">
                  <c:v>24</c:v>
                </c:pt>
                <c:pt idx="1">
                  <c:v>20</c:v>
                </c:pt>
                <c:pt idx="2">
                  <c:v>11</c:v>
                </c:pt>
                <c:pt idx="3">
                  <c:v>11</c:v>
                </c:pt>
                <c:pt idx="4">
                  <c:v>8</c:v>
                </c:pt>
                <c:pt idx="5">
                  <c:v>6</c:v>
                </c:pt>
                <c:pt idx="6">
                  <c:v>5</c:v>
                </c:pt>
              </c:numCache>
            </c:numRef>
          </c:val>
          <c:extLst>
            <c:ext xmlns:c16="http://schemas.microsoft.com/office/drawing/2014/chart" uri="{C3380CC4-5D6E-409C-BE32-E72D297353CC}">
              <c16:uniqueId val="{00000000-E9B1-40A3-95B7-9BF3E9820147}"/>
            </c:ext>
          </c:extLst>
        </c:ser>
        <c:ser>
          <c:idx val="1"/>
          <c:order val="1"/>
          <c:tx>
            <c:strRef>
              <c:f>List1!$C$1</c:f>
              <c:strCache>
                <c:ptCount val="1"/>
                <c:pt idx="0">
                  <c:v>Televizní noviny (TV Nova)</c:v>
                </c:pt>
              </c:strCache>
            </c:strRef>
          </c:tx>
          <c:spPr>
            <a:solidFill>
              <a:srgbClr val="0000FF"/>
            </a:solidFill>
          </c:spPr>
          <c:invertIfNegative val="0"/>
          <c:dLbls>
            <c:spPr>
              <a:noFill/>
              <a:ln>
                <a:noFill/>
              </a:ln>
              <a:effectLst/>
            </c:spPr>
            <c:txPr>
              <a:bodyPr anchorCtr="0"/>
              <a:lstStyle/>
              <a:p>
                <a:pPr algn="ctr">
                  <a:defRPr lang="en-US" sz="14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ANO</c:v>
                </c:pt>
                <c:pt idx="1">
                  <c:v>ODS</c:v>
                </c:pt>
                <c:pt idx="2">
                  <c:v>STAN</c:v>
                </c:pt>
                <c:pt idx="3">
                  <c:v>SPD</c:v>
                </c:pt>
                <c:pt idx="4">
                  <c:v>KDU-ČSL</c:v>
                </c:pt>
                <c:pt idx="5">
                  <c:v>TOP 09</c:v>
                </c:pt>
                <c:pt idx="6">
                  <c:v>Piráti</c:v>
                </c:pt>
              </c:strCache>
            </c:strRef>
          </c:cat>
          <c:val>
            <c:numRef>
              <c:f>List1!$C$2:$C$8</c:f>
              <c:numCache>
                <c:formatCode>General</c:formatCode>
                <c:ptCount val="7"/>
                <c:pt idx="0">
                  <c:v>23</c:v>
                </c:pt>
                <c:pt idx="1">
                  <c:v>22</c:v>
                </c:pt>
                <c:pt idx="2">
                  <c:v>10</c:v>
                </c:pt>
                <c:pt idx="3">
                  <c:v>9</c:v>
                </c:pt>
                <c:pt idx="4">
                  <c:v>7</c:v>
                </c:pt>
                <c:pt idx="5">
                  <c:v>6</c:v>
                </c:pt>
                <c:pt idx="6">
                  <c:v>8</c:v>
                </c:pt>
              </c:numCache>
            </c:numRef>
          </c:val>
          <c:extLst>
            <c:ext xmlns:c16="http://schemas.microsoft.com/office/drawing/2014/chart" uri="{C3380CC4-5D6E-409C-BE32-E72D297353CC}">
              <c16:uniqueId val="{00000001-E9B1-40A3-95B7-9BF3E9820147}"/>
            </c:ext>
          </c:extLst>
        </c:ser>
        <c:ser>
          <c:idx val="2"/>
          <c:order val="2"/>
          <c:tx>
            <c:strRef>
              <c:f>List1!$D$1</c:f>
              <c:strCache>
                <c:ptCount val="1"/>
                <c:pt idx="0">
                  <c:v>Hlavní zprávy (TV Prima)</c:v>
                </c:pt>
              </c:strCache>
            </c:strRef>
          </c:tx>
          <c:spPr>
            <a:solidFill>
              <a:srgbClr val="008000"/>
            </a:solidFill>
          </c:spPr>
          <c:invertIfNegative val="0"/>
          <c:dLbls>
            <c:spPr>
              <a:noFill/>
              <a:ln>
                <a:noFill/>
              </a:ln>
              <a:effectLst/>
            </c:spPr>
            <c:txPr>
              <a:bodyPr anchorCtr="0"/>
              <a:lstStyle/>
              <a:p>
                <a:pPr algn="ctr">
                  <a:defRPr lang="en-US" sz="14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ANO</c:v>
                </c:pt>
                <c:pt idx="1">
                  <c:v>ODS</c:v>
                </c:pt>
                <c:pt idx="2">
                  <c:v>STAN</c:v>
                </c:pt>
                <c:pt idx="3">
                  <c:v>SPD</c:v>
                </c:pt>
                <c:pt idx="4">
                  <c:v>KDU-ČSL</c:v>
                </c:pt>
                <c:pt idx="5">
                  <c:v>TOP 09</c:v>
                </c:pt>
                <c:pt idx="6">
                  <c:v>Piráti</c:v>
                </c:pt>
              </c:strCache>
            </c:strRef>
          </c:cat>
          <c:val>
            <c:numRef>
              <c:f>List1!$D$2:$D$8</c:f>
              <c:numCache>
                <c:formatCode>General</c:formatCode>
                <c:ptCount val="7"/>
                <c:pt idx="0">
                  <c:v>23</c:v>
                </c:pt>
                <c:pt idx="1">
                  <c:v>19</c:v>
                </c:pt>
                <c:pt idx="2">
                  <c:v>11</c:v>
                </c:pt>
                <c:pt idx="3">
                  <c:v>11</c:v>
                </c:pt>
                <c:pt idx="4">
                  <c:v>8</c:v>
                </c:pt>
                <c:pt idx="5">
                  <c:v>6</c:v>
                </c:pt>
                <c:pt idx="6">
                  <c:v>7</c:v>
                </c:pt>
              </c:numCache>
            </c:numRef>
          </c:val>
          <c:extLst>
            <c:ext xmlns:c16="http://schemas.microsoft.com/office/drawing/2014/chart" uri="{C3380CC4-5D6E-409C-BE32-E72D297353CC}">
              <c16:uniqueId val="{00000002-E9B1-40A3-95B7-9BF3E9820147}"/>
            </c:ext>
          </c:extLst>
        </c:ser>
        <c:ser>
          <c:idx val="3"/>
          <c:order val="3"/>
          <c:tx>
            <c:strRef>
              <c:f>List1!$E$1</c:f>
              <c:strCache>
                <c:ptCount val="1"/>
                <c:pt idx="0">
                  <c:v>Hlavní zprávy (ČRo)</c:v>
                </c:pt>
              </c:strCache>
            </c:strRef>
          </c:tx>
          <c:spPr>
            <a:solidFill>
              <a:schemeClr val="tx1"/>
            </a:solidFill>
          </c:spPr>
          <c:invertIfNegative val="0"/>
          <c:dLbls>
            <c:spPr>
              <a:noFill/>
              <a:ln>
                <a:noFill/>
              </a:ln>
              <a:effectLst/>
            </c:spPr>
            <c:txPr>
              <a:bodyPr anchorCtr="0"/>
              <a:lstStyle/>
              <a:p>
                <a:pPr algn="ctr">
                  <a:defRPr lang="en-US" sz="14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ANO</c:v>
                </c:pt>
                <c:pt idx="1">
                  <c:v>ODS</c:v>
                </c:pt>
                <c:pt idx="2">
                  <c:v>STAN</c:v>
                </c:pt>
                <c:pt idx="3">
                  <c:v>SPD</c:v>
                </c:pt>
                <c:pt idx="4">
                  <c:v>KDU-ČSL</c:v>
                </c:pt>
                <c:pt idx="5">
                  <c:v>TOP 09</c:v>
                </c:pt>
                <c:pt idx="6">
                  <c:v>Piráti</c:v>
                </c:pt>
              </c:strCache>
            </c:strRef>
          </c:cat>
          <c:val>
            <c:numRef>
              <c:f>List1!$E$2:$E$8</c:f>
              <c:numCache>
                <c:formatCode>General</c:formatCode>
                <c:ptCount val="7"/>
                <c:pt idx="0">
                  <c:v>23</c:v>
                </c:pt>
                <c:pt idx="1">
                  <c:v>20</c:v>
                </c:pt>
                <c:pt idx="2">
                  <c:v>9</c:v>
                </c:pt>
                <c:pt idx="3">
                  <c:v>12</c:v>
                </c:pt>
                <c:pt idx="4">
                  <c:v>8</c:v>
                </c:pt>
                <c:pt idx="5">
                  <c:v>6</c:v>
                </c:pt>
                <c:pt idx="6">
                  <c:v>4</c:v>
                </c:pt>
              </c:numCache>
            </c:numRef>
          </c:val>
          <c:extLst>
            <c:ext xmlns:c16="http://schemas.microsoft.com/office/drawing/2014/chart" uri="{C3380CC4-5D6E-409C-BE32-E72D297353CC}">
              <c16:uniqueId val="{00000003-E9B1-40A3-95B7-9BF3E9820147}"/>
            </c:ext>
          </c:extLst>
        </c:ser>
        <c:dLbls>
          <c:showLegendKey val="0"/>
          <c:showVal val="0"/>
          <c:showCatName val="0"/>
          <c:showSerName val="0"/>
          <c:showPercent val="0"/>
          <c:showBubbleSize val="0"/>
        </c:dLbls>
        <c:gapWidth val="65"/>
        <c:overlap val="-20"/>
        <c:axId val="199671168"/>
        <c:axId val="199681152"/>
      </c:barChart>
      <c:catAx>
        <c:axId val="199671168"/>
        <c:scaling>
          <c:orientation val="minMax"/>
        </c:scaling>
        <c:delete val="0"/>
        <c:axPos val="b"/>
        <c:numFmt formatCode="#,##0.00" sourceLinked="0"/>
        <c:majorTickMark val="out"/>
        <c:minorTickMark val="none"/>
        <c:tickLblPos val="nextTo"/>
        <c:txPr>
          <a:bodyPr/>
          <a:lstStyle/>
          <a:p>
            <a:pPr>
              <a:defRPr sz="1400" b="1"/>
            </a:pPr>
            <a:endParaRPr lang="cs-CZ"/>
          </a:p>
        </c:txPr>
        <c:crossAx val="199681152"/>
        <c:crosses val="autoZero"/>
        <c:auto val="1"/>
        <c:lblAlgn val="ctr"/>
        <c:lblOffset val="100"/>
        <c:tickLblSkip val="1"/>
        <c:noMultiLvlLbl val="0"/>
      </c:catAx>
      <c:valAx>
        <c:axId val="199681152"/>
        <c:scaling>
          <c:orientation val="minMax"/>
          <c:max val="30"/>
          <c:min val="0"/>
        </c:scaling>
        <c:delete val="1"/>
        <c:axPos val="l"/>
        <c:majorGridlines>
          <c:spPr>
            <a:ln>
              <a:noFill/>
              <a:prstDash val="sysDot"/>
            </a:ln>
          </c:spPr>
        </c:majorGridlines>
        <c:numFmt formatCode="General" sourceLinked="1"/>
        <c:majorTickMark val="out"/>
        <c:minorTickMark val="none"/>
        <c:tickLblPos val="nextTo"/>
        <c:crossAx val="199671168"/>
        <c:crosses val="autoZero"/>
        <c:crossBetween val="between"/>
      </c:valAx>
      <c:spPr>
        <a:ln>
          <a:noFill/>
        </a:ln>
      </c:spPr>
    </c:plotArea>
    <c:legend>
      <c:legendPos val="t"/>
      <c:layout>
        <c:manualLayout>
          <c:xMode val="edge"/>
          <c:yMode val="edge"/>
          <c:x val="0.58118744129414979"/>
          <c:y val="8.9433084637922669E-2"/>
          <c:w val="0.35368249323962708"/>
          <c:h val="0.29022844802357728"/>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0464814449788E-2"/>
          <c:y val="0.13181224602858577"/>
          <c:w val="0.96621495683216096"/>
          <c:h val="0.43724200956156772"/>
        </c:manualLayout>
      </c:layout>
      <c:barChart>
        <c:barDir val="col"/>
        <c:grouping val="percentStacked"/>
        <c:varyColors val="0"/>
        <c:ser>
          <c:idx val="0"/>
          <c:order val="0"/>
          <c:tx>
            <c:strRef>
              <c:f>List1!$C$1</c:f>
              <c:strCache>
                <c:ptCount val="1"/>
                <c:pt idx="0">
                  <c:v>negativní</c:v>
                </c:pt>
              </c:strCache>
            </c:strRef>
          </c:tx>
          <c:spPr>
            <a:solidFill>
              <a:srgbClr val="FF0000"/>
            </a:solidFill>
          </c:spPr>
          <c:invertIfNegative val="0"/>
          <c:dPt>
            <c:idx val="0"/>
            <c:invertIfNegative val="0"/>
            <c:bubble3D val="0"/>
            <c:extLst>
              <c:ext xmlns:c16="http://schemas.microsoft.com/office/drawing/2014/chart" uri="{C3380CC4-5D6E-409C-BE32-E72D297353CC}">
                <c16:uniqueId val="{00000000-8ECB-4729-B600-3CC78D39F379}"/>
              </c:ext>
            </c:extLst>
          </c:dPt>
          <c:dPt>
            <c:idx val="5"/>
            <c:invertIfNegative val="0"/>
            <c:bubble3D val="0"/>
            <c:extLst>
              <c:ext xmlns:c16="http://schemas.microsoft.com/office/drawing/2014/chart" uri="{C3380CC4-5D6E-409C-BE32-E72D297353CC}">
                <c16:uniqueId val="{00000001-8ECB-4729-B600-3CC78D39F379}"/>
              </c:ext>
            </c:extLst>
          </c:dPt>
          <c:dPt>
            <c:idx val="6"/>
            <c:invertIfNegative val="0"/>
            <c:bubble3D val="0"/>
            <c:extLst>
              <c:ext xmlns:c16="http://schemas.microsoft.com/office/drawing/2014/chart" uri="{C3380CC4-5D6E-409C-BE32-E72D297353CC}">
                <c16:uniqueId val="{00000002-8ECB-4729-B600-3CC78D39F379}"/>
              </c:ext>
            </c:extLst>
          </c:dPt>
          <c:dPt>
            <c:idx val="7"/>
            <c:invertIfNegative val="0"/>
            <c:bubble3D val="0"/>
            <c:extLst>
              <c:ext xmlns:c16="http://schemas.microsoft.com/office/drawing/2014/chart" uri="{C3380CC4-5D6E-409C-BE32-E72D297353CC}">
                <c16:uniqueId val="{00000003-8ECB-4729-B600-3CC78D39F379}"/>
              </c:ext>
            </c:extLst>
          </c:dPt>
          <c:dPt>
            <c:idx val="8"/>
            <c:invertIfNegative val="0"/>
            <c:bubble3D val="0"/>
            <c:extLst>
              <c:ext xmlns:c16="http://schemas.microsoft.com/office/drawing/2014/chart" uri="{C3380CC4-5D6E-409C-BE32-E72D297353CC}">
                <c16:uniqueId val="{00000004-8ECB-4729-B600-3CC78D39F379}"/>
              </c:ext>
            </c:extLst>
          </c:dPt>
          <c:dPt>
            <c:idx val="9"/>
            <c:invertIfNegative val="0"/>
            <c:bubble3D val="0"/>
            <c:extLst>
              <c:ext xmlns:c16="http://schemas.microsoft.com/office/drawing/2014/chart" uri="{C3380CC4-5D6E-409C-BE32-E72D297353CC}">
                <c16:uniqueId val="{00000005-8ECB-4729-B600-3CC78D39F379}"/>
              </c:ext>
            </c:extLst>
          </c:dPt>
          <c:dPt>
            <c:idx val="13"/>
            <c:invertIfNegative val="0"/>
            <c:bubble3D val="0"/>
            <c:extLst>
              <c:ext xmlns:c16="http://schemas.microsoft.com/office/drawing/2014/chart" uri="{C3380CC4-5D6E-409C-BE32-E72D297353CC}">
                <c16:uniqueId val="{00000006-8ECB-4729-B600-3CC78D39F379}"/>
              </c:ext>
            </c:extLst>
          </c:dPt>
          <c:dPt>
            <c:idx val="17"/>
            <c:invertIfNegative val="0"/>
            <c:bubble3D val="0"/>
            <c:extLst>
              <c:ext xmlns:c16="http://schemas.microsoft.com/office/drawing/2014/chart" uri="{C3380CC4-5D6E-409C-BE32-E72D297353CC}">
                <c16:uniqueId val="{00000007-8ECB-4729-B600-3CC78D39F379}"/>
              </c:ext>
            </c:extLst>
          </c:dPt>
          <c:dLbls>
            <c:spPr>
              <a:noFill/>
              <a:ln>
                <a:noFill/>
              </a:ln>
              <a:effectLst/>
            </c:spPr>
            <c:txPr>
              <a:bodyPr/>
              <a:lstStyle/>
              <a:p>
                <a:pPr>
                  <a:defRPr>
                    <a:solidFill>
                      <a:schemeClr val="bg1"/>
                    </a:solidFill>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List1!$B$2:$B$35</c:f>
              <c:strCache>
                <c:ptCount val="34"/>
                <c:pt idx="0">
                  <c:v>Události (ČT)</c:v>
                </c:pt>
                <c:pt idx="1">
                  <c:v>Televizní noviny (TV Nova)</c:v>
                </c:pt>
                <c:pt idx="2">
                  <c:v>Hlavní zprávy (TV Prima)</c:v>
                </c:pt>
                <c:pt idx="3">
                  <c:v>Hlavní zprávy (ČRo)</c:v>
                </c:pt>
                <c:pt idx="5">
                  <c:v>Události (ČT)</c:v>
                </c:pt>
                <c:pt idx="6">
                  <c:v>Televizní noviny (TV Nova)</c:v>
                </c:pt>
                <c:pt idx="7">
                  <c:v>Hlavní zprávy (TV Prima)</c:v>
                </c:pt>
                <c:pt idx="8">
                  <c:v>Hlavní zprávy (ČRo)</c:v>
                </c:pt>
                <c:pt idx="10">
                  <c:v>Události (ČT)</c:v>
                </c:pt>
                <c:pt idx="11">
                  <c:v>Televizní noviny (TV Nova)</c:v>
                </c:pt>
                <c:pt idx="12">
                  <c:v>Hlavní zprávy (TV Prima)</c:v>
                </c:pt>
                <c:pt idx="13">
                  <c:v>Hlavní zprávy (ČRo)</c:v>
                </c:pt>
                <c:pt idx="15">
                  <c:v>Události (ČT)</c:v>
                </c:pt>
                <c:pt idx="16">
                  <c:v>Televizní noviny (TV Nova)</c:v>
                </c:pt>
                <c:pt idx="17">
                  <c:v>Hlavní zprávy (TV Prima)</c:v>
                </c:pt>
                <c:pt idx="18">
                  <c:v>Hlavní zprávy (ČRo)</c:v>
                </c:pt>
                <c:pt idx="20">
                  <c:v>Události (ČT)</c:v>
                </c:pt>
                <c:pt idx="21">
                  <c:v>Televizní noviny (TV Nova)</c:v>
                </c:pt>
                <c:pt idx="22">
                  <c:v>Hlavní zprávy (TV Prima)</c:v>
                </c:pt>
                <c:pt idx="23">
                  <c:v>Hlavní zprávy (ČRo)</c:v>
                </c:pt>
                <c:pt idx="25">
                  <c:v>Události (ČT)</c:v>
                </c:pt>
                <c:pt idx="26">
                  <c:v>Televizní noviny (TV Nova)</c:v>
                </c:pt>
                <c:pt idx="27">
                  <c:v>Hlavní zprávy (TV Prima)</c:v>
                </c:pt>
                <c:pt idx="28">
                  <c:v>Hlavní zprávy (ČRo)</c:v>
                </c:pt>
                <c:pt idx="30">
                  <c:v>Události (ČT)</c:v>
                </c:pt>
                <c:pt idx="31">
                  <c:v>Televizní noviny (TV Nova)</c:v>
                </c:pt>
                <c:pt idx="32">
                  <c:v>Hlavní zprávy (TV Prima)</c:v>
                </c:pt>
                <c:pt idx="33">
                  <c:v>Hlavní zprávy (ČRo)</c:v>
                </c:pt>
              </c:strCache>
            </c:strRef>
          </c:cat>
          <c:val>
            <c:numRef>
              <c:f>List1!$C$2:$C$35</c:f>
              <c:numCache>
                <c:formatCode>0</c:formatCode>
                <c:ptCount val="34"/>
                <c:pt idx="0">
                  <c:v>6</c:v>
                </c:pt>
                <c:pt idx="1">
                  <c:v>9</c:v>
                </c:pt>
                <c:pt idx="2">
                  <c:v>10</c:v>
                </c:pt>
                <c:pt idx="3">
                  <c:v>6</c:v>
                </c:pt>
                <c:pt idx="5">
                  <c:v>6</c:v>
                </c:pt>
                <c:pt idx="6">
                  <c:v>13</c:v>
                </c:pt>
                <c:pt idx="7">
                  <c:v>17</c:v>
                </c:pt>
                <c:pt idx="8">
                  <c:v>7</c:v>
                </c:pt>
                <c:pt idx="10">
                  <c:v>5</c:v>
                </c:pt>
                <c:pt idx="11">
                  <c:v>9</c:v>
                </c:pt>
                <c:pt idx="12">
                  <c:v>13</c:v>
                </c:pt>
                <c:pt idx="13">
                  <c:v>4</c:v>
                </c:pt>
                <c:pt idx="15">
                  <c:v>9</c:v>
                </c:pt>
                <c:pt idx="16">
                  <c:v>11</c:v>
                </c:pt>
                <c:pt idx="17">
                  <c:v>12</c:v>
                </c:pt>
                <c:pt idx="18">
                  <c:v>9</c:v>
                </c:pt>
                <c:pt idx="20">
                  <c:v>6</c:v>
                </c:pt>
                <c:pt idx="21">
                  <c:v>11</c:v>
                </c:pt>
                <c:pt idx="22">
                  <c:v>13</c:v>
                </c:pt>
                <c:pt idx="23">
                  <c:v>3</c:v>
                </c:pt>
                <c:pt idx="25">
                  <c:v>7</c:v>
                </c:pt>
                <c:pt idx="26">
                  <c:v>13</c:v>
                </c:pt>
                <c:pt idx="27">
                  <c:v>17</c:v>
                </c:pt>
                <c:pt idx="28">
                  <c:v>4</c:v>
                </c:pt>
                <c:pt idx="30">
                  <c:v>5</c:v>
                </c:pt>
                <c:pt idx="31">
                  <c:v>18</c:v>
                </c:pt>
                <c:pt idx="32">
                  <c:v>13</c:v>
                </c:pt>
                <c:pt idx="33">
                  <c:v>7</c:v>
                </c:pt>
              </c:numCache>
            </c:numRef>
          </c:val>
          <c:extLst>
            <c:ext xmlns:c16="http://schemas.microsoft.com/office/drawing/2014/chart" uri="{C3380CC4-5D6E-409C-BE32-E72D297353CC}">
              <c16:uniqueId val="{00000008-8ECB-4729-B600-3CC78D39F379}"/>
            </c:ext>
          </c:extLst>
        </c:ser>
        <c:ser>
          <c:idx val="1"/>
          <c:order val="1"/>
          <c:tx>
            <c:strRef>
              <c:f>List1!$D$1</c:f>
              <c:strCache>
                <c:ptCount val="1"/>
                <c:pt idx="0">
                  <c:v>neutrální</c:v>
                </c:pt>
              </c:strCache>
            </c:strRef>
          </c:tx>
          <c:spPr>
            <a:solidFill>
              <a:srgbClr val="7F7F7F"/>
            </a:solidFill>
          </c:spPr>
          <c:invertIfNegative val="0"/>
          <c:dPt>
            <c:idx val="0"/>
            <c:invertIfNegative val="0"/>
            <c:bubble3D val="0"/>
            <c:extLst>
              <c:ext xmlns:c16="http://schemas.microsoft.com/office/drawing/2014/chart" uri="{C3380CC4-5D6E-409C-BE32-E72D297353CC}">
                <c16:uniqueId val="{00000009-8ECB-4729-B600-3CC78D39F379}"/>
              </c:ext>
            </c:extLst>
          </c:dPt>
          <c:dPt>
            <c:idx val="1"/>
            <c:invertIfNegative val="0"/>
            <c:bubble3D val="0"/>
            <c:extLst>
              <c:ext xmlns:c16="http://schemas.microsoft.com/office/drawing/2014/chart" uri="{C3380CC4-5D6E-409C-BE32-E72D297353CC}">
                <c16:uniqueId val="{0000000A-8ECB-4729-B600-3CC78D39F379}"/>
              </c:ext>
            </c:extLst>
          </c:dPt>
          <c:dPt>
            <c:idx val="2"/>
            <c:invertIfNegative val="0"/>
            <c:bubble3D val="0"/>
            <c:extLst>
              <c:ext xmlns:c16="http://schemas.microsoft.com/office/drawing/2014/chart" uri="{C3380CC4-5D6E-409C-BE32-E72D297353CC}">
                <c16:uniqueId val="{0000000B-8ECB-4729-B600-3CC78D39F379}"/>
              </c:ext>
            </c:extLst>
          </c:dPt>
          <c:dPt>
            <c:idx val="3"/>
            <c:invertIfNegative val="0"/>
            <c:bubble3D val="0"/>
            <c:extLst>
              <c:ext xmlns:c16="http://schemas.microsoft.com/office/drawing/2014/chart" uri="{C3380CC4-5D6E-409C-BE32-E72D297353CC}">
                <c16:uniqueId val="{0000000C-8ECB-4729-B600-3CC78D39F379}"/>
              </c:ext>
            </c:extLst>
          </c:dPt>
          <c:dPt>
            <c:idx val="6"/>
            <c:invertIfNegative val="0"/>
            <c:bubble3D val="0"/>
            <c:extLst>
              <c:ext xmlns:c16="http://schemas.microsoft.com/office/drawing/2014/chart" uri="{C3380CC4-5D6E-409C-BE32-E72D297353CC}">
                <c16:uniqueId val="{0000000D-8ECB-4729-B600-3CC78D39F379}"/>
              </c:ext>
            </c:extLst>
          </c:dPt>
          <c:dPt>
            <c:idx val="7"/>
            <c:invertIfNegative val="0"/>
            <c:bubble3D val="0"/>
            <c:extLst>
              <c:ext xmlns:c16="http://schemas.microsoft.com/office/drawing/2014/chart" uri="{C3380CC4-5D6E-409C-BE32-E72D297353CC}">
                <c16:uniqueId val="{0000000E-8ECB-4729-B600-3CC78D39F379}"/>
              </c:ext>
            </c:extLst>
          </c:dPt>
          <c:dPt>
            <c:idx val="8"/>
            <c:invertIfNegative val="0"/>
            <c:bubble3D val="0"/>
            <c:extLst>
              <c:ext xmlns:c16="http://schemas.microsoft.com/office/drawing/2014/chart" uri="{C3380CC4-5D6E-409C-BE32-E72D297353CC}">
                <c16:uniqueId val="{0000000F-8ECB-4729-B600-3CC78D39F379}"/>
              </c:ext>
            </c:extLst>
          </c:dPt>
          <c:dPt>
            <c:idx val="9"/>
            <c:invertIfNegative val="0"/>
            <c:bubble3D val="0"/>
            <c:extLst>
              <c:ext xmlns:c16="http://schemas.microsoft.com/office/drawing/2014/chart" uri="{C3380CC4-5D6E-409C-BE32-E72D297353CC}">
                <c16:uniqueId val="{00000010-8ECB-4729-B600-3CC78D39F379}"/>
              </c:ext>
            </c:extLst>
          </c:dPt>
          <c:dPt>
            <c:idx val="13"/>
            <c:invertIfNegative val="0"/>
            <c:bubble3D val="0"/>
            <c:extLst>
              <c:ext xmlns:c16="http://schemas.microsoft.com/office/drawing/2014/chart" uri="{C3380CC4-5D6E-409C-BE32-E72D297353CC}">
                <c16:uniqueId val="{00000011-8ECB-4729-B600-3CC78D39F379}"/>
              </c:ext>
            </c:extLst>
          </c:dPt>
          <c:dPt>
            <c:idx val="17"/>
            <c:invertIfNegative val="0"/>
            <c:bubble3D val="0"/>
            <c:extLst>
              <c:ext xmlns:c16="http://schemas.microsoft.com/office/drawing/2014/chart" uri="{C3380CC4-5D6E-409C-BE32-E72D297353CC}">
                <c16:uniqueId val="{00000012-8ECB-4729-B600-3CC78D39F379}"/>
              </c:ext>
            </c:extLst>
          </c:dPt>
          <c:dLbls>
            <c:spPr>
              <a:noFill/>
              <a:ln>
                <a:noFill/>
              </a:ln>
              <a:effectLst/>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List1!$B$2:$B$35</c:f>
              <c:strCache>
                <c:ptCount val="34"/>
                <c:pt idx="0">
                  <c:v>Události (ČT)</c:v>
                </c:pt>
                <c:pt idx="1">
                  <c:v>Televizní noviny (TV Nova)</c:v>
                </c:pt>
                <c:pt idx="2">
                  <c:v>Hlavní zprávy (TV Prima)</c:v>
                </c:pt>
                <c:pt idx="3">
                  <c:v>Hlavní zprávy (ČRo)</c:v>
                </c:pt>
                <c:pt idx="5">
                  <c:v>Události (ČT)</c:v>
                </c:pt>
                <c:pt idx="6">
                  <c:v>Televizní noviny (TV Nova)</c:v>
                </c:pt>
                <c:pt idx="7">
                  <c:v>Hlavní zprávy (TV Prima)</c:v>
                </c:pt>
                <c:pt idx="8">
                  <c:v>Hlavní zprávy (ČRo)</c:v>
                </c:pt>
                <c:pt idx="10">
                  <c:v>Události (ČT)</c:v>
                </c:pt>
                <c:pt idx="11">
                  <c:v>Televizní noviny (TV Nova)</c:v>
                </c:pt>
                <c:pt idx="12">
                  <c:v>Hlavní zprávy (TV Prima)</c:v>
                </c:pt>
                <c:pt idx="13">
                  <c:v>Hlavní zprávy (ČRo)</c:v>
                </c:pt>
                <c:pt idx="15">
                  <c:v>Události (ČT)</c:v>
                </c:pt>
                <c:pt idx="16">
                  <c:v>Televizní noviny (TV Nova)</c:v>
                </c:pt>
                <c:pt idx="17">
                  <c:v>Hlavní zprávy (TV Prima)</c:v>
                </c:pt>
                <c:pt idx="18">
                  <c:v>Hlavní zprávy (ČRo)</c:v>
                </c:pt>
                <c:pt idx="20">
                  <c:v>Události (ČT)</c:v>
                </c:pt>
                <c:pt idx="21">
                  <c:v>Televizní noviny (TV Nova)</c:v>
                </c:pt>
                <c:pt idx="22">
                  <c:v>Hlavní zprávy (TV Prima)</c:v>
                </c:pt>
                <c:pt idx="23">
                  <c:v>Hlavní zprávy (ČRo)</c:v>
                </c:pt>
                <c:pt idx="25">
                  <c:v>Události (ČT)</c:v>
                </c:pt>
                <c:pt idx="26">
                  <c:v>Televizní noviny (TV Nova)</c:v>
                </c:pt>
                <c:pt idx="27">
                  <c:v>Hlavní zprávy (TV Prima)</c:v>
                </c:pt>
                <c:pt idx="28">
                  <c:v>Hlavní zprávy (ČRo)</c:v>
                </c:pt>
                <c:pt idx="30">
                  <c:v>Události (ČT)</c:v>
                </c:pt>
                <c:pt idx="31">
                  <c:v>Televizní noviny (TV Nova)</c:v>
                </c:pt>
                <c:pt idx="32">
                  <c:v>Hlavní zprávy (TV Prima)</c:v>
                </c:pt>
                <c:pt idx="33">
                  <c:v>Hlavní zprávy (ČRo)</c:v>
                </c:pt>
              </c:strCache>
            </c:strRef>
          </c:cat>
          <c:val>
            <c:numRef>
              <c:f>List1!$D$2:$D$35</c:f>
              <c:numCache>
                <c:formatCode>0</c:formatCode>
                <c:ptCount val="34"/>
                <c:pt idx="0">
                  <c:v>92</c:v>
                </c:pt>
                <c:pt idx="1">
                  <c:v>89</c:v>
                </c:pt>
                <c:pt idx="2">
                  <c:v>85</c:v>
                </c:pt>
                <c:pt idx="3">
                  <c:v>92</c:v>
                </c:pt>
                <c:pt idx="5">
                  <c:v>93</c:v>
                </c:pt>
                <c:pt idx="6">
                  <c:v>85</c:v>
                </c:pt>
                <c:pt idx="7">
                  <c:v>80</c:v>
                </c:pt>
                <c:pt idx="8">
                  <c:v>92</c:v>
                </c:pt>
                <c:pt idx="10">
                  <c:v>94</c:v>
                </c:pt>
                <c:pt idx="11">
                  <c:v>89</c:v>
                </c:pt>
                <c:pt idx="12">
                  <c:v>85</c:v>
                </c:pt>
                <c:pt idx="13">
                  <c:v>95</c:v>
                </c:pt>
                <c:pt idx="15">
                  <c:v>90</c:v>
                </c:pt>
                <c:pt idx="16">
                  <c:v>88</c:v>
                </c:pt>
                <c:pt idx="17">
                  <c:v>86</c:v>
                </c:pt>
                <c:pt idx="18">
                  <c:v>91</c:v>
                </c:pt>
                <c:pt idx="20">
                  <c:v>93</c:v>
                </c:pt>
                <c:pt idx="21">
                  <c:v>87</c:v>
                </c:pt>
                <c:pt idx="22">
                  <c:v>84</c:v>
                </c:pt>
                <c:pt idx="23">
                  <c:v>97</c:v>
                </c:pt>
                <c:pt idx="25">
                  <c:v>92</c:v>
                </c:pt>
                <c:pt idx="26">
                  <c:v>85</c:v>
                </c:pt>
                <c:pt idx="27">
                  <c:v>80</c:v>
                </c:pt>
                <c:pt idx="28">
                  <c:v>95</c:v>
                </c:pt>
                <c:pt idx="30">
                  <c:v>94</c:v>
                </c:pt>
                <c:pt idx="31">
                  <c:v>80</c:v>
                </c:pt>
                <c:pt idx="32">
                  <c:v>84</c:v>
                </c:pt>
                <c:pt idx="33">
                  <c:v>91</c:v>
                </c:pt>
              </c:numCache>
            </c:numRef>
          </c:val>
          <c:extLst>
            <c:ext xmlns:c16="http://schemas.microsoft.com/office/drawing/2014/chart" uri="{C3380CC4-5D6E-409C-BE32-E72D297353CC}">
              <c16:uniqueId val="{00000013-8ECB-4729-B600-3CC78D39F379}"/>
            </c:ext>
          </c:extLst>
        </c:ser>
        <c:ser>
          <c:idx val="2"/>
          <c:order val="2"/>
          <c:tx>
            <c:strRef>
              <c:f>List1!$E$1</c:f>
              <c:strCache>
                <c:ptCount val="1"/>
                <c:pt idx="0">
                  <c:v>pozitivní</c:v>
                </c:pt>
              </c:strCache>
            </c:strRef>
          </c:tx>
          <c:spPr>
            <a:solidFill>
              <a:srgbClr val="008000"/>
            </a:solidFill>
          </c:spPr>
          <c:invertIfNegative val="0"/>
          <c:dPt>
            <c:idx val="13"/>
            <c:invertIfNegative val="0"/>
            <c:bubble3D val="0"/>
            <c:extLst>
              <c:ext xmlns:c16="http://schemas.microsoft.com/office/drawing/2014/chart" uri="{C3380CC4-5D6E-409C-BE32-E72D297353CC}">
                <c16:uniqueId val="{00000014-8ECB-4729-B600-3CC78D39F379}"/>
              </c:ext>
            </c:extLst>
          </c:dPt>
          <c:dLbls>
            <c:spPr>
              <a:noFill/>
              <a:ln>
                <a:noFill/>
              </a:ln>
              <a:effectLst/>
            </c:spPr>
            <c:txPr>
              <a:bodyPr/>
              <a:lstStyle/>
              <a:p>
                <a:pPr>
                  <a:defRPr>
                    <a:solidFill>
                      <a:schemeClr val="bg1"/>
                    </a:solidFill>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List1!$B$2:$B$35</c:f>
              <c:strCache>
                <c:ptCount val="34"/>
                <c:pt idx="0">
                  <c:v>Události (ČT)</c:v>
                </c:pt>
                <c:pt idx="1">
                  <c:v>Televizní noviny (TV Nova)</c:v>
                </c:pt>
                <c:pt idx="2">
                  <c:v>Hlavní zprávy (TV Prima)</c:v>
                </c:pt>
                <c:pt idx="3">
                  <c:v>Hlavní zprávy (ČRo)</c:v>
                </c:pt>
                <c:pt idx="5">
                  <c:v>Události (ČT)</c:v>
                </c:pt>
                <c:pt idx="6">
                  <c:v>Televizní noviny (TV Nova)</c:v>
                </c:pt>
                <c:pt idx="7">
                  <c:v>Hlavní zprávy (TV Prima)</c:v>
                </c:pt>
                <c:pt idx="8">
                  <c:v>Hlavní zprávy (ČRo)</c:v>
                </c:pt>
                <c:pt idx="10">
                  <c:v>Události (ČT)</c:v>
                </c:pt>
                <c:pt idx="11">
                  <c:v>Televizní noviny (TV Nova)</c:v>
                </c:pt>
                <c:pt idx="12">
                  <c:v>Hlavní zprávy (TV Prima)</c:v>
                </c:pt>
                <c:pt idx="13">
                  <c:v>Hlavní zprávy (ČRo)</c:v>
                </c:pt>
                <c:pt idx="15">
                  <c:v>Události (ČT)</c:v>
                </c:pt>
                <c:pt idx="16">
                  <c:v>Televizní noviny (TV Nova)</c:v>
                </c:pt>
                <c:pt idx="17">
                  <c:v>Hlavní zprávy (TV Prima)</c:v>
                </c:pt>
                <c:pt idx="18">
                  <c:v>Hlavní zprávy (ČRo)</c:v>
                </c:pt>
                <c:pt idx="20">
                  <c:v>Události (ČT)</c:v>
                </c:pt>
                <c:pt idx="21">
                  <c:v>Televizní noviny (TV Nova)</c:v>
                </c:pt>
                <c:pt idx="22">
                  <c:v>Hlavní zprávy (TV Prima)</c:v>
                </c:pt>
                <c:pt idx="23">
                  <c:v>Hlavní zprávy (ČRo)</c:v>
                </c:pt>
                <c:pt idx="25">
                  <c:v>Události (ČT)</c:v>
                </c:pt>
                <c:pt idx="26">
                  <c:v>Televizní noviny (TV Nova)</c:v>
                </c:pt>
                <c:pt idx="27">
                  <c:v>Hlavní zprávy (TV Prima)</c:v>
                </c:pt>
                <c:pt idx="28">
                  <c:v>Hlavní zprávy (ČRo)</c:v>
                </c:pt>
                <c:pt idx="30">
                  <c:v>Události (ČT)</c:v>
                </c:pt>
                <c:pt idx="31">
                  <c:v>Televizní noviny (TV Nova)</c:v>
                </c:pt>
                <c:pt idx="32">
                  <c:v>Hlavní zprávy (TV Prima)</c:v>
                </c:pt>
                <c:pt idx="33">
                  <c:v>Hlavní zprávy (ČRo)</c:v>
                </c:pt>
              </c:strCache>
            </c:strRef>
          </c:cat>
          <c:val>
            <c:numRef>
              <c:f>List1!$E$2:$E$35</c:f>
              <c:numCache>
                <c:formatCode>0</c:formatCode>
                <c:ptCount val="34"/>
                <c:pt idx="0">
                  <c:v>2</c:v>
                </c:pt>
                <c:pt idx="1">
                  <c:v>2</c:v>
                </c:pt>
                <c:pt idx="2">
                  <c:v>5</c:v>
                </c:pt>
                <c:pt idx="3">
                  <c:v>2</c:v>
                </c:pt>
                <c:pt idx="5">
                  <c:v>1</c:v>
                </c:pt>
                <c:pt idx="6">
                  <c:v>2</c:v>
                </c:pt>
                <c:pt idx="7">
                  <c:v>3</c:v>
                </c:pt>
                <c:pt idx="8">
                  <c:v>1</c:v>
                </c:pt>
                <c:pt idx="10">
                  <c:v>1</c:v>
                </c:pt>
                <c:pt idx="11">
                  <c:v>2</c:v>
                </c:pt>
                <c:pt idx="12">
                  <c:v>2</c:v>
                </c:pt>
                <c:pt idx="13">
                  <c:v>1</c:v>
                </c:pt>
                <c:pt idx="15">
                  <c:v>1</c:v>
                </c:pt>
                <c:pt idx="16">
                  <c:v>1</c:v>
                </c:pt>
                <c:pt idx="17">
                  <c:v>2</c:v>
                </c:pt>
                <c:pt idx="18">
                  <c:v>0</c:v>
                </c:pt>
                <c:pt idx="20">
                  <c:v>1</c:v>
                </c:pt>
                <c:pt idx="21">
                  <c:v>2</c:v>
                </c:pt>
                <c:pt idx="22">
                  <c:v>3</c:v>
                </c:pt>
                <c:pt idx="23">
                  <c:v>0</c:v>
                </c:pt>
                <c:pt idx="25">
                  <c:v>1</c:v>
                </c:pt>
                <c:pt idx="26">
                  <c:v>2</c:v>
                </c:pt>
                <c:pt idx="27">
                  <c:v>3</c:v>
                </c:pt>
                <c:pt idx="28">
                  <c:v>1</c:v>
                </c:pt>
                <c:pt idx="30">
                  <c:v>1</c:v>
                </c:pt>
                <c:pt idx="31">
                  <c:v>2</c:v>
                </c:pt>
                <c:pt idx="32">
                  <c:v>3</c:v>
                </c:pt>
                <c:pt idx="33">
                  <c:v>2</c:v>
                </c:pt>
              </c:numCache>
            </c:numRef>
          </c:val>
          <c:extLst>
            <c:ext xmlns:c16="http://schemas.microsoft.com/office/drawing/2014/chart" uri="{C3380CC4-5D6E-409C-BE32-E72D297353CC}">
              <c16:uniqueId val="{00000015-8ECB-4729-B600-3CC78D39F379}"/>
            </c:ext>
          </c:extLst>
        </c:ser>
        <c:dLbls>
          <c:dLblPos val="ctr"/>
          <c:showLegendKey val="0"/>
          <c:showVal val="1"/>
          <c:showCatName val="0"/>
          <c:showSerName val="0"/>
          <c:showPercent val="0"/>
          <c:showBubbleSize val="0"/>
        </c:dLbls>
        <c:gapWidth val="10"/>
        <c:overlap val="100"/>
        <c:axId val="242143616"/>
        <c:axId val="242145152"/>
      </c:barChart>
      <c:catAx>
        <c:axId val="242143616"/>
        <c:scaling>
          <c:orientation val="minMax"/>
        </c:scaling>
        <c:delete val="0"/>
        <c:axPos val="b"/>
        <c:numFmt formatCode="General" sourceLinked="0"/>
        <c:majorTickMark val="out"/>
        <c:minorTickMark val="none"/>
        <c:tickLblPos val="low"/>
        <c:spPr>
          <a:ln/>
        </c:spPr>
        <c:txPr>
          <a:bodyPr rot="-5400000" vert="horz"/>
          <a:lstStyle/>
          <a:p>
            <a:pPr>
              <a:defRPr/>
            </a:pPr>
            <a:endParaRPr lang="cs-CZ"/>
          </a:p>
        </c:txPr>
        <c:crossAx val="242145152"/>
        <c:crosses val="autoZero"/>
        <c:auto val="1"/>
        <c:lblAlgn val="ctr"/>
        <c:lblOffset val="100"/>
        <c:noMultiLvlLbl val="0"/>
      </c:catAx>
      <c:valAx>
        <c:axId val="242145152"/>
        <c:scaling>
          <c:orientation val="minMax"/>
          <c:max val="1"/>
        </c:scaling>
        <c:delete val="1"/>
        <c:axPos val="l"/>
        <c:majorGridlines>
          <c:spPr>
            <a:ln w="0">
              <a:noFill/>
              <a:prstDash val="dash"/>
            </a:ln>
          </c:spPr>
        </c:majorGridlines>
        <c:numFmt formatCode="0%" sourceLinked="0"/>
        <c:majorTickMark val="out"/>
        <c:minorTickMark val="none"/>
        <c:tickLblPos val="nextTo"/>
        <c:crossAx val="242143616"/>
        <c:crosses val="autoZero"/>
        <c:crossBetween val="between"/>
      </c:valAx>
      <c:spPr>
        <a:noFill/>
        <a:ln w="25400">
          <a:noFill/>
        </a:ln>
      </c:spPr>
    </c:plotArea>
    <c:legend>
      <c:legendPos val="t"/>
      <c:layout>
        <c:manualLayout>
          <c:xMode val="edge"/>
          <c:yMode val="edge"/>
          <c:x val="0.35730002792835303"/>
          <c:y val="1.0917424725645976E-2"/>
          <c:w val="0.3300843065187431"/>
          <c:h val="5.920443655909869E-2"/>
        </c:manualLayout>
      </c:layout>
      <c:overlay val="0"/>
    </c:legend>
    <c:plotVisOnly val="1"/>
    <c:dispBlanksAs val="gap"/>
    <c:showDLblsOverMax val="0"/>
  </c:chart>
  <c:txPr>
    <a:bodyPr/>
    <a:lstStyle/>
    <a:p>
      <a:pPr>
        <a:defRPr sz="1300" b="1" i="0" baseline="0">
          <a:latin typeface="Calibri (Základní text)"/>
        </a:defRPr>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5360625156361"/>
          <c:y val="4.633512307189163E-2"/>
          <c:w val="0.57759861836845094"/>
          <c:h val="0.9187168935165706"/>
        </c:manualLayout>
      </c:layout>
      <c:barChart>
        <c:barDir val="bar"/>
        <c:grouping val="clustered"/>
        <c:varyColors val="0"/>
        <c:ser>
          <c:idx val="0"/>
          <c:order val="0"/>
          <c:tx>
            <c:strRef>
              <c:f>List1!$B$1</c:f>
              <c:strCache>
                <c:ptCount val="1"/>
                <c:pt idx="0">
                  <c:v>Počet</c:v>
                </c:pt>
              </c:strCache>
            </c:strRef>
          </c:tx>
          <c:spPr>
            <a:solidFill>
              <a:schemeClr val="accent3">
                <a:lumMod val="75000"/>
              </a:schemeClr>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ANO</c:v>
                </c:pt>
                <c:pt idx="1">
                  <c:v>ODS</c:v>
                </c:pt>
                <c:pt idx="2">
                  <c:v>STAN</c:v>
                </c:pt>
                <c:pt idx="3">
                  <c:v>SPD</c:v>
                </c:pt>
                <c:pt idx="4">
                  <c:v>KDU-ČSL</c:v>
                </c:pt>
                <c:pt idx="5">
                  <c:v>Piráti</c:v>
                </c:pt>
                <c:pt idx="6">
                  <c:v>Motoristé</c:v>
                </c:pt>
                <c:pt idx="7">
                  <c:v>TOP 09</c:v>
                </c:pt>
                <c:pt idx="8">
                  <c:v>SOCDEM</c:v>
                </c:pt>
                <c:pt idx="9">
                  <c:v>KSČM</c:v>
                </c:pt>
                <c:pt idx="10">
                  <c:v>Přísaha</c:v>
                </c:pt>
                <c:pt idx="11">
                  <c:v>Stačilo!</c:v>
                </c:pt>
                <c:pt idx="12">
                  <c:v>PRO</c:v>
                </c:pt>
                <c:pt idx="13">
                  <c:v>SEN 21</c:v>
                </c:pt>
                <c:pt idx="14">
                  <c:v>Svobodní</c:v>
                </c:pt>
              </c:strCache>
            </c:strRef>
          </c:cat>
          <c:val>
            <c:numRef>
              <c:f>List1!$B$2:$B$16</c:f>
              <c:numCache>
                <c:formatCode>General</c:formatCode>
                <c:ptCount val="15"/>
                <c:pt idx="0">
                  <c:v>38</c:v>
                </c:pt>
                <c:pt idx="1">
                  <c:v>28</c:v>
                </c:pt>
                <c:pt idx="2">
                  <c:v>26</c:v>
                </c:pt>
                <c:pt idx="3">
                  <c:v>16</c:v>
                </c:pt>
                <c:pt idx="4">
                  <c:v>13</c:v>
                </c:pt>
                <c:pt idx="5">
                  <c:v>11</c:v>
                </c:pt>
                <c:pt idx="6">
                  <c:v>9</c:v>
                </c:pt>
                <c:pt idx="7">
                  <c:v>3</c:v>
                </c:pt>
                <c:pt idx="8">
                  <c:v>3</c:v>
                </c:pt>
                <c:pt idx="9">
                  <c:v>2</c:v>
                </c:pt>
                <c:pt idx="10">
                  <c:v>2</c:v>
                </c:pt>
                <c:pt idx="11">
                  <c:v>2</c:v>
                </c:pt>
                <c:pt idx="12">
                  <c:v>1</c:v>
                </c:pt>
                <c:pt idx="13">
                  <c:v>1</c:v>
                </c:pt>
                <c:pt idx="14">
                  <c:v>1</c:v>
                </c:pt>
              </c:numCache>
            </c:numRef>
          </c:val>
          <c:extLst>
            <c:ext xmlns:c16="http://schemas.microsoft.com/office/drawing/2014/chart" uri="{C3380CC4-5D6E-409C-BE32-E72D297353CC}">
              <c16:uniqueId val="{00000000-F968-4290-8077-3E585036D68E}"/>
            </c:ext>
          </c:extLst>
        </c:ser>
        <c:dLbls>
          <c:showLegendKey val="0"/>
          <c:showVal val="0"/>
          <c:showCatName val="0"/>
          <c:showSerName val="0"/>
          <c:showPercent val="0"/>
          <c:showBubbleSize val="0"/>
        </c:dLbls>
        <c:gapWidth val="65"/>
        <c:overlap val="-20"/>
        <c:axId val="180754688"/>
        <c:axId val="180756480"/>
      </c:barChart>
      <c:catAx>
        <c:axId val="180754688"/>
        <c:scaling>
          <c:orientation val="maxMin"/>
        </c:scaling>
        <c:delete val="0"/>
        <c:axPos val="l"/>
        <c:numFmt formatCode="#,##0.00" sourceLinked="0"/>
        <c:majorTickMark val="out"/>
        <c:minorTickMark val="none"/>
        <c:tickLblPos val="nextTo"/>
        <c:txPr>
          <a:bodyPr/>
          <a:lstStyle/>
          <a:p>
            <a:pPr>
              <a:defRPr sz="1400" b="1"/>
            </a:pPr>
            <a:endParaRPr lang="cs-CZ"/>
          </a:p>
        </c:txPr>
        <c:crossAx val="180756480"/>
        <c:crosses val="autoZero"/>
        <c:auto val="1"/>
        <c:lblAlgn val="ctr"/>
        <c:lblOffset val="100"/>
        <c:tickLblSkip val="1"/>
        <c:noMultiLvlLbl val="0"/>
      </c:catAx>
      <c:valAx>
        <c:axId val="180756480"/>
        <c:scaling>
          <c:orientation val="minMax"/>
        </c:scaling>
        <c:delete val="1"/>
        <c:axPos val="t"/>
        <c:majorGridlines>
          <c:spPr>
            <a:ln>
              <a:noFill/>
              <a:prstDash val="sysDot"/>
            </a:ln>
          </c:spPr>
        </c:majorGridlines>
        <c:numFmt formatCode="General" sourceLinked="1"/>
        <c:majorTickMark val="out"/>
        <c:minorTickMark val="none"/>
        <c:tickLblPos val="nextTo"/>
        <c:crossAx val="180754688"/>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5360625156361"/>
          <c:y val="4.633512307189163E-2"/>
          <c:w val="0.57759861836845094"/>
          <c:h val="0.9187168935165706"/>
        </c:manualLayout>
      </c:layout>
      <c:barChart>
        <c:barDir val="bar"/>
        <c:grouping val="clustered"/>
        <c:varyColors val="0"/>
        <c:ser>
          <c:idx val="0"/>
          <c:order val="0"/>
          <c:tx>
            <c:strRef>
              <c:f>List1!$B$1</c:f>
              <c:strCache>
                <c:ptCount val="1"/>
                <c:pt idx="0">
                  <c:v>Počet</c:v>
                </c:pt>
              </c:strCache>
            </c:strRef>
          </c:tx>
          <c:spPr>
            <a:solidFill>
              <a:schemeClr val="accent3">
                <a:lumMod val="75000"/>
              </a:schemeClr>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List1!$A$2:$A$18</c:f>
              <c:strCache>
                <c:ptCount val="17"/>
                <c:pt idx="0">
                  <c:v>ANO</c:v>
                </c:pt>
                <c:pt idx="1">
                  <c:v>ODS</c:v>
                </c:pt>
                <c:pt idx="2">
                  <c:v>STAN</c:v>
                </c:pt>
                <c:pt idx="3">
                  <c:v>KDU-ČSL</c:v>
                </c:pt>
                <c:pt idx="4">
                  <c:v>Piráti</c:v>
                </c:pt>
                <c:pt idx="5">
                  <c:v>SPD</c:v>
                </c:pt>
                <c:pt idx="6">
                  <c:v>TOP 09</c:v>
                </c:pt>
                <c:pt idx="7">
                  <c:v>Motoristé</c:v>
                </c:pt>
                <c:pt idx="8">
                  <c:v>Přísaha</c:v>
                </c:pt>
                <c:pt idx="9">
                  <c:v>Levice</c:v>
                </c:pt>
                <c:pt idx="10">
                  <c:v>PRO</c:v>
                </c:pt>
                <c:pt idx="11">
                  <c:v>SEN 21</c:v>
                </c:pt>
                <c:pt idx="12">
                  <c:v>SOCDEM</c:v>
                </c:pt>
                <c:pt idx="13">
                  <c:v>Stačilo!</c:v>
                </c:pt>
                <c:pt idx="14">
                  <c:v>Svobodní</c:v>
                </c:pt>
                <c:pt idx="15">
                  <c:v>Trikolora</c:v>
                </c:pt>
                <c:pt idx="16">
                  <c:v>Volt</c:v>
                </c:pt>
              </c:strCache>
            </c:strRef>
          </c:cat>
          <c:val>
            <c:numRef>
              <c:f>List1!$B$2:$B$18</c:f>
              <c:numCache>
                <c:formatCode>General</c:formatCode>
                <c:ptCount val="17"/>
                <c:pt idx="0">
                  <c:v>12</c:v>
                </c:pt>
                <c:pt idx="1">
                  <c:v>12</c:v>
                </c:pt>
                <c:pt idx="2">
                  <c:v>8</c:v>
                </c:pt>
                <c:pt idx="3">
                  <c:v>7</c:v>
                </c:pt>
                <c:pt idx="4">
                  <c:v>4</c:v>
                </c:pt>
                <c:pt idx="5">
                  <c:v>4</c:v>
                </c:pt>
                <c:pt idx="6">
                  <c:v>3</c:v>
                </c:pt>
                <c:pt idx="7">
                  <c:v>2</c:v>
                </c:pt>
                <c:pt idx="8">
                  <c:v>2</c:v>
                </c:pt>
                <c:pt idx="9">
                  <c:v>1</c:v>
                </c:pt>
                <c:pt idx="10">
                  <c:v>1</c:v>
                </c:pt>
                <c:pt idx="11">
                  <c:v>1</c:v>
                </c:pt>
                <c:pt idx="12">
                  <c:v>1</c:v>
                </c:pt>
                <c:pt idx="13">
                  <c:v>1</c:v>
                </c:pt>
                <c:pt idx="14">
                  <c:v>1</c:v>
                </c:pt>
                <c:pt idx="15">
                  <c:v>1</c:v>
                </c:pt>
                <c:pt idx="16">
                  <c:v>1</c:v>
                </c:pt>
              </c:numCache>
            </c:numRef>
          </c:val>
          <c:extLst>
            <c:ext xmlns:c16="http://schemas.microsoft.com/office/drawing/2014/chart" uri="{C3380CC4-5D6E-409C-BE32-E72D297353CC}">
              <c16:uniqueId val="{00000000-BB12-436D-A4A7-BFB858925B38}"/>
            </c:ext>
          </c:extLst>
        </c:ser>
        <c:dLbls>
          <c:showLegendKey val="0"/>
          <c:showVal val="0"/>
          <c:showCatName val="0"/>
          <c:showSerName val="0"/>
          <c:showPercent val="0"/>
          <c:showBubbleSize val="0"/>
        </c:dLbls>
        <c:gapWidth val="65"/>
        <c:overlap val="-20"/>
        <c:axId val="180754688"/>
        <c:axId val="180756480"/>
      </c:barChart>
      <c:catAx>
        <c:axId val="180754688"/>
        <c:scaling>
          <c:orientation val="maxMin"/>
        </c:scaling>
        <c:delete val="0"/>
        <c:axPos val="l"/>
        <c:numFmt formatCode="#,##0.00" sourceLinked="0"/>
        <c:majorTickMark val="out"/>
        <c:minorTickMark val="none"/>
        <c:tickLblPos val="nextTo"/>
        <c:txPr>
          <a:bodyPr/>
          <a:lstStyle/>
          <a:p>
            <a:pPr>
              <a:defRPr sz="1400" b="1"/>
            </a:pPr>
            <a:endParaRPr lang="cs-CZ"/>
          </a:p>
        </c:txPr>
        <c:crossAx val="180756480"/>
        <c:crosses val="autoZero"/>
        <c:auto val="1"/>
        <c:lblAlgn val="ctr"/>
        <c:lblOffset val="100"/>
        <c:tickLblSkip val="1"/>
        <c:noMultiLvlLbl val="0"/>
      </c:catAx>
      <c:valAx>
        <c:axId val="180756480"/>
        <c:scaling>
          <c:orientation val="minMax"/>
        </c:scaling>
        <c:delete val="1"/>
        <c:axPos val="t"/>
        <c:majorGridlines>
          <c:spPr>
            <a:ln>
              <a:noFill/>
              <a:prstDash val="sysDot"/>
            </a:ln>
          </c:spPr>
        </c:majorGridlines>
        <c:numFmt formatCode="General" sourceLinked="1"/>
        <c:majorTickMark val="out"/>
        <c:minorTickMark val="none"/>
        <c:tickLblPos val="nextTo"/>
        <c:crossAx val="180754688"/>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Poslanci</c:v>
                </c:pt>
              </c:strCache>
            </c:strRef>
          </c:tx>
          <c:spPr>
            <a:solidFill>
              <a:srgbClr val="E4200E"/>
            </a:solidFill>
          </c:spPr>
          <c:invertIfNegative val="0"/>
          <c:dLbls>
            <c:spPr>
              <a:noFill/>
              <a:ln>
                <a:noFill/>
              </a:ln>
              <a:effectLst/>
            </c:spPr>
            <c:txPr>
              <a:bodyPr/>
              <a:lstStyle/>
              <a:p>
                <a:pPr>
                  <a:defRPr sz="14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0</c:formatCode>
                <c:ptCount val="3"/>
                <c:pt idx="0" formatCode="General">
                  <c:v>87</c:v>
                </c:pt>
                <c:pt idx="1">
                  <c:v>91</c:v>
                </c:pt>
                <c:pt idx="2">
                  <c:v>89</c:v>
                </c:pt>
              </c:numCache>
            </c:numRef>
          </c:val>
          <c:extLst>
            <c:ext xmlns:c16="http://schemas.microsoft.com/office/drawing/2014/chart" uri="{C3380CC4-5D6E-409C-BE32-E72D297353CC}">
              <c16:uniqueId val="{00000000-5AA2-46D0-A35F-438B8FC00835}"/>
            </c:ext>
          </c:extLst>
        </c:ser>
        <c:ser>
          <c:idx val="1"/>
          <c:order val="1"/>
          <c:tx>
            <c:strRef>
              <c:f>List1!$C$1</c:f>
              <c:strCache>
                <c:ptCount val="1"/>
                <c:pt idx="0">
                  <c:v>Senátoři</c:v>
                </c:pt>
              </c:strCache>
            </c:strRef>
          </c:tx>
          <c:spPr>
            <a:solidFill>
              <a:srgbClr val="003B75"/>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List1!$C$2:$C$4</c:f>
              <c:numCache>
                <c:formatCode>0</c:formatCode>
                <c:ptCount val="3"/>
                <c:pt idx="0" formatCode="General">
                  <c:v>13</c:v>
                </c:pt>
                <c:pt idx="1">
                  <c:v>9</c:v>
                </c:pt>
                <c:pt idx="2">
                  <c:v>11</c:v>
                </c:pt>
              </c:numCache>
            </c:numRef>
          </c:val>
          <c:extLst>
            <c:ext xmlns:c16="http://schemas.microsoft.com/office/drawing/2014/chart" uri="{C3380CC4-5D6E-409C-BE32-E72D297353CC}">
              <c16:uniqueId val="{00000001-5AA2-46D0-A35F-438B8FC00835}"/>
            </c:ext>
          </c:extLst>
        </c:ser>
        <c:dLbls>
          <c:dLblPos val="ctr"/>
          <c:showLegendKey val="0"/>
          <c:showVal val="1"/>
          <c:showCatName val="0"/>
          <c:showSerName val="0"/>
          <c:showPercent val="0"/>
          <c:showBubbleSize val="0"/>
        </c:dLbls>
        <c:gapWidth val="50"/>
        <c:overlap val="100"/>
        <c:axId val="150048128"/>
        <c:axId val="150372352"/>
      </c:barChart>
      <c:catAx>
        <c:axId val="150048128"/>
        <c:scaling>
          <c:orientation val="maxMin"/>
        </c:scaling>
        <c:delete val="0"/>
        <c:axPos val="l"/>
        <c:numFmt formatCode="General" sourceLinked="0"/>
        <c:majorTickMark val="out"/>
        <c:minorTickMark val="none"/>
        <c:tickLblPos val="nextTo"/>
        <c:txPr>
          <a:bodyPr/>
          <a:lstStyle/>
          <a:p>
            <a:pPr>
              <a:defRPr sz="1400" b="1"/>
            </a:pPr>
            <a:endParaRPr lang="cs-CZ"/>
          </a:p>
        </c:txPr>
        <c:crossAx val="150372352"/>
        <c:crosses val="autoZero"/>
        <c:auto val="1"/>
        <c:lblAlgn val="ctr"/>
        <c:lblOffset val="100"/>
        <c:noMultiLvlLbl val="0"/>
      </c:catAx>
      <c:valAx>
        <c:axId val="150372352"/>
        <c:scaling>
          <c:orientation val="minMax"/>
          <c:max val="1"/>
          <c:min val="0"/>
        </c:scaling>
        <c:delete val="1"/>
        <c:axPos val="t"/>
        <c:numFmt formatCode="0%" sourceLinked="1"/>
        <c:majorTickMark val="out"/>
        <c:minorTickMark val="none"/>
        <c:tickLblPos val="nextTo"/>
        <c:crossAx val="150048128"/>
        <c:crosses val="autoZero"/>
        <c:crossBetween val="between"/>
      </c:valAx>
      <c:spPr>
        <a:noFill/>
        <a:ln w="25400">
          <a:noFill/>
        </a:ln>
      </c:spPr>
    </c:plotArea>
    <c:legend>
      <c:legendPos val="t"/>
      <c:layout>
        <c:manualLayout>
          <c:xMode val="edge"/>
          <c:yMode val="edge"/>
          <c:x val="0.16033308625054196"/>
          <c:y val="7.6488533566007225E-2"/>
          <c:w val="0.81006195717542417"/>
          <c:h val="0.11427280124350803"/>
        </c:manualLayout>
      </c:layout>
      <c:overlay val="0"/>
      <c:txPr>
        <a:bodyPr/>
        <a:lstStyle/>
        <a:p>
          <a:pPr>
            <a:defRPr sz="13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06310269359571E-2"/>
          <c:y val="6.1820223323778095E-2"/>
          <c:w val="0.91384345860849781"/>
          <c:h val="0.79904137043667833"/>
        </c:manualLayout>
      </c:layout>
      <c:lineChart>
        <c:grouping val="standard"/>
        <c:varyColors val="1"/>
        <c:ser>
          <c:idx val="0"/>
          <c:order val="0"/>
          <c:tx>
            <c:strRef>
              <c:f>List1!$B$1</c:f>
              <c:strCache>
                <c:ptCount val="1"/>
                <c:pt idx="0">
                  <c:v>důvěra</c:v>
                </c:pt>
              </c:strCache>
            </c:strRef>
          </c:tx>
          <c:spPr>
            <a:ln w="31750" cap="rnd" cmpd="sng">
              <a:solidFill>
                <a:srgbClr val="008000"/>
              </a:solidFill>
              <a:prstDash val="solid"/>
              <a:round/>
            </a:ln>
          </c:spPr>
          <c:marker>
            <c:symbol val="none"/>
          </c:marker>
          <c:dPt>
            <c:idx val="1"/>
            <c:bubble3D val="0"/>
            <c:extLst>
              <c:ext xmlns:c16="http://schemas.microsoft.com/office/drawing/2014/chart" uri="{C3380CC4-5D6E-409C-BE32-E72D297353CC}">
                <c16:uniqueId val="{00000000-AD79-4868-BF94-4CD81FB83A67}"/>
              </c:ext>
            </c:extLst>
          </c:dPt>
          <c:dPt>
            <c:idx val="2"/>
            <c:bubble3D val="0"/>
            <c:extLst>
              <c:ext xmlns:c16="http://schemas.microsoft.com/office/drawing/2014/chart" uri="{C3380CC4-5D6E-409C-BE32-E72D297353CC}">
                <c16:uniqueId val="{00000001-AD79-4868-BF94-4CD81FB83A67}"/>
              </c:ext>
            </c:extLst>
          </c:dPt>
          <c:dPt>
            <c:idx val="3"/>
            <c:bubble3D val="0"/>
            <c:extLst>
              <c:ext xmlns:c16="http://schemas.microsoft.com/office/drawing/2014/chart" uri="{C3380CC4-5D6E-409C-BE32-E72D297353CC}">
                <c16:uniqueId val="{00000002-AD79-4868-BF94-4CD81FB83A67}"/>
              </c:ext>
            </c:extLst>
          </c:dPt>
          <c:dPt>
            <c:idx val="4"/>
            <c:bubble3D val="0"/>
            <c:extLst>
              <c:ext xmlns:c16="http://schemas.microsoft.com/office/drawing/2014/chart" uri="{C3380CC4-5D6E-409C-BE32-E72D297353CC}">
                <c16:uniqueId val="{00000003-AD79-4868-BF94-4CD81FB83A67}"/>
              </c:ext>
            </c:extLst>
          </c:dPt>
          <c:dLbls>
            <c:dLbl>
              <c:idx val="1"/>
              <c:layout>
                <c:manualLayout>
                  <c:x val="-2.3275000000000001E-2"/>
                  <c:y val="-4.1470042394952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79-4868-BF94-4CD81FB83A67}"/>
                </c:ext>
              </c:extLst>
            </c:dLbl>
            <c:spPr>
              <a:noFill/>
              <a:ln>
                <a:noFill/>
              </a:ln>
              <a:effectLst/>
            </c:spPr>
            <c:txPr>
              <a:bodyPr wrap="square" lIns="38100" tIns="19050" rIns="38100" bIns="19050" anchor="ctr">
                <a:spAutoFit/>
              </a:bodyPr>
              <a:lstStyle/>
              <a:p>
                <a:pPr>
                  <a:defRPr sz="1400" b="1">
                    <a:solidFill>
                      <a:srgbClr val="008000"/>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List1!$A$2:$A$9</c:f>
              <c:numCache>
                <c:formatCode>General</c:formatCode>
                <c:ptCount val="8"/>
                <c:pt idx="0">
                  <c:v>2018</c:v>
                </c:pt>
                <c:pt idx="1">
                  <c:v>2019</c:v>
                </c:pt>
                <c:pt idx="2">
                  <c:v>2020</c:v>
                </c:pt>
                <c:pt idx="3">
                  <c:v>2021</c:v>
                </c:pt>
                <c:pt idx="4">
                  <c:v>2022</c:v>
                </c:pt>
                <c:pt idx="5">
                  <c:v>2023</c:v>
                </c:pt>
                <c:pt idx="6">
                  <c:v>2024</c:v>
                </c:pt>
                <c:pt idx="7">
                  <c:v>2025</c:v>
                </c:pt>
              </c:numCache>
            </c:numRef>
          </c:cat>
          <c:val>
            <c:numRef>
              <c:f>List1!$B$2:$B$9</c:f>
              <c:numCache>
                <c:formatCode>General</c:formatCode>
                <c:ptCount val="8"/>
                <c:pt idx="0">
                  <c:v>71</c:v>
                </c:pt>
                <c:pt idx="1">
                  <c:v>68</c:v>
                </c:pt>
                <c:pt idx="2">
                  <c:v>72</c:v>
                </c:pt>
                <c:pt idx="3">
                  <c:v>71</c:v>
                </c:pt>
                <c:pt idx="4">
                  <c:v>68</c:v>
                </c:pt>
                <c:pt idx="5">
                  <c:v>65</c:v>
                </c:pt>
                <c:pt idx="6">
                  <c:v>66</c:v>
                </c:pt>
                <c:pt idx="7">
                  <c:v>62</c:v>
                </c:pt>
              </c:numCache>
            </c:numRef>
          </c:val>
          <c:smooth val="0"/>
          <c:extLst>
            <c:ext xmlns:c16="http://schemas.microsoft.com/office/drawing/2014/chart" uri="{C3380CC4-5D6E-409C-BE32-E72D297353CC}">
              <c16:uniqueId val="{00000004-AD79-4868-BF94-4CD81FB83A67}"/>
            </c:ext>
          </c:extLst>
        </c:ser>
        <c:ser>
          <c:idx val="2"/>
          <c:order val="1"/>
          <c:tx>
            <c:strRef>
              <c:f>List1!$C$1</c:f>
              <c:strCache>
                <c:ptCount val="1"/>
                <c:pt idx="0">
                  <c:v>nedůvěra</c:v>
                </c:pt>
              </c:strCache>
            </c:strRef>
          </c:tx>
          <c:spPr>
            <a:ln w="31750">
              <a:solidFill>
                <a:srgbClr val="FF0000"/>
              </a:solidFill>
              <a:prstDash val="solid"/>
            </a:ln>
          </c:spPr>
          <c:marker>
            <c:symbol val="none"/>
          </c:marker>
          <c:dPt>
            <c:idx val="1"/>
            <c:bubble3D val="0"/>
            <c:extLst>
              <c:ext xmlns:c16="http://schemas.microsoft.com/office/drawing/2014/chart" uri="{C3380CC4-5D6E-409C-BE32-E72D297353CC}">
                <c16:uniqueId val="{00000005-AD79-4868-BF94-4CD81FB83A67}"/>
              </c:ext>
            </c:extLst>
          </c:dPt>
          <c:dPt>
            <c:idx val="2"/>
            <c:bubble3D val="0"/>
            <c:extLst>
              <c:ext xmlns:c16="http://schemas.microsoft.com/office/drawing/2014/chart" uri="{C3380CC4-5D6E-409C-BE32-E72D297353CC}">
                <c16:uniqueId val="{00000006-AD79-4868-BF94-4CD81FB83A67}"/>
              </c:ext>
            </c:extLst>
          </c:dPt>
          <c:dPt>
            <c:idx val="3"/>
            <c:bubble3D val="0"/>
            <c:extLst>
              <c:ext xmlns:c16="http://schemas.microsoft.com/office/drawing/2014/chart" uri="{C3380CC4-5D6E-409C-BE32-E72D297353CC}">
                <c16:uniqueId val="{00000007-AD79-4868-BF94-4CD81FB83A67}"/>
              </c:ext>
            </c:extLst>
          </c:dPt>
          <c:dPt>
            <c:idx val="4"/>
            <c:bubble3D val="0"/>
            <c:extLst>
              <c:ext xmlns:c16="http://schemas.microsoft.com/office/drawing/2014/chart" uri="{C3380CC4-5D6E-409C-BE32-E72D297353CC}">
                <c16:uniqueId val="{00000008-AD79-4868-BF94-4CD81FB83A67}"/>
              </c:ext>
            </c:extLst>
          </c:dPt>
          <c:dLbls>
            <c:spPr>
              <a:noFill/>
              <a:ln>
                <a:noFill/>
              </a:ln>
              <a:effectLst/>
            </c:spPr>
            <c:txPr>
              <a:bodyPr wrap="square" lIns="38100" tIns="19050" rIns="38100" bIns="19050" anchor="ctr">
                <a:spAutoFit/>
              </a:bodyPr>
              <a:lstStyle/>
              <a:p>
                <a:pPr>
                  <a:defRPr sz="1400" b="1">
                    <a:solidFill>
                      <a:srgbClr val="FF0000"/>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List1!$A$2:$A$9</c:f>
              <c:numCache>
                <c:formatCode>General</c:formatCode>
                <c:ptCount val="8"/>
                <c:pt idx="0">
                  <c:v>2018</c:v>
                </c:pt>
                <c:pt idx="1">
                  <c:v>2019</c:v>
                </c:pt>
                <c:pt idx="2">
                  <c:v>2020</c:v>
                </c:pt>
                <c:pt idx="3">
                  <c:v>2021</c:v>
                </c:pt>
                <c:pt idx="4">
                  <c:v>2022</c:v>
                </c:pt>
                <c:pt idx="5">
                  <c:v>2023</c:v>
                </c:pt>
                <c:pt idx="6">
                  <c:v>2024</c:v>
                </c:pt>
                <c:pt idx="7">
                  <c:v>2025</c:v>
                </c:pt>
              </c:numCache>
            </c:numRef>
          </c:cat>
          <c:val>
            <c:numRef>
              <c:f>List1!$C$2:$C$9</c:f>
              <c:numCache>
                <c:formatCode>General</c:formatCode>
                <c:ptCount val="8"/>
                <c:pt idx="0">
                  <c:v>24</c:v>
                </c:pt>
                <c:pt idx="1">
                  <c:v>27</c:v>
                </c:pt>
                <c:pt idx="2">
                  <c:v>23</c:v>
                </c:pt>
                <c:pt idx="3">
                  <c:v>25</c:v>
                </c:pt>
                <c:pt idx="4">
                  <c:v>29</c:v>
                </c:pt>
                <c:pt idx="5">
                  <c:v>31</c:v>
                </c:pt>
                <c:pt idx="6">
                  <c:v>29</c:v>
                </c:pt>
                <c:pt idx="7">
                  <c:v>33</c:v>
                </c:pt>
              </c:numCache>
            </c:numRef>
          </c:val>
          <c:smooth val="0"/>
          <c:extLst>
            <c:ext xmlns:c16="http://schemas.microsoft.com/office/drawing/2014/chart" uri="{C3380CC4-5D6E-409C-BE32-E72D297353CC}">
              <c16:uniqueId val="{00000009-AD79-4868-BF94-4CD81FB83A67}"/>
            </c:ext>
          </c:extLst>
        </c:ser>
        <c:dLbls>
          <c:showLegendKey val="0"/>
          <c:showVal val="0"/>
          <c:showCatName val="0"/>
          <c:showSerName val="0"/>
          <c:showPercent val="0"/>
          <c:showBubbleSize val="0"/>
        </c:dLbls>
        <c:smooth val="0"/>
        <c:axId val="136366336"/>
        <c:axId val="136372224"/>
      </c:lineChart>
      <c:catAx>
        <c:axId val="136366336"/>
        <c:scaling>
          <c:orientation val="minMax"/>
        </c:scaling>
        <c:delete val="0"/>
        <c:axPos val="b"/>
        <c:numFmt formatCode="General" sourceLinked="1"/>
        <c:majorTickMark val="out"/>
        <c:minorTickMark val="none"/>
        <c:tickLblPos val="nextTo"/>
        <c:spPr>
          <a:ln>
            <a:solidFill>
              <a:schemeClr val="bg1">
                <a:lumMod val="65000"/>
              </a:schemeClr>
            </a:solidFill>
          </a:ln>
        </c:spPr>
        <c:txPr>
          <a:bodyPr rot="0" vert="horz"/>
          <a:lstStyle/>
          <a:p>
            <a:pPr>
              <a:defRPr lang="en-GB" sz="1400" b="1">
                <a:latin typeface="Calibri" panose="020F0502020204030204" pitchFamily="34" charset="0"/>
              </a:defRPr>
            </a:pPr>
            <a:endParaRPr lang="cs-CZ"/>
          </a:p>
        </c:txPr>
        <c:crossAx val="136372224"/>
        <c:crosses val="autoZero"/>
        <c:auto val="1"/>
        <c:lblAlgn val="ctr"/>
        <c:lblOffset val="50"/>
        <c:noMultiLvlLbl val="1"/>
      </c:catAx>
      <c:valAx>
        <c:axId val="136372224"/>
        <c:scaling>
          <c:orientation val="minMax"/>
          <c:max val="100"/>
          <c:min val="0"/>
        </c:scaling>
        <c:delete val="0"/>
        <c:axPos val="l"/>
        <c:majorGridlines>
          <c:spPr>
            <a:ln w="6350">
              <a:prstDash val="sysDot"/>
            </a:ln>
          </c:spPr>
        </c:majorGridlines>
        <c:numFmt formatCode="#,##0" sourceLinked="0"/>
        <c:majorTickMark val="out"/>
        <c:minorTickMark val="none"/>
        <c:tickLblPos val="nextTo"/>
        <c:txPr>
          <a:bodyPr/>
          <a:lstStyle/>
          <a:p>
            <a:pPr>
              <a:defRPr sz="1300"/>
            </a:pPr>
            <a:endParaRPr lang="cs-CZ"/>
          </a:p>
        </c:txPr>
        <c:crossAx val="136366336"/>
        <c:crosses val="autoZero"/>
        <c:crossBetween val="between"/>
        <c:majorUnit val="20"/>
      </c:valAx>
      <c:spPr>
        <a:noFill/>
        <a:ln w="9525">
          <a:solidFill>
            <a:schemeClr val="bg1">
              <a:lumMod val="75000"/>
            </a:schemeClr>
          </a:solidFill>
        </a:ln>
      </c:spPr>
    </c:plotArea>
    <c:legend>
      <c:legendPos val="t"/>
      <c:legendEntry>
        <c:idx val="0"/>
        <c:txPr>
          <a:bodyPr/>
          <a:lstStyle/>
          <a:p>
            <a:pPr>
              <a:defRPr sz="1400" b="1"/>
            </a:pPr>
            <a:endParaRPr lang="cs-CZ"/>
          </a:p>
        </c:txPr>
      </c:legendEntry>
      <c:legendEntry>
        <c:idx val="1"/>
        <c:txPr>
          <a:bodyPr/>
          <a:lstStyle/>
          <a:p>
            <a:pPr>
              <a:defRPr sz="1400" b="1"/>
            </a:pPr>
            <a:endParaRPr lang="cs-CZ"/>
          </a:p>
        </c:txPr>
      </c:legendEntry>
      <c:layout>
        <c:manualLayout>
          <c:xMode val="edge"/>
          <c:yMode val="edge"/>
          <c:x val="0.39722277777777787"/>
          <c:y val="7.3928139003011456E-2"/>
          <c:w val="0.20284064814814814"/>
          <c:h val="6.2753973017630638E-2"/>
        </c:manualLayout>
      </c:layout>
      <c:overlay val="0"/>
      <c:txPr>
        <a:bodyPr/>
        <a:lstStyle/>
        <a:p>
          <a:pPr>
            <a:defRPr sz="1400"/>
          </a:pPr>
          <a:endParaRPr lang="cs-CZ"/>
        </a:p>
      </c:txPr>
    </c:legend>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Poslanci</c:v>
                </c:pt>
              </c:strCache>
            </c:strRef>
          </c:tx>
          <c:spPr>
            <a:solidFill>
              <a:srgbClr val="E4200E"/>
            </a:solidFill>
          </c:spPr>
          <c:invertIfNegative val="0"/>
          <c:dLbls>
            <c:spPr>
              <a:noFill/>
              <a:ln>
                <a:noFill/>
              </a:ln>
              <a:effectLst/>
            </c:spPr>
            <c:txPr>
              <a:bodyPr/>
              <a:lstStyle/>
              <a:p>
                <a:pPr>
                  <a:defRPr sz="14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0</c:formatCode>
                <c:ptCount val="3"/>
                <c:pt idx="0" formatCode="General">
                  <c:v>88</c:v>
                </c:pt>
                <c:pt idx="1">
                  <c:v>92</c:v>
                </c:pt>
                <c:pt idx="2">
                  <c:v>90</c:v>
                </c:pt>
              </c:numCache>
            </c:numRef>
          </c:val>
          <c:extLst>
            <c:ext xmlns:c16="http://schemas.microsoft.com/office/drawing/2014/chart" uri="{C3380CC4-5D6E-409C-BE32-E72D297353CC}">
              <c16:uniqueId val="{00000000-22C5-458E-9966-B51519DFF67B}"/>
            </c:ext>
          </c:extLst>
        </c:ser>
        <c:ser>
          <c:idx val="1"/>
          <c:order val="1"/>
          <c:tx>
            <c:strRef>
              <c:f>List1!$C$1</c:f>
              <c:strCache>
                <c:ptCount val="1"/>
                <c:pt idx="0">
                  <c:v>Senátoři</c:v>
                </c:pt>
              </c:strCache>
            </c:strRef>
          </c:tx>
          <c:spPr>
            <a:solidFill>
              <a:srgbClr val="003B75"/>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List1!$C$2:$C$4</c:f>
              <c:numCache>
                <c:formatCode>0</c:formatCode>
                <c:ptCount val="3"/>
                <c:pt idx="0" formatCode="General">
                  <c:v>12</c:v>
                </c:pt>
                <c:pt idx="1">
                  <c:v>8</c:v>
                </c:pt>
                <c:pt idx="2">
                  <c:v>10</c:v>
                </c:pt>
              </c:numCache>
            </c:numRef>
          </c:val>
          <c:extLst>
            <c:ext xmlns:c16="http://schemas.microsoft.com/office/drawing/2014/chart" uri="{C3380CC4-5D6E-409C-BE32-E72D297353CC}">
              <c16:uniqueId val="{00000001-22C5-458E-9966-B51519DFF67B}"/>
            </c:ext>
          </c:extLst>
        </c:ser>
        <c:dLbls>
          <c:dLblPos val="ctr"/>
          <c:showLegendKey val="0"/>
          <c:showVal val="1"/>
          <c:showCatName val="0"/>
          <c:showSerName val="0"/>
          <c:showPercent val="0"/>
          <c:showBubbleSize val="0"/>
        </c:dLbls>
        <c:gapWidth val="50"/>
        <c:overlap val="100"/>
        <c:axId val="150048128"/>
        <c:axId val="150372352"/>
      </c:barChart>
      <c:catAx>
        <c:axId val="150048128"/>
        <c:scaling>
          <c:orientation val="maxMin"/>
        </c:scaling>
        <c:delete val="0"/>
        <c:axPos val="l"/>
        <c:numFmt formatCode="General" sourceLinked="0"/>
        <c:majorTickMark val="out"/>
        <c:minorTickMark val="none"/>
        <c:tickLblPos val="nextTo"/>
        <c:txPr>
          <a:bodyPr/>
          <a:lstStyle/>
          <a:p>
            <a:pPr>
              <a:defRPr sz="1400" b="1"/>
            </a:pPr>
            <a:endParaRPr lang="cs-CZ"/>
          </a:p>
        </c:txPr>
        <c:crossAx val="150372352"/>
        <c:crosses val="autoZero"/>
        <c:auto val="1"/>
        <c:lblAlgn val="ctr"/>
        <c:lblOffset val="100"/>
        <c:noMultiLvlLbl val="0"/>
      </c:catAx>
      <c:valAx>
        <c:axId val="150372352"/>
        <c:scaling>
          <c:orientation val="minMax"/>
          <c:max val="1"/>
          <c:min val="0"/>
        </c:scaling>
        <c:delete val="1"/>
        <c:axPos val="t"/>
        <c:numFmt formatCode="0%" sourceLinked="1"/>
        <c:majorTickMark val="out"/>
        <c:minorTickMark val="none"/>
        <c:tickLblPos val="nextTo"/>
        <c:crossAx val="150048128"/>
        <c:crosses val="autoZero"/>
        <c:crossBetween val="between"/>
      </c:valAx>
      <c:spPr>
        <a:noFill/>
        <a:ln w="25400">
          <a:noFill/>
        </a:ln>
      </c:spPr>
    </c:plotArea>
    <c:legend>
      <c:legendPos val="t"/>
      <c:layout>
        <c:manualLayout>
          <c:xMode val="edge"/>
          <c:yMode val="edge"/>
          <c:x val="0.16033308625054196"/>
          <c:y val="7.6488533566007225E-2"/>
          <c:w val="0.81006195717542417"/>
          <c:h val="0.11427280124350803"/>
        </c:manualLayout>
      </c:layout>
      <c:overlay val="0"/>
      <c:txPr>
        <a:bodyPr/>
        <a:lstStyle/>
        <a:p>
          <a:pPr>
            <a:defRPr sz="13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06310269359571E-2"/>
          <c:y val="0.11110554343218325"/>
          <c:w val="0.91384345860849781"/>
          <c:h val="0.7086968739047006"/>
        </c:manualLayout>
      </c:layout>
      <c:lineChart>
        <c:grouping val="standard"/>
        <c:varyColors val="1"/>
        <c:ser>
          <c:idx val="0"/>
          <c:order val="0"/>
          <c:tx>
            <c:strRef>
              <c:f>List1!$B$1</c:f>
              <c:strCache>
                <c:ptCount val="1"/>
                <c:pt idx="0">
                  <c:v>ČT24</c:v>
                </c:pt>
              </c:strCache>
            </c:strRef>
          </c:tx>
          <c:spPr>
            <a:ln w="31750" cap="rnd" cmpd="sng">
              <a:solidFill>
                <a:srgbClr val="FF8000"/>
              </a:solidFill>
              <a:prstDash val="solid"/>
              <a:round/>
            </a:ln>
          </c:spPr>
          <c:marker>
            <c:symbol val="none"/>
          </c:marker>
          <c:dPt>
            <c:idx val="1"/>
            <c:bubble3D val="0"/>
            <c:extLst>
              <c:ext xmlns:c16="http://schemas.microsoft.com/office/drawing/2014/chart" uri="{C3380CC4-5D6E-409C-BE32-E72D297353CC}">
                <c16:uniqueId val="{00000000-25F4-458D-AD4E-6527859C59C3}"/>
              </c:ext>
            </c:extLst>
          </c:dPt>
          <c:dPt>
            <c:idx val="2"/>
            <c:bubble3D val="0"/>
            <c:extLst>
              <c:ext xmlns:c16="http://schemas.microsoft.com/office/drawing/2014/chart" uri="{C3380CC4-5D6E-409C-BE32-E72D297353CC}">
                <c16:uniqueId val="{00000001-25F4-458D-AD4E-6527859C59C3}"/>
              </c:ext>
            </c:extLst>
          </c:dPt>
          <c:dPt>
            <c:idx val="3"/>
            <c:bubble3D val="0"/>
            <c:extLst>
              <c:ext xmlns:c16="http://schemas.microsoft.com/office/drawing/2014/chart" uri="{C3380CC4-5D6E-409C-BE32-E72D297353CC}">
                <c16:uniqueId val="{00000002-25F4-458D-AD4E-6527859C59C3}"/>
              </c:ext>
            </c:extLst>
          </c:dPt>
          <c:dPt>
            <c:idx val="4"/>
            <c:bubble3D val="0"/>
            <c:extLst>
              <c:ext xmlns:c16="http://schemas.microsoft.com/office/drawing/2014/chart" uri="{C3380CC4-5D6E-409C-BE32-E72D297353CC}">
                <c16:uniqueId val="{00000003-25F4-458D-AD4E-6527859C59C3}"/>
              </c:ext>
            </c:extLst>
          </c:dPt>
          <c:dLbls>
            <c:dLbl>
              <c:idx val="9"/>
              <c:layout>
                <c:manualLayout>
                  <c:x val="-1.7577222222222223E-2"/>
                  <c:y val="-5.7140744823968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EB-4194-902D-1A5C16464B3A}"/>
                </c:ext>
              </c:extLst>
            </c:dLbl>
            <c:spPr>
              <a:noFill/>
              <a:ln>
                <a:noFill/>
              </a:ln>
              <a:effectLst/>
            </c:spPr>
            <c:txPr>
              <a:bodyPr wrap="square" lIns="38100" tIns="19050" rIns="38100" bIns="19050" anchor="ctr">
                <a:spAutoFit/>
              </a:bodyPr>
              <a:lstStyle/>
              <a:p>
                <a:pPr>
                  <a:defRPr sz="1400" b="1">
                    <a:solidFill>
                      <a:srgbClr val="FF8000"/>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List1!$B$2:$B$13</c:f>
              <c:numCache>
                <c:formatCode>0.00</c:formatCode>
                <c:ptCount val="12"/>
                <c:pt idx="0">
                  <c:v>4.1910994475834702</c:v>
                </c:pt>
                <c:pt idx="1">
                  <c:v>4.4306841794849596</c:v>
                </c:pt>
                <c:pt idx="2">
                  <c:v>4.6278351175585204</c:v>
                </c:pt>
                <c:pt idx="3">
                  <c:v>4.3694178309209999</c:v>
                </c:pt>
                <c:pt idx="4">
                  <c:v>4.3209995490721296</c:v>
                </c:pt>
                <c:pt idx="5">
                  <c:v>5.48568075382072</c:v>
                </c:pt>
                <c:pt idx="6">
                  <c:v>4.7190432589090001</c:v>
                </c:pt>
                <c:pt idx="7">
                  <c:v>4.5587796071975797</c:v>
                </c:pt>
                <c:pt idx="8">
                  <c:v>4.7155646523430104</c:v>
                </c:pt>
                <c:pt idx="9">
                  <c:v>5.4123803045906902</c:v>
                </c:pt>
                <c:pt idx="10">
                  <c:v>4.8756823609223998</c:v>
                </c:pt>
                <c:pt idx="11">
                  <c:v>4.0007340856208797</c:v>
                </c:pt>
              </c:numCache>
            </c:numRef>
          </c:val>
          <c:smooth val="0"/>
          <c:extLst>
            <c:ext xmlns:c16="http://schemas.microsoft.com/office/drawing/2014/chart" uri="{C3380CC4-5D6E-409C-BE32-E72D297353CC}">
              <c16:uniqueId val="{00000004-25F4-458D-AD4E-6527859C59C3}"/>
            </c:ext>
          </c:extLst>
        </c:ser>
        <c:ser>
          <c:idx val="2"/>
          <c:order val="1"/>
          <c:tx>
            <c:strRef>
              <c:f>List1!#REF!</c:f>
              <c:strCache>
                <c:ptCount val="1"/>
                <c:pt idx="0">
                  <c:v>#REF!</c:v>
                </c:pt>
              </c:strCache>
            </c:strRef>
          </c:tx>
          <c:spPr>
            <a:ln w="31750">
              <a:solidFill>
                <a:srgbClr val="004000"/>
              </a:solidFill>
              <a:prstDash val="solid"/>
            </a:ln>
          </c:spPr>
          <c:marker>
            <c:symbol val="none"/>
          </c:marker>
          <c:dPt>
            <c:idx val="1"/>
            <c:bubble3D val="0"/>
            <c:extLst>
              <c:ext xmlns:c16="http://schemas.microsoft.com/office/drawing/2014/chart" uri="{C3380CC4-5D6E-409C-BE32-E72D297353CC}">
                <c16:uniqueId val="{0000000A-25F4-458D-AD4E-6527859C59C3}"/>
              </c:ext>
            </c:extLst>
          </c:dPt>
          <c:dPt>
            <c:idx val="2"/>
            <c:bubble3D val="0"/>
            <c:extLst>
              <c:ext xmlns:c16="http://schemas.microsoft.com/office/drawing/2014/chart" uri="{C3380CC4-5D6E-409C-BE32-E72D297353CC}">
                <c16:uniqueId val="{0000000B-25F4-458D-AD4E-6527859C59C3}"/>
              </c:ext>
            </c:extLst>
          </c:dPt>
          <c:dPt>
            <c:idx val="3"/>
            <c:bubble3D val="0"/>
            <c:extLst>
              <c:ext xmlns:c16="http://schemas.microsoft.com/office/drawing/2014/chart" uri="{C3380CC4-5D6E-409C-BE32-E72D297353CC}">
                <c16:uniqueId val="{0000000C-25F4-458D-AD4E-6527859C59C3}"/>
              </c:ext>
            </c:extLst>
          </c:dPt>
          <c:dPt>
            <c:idx val="4"/>
            <c:bubble3D val="0"/>
            <c:extLst>
              <c:ext xmlns:c16="http://schemas.microsoft.com/office/drawing/2014/chart" uri="{C3380CC4-5D6E-409C-BE32-E72D297353CC}">
                <c16:uniqueId val="{0000000D-25F4-458D-AD4E-6527859C59C3}"/>
              </c:ext>
            </c:extLst>
          </c:dPt>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List1!#REF!</c:f>
              <c:numCache>
                <c:formatCode>General</c:formatCode>
                <c:ptCount val="1"/>
                <c:pt idx="0">
                  <c:v>1</c:v>
                </c:pt>
              </c:numCache>
            </c:numRef>
          </c:val>
          <c:smooth val="0"/>
          <c:extLst>
            <c:ext xmlns:c16="http://schemas.microsoft.com/office/drawing/2014/chart" uri="{C3380CC4-5D6E-409C-BE32-E72D297353CC}">
              <c16:uniqueId val="{0000000E-25F4-458D-AD4E-6527859C59C3}"/>
            </c:ext>
          </c:extLst>
        </c:ser>
        <c:dLbls>
          <c:showLegendKey val="0"/>
          <c:showVal val="0"/>
          <c:showCatName val="0"/>
          <c:showSerName val="0"/>
          <c:showPercent val="0"/>
          <c:showBubbleSize val="0"/>
        </c:dLbls>
        <c:smooth val="0"/>
        <c:axId val="136366336"/>
        <c:axId val="136372224"/>
      </c:lineChart>
      <c:catAx>
        <c:axId val="136366336"/>
        <c:scaling>
          <c:orientation val="minMax"/>
        </c:scaling>
        <c:delete val="0"/>
        <c:axPos val="b"/>
        <c:title>
          <c:tx>
            <c:rich>
              <a:bodyPr/>
              <a:lstStyle/>
              <a:p>
                <a:pPr>
                  <a:defRPr sz="1400"/>
                </a:pPr>
                <a:r>
                  <a:rPr lang="cs-CZ" sz="1400" dirty="0"/>
                  <a:t>měsíce roku 2025</a:t>
                </a:r>
                <a:endParaRPr lang="en-GB" sz="1400" dirty="0"/>
              </a:p>
            </c:rich>
          </c:tx>
          <c:layout>
            <c:manualLayout>
              <c:xMode val="edge"/>
              <c:yMode val="edge"/>
              <c:x val="0.44596694444444446"/>
              <c:y val="0.91961269970306891"/>
            </c:manualLayout>
          </c:layout>
          <c:overlay val="0"/>
        </c:title>
        <c:numFmt formatCode="General" sourceLinked="1"/>
        <c:majorTickMark val="out"/>
        <c:minorTickMark val="none"/>
        <c:tickLblPos val="nextTo"/>
        <c:spPr>
          <a:ln>
            <a:solidFill>
              <a:schemeClr val="bg1">
                <a:lumMod val="65000"/>
              </a:schemeClr>
            </a:solidFill>
          </a:ln>
        </c:spPr>
        <c:txPr>
          <a:bodyPr rot="0" vert="horz"/>
          <a:lstStyle/>
          <a:p>
            <a:pPr>
              <a:defRPr lang="en-GB" sz="1400" b="1">
                <a:latin typeface="Calibri" panose="020F0502020204030204" pitchFamily="34" charset="0"/>
              </a:defRPr>
            </a:pPr>
            <a:endParaRPr lang="cs-CZ"/>
          </a:p>
        </c:txPr>
        <c:crossAx val="136372224"/>
        <c:crosses val="autoZero"/>
        <c:auto val="1"/>
        <c:lblAlgn val="ctr"/>
        <c:lblOffset val="50"/>
        <c:noMultiLvlLbl val="1"/>
      </c:catAx>
      <c:valAx>
        <c:axId val="136372224"/>
        <c:scaling>
          <c:orientation val="minMax"/>
          <c:max val="10"/>
          <c:min val="0"/>
        </c:scaling>
        <c:delete val="0"/>
        <c:axPos val="l"/>
        <c:majorGridlines>
          <c:spPr>
            <a:ln w="6350">
              <a:prstDash val="sysDot"/>
            </a:ln>
          </c:spPr>
        </c:majorGridlines>
        <c:numFmt formatCode="#,##0" sourceLinked="0"/>
        <c:majorTickMark val="out"/>
        <c:minorTickMark val="none"/>
        <c:tickLblPos val="nextTo"/>
        <c:txPr>
          <a:bodyPr/>
          <a:lstStyle/>
          <a:p>
            <a:pPr>
              <a:defRPr sz="1200"/>
            </a:pPr>
            <a:endParaRPr lang="cs-CZ"/>
          </a:p>
        </c:txPr>
        <c:crossAx val="136366336"/>
        <c:crosses val="autoZero"/>
        <c:crossBetween val="between"/>
      </c:valAx>
      <c:spPr>
        <a:noFill/>
        <a:ln w="9525">
          <a:solidFill>
            <a:schemeClr val="bg1">
              <a:lumMod val="75000"/>
            </a:schemeClr>
          </a:solidFill>
        </a:ln>
      </c:spPr>
    </c:plotArea>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29728572963658E-2"/>
          <c:y val="0.11110554343218325"/>
          <c:w val="0.83608538031293433"/>
          <c:h val="0.69569673879145089"/>
        </c:manualLayout>
      </c:layout>
      <c:lineChart>
        <c:grouping val="standard"/>
        <c:varyColors val="1"/>
        <c:ser>
          <c:idx val="0"/>
          <c:order val="0"/>
          <c:tx>
            <c:strRef>
              <c:f>List1!$B$1</c:f>
              <c:strCache>
                <c:ptCount val="1"/>
                <c:pt idx="0">
                  <c:v>sledovanost (tis.)</c:v>
                </c:pt>
              </c:strCache>
            </c:strRef>
          </c:tx>
          <c:spPr>
            <a:ln w="31750" cap="rnd" cmpd="sng">
              <a:solidFill>
                <a:srgbClr val="FF0000"/>
              </a:solidFill>
              <a:prstDash val="solid"/>
              <a:round/>
            </a:ln>
          </c:spPr>
          <c:marker>
            <c:symbol val="none"/>
          </c:marker>
          <c:dPt>
            <c:idx val="1"/>
            <c:bubble3D val="0"/>
            <c:extLst>
              <c:ext xmlns:c16="http://schemas.microsoft.com/office/drawing/2014/chart" uri="{C3380CC4-5D6E-409C-BE32-E72D297353CC}">
                <c16:uniqueId val="{00000000-25F4-458D-AD4E-6527859C59C3}"/>
              </c:ext>
            </c:extLst>
          </c:dPt>
          <c:dPt>
            <c:idx val="2"/>
            <c:bubble3D val="0"/>
            <c:extLst>
              <c:ext xmlns:c16="http://schemas.microsoft.com/office/drawing/2014/chart" uri="{C3380CC4-5D6E-409C-BE32-E72D297353CC}">
                <c16:uniqueId val="{00000001-25F4-458D-AD4E-6527859C59C3}"/>
              </c:ext>
            </c:extLst>
          </c:dPt>
          <c:dPt>
            <c:idx val="3"/>
            <c:bubble3D val="0"/>
            <c:extLst>
              <c:ext xmlns:c16="http://schemas.microsoft.com/office/drawing/2014/chart" uri="{C3380CC4-5D6E-409C-BE32-E72D297353CC}">
                <c16:uniqueId val="{00000002-25F4-458D-AD4E-6527859C59C3}"/>
              </c:ext>
            </c:extLst>
          </c:dPt>
          <c:dPt>
            <c:idx val="4"/>
            <c:bubble3D val="0"/>
            <c:extLst>
              <c:ext xmlns:c16="http://schemas.microsoft.com/office/drawing/2014/chart" uri="{C3380CC4-5D6E-409C-BE32-E72D297353CC}">
                <c16:uniqueId val="{00000003-25F4-458D-AD4E-6527859C59C3}"/>
              </c:ext>
            </c:extLst>
          </c:dPt>
          <c:dLbls>
            <c:spPr>
              <a:noFill/>
              <a:ln>
                <a:noFill/>
              </a:ln>
              <a:effectLst/>
            </c:spPr>
            <c:txPr>
              <a:bodyPr rot="0" vert="horz" wrap="square" lIns="38100" tIns="19050" rIns="38100" bIns="19050" anchor="ctr" anchorCtr="0">
                <a:spAutoFit/>
              </a:bodyPr>
              <a:lstStyle/>
              <a:p>
                <a:pPr algn="ctr">
                  <a:defRPr lang="en-GB" sz="1300" b="1" i="0" u="none" strike="noStrike" kern="1200" baseline="0">
                    <a:solidFill>
                      <a:srgbClr val="FF0000"/>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List1!$B$2:$B$13</c:f>
              <c:numCache>
                <c:formatCode>#,##0</c:formatCode>
                <c:ptCount val="12"/>
                <c:pt idx="0">
                  <c:v>945.19808768919597</c:v>
                </c:pt>
                <c:pt idx="1">
                  <c:v>910.45575462352394</c:v>
                </c:pt>
                <c:pt idx="2">
                  <c:v>851.78177858600498</c:v>
                </c:pt>
                <c:pt idx="3">
                  <c:v>718.44926888959606</c:v>
                </c:pt>
                <c:pt idx="4">
                  <c:v>703.07240613768101</c:v>
                </c:pt>
                <c:pt idx="5">
                  <c:v>636.490651521926</c:v>
                </c:pt>
                <c:pt idx="6">
                  <c:v>663.77009342609597</c:v>
                </c:pt>
                <c:pt idx="7">
                  <c:v>629.99624863509996</c:v>
                </c:pt>
                <c:pt idx="8">
                  <c:v>733.82357500608509</c:v>
                </c:pt>
                <c:pt idx="9">
                  <c:v>872.59739504370805</c:v>
                </c:pt>
                <c:pt idx="10">
                  <c:v>859.38229437357802</c:v>
                </c:pt>
                <c:pt idx="11">
                  <c:v>877.51422514369096</c:v>
                </c:pt>
              </c:numCache>
            </c:numRef>
          </c:val>
          <c:smooth val="0"/>
          <c:extLst>
            <c:ext xmlns:c16="http://schemas.microsoft.com/office/drawing/2014/chart" uri="{C3380CC4-5D6E-409C-BE32-E72D297353CC}">
              <c16:uniqueId val="{00000004-25F4-458D-AD4E-6527859C59C3}"/>
            </c:ext>
          </c:extLst>
        </c:ser>
        <c:dLbls>
          <c:showLegendKey val="0"/>
          <c:showVal val="0"/>
          <c:showCatName val="0"/>
          <c:showSerName val="0"/>
          <c:showPercent val="0"/>
          <c:showBubbleSize val="0"/>
        </c:dLbls>
        <c:marker val="1"/>
        <c:smooth val="0"/>
        <c:axId val="136366336"/>
        <c:axId val="136372224"/>
      </c:lineChart>
      <c:lineChart>
        <c:grouping val="standard"/>
        <c:varyColors val="1"/>
        <c:ser>
          <c:idx val="2"/>
          <c:order val="1"/>
          <c:tx>
            <c:strRef>
              <c:f>List1!$C$1</c:f>
              <c:strCache>
                <c:ptCount val="1"/>
                <c:pt idx="0">
                  <c:v>podíl na publiku (%)</c:v>
                </c:pt>
              </c:strCache>
            </c:strRef>
          </c:tx>
          <c:spPr>
            <a:ln w="31750">
              <a:solidFill>
                <a:srgbClr val="004000"/>
              </a:solidFill>
              <a:prstDash val="solid"/>
            </a:ln>
          </c:spPr>
          <c:marker>
            <c:symbol val="none"/>
          </c:marker>
          <c:dPt>
            <c:idx val="1"/>
            <c:bubble3D val="0"/>
            <c:extLst>
              <c:ext xmlns:c16="http://schemas.microsoft.com/office/drawing/2014/chart" uri="{C3380CC4-5D6E-409C-BE32-E72D297353CC}">
                <c16:uniqueId val="{0000000A-25F4-458D-AD4E-6527859C59C3}"/>
              </c:ext>
            </c:extLst>
          </c:dPt>
          <c:dPt>
            <c:idx val="2"/>
            <c:bubble3D val="0"/>
            <c:extLst>
              <c:ext xmlns:c16="http://schemas.microsoft.com/office/drawing/2014/chart" uri="{C3380CC4-5D6E-409C-BE32-E72D297353CC}">
                <c16:uniqueId val="{0000000B-25F4-458D-AD4E-6527859C59C3}"/>
              </c:ext>
            </c:extLst>
          </c:dPt>
          <c:dPt>
            <c:idx val="3"/>
            <c:bubble3D val="0"/>
            <c:extLst>
              <c:ext xmlns:c16="http://schemas.microsoft.com/office/drawing/2014/chart" uri="{C3380CC4-5D6E-409C-BE32-E72D297353CC}">
                <c16:uniqueId val="{0000000C-25F4-458D-AD4E-6527859C59C3}"/>
              </c:ext>
            </c:extLst>
          </c:dPt>
          <c:dPt>
            <c:idx val="4"/>
            <c:bubble3D val="0"/>
            <c:extLst>
              <c:ext xmlns:c16="http://schemas.microsoft.com/office/drawing/2014/chart" uri="{C3380CC4-5D6E-409C-BE32-E72D297353CC}">
                <c16:uniqueId val="{0000000D-25F4-458D-AD4E-6527859C59C3}"/>
              </c:ext>
            </c:extLst>
          </c:dPt>
          <c:dLbls>
            <c:spPr>
              <a:noFill/>
              <a:ln>
                <a:noFill/>
              </a:ln>
              <a:effectLst/>
            </c:spPr>
            <c:txPr>
              <a:bodyPr rot="0" vert="horz" wrap="square" lIns="38100" tIns="19050" rIns="38100" bIns="19050" anchor="ctr">
                <a:spAutoFit/>
              </a:bodyPr>
              <a:lstStyle/>
              <a:p>
                <a:pPr>
                  <a:defRPr sz="1300" b="1">
                    <a:solidFill>
                      <a:srgbClr val="004000"/>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List1!$C$2:$C$13</c:f>
              <c:numCache>
                <c:formatCode>0.00</c:formatCode>
                <c:ptCount val="12"/>
                <c:pt idx="0">
                  <c:v>28.294644547944042</c:v>
                </c:pt>
                <c:pt idx="1">
                  <c:v>28.21029189061748</c:v>
                </c:pt>
                <c:pt idx="2">
                  <c:v>27.286819205225971</c:v>
                </c:pt>
                <c:pt idx="3">
                  <c:v>26.279562758847376</c:v>
                </c:pt>
                <c:pt idx="4">
                  <c:v>26.1080248421774</c:v>
                </c:pt>
                <c:pt idx="5">
                  <c:v>26.57040586781034</c:v>
                </c:pt>
                <c:pt idx="6">
                  <c:v>28.382840143555512</c:v>
                </c:pt>
                <c:pt idx="7">
                  <c:v>27.7634895884953</c:v>
                </c:pt>
                <c:pt idx="8">
                  <c:v>27.825010846271901</c:v>
                </c:pt>
                <c:pt idx="9">
                  <c:v>29.30385008513629</c:v>
                </c:pt>
                <c:pt idx="10">
                  <c:v>28.076366467784538</c:v>
                </c:pt>
                <c:pt idx="11">
                  <c:v>28.84676213452677</c:v>
                </c:pt>
              </c:numCache>
            </c:numRef>
          </c:val>
          <c:smooth val="0"/>
          <c:extLst>
            <c:ext xmlns:c16="http://schemas.microsoft.com/office/drawing/2014/chart" uri="{C3380CC4-5D6E-409C-BE32-E72D297353CC}">
              <c16:uniqueId val="{0000000E-25F4-458D-AD4E-6527859C59C3}"/>
            </c:ext>
          </c:extLst>
        </c:ser>
        <c:dLbls>
          <c:showLegendKey val="0"/>
          <c:showVal val="0"/>
          <c:showCatName val="0"/>
          <c:showSerName val="0"/>
          <c:showPercent val="0"/>
          <c:showBubbleSize val="0"/>
        </c:dLbls>
        <c:marker val="1"/>
        <c:smooth val="0"/>
        <c:axId val="1961318159"/>
        <c:axId val="1961340623"/>
      </c:lineChart>
      <c:catAx>
        <c:axId val="136366336"/>
        <c:scaling>
          <c:orientation val="minMax"/>
        </c:scaling>
        <c:delete val="0"/>
        <c:axPos val="b"/>
        <c:title>
          <c:tx>
            <c:rich>
              <a:bodyPr/>
              <a:lstStyle/>
              <a:p>
                <a:pPr>
                  <a:defRPr sz="1400"/>
                </a:pPr>
                <a:r>
                  <a:rPr lang="cs-CZ" sz="1400" dirty="0"/>
                  <a:t>měsíce roku 2025</a:t>
                </a:r>
                <a:endParaRPr lang="en-GB" sz="1400" dirty="0"/>
              </a:p>
            </c:rich>
          </c:tx>
          <c:overlay val="0"/>
        </c:title>
        <c:numFmt formatCode="General" sourceLinked="1"/>
        <c:majorTickMark val="out"/>
        <c:minorTickMark val="none"/>
        <c:tickLblPos val="nextTo"/>
        <c:spPr>
          <a:ln>
            <a:solidFill>
              <a:schemeClr val="bg1">
                <a:lumMod val="65000"/>
              </a:schemeClr>
            </a:solidFill>
          </a:ln>
        </c:spPr>
        <c:txPr>
          <a:bodyPr rot="0" vert="horz"/>
          <a:lstStyle/>
          <a:p>
            <a:pPr>
              <a:defRPr lang="en-GB" sz="1400" b="1">
                <a:latin typeface="Calibri" panose="020F0502020204030204" pitchFamily="34" charset="0"/>
              </a:defRPr>
            </a:pPr>
            <a:endParaRPr lang="cs-CZ"/>
          </a:p>
        </c:txPr>
        <c:crossAx val="136372224"/>
        <c:crosses val="autoZero"/>
        <c:auto val="1"/>
        <c:lblAlgn val="ctr"/>
        <c:lblOffset val="50"/>
        <c:noMultiLvlLbl val="1"/>
      </c:catAx>
      <c:valAx>
        <c:axId val="136372224"/>
        <c:scaling>
          <c:orientation val="minMax"/>
          <c:max val="1200"/>
          <c:min val="0"/>
        </c:scaling>
        <c:delete val="0"/>
        <c:axPos val="l"/>
        <c:majorGridlines>
          <c:spPr>
            <a:ln w="6350">
              <a:prstDash val="sysDot"/>
            </a:ln>
          </c:spPr>
        </c:majorGridlines>
        <c:title>
          <c:tx>
            <c:rich>
              <a:bodyPr/>
              <a:lstStyle/>
              <a:p>
                <a:pPr>
                  <a:defRPr sz="1400" b="0"/>
                </a:pPr>
                <a:r>
                  <a:rPr lang="cs-CZ" sz="1400" b="0" dirty="0">
                    <a:solidFill>
                      <a:srgbClr val="FF0000"/>
                    </a:solidFill>
                  </a:rPr>
                  <a:t>sledovanost (tis.)</a:t>
                </a:r>
              </a:p>
            </c:rich>
          </c:tx>
          <c:layout>
            <c:manualLayout>
              <c:xMode val="edge"/>
              <c:yMode val="edge"/>
              <c:x val="6.3672244399072654E-3"/>
              <c:y val="0.28149291841399471"/>
            </c:manualLayout>
          </c:layout>
          <c:overlay val="0"/>
        </c:title>
        <c:numFmt formatCode="#,##0" sourceLinked="0"/>
        <c:majorTickMark val="out"/>
        <c:minorTickMark val="none"/>
        <c:tickLblPos val="nextTo"/>
        <c:txPr>
          <a:bodyPr/>
          <a:lstStyle/>
          <a:p>
            <a:pPr>
              <a:defRPr sz="1200"/>
            </a:pPr>
            <a:endParaRPr lang="cs-CZ"/>
          </a:p>
        </c:txPr>
        <c:crossAx val="136366336"/>
        <c:crosses val="autoZero"/>
        <c:crossBetween val="between"/>
      </c:valAx>
      <c:valAx>
        <c:axId val="1961340623"/>
        <c:scaling>
          <c:orientation val="minMax"/>
          <c:max val="60"/>
        </c:scaling>
        <c:delete val="0"/>
        <c:axPos val="r"/>
        <c:title>
          <c:tx>
            <c:rich>
              <a:bodyPr/>
              <a:lstStyle/>
              <a:p>
                <a:pPr>
                  <a:defRPr sz="1400" b="0">
                    <a:solidFill>
                      <a:srgbClr val="004000"/>
                    </a:solidFill>
                  </a:defRPr>
                </a:pPr>
                <a:r>
                  <a:rPr lang="cs-CZ" sz="1400" b="0" dirty="0">
                    <a:solidFill>
                      <a:srgbClr val="004000"/>
                    </a:solidFill>
                  </a:rPr>
                  <a:t>podíl na publiku (%)</a:t>
                </a:r>
              </a:p>
            </c:rich>
          </c:tx>
          <c:layout>
            <c:manualLayout>
              <c:xMode val="edge"/>
              <c:yMode val="edge"/>
              <c:x val="0.96544896650827505"/>
              <c:y val="0.264742292015478"/>
            </c:manualLayout>
          </c:layout>
          <c:overlay val="0"/>
        </c:title>
        <c:numFmt formatCode="0" sourceLinked="0"/>
        <c:majorTickMark val="out"/>
        <c:minorTickMark val="none"/>
        <c:tickLblPos val="nextTo"/>
        <c:txPr>
          <a:bodyPr/>
          <a:lstStyle/>
          <a:p>
            <a:pPr>
              <a:defRPr sz="1200"/>
            </a:pPr>
            <a:endParaRPr lang="cs-CZ"/>
          </a:p>
        </c:txPr>
        <c:crossAx val="1961318159"/>
        <c:crosses val="max"/>
        <c:crossBetween val="between"/>
      </c:valAx>
      <c:catAx>
        <c:axId val="1961318159"/>
        <c:scaling>
          <c:orientation val="minMax"/>
        </c:scaling>
        <c:delete val="1"/>
        <c:axPos val="b"/>
        <c:numFmt formatCode="General" sourceLinked="1"/>
        <c:majorTickMark val="out"/>
        <c:minorTickMark val="none"/>
        <c:tickLblPos val="nextTo"/>
        <c:crossAx val="1961340623"/>
        <c:crosses val="autoZero"/>
        <c:auto val="1"/>
        <c:lblAlgn val="ctr"/>
        <c:lblOffset val="100"/>
        <c:noMultiLvlLbl val="0"/>
      </c:catAx>
      <c:spPr>
        <a:noFill/>
        <a:ln w="24153">
          <a:noFill/>
        </a:ln>
      </c:spPr>
    </c:plotArea>
    <c:legend>
      <c:legendPos val="r"/>
      <c:layout>
        <c:manualLayout>
          <c:xMode val="edge"/>
          <c:yMode val="edge"/>
          <c:x val="0.13664658844827807"/>
          <c:y val="5.934037955790763E-4"/>
          <c:w val="0.44396581163113025"/>
          <c:h val="0.13740839579498568"/>
        </c:manualLayout>
      </c:layout>
      <c:overlay val="0"/>
      <c:spPr>
        <a:noFill/>
      </c:spPr>
      <c:txPr>
        <a:bodyPr/>
        <a:lstStyle/>
        <a:p>
          <a:pPr>
            <a:defRPr sz="1400"/>
          </a:pPr>
          <a:endParaRPr lang="cs-CZ"/>
        </a:p>
      </c:txPr>
    </c:legend>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32626117117245"/>
          <c:y val="3.0313472114209532E-2"/>
          <c:w val="0.48325455588033733"/>
          <c:h val="0.85967900268025776"/>
        </c:manualLayout>
      </c:layout>
      <c:barChart>
        <c:barDir val="bar"/>
        <c:grouping val="clustered"/>
        <c:varyColors val="0"/>
        <c:ser>
          <c:idx val="0"/>
          <c:order val="0"/>
          <c:tx>
            <c:strRef>
              <c:f>List1!$B$1</c:f>
              <c:strCache>
                <c:ptCount val="1"/>
                <c:pt idx="0">
                  <c:v>CS 15+</c:v>
                </c:pt>
              </c:strCache>
            </c:strRef>
          </c:tx>
          <c:spPr>
            <a:solidFill>
              <a:schemeClr val="accent1">
                <a:lumMod val="40000"/>
                <a:lumOff val="60000"/>
              </a:schemeClr>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Zásah VŠECH ZPRAVODAJSKÝCH, PUBLICISTICKÝCH A DISKUSNÍCH pořadů ČT (ATO)</c:v>
                </c:pt>
                <c:pt idx="1">
                  <c:v>Zásah ZPRAVODAJSKÝCH pořadů ČT (ATO)</c:v>
                </c:pt>
                <c:pt idx="2">
                  <c:v>Zásah PUBLICISTICKÝCH pořadů ČT (ATO)</c:v>
                </c:pt>
                <c:pt idx="3">
                  <c:v>Zásah DISKUSNÍCH pořadů ČT (ATO)</c:v>
                </c:pt>
                <c:pt idx="4">
                  <c:v>Zásah RELACE UDÁLOSTI na ČT1, ČT24 a ČT3 (ATO)</c:v>
                </c:pt>
                <c:pt idx="5">
                  <c:v>Zásah RELACE UDÁLOSTI, KOMENTÁŘE na ČT24 (ATO)</c:v>
                </c:pt>
              </c:strCache>
            </c:strRef>
          </c:cat>
          <c:val>
            <c:numRef>
              <c:f>List1!$B$2:$B$7</c:f>
              <c:numCache>
                <c:formatCode>General</c:formatCode>
                <c:ptCount val="6"/>
                <c:pt idx="0">
                  <c:v>42</c:v>
                </c:pt>
                <c:pt idx="1">
                  <c:v>38</c:v>
                </c:pt>
                <c:pt idx="2">
                  <c:v>21</c:v>
                </c:pt>
                <c:pt idx="3">
                  <c:v>19</c:v>
                </c:pt>
                <c:pt idx="4">
                  <c:v>26</c:v>
                </c:pt>
                <c:pt idx="5">
                  <c:v>4</c:v>
                </c:pt>
              </c:numCache>
            </c:numRef>
          </c:val>
          <c:extLst>
            <c:ext xmlns:c16="http://schemas.microsoft.com/office/drawing/2014/chart" uri="{C3380CC4-5D6E-409C-BE32-E72D297353CC}">
              <c16:uniqueId val="{00000000-C8D4-4CD2-A79C-A64E13ED8D65}"/>
            </c:ext>
          </c:extLst>
        </c:ser>
        <c:ser>
          <c:idx val="1"/>
          <c:order val="1"/>
          <c:tx>
            <c:strRef>
              <c:f>List1!$C$1</c:f>
              <c:strCache>
                <c:ptCount val="1"/>
                <c:pt idx="0">
                  <c:v>CS Diváci orientovaní na politicko-ekonomické zpravodajství</c:v>
                </c:pt>
              </c:strCache>
            </c:strRef>
          </c:tx>
          <c:spPr>
            <a:solidFill>
              <a:schemeClr val="tx2">
                <a:lumMod val="75000"/>
              </a:schemeClr>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Zásah VŠECH ZPRAVODAJSKÝCH, PUBLICISTICKÝCH A DISKUSNÍCH pořadů ČT (ATO)</c:v>
                </c:pt>
                <c:pt idx="1">
                  <c:v>Zásah ZPRAVODAJSKÝCH pořadů ČT (ATO)</c:v>
                </c:pt>
                <c:pt idx="2">
                  <c:v>Zásah PUBLICISTICKÝCH pořadů ČT (ATO)</c:v>
                </c:pt>
                <c:pt idx="3">
                  <c:v>Zásah DISKUSNÍCH pořadů ČT (ATO)</c:v>
                </c:pt>
                <c:pt idx="4">
                  <c:v>Zásah RELACE UDÁLOSTI na ČT1, ČT24 a ČT3 (ATO)</c:v>
                </c:pt>
                <c:pt idx="5">
                  <c:v>Zásah RELACE UDÁLOSTI, KOMENTÁŘE na ČT24 (ATO)</c:v>
                </c:pt>
              </c:strCache>
            </c:strRef>
          </c:cat>
          <c:val>
            <c:numRef>
              <c:f>List1!$C$2:$C$7</c:f>
              <c:numCache>
                <c:formatCode>General</c:formatCode>
                <c:ptCount val="6"/>
                <c:pt idx="0">
                  <c:v>64</c:v>
                </c:pt>
                <c:pt idx="1">
                  <c:v>60</c:v>
                </c:pt>
                <c:pt idx="2">
                  <c:v>33</c:v>
                </c:pt>
                <c:pt idx="3">
                  <c:v>32</c:v>
                </c:pt>
                <c:pt idx="4">
                  <c:v>46</c:v>
                </c:pt>
                <c:pt idx="5">
                  <c:v>8</c:v>
                </c:pt>
              </c:numCache>
            </c:numRef>
          </c:val>
          <c:extLst>
            <c:ext xmlns:c16="http://schemas.microsoft.com/office/drawing/2014/chart" uri="{C3380CC4-5D6E-409C-BE32-E72D297353CC}">
              <c16:uniqueId val="{00000001-C8D4-4CD2-A79C-A64E13ED8D65}"/>
            </c:ext>
          </c:extLst>
        </c:ser>
        <c:dLbls>
          <c:showLegendKey val="0"/>
          <c:showVal val="0"/>
          <c:showCatName val="0"/>
          <c:showSerName val="0"/>
          <c:showPercent val="0"/>
          <c:showBubbleSize val="0"/>
        </c:dLbls>
        <c:gapWidth val="65"/>
        <c:overlap val="-20"/>
        <c:axId val="181559296"/>
        <c:axId val="181560832"/>
      </c:barChart>
      <c:catAx>
        <c:axId val="181559296"/>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400" b="1"/>
            </a:pPr>
            <a:endParaRPr lang="cs-CZ"/>
          </a:p>
        </c:txPr>
        <c:crossAx val="181560832"/>
        <c:crosses val="autoZero"/>
        <c:auto val="1"/>
        <c:lblAlgn val="ctr"/>
        <c:lblOffset val="100"/>
        <c:tickLblSkip val="1"/>
        <c:noMultiLvlLbl val="0"/>
      </c:catAx>
      <c:valAx>
        <c:axId val="181560832"/>
        <c:scaling>
          <c:orientation val="minMax"/>
          <c:max val="100"/>
        </c:scaling>
        <c:delete val="1"/>
        <c:axPos val="t"/>
        <c:numFmt formatCode="General" sourceLinked="1"/>
        <c:majorTickMark val="out"/>
        <c:minorTickMark val="none"/>
        <c:tickLblPos val="nextTo"/>
        <c:crossAx val="181559296"/>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301756424970578"/>
          <c:y val="3.1282441257531747E-2"/>
          <c:w val="0.47631792890038205"/>
          <c:h val="0.85519364659664054"/>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List1!$B$2:$B$4</c:f>
              <c:numCache>
                <c:formatCode>General</c:formatCode>
                <c:ptCount val="3"/>
                <c:pt idx="0">
                  <c:v>60</c:v>
                </c:pt>
                <c:pt idx="1">
                  <c:v>35</c:v>
                </c:pt>
                <c:pt idx="2">
                  <c:v>27</c:v>
                </c:pt>
              </c:numCache>
            </c:numRef>
          </c:val>
          <c:extLst>
            <c:ext xmlns:c16="http://schemas.microsoft.com/office/drawing/2014/chart" uri="{C3380CC4-5D6E-409C-BE32-E72D297353CC}">
              <c16:uniqueId val="{00000000-4757-48D2-8480-B9E014DC8A1C}"/>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List1!$C$2:$C$4</c:f>
              <c:numCache>
                <c:formatCode>General</c:formatCode>
                <c:ptCount val="3"/>
                <c:pt idx="0">
                  <c:v>57</c:v>
                </c:pt>
                <c:pt idx="1">
                  <c:v>37</c:v>
                </c:pt>
                <c:pt idx="2">
                  <c:v>28</c:v>
                </c:pt>
              </c:numCache>
            </c:numRef>
          </c:val>
          <c:extLst>
            <c:ext xmlns:c16="http://schemas.microsoft.com/office/drawing/2014/chart" uri="{C3380CC4-5D6E-409C-BE32-E72D297353CC}">
              <c16:uniqueId val="{00000001-4757-48D2-8480-B9E014DC8A1C}"/>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List1!$D$2:$D$4</c:f>
              <c:numCache>
                <c:formatCode>0</c:formatCode>
                <c:ptCount val="3"/>
                <c:pt idx="0">
                  <c:v>60.6</c:v>
                </c:pt>
                <c:pt idx="1">
                  <c:v>43.4</c:v>
                </c:pt>
                <c:pt idx="2">
                  <c:v>25.2</c:v>
                </c:pt>
              </c:numCache>
            </c:numRef>
          </c:val>
          <c:extLst>
            <c:ext xmlns:c16="http://schemas.microsoft.com/office/drawing/2014/chart" uri="{C3380CC4-5D6E-409C-BE32-E72D297353CC}">
              <c16:uniqueId val="{00000002-4757-48D2-8480-B9E014DC8A1C}"/>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34462962962963"/>
          <c:y val="0.26389904581467799"/>
          <c:w val="0.66475083333333329"/>
          <c:h val="0.7001788647488334"/>
        </c:manualLayout>
      </c:layout>
      <c:barChart>
        <c:barDir val="bar"/>
        <c:grouping val="stacked"/>
        <c:varyColors val="0"/>
        <c:ser>
          <c:idx val="0"/>
          <c:order val="0"/>
          <c:tx>
            <c:strRef>
              <c:f>List1!$B$1</c:f>
              <c:strCache>
                <c:ptCount val="1"/>
                <c:pt idx="0">
                  <c:v>Rozhodně souhlasím</c:v>
                </c:pt>
              </c:strCache>
            </c:strRef>
          </c:tx>
          <c:spPr>
            <a:solidFill>
              <a:schemeClr val="accent3">
                <a:lumMod val="50000"/>
              </a:schemeClr>
            </a:solidFill>
          </c:spPr>
          <c:invertIfNegative val="0"/>
          <c:dLbls>
            <c:spPr>
              <a:noFill/>
              <a:ln>
                <a:noFill/>
              </a:ln>
              <a:effectLst/>
            </c:spPr>
            <c:txPr>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List1!$B$2:$B$3</c:f>
              <c:numCache>
                <c:formatCode>General</c:formatCode>
                <c:ptCount val="2"/>
                <c:pt idx="0">
                  <c:v>30</c:v>
                </c:pt>
                <c:pt idx="1">
                  <c:v>22</c:v>
                </c:pt>
              </c:numCache>
            </c:numRef>
          </c:val>
          <c:extLst>
            <c:ext xmlns:c16="http://schemas.microsoft.com/office/drawing/2014/chart" uri="{C3380CC4-5D6E-409C-BE32-E72D297353CC}">
              <c16:uniqueId val="{00000000-6E09-4856-97ED-583F3751A97C}"/>
            </c:ext>
          </c:extLst>
        </c:ser>
        <c:ser>
          <c:idx val="1"/>
          <c:order val="1"/>
          <c:tx>
            <c:strRef>
              <c:f>List1!$C$1</c:f>
              <c:strCache>
                <c:ptCount val="1"/>
                <c:pt idx="0">
                  <c:v>Spíše souhlasím</c:v>
                </c:pt>
              </c:strCache>
            </c:strRef>
          </c:tx>
          <c:spPr>
            <a:solidFill>
              <a:schemeClr val="accent3"/>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List1!$C$2:$C$3</c:f>
              <c:numCache>
                <c:formatCode>General</c:formatCode>
                <c:ptCount val="2"/>
                <c:pt idx="0">
                  <c:v>39</c:v>
                </c:pt>
                <c:pt idx="1">
                  <c:v>40</c:v>
                </c:pt>
              </c:numCache>
            </c:numRef>
          </c:val>
          <c:extLst>
            <c:ext xmlns:c16="http://schemas.microsoft.com/office/drawing/2014/chart" uri="{C3380CC4-5D6E-409C-BE32-E72D297353CC}">
              <c16:uniqueId val="{00000001-6E09-4856-97ED-583F3751A97C}"/>
            </c:ext>
          </c:extLst>
        </c:ser>
        <c:ser>
          <c:idx val="2"/>
          <c:order val="2"/>
          <c:tx>
            <c:strRef>
              <c:f>List1!$D$1</c:f>
              <c:strCache>
                <c:ptCount val="1"/>
                <c:pt idx="0">
                  <c:v>Spíše nesouhlasím</c:v>
                </c:pt>
              </c:strCache>
            </c:strRef>
          </c:tx>
          <c:spPr>
            <a:solidFill>
              <a:srgbClr val="FF8000"/>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List1!$D$2:$D$3</c:f>
              <c:numCache>
                <c:formatCode>General</c:formatCode>
                <c:ptCount val="2"/>
                <c:pt idx="0">
                  <c:v>16</c:v>
                </c:pt>
                <c:pt idx="1">
                  <c:v>19</c:v>
                </c:pt>
              </c:numCache>
            </c:numRef>
          </c:val>
          <c:extLst>
            <c:ext xmlns:c16="http://schemas.microsoft.com/office/drawing/2014/chart" uri="{C3380CC4-5D6E-409C-BE32-E72D297353CC}">
              <c16:uniqueId val="{00000002-6E09-4856-97ED-583F3751A97C}"/>
            </c:ext>
          </c:extLst>
        </c:ser>
        <c:ser>
          <c:idx val="3"/>
          <c:order val="3"/>
          <c:tx>
            <c:strRef>
              <c:f>List1!$E$1</c:f>
              <c:strCache>
                <c:ptCount val="1"/>
                <c:pt idx="0">
                  <c:v>Rozhodně nesouhlasím</c:v>
                </c:pt>
              </c:strCache>
            </c:strRef>
          </c:tx>
          <c:spPr>
            <a:solidFill>
              <a:srgbClr val="C00000"/>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List1!$E$2:$E$3</c:f>
              <c:numCache>
                <c:formatCode>General</c:formatCode>
                <c:ptCount val="2"/>
                <c:pt idx="0">
                  <c:v>12</c:v>
                </c:pt>
                <c:pt idx="1">
                  <c:v>14</c:v>
                </c:pt>
              </c:numCache>
            </c:numRef>
          </c:val>
          <c:extLst>
            <c:ext xmlns:c16="http://schemas.microsoft.com/office/drawing/2014/chart" uri="{C3380CC4-5D6E-409C-BE32-E72D297353CC}">
              <c16:uniqueId val="{00000003-6E09-4856-97ED-583F3751A97C}"/>
            </c:ext>
          </c:extLst>
        </c:ser>
        <c:ser>
          <c:idx val="4"/>
          <c:order val="4"/>
          <c:tx>
            <c:strRef>
              <c:f>List1!$F$1</c:f>
              <c:strCache>
                <c:ptCount val="1"/>
                <c:pt idx="0">
                  <c:v>Nevím, bez odpovědi</c:v>
                </c:pt>
              </c:strCache>
            </c:strRef>
          </c:tx>
          <c:spPr>
            <a:solidFill>
              <a:schemeClr val="bg1">
                <a:lumMod val="50000"/>
              </a:schemeClr>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CS Diváci orientovaní na politicko-ekonomické zpravodajství</c:v>
                </c:pt>
                <c:pt idx="1">
                  <c:v>Celá populace 18+</c:v>
                </c:pt>
              </c:strCache>
            </c:strRef>
          </c:cat>
          <c:val>
            <c:numRef>
              <c:f>List1!$F$2:$F$3</c:f>
              <c:numCache>
                <c:formatCode>General</c:formatCode>
                <c:ptCount val="2"/>
                <c:pt idx="0">
                  <c:v>3</c:v>
                </c:pt>
                <c:pt idx="1">
                  <c:v>5</c:v>
                </c:pt>
              </c:numCache>
            </c:numRef>
          </c:val>
          <c:extLst>
            <c:ext xmlns:c16="http://schemas.microsoft.com/office/drawing/2014/chart" uri="{C3380CC4-5D6E-409C-BE32-E72D297353CC}">
              <c16:uniqueId val="{00000004-6E09-4856-97ED-583F3751A97C}"/>
            </c:ext>
          </c:extLst>
        </c:ser>
        <c:dLbls>
          <c:showLegendKey val="0"/>
          <c:showVal val="0"/>
          <c:showCatName val="0"/>
          <c:showSerName val="0"/>
          <c:showPercent val="0"/>
          <c:showBubbleSize val="0"/>
        </c:dLbls>
        <c:gapWidth val="65"/>
        <c:overlap val="100"/>
        <c:axId val="181887360"/>
        <c:axId val="181888896"/>
      </c:barChart>
      <c:catAx>
        <c:axId val="18188736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81888896"/>
        <c:crosses val="autoZero"/>
        <c:auto val="1"/>
        <c:lblAlgn val="ctr"/>
        <c:lblOffset val="100"/>
        <c:noMultiLvlLbl val="0"/>
      </c:catAx>
      <c:valAx>
        <c:axId val="181888896"/>
        <c:scaling>
          <c:orientation val="minMax"/>
          <c:max val="100"/>
        </c:scaling>
        <c:delete val="1"/>
        <c:axPos val="t"/>
        <c:numFmt formatCode="General" sourceLinked="1"/>
        <c:majorTickMark val="out"/>
        <c:minorTickMark val="none"/>
        <c:tickLblPos val="nextTo"/>
        <c:crossAx val="181887360"/>
        <c:crosses val="autoZero"/>
        <c:crossBetween val="between"/>
      </c:valAx>
      <c:spPr>
        <a:noFill/>
        <a:ln w="25400">
          <a:noFill/>
        </a:ln>
      </c:spPr>
    </c:plotArea>
    <c:legend>
      <c:legendPos val="t"/>
      <c:layout>
        <c:manualLayout>
          <c:xMode val="edge"/>
          <c:yMode val="edge"/>
          <c:x val="4.988094509857726E-2"/>
          <c:y val="4.6471406839648115E-2"/>
          <c:w val="0.95011905490142268"/>
          <c:h val="0.19757881769956737"/>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009690560971"/>
          <c:y val="2.7342597065240962E-2"/>
          <c:w val="0.47959386867292131"/>
          <c:h val="0.87343117690210137"/>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nchorCtr="0"/>
              <a:lstStyle/>
              <a:p>
                <a:pPr algn="ctr">
                  <a:defRPr lang="en-US" sz="14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ČT1, ČT2, ČT art (PROVYS)</c:v>
                </c:pt>
                <c:pt idx="4">
                  <c:v>Podíl titulkovaných pořadů nebo pořadů v dvojjazyčném režimu na všech dětských pořadech (PROVYS)</c:v>
                </c:pt>
                <c:pt idx="5">
                  <c:v>Spokojenost se vzdělávacími a osvětovými pořady (DKV)</c:v>
                </c:pt>
              </c:strCache>
            </c:strRef>
          </c:cat>
          <c:val>
            <c:numRef>
              <c:f>List1!$B$2:$B$7</c:f>
              <c:numCache>
                <c:formatCode>General</c:formatCode>
                <c:ptCount val="6"/>
                <c:pt idx="0">
                  <c:v>17</c:v>
                </c:pt>
                <c:pt idx="1">
                  <c:v>63</c:v>
                </c:pt>
                <c:pt idx="2">
                  <c:v>58</c:v>
                </c:pt>
                <c:pt idx="3">
                  <c:v>27</c:v>
                </c:pt>
                <c:pt idx="4">
                  <c:v>48</c:v>
                </c:pt>
                <c:pt idx="5">
                  <c:v>84</c:v>
                </c:pt>
              </c:numCache>
            </c:numRef>
          </c:val>
          <c:extLst>
            <c:ext xmlns:c16="http://schemas.microsoft.com/office/drawing/2014/chart" uri="{C3380CC4-5D6E-409C-BE32-E72D297353CC}">
              <c16:uniqueId val="{00000000-4269-4652-97E6-BEAEE4D50938}"/>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lstStyle/>
              <a:p>
                <a:pPr>
                  <a:defRPr sz="14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ČT1, ČT2, ČT art (PROVYS)</c:v>
                </c:pt>
                <c:pt idx="4">
                  <c:v>Podíl titulkovaných pořadů nebo pořadů v dvojjazyčném režimu na všech dětských pořadech (PROVYS)</c:v>
                </c:pt>
                <c:pt idx="5">
                  <c:v>Spokojenost se vzdělávacími a osvětovými pořady (DKV)</c:v>
                </c:pt>
              </c:strCache>
            </c:strRef>
          </c:cat>
          <c:val>
            <c:numRef>
              <c:f>List1!$C$2:$C$7</c:f>
              <c:numCache>
                <c:formatCode>General</c:formatCode>
                <c:ptCount val="6"/>
                <c:pt idx="0">
                  <c:v>13</c:v>
                </c:pt>
                <c:pt idx="1">
                  <c:v>64</c:v>
                </c:pt>
                <c:pt idx="2">
                  <c:v>60</c:v>
                </c:pt>
                <c:pt idx="3">
                  <c:v>27</c:v>
                </c:pt>
                <c:pt idx="4">
                  <c:v>48</c:v>
                </c:pt>
                <c:pt idx="5">
                  <c:v>84</c:v>
                </c:pt>
              </c:numCache>
            </c:numRef>
          </c:val>
          <c:extLst>
            <c:ext xmlns:c16="http://schemas.microsoft.com/office/drawing/2014/chart" uri="{C3380CC4-5D6E-409C-BE32-E72D297353CC}">
              <c16:uniqueId val="{00000001-4269-4652-97E6-BEAEE4D50938}"/>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4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ČT1, ČT2, ČT art (PROVYS)</c:v>
                </c:pt>
                <c:pt idx="4">
                  <c:v>Podíl titulkovaných pořadů nebo pořadů v dvojjazyčném režimu na všech dětských pořadech (PROVYS)</c:v>
                </c:pt>
                <c:pt idx="5">
                  <c:v>Spokojenost se vzdělávacími a osvětovými pořady (DKV)</c:v>
                </c:pt>
              </c:strCache>
            </c:strRef>
          </c:cat>
          <c:val>
            <c:numRef>
              <c:f>List1!$D$2:$D$7</c:f>
              <c:numCache>
                <c:formatCode>0</c:formatCode>
                <c:ptCount val="6"/>
                <c:pt idx="0">
                  <c:v>19.600000000000001</c:v>
                </c:pt>
                <c:pt idx="1">
                  <c:v>66.599999999999994</c:v>
                </c:pt>
                <c:pt idx="2">
                  <c:v>60.6</c:v>
                </c:pt>
                <c:pt idx="3">
                  <c:v>25</c:v>
                </c:pt>
                <c:pt idx="4">
                  <c:v>41.4</c:v>
                </c:pt>
                <c:pt idx="5">
                  <c:v>84</c:v>
                </c:pt>
              </c:numCache>
            </c:numRef>
          </c:val>
          <c:extLst>
            <c:ext xmlns:c16="http://schemas.microsoft.com/office/drawing/2014/chart" uri="{C3380CC4-5D6E-409C-BE32-E72D297353CC}">
              <c16:uniqueId val="{00000002-4269-4652-97E6-BEAEE4D50938}"/>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63396917176351"/>
          <c:y val="2.7342597065240962E-2"/>
          <c:w val="0.47270152397832432"/>
          <c:h val="0.87343117690210137"/>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strCache>
            </c:strRef>
          </c:cat>
          <c:val>
            <c:numRef>
              <c:f>List1!$B$2:$B$5</c:f>
              <c:numCache>
                <c:formatCode>General</c:formatCode>
                <c:ptCount val="4"/>
                <c:pt idx="0">
                  <c:v>61</c:v>
                </c:pt>
                <c:pt idx="1">
                  <c:v>64</c:v>
                </c:pt>
                <c:pt idx="2">
                  <c:v>66</c:v>
                </c:pt>
                <c:pt idx="3">
                  <c:v>52</c:v>
                </c:pt>
              </c:numCache>
            </c:numRef>
          </c:val>
          <c:extLst>
            <c:ext xmlns:c16="http://schemas.microsoft.com/office/drawing/2014/chart" uri="{C3380CC4-5D6E-409C-BE32-E72D297353CC}">
              <c16:uniqueId val="{00000000-A0AE-4E4F-828A-8CA241EB2D16}"/>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strCache>
            </c:strRef>
          </c:cat>
          <c:val>
            <c:numRef>
              <c:f>List1!$C$2:$C$5</c:f>
              <c:numCache>
                <c:formatCode>General</c:formatCode>
                <c:ptCount val="4"/>
                <c:pt idx="0">
                  <c:v>65</c:v>
                </c:pt>
                <c:pt idx="1">
                  <c:v>66</c:v>
                </c:pt>
                <c:pt idx="2">
                  <c:v>66</c:v>
                </c:pt>
                <c:pt idx="3">
                  <c:v>54</c:v>
                </c:pt>
              </c:numCache>
            </c:numRef>
          </c:val>
          <c:extLst>
            <c:ext xmlns:c16="http://schemas.microsoft.com/office/drawing/2014/chart" uri="{C3380CC4-5D6E-409C-BE32-E72D297353CC}">
              <c16:uniqueId val="{00000001-A0AE-4E4F-828A-8CA241EB2D16}"/>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strCache>
            </c:strRef>
          </c:cat>
          <c:val>
            <c:numRef>
              <c:f>List1!$D$2:$D$5</c:f>
              <c:numCache>
                <c:formatCode>0</c:formatCode>
                <c:ptCount val="4"/>
                <c:pt idx="0">
                  <c:v>68.599999999999994</c:v>
                </c:pt>
                <c:pt idx="1">
                  <c:v>67</c:v>
                </c:pt>
                <c:pt idx="2">
                  <c:v>69.400000000000006</c:v>
                </c:pt>
                <c:pt idx="3">
                  <c:v>56.6</c:v>
                </c:pt>
              </c:numCache>
            </c:numRef>
          </c:val>
          <c:extLst>
            <c:ext xmlns:c16="http://schemas.microsoft.com/office/drawing/2014/chart" uri="{C3380CC4-5D6E-409C-BE32-E72D297353CC}">
              <c16:uniqueId val="{00000002-A0AE-4E4F-828A-8CA241EB2D16}"/>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98473116092573"/>
          <c:y val="2.7342597065240962E-2"/>
          <c:w val="0.66435076198916221"/>
          <c:h val="0.87343117690210137"/>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pořady (DKV)</c:v>
                </c:pt>
                <c:pt idx="1">
                  <c:v>Kvalita kulturních pořadů (DKV) *</c:v>
                </c:pt>
                <c:pt idx="2">
                  <c:v>Úroveň kulturních pořadů (DKV) *</c:v>
                </c:pt>
              </c:strCache>
            </c:strRef>
          </c:cat>
          <c:val>
            <c:numRef>
              <c:f>List1!$B$2:$B$4</c:f>
              <c:numCache>
                <c:formatCode>0</c:formatCode>
                <c:ptCount val="3"/>
                <c:pt idx="0">
                  <c:v>84</c:v>
                </c:pt>
                <c:pt idx="1">
                  <c:v>78</c:v>
                </c:pt>
                <c:pt idx="2">
                  <c:v>79</c:v>
                </c:pt>
              </c:numCache>
            </c:numRef>
          </c:val>
          <c:extLst>
            <c:ext xmlns:c16="http://schemas.microsoft.com/office/drawing/2014/chart" uri="{C3380CC4-5D6E-409C-BE32-E72D297353CC}">
              <c16:uniqueId val="{00000000-F3AA-4027-8CD4-8F00852D6114}"/>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pořady (DKV)</c:v>
                </c:pt>
                <c:pt idx="1">
                  <c:v>Kvalita kulturních pořadů (DKV) *</c:v>
                </c:pt>
                <c:pt idx="2">
                  <c:v>Úroveň kulturních pořadů (DKV) *</c:v>
                </c:pt>
              </c:strCache>
            </c:strRef>
          </c:cat>
          <c:val>
            <c:numRef>
              <c:f>List1!$C$2:$C$4</c:f>
              <c:numCache>
                <c:formatCode>General</c:formatCode>
                <c:ptCount val="3"/>
                <c:pt idx="0" formatCode="0">
                  <c:v>84</c:v>
                </c:pt>
              </c:numCache>
            </c:numRef>
          </c:val>
          <c:extLst>
            <c:ext xmlns:c16="http://schemas.microsoft.com/office/drawing/2014/chart" uri="{C3380CC4-5D6E-409C-BE32-E72D297353CC}">
              <c16:uniqueId val="{00000001-F3AA-4027-8CD4-8F00852D6114}"/>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pořady (DKV)</c:v>
                </c:pt>
                <c:pt idx="1">
                  <c:v>Kvalita kulturních pořadů (DKV) *</c:v>
                </c:pt>
                <c:pt idx="2">
                  <c:v>Úroveň kulturních pořadů (DKV) *</c:v>
                </c:pt>
              </c:strCache>
            </c:strRef>
          </c:cat>
          <c:val>
            <c:numRef>
              <c:f>List1!$D$2:$D$4</c:f>
              <c:numCache>
                <c:formatCode>General</c:formatCode>
                <c:ptCount val="3"/>
                <c:pt idx="0" formatCode="0">
                  <c:v>84.2</c:v>
                </c:pt>
              </c:numCache>
            </c:numRef>
          </c:val>
          <c:extLst>
            <c:ext xmlns:c16="http://schemas.microsoft.com/office/drawing/2014/chart" uri="{C3380CC4-5D6E-409C-BE32-E72D297353CC}">
              <c16:uniqueId val="{00000002-F3AA-4027-8CD4-8F00852D6114}"/>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0"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57504394694407"/>
          <c:y val="2.7342597065240962E-2"/>
          <c:w val="0.48876044920314382"/>
          <c:h val="0.87343117690210137"/>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KULTURNÍ POŘADY - hudba, divadlo, umění (TRA)</c:v>
                </c:pt>
                <c:pt idx="1">
                  <c:v>ČESKÉ FILMY (TRA)</c:v>
                </c:pt>
                <c:pt idx="2">
                  <c:v>ČESKÉ SERIÁLY (TRA)</c:v>
                </c:pt>
              </c:strCache>
            </c:strRef>
          </c:cat>
          <c:val>
            <c:numRef>
              <c:f>List1!$B$2:$B$4</c:f>
              <c:numCache>
                <c:formatCode>General</c:formatCode>
                <c:ptCount val="3"/>
                <c:pt idx="0">
                  <c:v>45</c:v>
                </c:pt>
                <c:pt idx="1">
                  <c:v>51</c:v>
                </c:pt>
                <c:pt idx="2">
                  <c:v>38</c:v>
                </c:pt>
              </c:numCache>
            </c:numRef>
          </c:val>
          <c:extLst>
            <c:ext xmlns:c16="http://schemas.microsoft.com/office/drawing/2014/chart" uri="{C3380CC4-5D6E-409C-BE32-E72D297353CC}">
              <c16:uniqueId val="{00000000-BCCC-4085-9F6D-279226D5DBB3}"/>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KULTURNÍ POŘADY - hudba, divadlo, umění (TRA)</c:v>
                </c:pt>
                <c:pt idx="1">
                  <c:v>ČESKÉ FILMY (TRA)</c:v>
                </c:pt>
                <c:pt idx="2">
                  <c:v>ČESKÉ SERIÁLY (TRA)</c:v>
                </c:pt>
              </c:strCache>
            </c:strRef>
          </c:cat>
          <c:val>
            <c:numRef>
              <c:f>List1!$C$2:$C$4</c:f>
              <c:numCache>
                <c:formatCode>General</c:formatCode>
                <c:ptCount val="3"/>
                <c:pt idx="0">
                  <c:v>47</c:v>
                </c:pt>
                <c:pt idx="1">
                  <c:v>56</c:v>
                </c:pt>
                <c:pt idx="2">
                  <c:v>41</c:v>
                </c:pt>
              </c:numCache>
            </c:numRef>
          </c:val>
          <c:extLst>
            <c:ext xmlns:c16="http://schemas.microsoft.com/office/drawing/2014/chart" uri="{C3380CC4-5D6E-409C-BE32-E72D297353CC}">
              <c16:uniqueId val="{00000001-BCCC-4085-9F6D-279226D5DBB3}"/>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KULTURNÍ POŘADY - hudba, divadlo, umění (TRA)</c:v>
                </c:pt>
                <c:pt idx="1">
                  <c:v>ČESKÉ FILMY (TRA)</c:v>
                </c:pt>
                <c:pt idx="2">
                  <c:v>ČESKÉ SERIÁLY (TRA)</c:v>
                </c:pt>
              </c:strCache>
            </c:strRef>
          </c:cat>
          <c:val>
            <c:numRef>
              <c:f>List1!$D$2:$D$4</c:f>
              <c:numCache>
                <c:formatCode>0</c:formatCode>
                <c:ptCount val="3"/>
                <c:pt idx="0">
                  <c:v>45.8</c:v>
                </c:pt>
                <c:pt idx="1">
                  <c:v>58.2</c:v>
                </c:pt>
                <c:pt idx="2">
                  <c:v>39.799999999999997</c:v>
                </c:pt>
              </c:numCache>
            </c:numRef>
          </c:val>
          <c:extLst>
            <c:ext xmlns:c16="http://schemas.microsoft.com/office/drawing/2014/chart" uri="{C3380CC4-5D6E-409C-BE32-E72D297353CC}">
              <c16:uniqueId val="{00000002-BCCC-4085-9F6D-279226D5DBB3}"/>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319532148757662"/>
          <c:y val="0.10836720302682418"/>
          <c:w val="0.44787612300780766"/>
          <c:h val="0.8195808104655038"/>
        </c:manualLayout>
      </c:layout>
      <c:barChart>
        <c:barDir val="bar"/>
        <c:grouping val="percentStacked"/>
        <c:varyColors val="0"/>
        <c:ser>
          <c:idx val="0"/>
          <c:order val="0"/>
          <c:tx>
            <c:strRef>
              <c:f>Sheet1!$B$1</c:f>
              <c:strCache>
                <c:ptCount val="1"/>
                <c:pt idx="0">
                  <c:v>velmi negativní</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údajný vliv politiků a politických stran na obsah vysílání a tvorbu pořadů České televize, a to např. prostřednictvím členů Rady České televize</c:v>
                </c:pt>
                <c:pt idx="1">
                  <c:v>různé kauzy České televize (netransparentní propagace v Sama doma, nestandardní odměny některým manažerům, začerňování smluv, zásah ředitele zpravodajství do procesu volby generálního ředitele atd.)</c:v>
                </c:pt>
                <c:pt idx="2">
                  <c:v>zvýšení televizních poplatků o 15 Kč</c:v>
                </c:pt>
                <c:pt idx="3">
                  <c:v>slabší nabídka zajímavých pořadů (méně premiér vlastní tvorby)</c:v>
                </c:pt>
                <c:pt idx="4">
                  <c:v>zrušení nebo pozastavení některých pořadů (např. 168 hodin, Zkraje, Fokus Václava Moravce)</c:v>
                </c:pt>
                <c:pt idx="5">
                  <c:v>události okolo některých významných současných i bývalých tváří České televize (Moravec, Fridrichová, Wollner, Železný, Hynek)</c:v>
                </c:pt>
                <c:pt idx="6">
                  <c:v>údajný vliv byznysových skupin na obsah vysílání a tvorbu pořadů České televize (jedná se o tzv. oligarchizaci), přičemž v médiích se v této souvislosti objevuje např. jméno Pavla Tykače</c:v>
                </c:pt>
                <c:pt idx="7">
                  <c:v>události kolem změny na postu generálního ředitele České televize</c:v>
                </c:pt>
                <c:pt idx="8">
                  <c:v>kritika České televize ze strany některých politiků nebo veřejně činných osobností (např. Andrej Babiš, Tomio Okamura, Jindřich Rajchl, Miloš Zeman a další)</c:v>
                </c:pt>
              </c:strCache>
            </c:strRef>
          </c:cat>
          <c:val>
            <c:numRef>
              <c:f>Sheet1!$B$2:$B$10</c:f>
              <c:numCache>
                <c:formatCode>General</c:formatCode>
                <c:ptCount val="9"/>
                <c:pt idx="0">
                  <c:v>26</c:v>
                </c:pt>
                <c:pt idx="1">
                  <c:v>24</c:v>
                </c:pt>
                <c:pt idx="2">
                  <c:v>27</c:v>
                </c:pt>
                <c:pt idx="3">
                  <c:v>11</c:v>
                </c:pt>
                <c:pt idx="4">
                  <c:v>19</c:v>
                </c:pt>
                <c:pt idx="5">
                  <c:v>16</c:v>
                </c:pt>
                <c:pt idx="6">
                  <c:v>17</c:v>
                </c:pt>
                <c:pt idx="7">
                  <c:v>10</c:v>
                </c:pt>
                <c:pt idx="8">
                  <c:v>13</c:v>
                </c:pt>
              </c:numCache>
            </c:numRef>
          </c:val>
          <c:extLst>
            <c:ext xmlns:c16="http://schemas.microsoft.com/office/drawing/2014/chart" uri="{C3380CC4-5D6E-409C-BE32-E72D297353CC}">
              <c16:uniqueId val="{00000000-3C71-4D07-B21A-FAB0E17723F9}"/>
            </c:ext>
          </c:extLst>
        </c:ser>
        <c:ser>
          <c:idx val="1"/>
          <c:order val="1"/>
          <c:tx>
            <c:strRef>
              <c:f>Sheet1!$C$1</c:f>
              <c:strCache>
                <c:ptCount val="1"/>
                <c:pt idx="0">
                  <c:v>trochu negativní</c:v>
                </c:pt>
              </c:strCache>
            </c:strRef>
          </c:tx>
          <c:spPr>
            <a:solidFill>
              <a:schemeClr val="accent2">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údajný vliv politiků a politických stran na obsah vysílání a tvorbu pořadů České televize, a to např. prostřednictvím členů Rady České televize</c:v>
                </c:pt>
                <c:pt idx="1">
                  <c:v>různé kauzy České televize (netransparentní propagace v Sama doma, nestandardní odměny některým manažerům, začerňování smluv, zásah ředitele zpravodajství do procesu volby generálního ředitele atd.)</c:v>
                </c:pt>
                <c:pt idx="2">
                  <c:v>zvýšení televizních poplatků o 15 Kč</c:v>
                </c:pt>
                <c:pt idx="3">
                  <c:v>slabší nabídka zajímavých pořadů (méně premiér vlastní tvorby)</c:v>
                </c:pt>
                <c:pt idx="4">
                  <c:v>zrušení nebo pozastavení některých pořadů (např. 168 hodin, Zkraje, Fokus Václava Moravce)</c:v>
                </c:pt>
                <c:pt idx="5">
                  <c:v>události okolo některých významných současných i bývalých tváří České televize (Moravec, Fridrichová, Wollner, Železný, Hynek)</c:v>
                </c:pt>
                <c:pt idx="6">
                  <c:v>údajný vliv byznysových skupin na obsah vysílání a tvorbu pořadů České televize (jedná se o tzv. oligarchizaci), přičemž v médiích se v této souvislosti objevuje např. jméno Pavla Tykače</c:v>
                </c:pt>
                <c:pt idx="7">
                  <c:v>události kolem změny na postu generálního ředitele České televize</c:v>
                </c:pt>
                <c:pt idx="8">
                  <c:v>kritika České televize ze strany některých politiků nebo veřejně činných osobností (např. Andrej Babiš, Tomio Okamura, Jindřich Rajchl, Miloš Zeman a další)</c:v>
                </c:pt>
              </c:strCache>
            </c:strRef>
          </c:cat>
          <c:val>
            <c:numRef>
              <c:f>Sheet1!$C$2:$C$10</c:f>
              <c:numCache>
                <c:formatCode>General</c:formatCode>
                <c:ptCount val="9"/>
                <c:pt idx="0">
                  <c:v>28</c:v>
                </c:pt>
                <c:pt idx="1">
                  <c:v>29</c:v>
                </c:pt>
                <c:pt idx="2">
                  <c:v>22</c:v>
                </c:pt>
                <c:pt idx="3">
                  <c:v>33</c:v>
                </c:pt>
                <c:pt idx="4">
                  <c:v>24</c:v>
                </c:pt>
                <c:pt idx="5">
                  <c:v>27</c:v>
                </c:pt>
                <c:pt idx="6">
                  <c:v>23</c:v>
                </c:pt>
                <c:pt idx="7">
                  <c:v>19</c:v>
                </c:pt>
                <c:pt idx="8">
                  <c:v>15</c:v>
                </c:pt>
              </c:numCache>
            </c:numRef>
          </c:val>
          <c:extLst>
            <c:ext xmlns:c16="http://schemas.microsoft.com/office/drawing/2014/chart" uri="{C3380CC4-5D6E-409C-BE32-E72D297353CC}">
              <c16:uniqueId val="{00000001-3C71-4D07-B21A-FAB0E17723F9}"/>
            </c:ext>
          </c:extLst>
        </c:ser>
        <c:ser>
          <c:idx val="2"/>
          <c:order val="2"/>
          <c:tx>
            <c:strRef>
              <c:f>Sheet1!$D$1</c:f>
              <c:strCache>
                <c:ptCount val="1"/>
                <c:pt idx="0">
                  <c:v>bez vlivu</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údajný vliv politiků a politických stran na obsah vysílání a tvorbu pořadů České televize, a to např. prostřednictvím členů Rady České televize</c:v>
                </c:pt>
                <c:pt idx="1">
                  <c:v>různé kauzy České televize (netransparentní propagace v Sama doma, nestandardní odměny některým manažerům, začerňování smluv, zásah ředitele zpravodajství do procesu volby generálního ředitele atd.)</c:v>
                </c:pt>
                <c:pt idx="2">
                  <c:v>zvýšení televizních poplatků o 15 Kč</c:v>
                </c:pt>
                <c:pt idx="3">
                  <c:v>slabší nabídka zajímavých pořadů (méně premiér vlastní tvorby)</c:v>
                </c:pt>
                <c:pt idx="4">
                  <c:v>zrušení nebo pozastavení některých pořadů (např. 168 hodin, Zkraje, Fokus Václava Moravce)</c:v>
                </c:pt>
                <c:pt idx="5">
                  <c:v>události okolo některých významných současných i bývalých tváří České televize (Moravec, Fridrichová, Wollner, Železný, Hynek)</c:v>
                </c:pt>
                <c:pt idx="6">
                  <c:v>údajný vliv byznysových skupin na obsah vysílání a tvorbu pořadů České televize (jedná se o tzv. oligarchizaci), přičemž v médiích se v této souvislosti objevuje např. jméno Pavla Tykače</c:v>
                </c:pt>
                <c:pt idx="7">
                  <c:v>události kolem změny na postu generálního ředitele České televize</c:v>
                </c:pt>
                <c:pt idx="8">
                  <c:v>kritika České televize ze strany některých politiků nebo veřejně činných osobností (např. Andrej Babiš, Tomio Okamura, Jindřich Rajchl, Miloš Zeman a další)</c:v>
                </c:pt>
              </c:strCache>
            </c:strRef>
          </c:cat>
          <c:val>
            <c:numRef>
              <c:f>Sheet1!$D$2:$D$10</c:f>
              <c:numCache>
                <c:formatCode>General</c:formatCode>
                <c:ptCount val="9"/>
                <c:pt idx="0">
                  <c:v>38</c:v>
                </c:pt>
                <c:pt idx="1">
                  <c:v>37</c:v>
                </c:pt>
                <c:pt idx="2">
                  <c:v>49</c:v>
                </c:pt>
                <c:pt idx="3">
                  <c:v>48</c:v>
                </c:pt>
                <c:pt idx="4">
                  <c:v>50</c:v>
                </c:pt>
                <c:pt idx="5">
                  <c:v>50</c:v>
                </c:pt>
                <c:pt idx="6">
                  <c:v>47</c:v>
                </c:pt>
                <c:pt idx="7">
                  <c:v>59</c:v>
                </c:pt>
                <c:pt idx="8">
                  <c:v>65</c:v>
                </c:pt>
              </c:numCache>
            </c:numRef>
          </c:val>
          <c:extLst>
            <c:ext xmlns:c16="http://schemas.microsoft.com/office/drawing/2014/chart" uri="{C3380CC4-5D6E-409C-BE32-E72D297353CC}">
              <c16:uniqueId val="{00000002-3C71-4D07-B21A-FAB0E17723F9}"/>
            </c:ext>
          </c:extLst>
        </c:ser>
        <c:ser>
          <c:idx val="3"/>
          <c:order val="3"/>
          <c:tx>
            <c:strRef>
              <c:f>Sheet1!$E$1</c:f>
              <c:strCache>
                <c:ptCount val="1"/>
                <c:pt idx="0">
                  <c:v>neví, bez odpovědi</c:v>
                </c:pt>
              </c:strCache>
            </c:strRef>
          </c:tx>
          <c:spPr>
            <a:solidFill>
              <a:schemeClr val="tx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údajný vliv politiků a politických stran na obsah vysílání a tvorbu pořadů České televize, a to např. prostřednictvím členů Rady České televize</c:v>
                </c:pt>
                <c:pt idx="1">
                  <c:v>různé kauzy České televize (netransparentní propagace v Sama doma, nestandardní odměny některým manažerům, začerňování smluv, zásah ředitele zpravodajství do procesu volby generálního ředitele atd.)</c:v>
                </c:pt>
                <c:pt idx="2">
                  <c:v>zvýšení televizních poplatků o 15 Kč</c:v>
                </c:pt>
                <c:pt idx="3">
                  <c:v>slabší nabídka zajímavých pořadů (méně premiér vlastní tvorby)</c:v>
                </c:pt>
                <c:pt idx="4">
                  <c:v>zrušení nebo pozastavení některých pořadů (např. 168 hodin, Zkraje, Fokus Václava Moravce)</c:v>
                </c:pt>
                <c:pt idx="5">
                  <c:v>události okolo některých významných současných i bývalých tváří České televize (Moravec, Fridrichová, Wollner, Železný, Hynek)</c:v>
                </c:pt>
                <c:pt idx="6">
                  <c:v>údajný vliv byznysových skupin na obsah vysílání a tvorbu pořadů České televize (jedná se o tzv. oligarchizaci), přičemž v médiích se v této souvislosti objevuje např. jméno Pavla Tykače</c:v>
                </c:pt>
                <c:pt idx="7">
                  <c:v>události kolem změny na postu generálního ředitele České televize</c:v>
                </c:pt>
                <c:pt idx="8">
                  <c:v>kritika České televize ze strany některých politiků nebo veřejně činných osobností (např. Andrej Babiš, Tomio Okamura, Jindřich Rajchl, Miloš Zeman a další)</c:v>
                </c:pt>
              </c:strCache>
            </c:strRef>
          </c:cat>
          <c:val>
            <c:numRef>
              <c:f>Sheet1!$E$2:$E$10</c:f>
              <c:numCache>
                <c:formatCode>General</c:formatCode>
                <c:ptCount val="9"/>
                <c:pt idx="0">
                  <c:v>9</c:v>
                </c:pt>
                <c:pt idx="1">
                  <c:v>10</c:v>
                </c:pt>
                <c:pt idx="2">
                  <c:v>2</c:v>
                </c:pt>
                <c:pt idx="3">
                  <c:v>8</c:v>
                </c:pt>
                <c:pt idx="4">
                  <c:v>7</c:v>
                </c:pt>
                <c:pt idx="5">
                  <c:v>7</c:v>
                </c:pt>
                <c:pt idx="6">
                  <c:v>13</c:v>
                </c:pt>
                <c:pt idx="7">
                  <c:v>12</c:v>
                </c:pt>
                <c:pt idx="8">
                  <c:v>7</c:v>
                </c:pt>
              </c:numCache>
            </c:numRef>
          </c:val>
          <c:extLst>
            <c:ext xmlns:c16="http://schemas.microsoft.com/office/drawing/2014/chart" uri="{C3380CC4-5D6E-409C-BE32-E72D297353CC}">
              <c16:uniqueId val="{00000003-3C71-4D07-B21A-FAB0E17723F9}"/>
            </c:ext>
          </c:extLst>
        </c:ser>
        <c:dLbls>
          <c:showLegendKey val="0"/>
          <c:showVal val="0"/>
          <c:showCatName val="0"/>
          <c:showSerName val="0"/>
          <c:showPercent val="0"/>
          <c:showBubbleSize val="0"/>
        </c:dLbls>
        <c:gapWidth val="60"/>
        <c:overlap val="100"/>
        <c:axId val="478732856"/>
        <c:axId val="478733248"/>
      </c:barChart>
      <c:catAx>
        <c:axId val="478732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crossAx val="478733248"/>
        <c:crosses val="autoZero"/>
        <c:auto val="1"/>
        <c:lblAlgn val="ctr"/>
        <c:lblOffset val="100"/>
        <c:tickLblSkip val="1"/>
        <c:noMultiLvlLbl val="0"/>
      </c:catAx>
      <c:valAx>
        <c:axId val="478733248"/>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crossAx val="478732856"/>
        <c:crosses val="max"/>
        <c:crossBetween val="between"/>
        <c:majorUnit val="0.2"/>
      </c:valAx>
      <c:spPr>
        <a:noFill/>
        <a:ln>
          <a:noFill/>
        </a:ln>
        <a:effectLst/>
      </c:spPr>
    </c:plotArea>
    <c:legend>
      <c:legendPos val="b"/>
      <c:layout>
        <c:manualLayout>
          <c:xMode val="edge"/>
          <c:yMode val="edge"/>
          <c:x val="1.6082480097916122E-3"/>
          <c:y val="0"/>
          <c:w val="0.99778502668704394"/>
          <c:h val="0.125021284882864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sz="1000"/>
      </a:pPr>
      <a:endParaRPr lang="cs-CZ"/>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28803986114473251"/>
          <c:w val="0.89889741402218148"/>
          <c:h val="0.67848414062924034"/>
        </c:manualLayout>
      </c:layout>
      <c:barChart>
        <c:barDir val="bar"/>
        <c:grouping val="stacked"/>
        <c:varyColors val="0"/>
        <c:ser>
          <c:idx val="0"/>
          <c:order val="0"/>
          <c:tx>
            <c:strRef>
              <c:f>List1!$B$1</c:f>
              <c:strCache>
                <c:ptCount val="1"/>
                <c:pt idx="0">
                  <c:v>Hudba</c:v>
                </c:pt>
              </c:strCache>
            </c:strRef>
          </c:tx>
          <c:spPr>
            <a:solidFill>
              <a:schemeClr val="accent2"/>
            </a:solidFill>
          </c:spPr>
          <c:invertIfNegative val="0"/>
          <c:dLbls>
            <c:spPr>
              <a:noFill/>
              <a:ln>
                <a:noFill/>
              </a:ln>
              <a:effectLst/>
            </c:spPr>
            <c:txPr>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General</c:formatCode>
                <c:ptCount val="3"/>
                <c:pt idx="0">
                  <c:v>28</c:v>
                </c:pt>
                <c:pt idx="1">
                  <c:v>27</c:v>
                </c:pt>
                <c:pt idx="2">
                  <c:v>29</c:v>
                </c:pt>
              </c:numCache>
            </c:numRef>
          </c:val>
          <c:extLst>
            <c:ext xmlns:c16="http://schemas.microsoft.com/office/drawing/2014/chart" uri="{C3380CC4-5D6E-409C-BE32-E72D297353CC}">
              <c16:uniqueId val="{00000000-E20C-42C8-B7EC-9D0DA60290DD}"/>
            </c:ext>
          </c:extLst>
        </c:ser>
        <c:ser>
          <c:idx val="1"/>
          <c:order val="1"/>
          <c:tx>
            <c:strRef>
              <c:f>List1!$C$1</c:f>
              <c:strCache>
                <c:ptCount val="1"/>
                <c:pt idx="0">
                  <c:v>Film</c:v>
                </c:pt>
              </c:strCache>
            </c:strRef>
          </c:tx>
          <c:spPr>
            <a:solidFill>
              <a:schemeClr val="accent1">
                <a:lumMod val="75000"/>
              </a:schemeClr>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List1!$C$2:$C$4</c:f>
              <c:numCache>
                <c:formatCode>General</c:formatCode>
                <c:ptCount val="3"/>
                <c:pt idx="0">
                  <c:v>17</c:v>
                </c:pt>
                <c:pt idx="1">
                  <c:v>18</c:v>
                </c:pt>
                <c:pt idx="2">
                  <c:v>19</c:v>
                </c:pt>
              </c:numCache>
            </c:numRef>
          </c:val>
          <c:extLst>
            <c:ext xmlns:c16="http://schemas.microsoft.com/office/drawing/2014/chart" uri="{C3380CC4-5D6E-409C-BE32-E72D297353CC}">
              <c16:uniqueId val="{00000001-E20C-42C8-B7EC-9D0DA60290DD}"/>
            </c:ext>
          </c:extLst>
        </c:ser>
        <c:ser>
          <c:idx val="2"/>
          <c:order val="2"/>
          <c:tx>
            <c:strRef>
              <c:f>List1!$D$1</c:f>
              <c:strCache>
                <c:ptCount val="1"/>
                <c:pt idx="0">
                  <c:v>Malířství </c:v>
                </c:pt>
              </c:strCache>
            </c:strRef>
          </c:tx>
          <c:spPr>
            <a:solidFill>
              <a:schemeClr val="accent3">
                <a:lumMod val="75000"/>
              </a:schemeClr>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List1!$D$2:$D$4</c:f>
              <c:numCache>
                <c:formatCode>General</c:formatCode>
                <c:ptCount val="3"/>
                <c:pt idx="0">
                  <c:v>11</c:v>
                </c:pt>
                <c:pt idx="1">
                  <c:v>13</c:v>
                </c:pt>
                <c:pt idx="2">
                  <c:v>10</c:v>
                </c:pt>
              </c:numCache>
            </c:numRef>
          </c:val>
          <c:extLst>
            <c:ext xmlns:c16="http://schemas.microsoft.com/office/drawing/2014/chart" uri="{C3380CC4-5D6E-409C-BE32-E72D297353CC}">
              <c16:uniqueId val="{00000002-E20C-42C8-B7EC-9D0DA60290DD}"/>
            </c:ext>
          </c:extLst>
        </c:ser>
        <c:ser>
          <c:idx val="3"/>
          <c:order val="3"/>
          <c:tx>
            <c:strRef>
              <c:f>List1!$E$1</c:f>
              <c:strCache>
                <c:ptCount val="1"/>
                <c:pt idx="0">
                  <c:v>Architektura, design, užité umění</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List1!$E$2:$E$4</c:f>
              <c:numCache>
                <c:formatCode>General</c:formatCode>
                <c:ptCount val="3"/>
                <c:pt idx="0">
                  <c:v>11</c:v>
                </c:pt>
                <c:pt idx="1">
                  <c:v>12</c:v>
                </c:pt>
                <c:pt idx="2">
                  <c:v>12</c:v>
                </c:pt>
              </c:numCache>
            </c:numRef>
          </c:val>
          <c:extLst>
            <c:ext xmlns:c16="http://schemas.microsoft.com/office/drawing/2014/chart" uri="{C3380CC4-5D6E-409C-BE32-E72D297353CC}">
              <c16:uniqueId val="{00000003-E20C-42C8-B7EC-9D0DA60290DD}"/>
            </c:ext>
          </c:extLst>
        </c:ser>
        <c:ser>
          <c:idx val="4"/>
          <c:order val="4"/>
          <c:tx>
            <c:strRef>
              <c:f>List1!$F$1</c:f>
              <c:strCache>
                <c:ptCount val="1"/>
                <c:pt idx="0">
                  <c:v>Divadlo</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List1!$F$2:$F$4</c:f>
              <c:numCache>
                <c:formatCode>General</c:formatCode>
                <c:ptCount val="3"/>
                <c:pt idx="0">
                  <c:v>7</c:v>
                </c:pt>
                <c:pt idx="1">
                  <c:v>9</c:v>
                </c:pt>
                <c:pt idx="2">
                  <c:v>5</c:v>
                </c:pt>
              </c:numCache>
            </c:numRef>
          </c:val>
          <c:extLst>
            <c:ext xmlns:c16="http://schemas.microsoft.com/office/drawing/2014/chart" uri="{C3380CC4-5D6E-409C-BE32-E72D297353CC}">
              <c16:uniqueId val="{00000004-E20C-42C8-B7EC-9D0DA60290DD}"/>
            </c:ext>
          </c:extLst>
        </c:ser>
        <c:ser>
          <c:idx val="5"/>
          <c:order val="5"/>
          <c:tx>
            <c:strRef>
              <c:f>List1!$G$1</c:f>
              <c:strCache>
                <c:ptCount val="1"/>
                <c:pt idx="0">
                  <c:v>Literatura</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List1!$G$2:$G$4</c:f>
              <c:numCache>
                <c:formatCode>General</c:formatCode>
                <c:ptCount val="3"/>
                <c:pt idx="0">
                  <c:v>5</c:v>
                </c:pt>
                <c:pt idx="1">
                  <c:v>4</c:v>
                </c:pt>
                <c:pt idx="2">
                  <c:v>5</c:v>
                </c:pt>
              </c:numCache>
            </c:numRef>
          </c:val>
          <c:extLst>
            <c:ext xmlns:c16="http://schemas.microsoft.com/office/drawing/2014/chart" uri="{C3380CC4-5D6E-409C-BE32-E72D297353CC}">
              <c16:uniqueId val="{00000005-E20C-42C8-B7EC-9D0DA60290DD}"/>
            </c:ext>
          </c:extLst>
        </c:ser>
        <c:ser>
          <c:idx val="6"/>
          <c:order val="6"/>
          <c:tx>
            <c:strRef>
              <c:f>List1!$H$1</c:f>
              <c:strCache>
                <c:ptCount val="1"/>
                <c:pt idx="0">
                  <c:v>Sochařství</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List1!$H$2:$H$4</c:f>
              <c:numCache>
                <c:formatCode>General</c:formatCode>
                <c:ptCount val="3"/>
                <c:pt idx="0">
                  <c:v>2</c:v>
                </c:pt>
                <c:pt idx="1">
                  <c:v>1</c:v>
                </c:pt>
                <c:pt idx="2">
                  <c:v>1</c:v>
                </c:pt>
              </c:numCache>
            </c:numRef>
          </c:val>
          <c:extLst>
            <c:ext xmlns:c16="http://schemas.microsoft.com/office/drawing/2014/chart" uri="{C3380CC4-5D6E-409C-BE32-E72D297353CC}">
              <c16:uniqueId val="{00000006-E20C-42C8-B7EC-9D0DA60290DD}"/>
            </c:ext>
          </c:extLst>
        </c:ser>
        <c:ser>
          <c:idx val="7"/>
          <c:order val="7"/>
          <c:tx>
            <c:strRef>
              <c:f>List1!$I$1</c:f>
              <c:strCache>
                <c:ptCount val="1"/>
                <c:pt idx="0">
                  <c:v>Televize</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List1!$I$2:$I$4</c:f>
              <c:numCache>
                <c:formatCode>General</c:formatCode>
                <c:ptCount val="3"/>
                <c:pt idx="0">
                  <c:v>1</c:v>
                </c:pt>
                <c:pt idx="1">
                  <c:v>1</c:v>
                </c:pt>
                <c:pt idx="2">
                  <c:v>1</c:v>
                </c:pt>
              </c:numCache>
            </c:numRef>
          </c:val>
          <c:extLst>
            <c:ext xmlns:c16="http://schemas.microsoft.com/office/drawing/2014/chart" uri="{C3380CC4-5D6E-409C-BE32-E72D297353CC}">
              <c16:uniqueId val="{00000007-E20C-42C8-B7EC-9D0DA60290DD}"/>
            </c:ext>
          </c:extLst>
        </c:ser>
        <c:ser>
          <c:idx val="8"/>
          <c:order val="8"/>
          <c:tx>
            <c:strRef>
              <c:f>List1!$J$1</c:f>
              <c:strCache>
                <c:ptCount val="1"/>
                <c:pt idx="0">
                  <c:v>Kombinované a ostatní umělecké směry</c:v>
                </c:pt>
              </c:strCache>
            </c:strRef>
          </c:tx>
          <c:spPr>
            <a:solidFill>
              <a:schemeClr val="bg1">
                <a:lumMod val="50000"/>
              </a:schemeClr>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List1!$J$2:$J$4</c:f>
              <c:numCache>
                <c:formatCode>General</c:formatCode>
                <c:ptCount val="3"/>
                <c:pt idx="0">
                  <c:v>18</c:v>
                </c:pt>
                <c:pt idx="1">
                  <c:v>18</c:v>
                </c:pt>
                <c:pt idx="2">
                  <c:v>20</c:v>
                </c:pt>
              </c:numCache>
            </c:numRef>
          </c:val>
          <c:extLst>
            <c:ext xmlns:c16="http://schemas.microsoft.com/office/drawing/2014/chart" uri="{C3380CC4-5D6E-409C-BE32-E72D297353CC}">
              <c16:uniqueId val="{00000008-E20C-42C8-B7EC-9D0DA60290DD}"/>
            </c:ext>
          </c:extLst>
        </c:ser>
        <c:dLbls>
          <c:showLegendKey val="0"/>
          <c:showVal val="0"/>
          <c:showCatName val="0"/>
          <c:showSerName val="0"/>
          <c:showPercent val="0"/>
          <c:showBubbleSize val="0"/>
        </c:dLbls>
        <c:gapWidth val="65"/>
        <c:overlap val="100"/>
        <c:axId val="12620160"/>
        <c:axId val="12621696"/>
      </c:barChart>
      <c:catAx>
        <c:axId val="1262016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2621696"/>
        <c:crosses val="autoZero"/>
        <c:auto val="1"/>
        <c:lblAlgn val="ctr"/>
        <c:lblOffset val="100"/>
        <c:noMultiLvlLbl val="0"/>
      </c:catAx>
      <c:valAx>
        <c:axId val="12621696"/>
        <c:scaling>
          <c:orientation val="minMax"/>
          <c:max val="100"/>
        </c:scaling>
        <c:delete val="1"/>
        <c:axPos val="t"/>
        <c:numFmt formatCode="General" sourceLinked="1"/>
        <c:majorTickMark val="out"/>
        <c:minorTickMark val="none"/>
        <c:tickLblPos val="nextTo"/>
        <c:crossAx val="12620160"/>
        <c:crosses val="autoZero"/>
        <c:crossBetween val="between"/>
      </c:valAx>
      <c:spPr>
        <a:noFill/>
        <a:ln w="25400">
          <a:noFill/>
        </a:ln>
      </c:spPr>
    </c:plotArea>
    <c:legend>
      <c:legendPos val="t"/>
      <c:layout>
        <c:manualLayout>
          <c:xMode val="edge"/>
          <c:yMode val="edge"/>
          <c:x val="6.5569722222222238E-2"/>
          <c:y val="1.8259627460466828E-2"/>
          <c:w val="0.89311527777777777"/>
          <c:h val="0.20062361459965605"/>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49349031759808E-2"/>
          <c:y val="0.19223818783401456"/>
          <c:w val="0.90336311907543798"/>
          <c:h val="0.78041922045233703"/>
        </c:manualLayout>
      </c:layout>
      <c:barChart>
        <c:barDir val="bar"/>
        <c:grouping val="stacked"/>
        <c:varyColors val="0"/>
        <c:ser>
          <c:idx val="0"/>
          <c:order val="0"/>
          <c:tx>
            <c:strRef>
              <c:f>List1!$B$1</c:f>
              <c:strCache>
                <c:ptCount val="1"/>
                <c:pt idx="0">
                  <c:v>Humanitní vědy</c:v>
                </c:pt>
              </c:strCache>
            </c:strRef>
          </c:tx>
          <c:spPr>
            <a:solidFill>
              <a:schemeClr val="accent2"/>
            </a:solidFill>
          </c:spPr>
          <c:invertIfNegative val="0"/>
          <c:dLbls>
            <c:spPr>
              <a:noFill/>
              <a:ln>
                <a:noFill/>
              </a:ln>
              <a:effectLst/>
            </c:spPr>
            <c:txPr>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General</c:formatCode>
                <c:ptCount val="3"/>
                <c:pt idx="0">
                  <c:v>27</c:v>
                </c:pt>
                <c:pt idx="1">
                  <c:v>24</c:v>
                </c:pt>
                <c:pt idx="2">
                  <c:v>24</c:v>
                </c:pt>
              </c:numCache>
            </c:numRef>
          </c:val>
          <c:extLst>
            <c:ext xmlns:c16="http://schemas.microsoft.com/office/drawing/2014/chart" uri="{C3380CC4-5D6E-409C-BE32-E72D297353CC}">
              <c16:uniqueId val="{00000000-582A-49F3-B348-50DEA10042EA}"/>
            </c:ext>
          </c:extLst>
        </c:ser>
        <c:ser>
          <c:idx val="1"/>
          <c:order val="1"/>
          <c:tx>
            <c:strRef>
              <c:f>List1!$C$1</c:f>
              <c:strCache>
                <c:ptCount val="1"/>
                <c:pt idx="0">
                  <c:v>Přírodopisy a cestopisy</c:v>
                </c:pt>
              </c:strCache>
            </c:strRef>
          </c:tx>
          <c:spPr>
            <a:solidFill>
              <a:schemeClr val="accent1">
                <a:lumMod val="75000"/>
              </a:schemeClr>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List1!$C$2:$C$4</c:f>
              <c:numCache>
                <c:formatCode>General</c:formatCode>
                <c:ptCount val="3"/>
                <c:pt idx="0">
                  <c:v>23</c:v>
                </c:pt>
                <c:pt idx="1">
                  <c:v>21</c:v>
                </c:pt>
                <c:pt idx="2">
                  <c:v>22</c:v>
                </c:pt>
              </c:numCache>
            </c:numRef>
          </c:val>
          <c:extLst>
            <c:ext xmlns:c16="http://schemas.microsoft.com/office/drawing/2014/chart" uri="{C3380CC4-5D6E-409C-BE32-E72D297353CC}">
              <c16:uniqueId val="{00000001-582A-49F3-B348-50DEA10042EA}"/>
            </c:ext>
          </c:extLst>
        </c:ser>
        <c:ser>
          <c:idx val="2"/>
          <c:order val="2"/>
          <c:tx>
            <c:strRef>
              <c:f>List1!$D$1</c:f>
              <c:strCache>
                <c:ptCount val="1"/>
                <c:pt idx="0">
                  <c:v>Umění a média</c:v>
                </c:pt>
              </c:strCache>
            </c:strRef>
          </c:tx>
          <c:spPr>
            <a:solidFill>
              <a:schemeClr val="accent3">
                <a:lumMod val="75000"/>
              </a:schemeClr>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List1!$D$2:$D$4</c:f>
              <c:numCache>
                <c:formatCode>General</c:formatCode>
                <c:ptCount val="3"/>
                <c:pt idx="0">
                  <c:v>19</c:v>
                </c:pt>
                <c:pt idx="1">
                  <c:v>19</c:v>
                </c:pt>
                <c:pt idx="2">
                  <c:v>15</c:v>
                </c:pt>
              </c:numCache>
            </c:numRef>
          </c:val>
          <c:extLst>
            <c:ext xmlns:c16="http://schemas.microsoft.com/office/drawing/2014/chart" uri="{C3380CC4-5D6E-409C-BE32-E72D297353CC}">
              <c16:uniqueId val="{00000002-582A-49F3-B348-50DEA10042EA}"/>
            </c:ext>
          </c:extLst>
        </c:ser>
        <c:ser>
          <c:idx val="3"/>
          <c:order val="3"/>
          <c:tx>
            <c:strRef>
              <c:f>List1!$E$1</c:f>
              <c:strCache>
                <c:ptCount val="1"/>
                <c:pt idx="0">
                  <c:v>Přírodní vědy</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List1!$E$2:$E$4</c:f>
              <c:numCache>
                <c:formatCode>General</c:formatCode>
                <c:ptCount val="3"/>
                <c:pt idx="0">
                  <c:v>15</c:v>
                </c:pt>
                <c:pt idx="1">
                  <c:v>19</c:v>
                </c:pt>
                <c:pt idx="2">
                  <c:v>21</c:v>
                </c:pt>
              </c:numCache>
            </c:numRef>
          </c:val>
          <c:extLst>
            <c:ext xmlns:c16="http://schemas.microsoft.com/office/drawing/2014/chart" uri="{C3380CC4-5D6E-409C-BE32-E72D297353CC}">
              <c16:uniqueId val="{00000003-582A-49F3-B348-50DEA10042EA}"/>
            </c:ext>
          </c:extLst>
        </c:ser>
        <c:ser>
          <c:idx val="4"/>
          <c:order val="4"/>
          <c:tx>
            <c:strRef>
              <c:f>List1!$F$1</c:f>
              <c:strCache>
                <c:ptCount val="1"/>
                <c:pt idx="0">
                  <c:v>Medailon</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List1!$F$2:$F$4</c:f>
              <c:numCache>
                <c:formatCode>General</c:formatCode>
                <c:ptCount val="3"/>
                <c:pt idx="0">
                  <c:v>9</c:v>
                </c:pt>
                <c:pt idx="1">
                  <c:v>10</c:v>
                </c:pt>
                <c:pt idx="2">
                  <c:v>10</c:v>
                </c:pt>
              </c:numCache>
            </c:numRef>
          </c:val>
          <c:extLst>
            <c:ext xmlns:c16="http://schemas.microsoft.com/office/drawing/2014/chart" uri="{C3380CC4-5D6E-409C-BE32-E72D297353CC}">
              <c16:uniqueId val="{00000004-582A-49F3-B348-50DEA10042EA}"/>
            </c:ext>
          </c:extLst>
        </c:ser>
        <c:ser>
          <c:idx val="5"/>
          <c:order val="5"/>
          <c:tx>
            <c:strRef>
              <c:f>List1!$G$1</c:f>
              <c:strCache>
                <c:ptCount val="1"/>
                <c:pt idx="0">
                  <c:v>Docureality</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List1!$G$2:$G$4</c:f>
              <c:numCache>
                <c:formatCode>General</c:formatCode>
                <c:ptCount val="3"/>
                <c:pt idx="0">
                  <c:v>2</c:v>
                </c:pt>
                <c:pt idx="1">
                  <c:v>2</c:v>
                </c:pt>
                <c:pt idx="2">
                  <c:v>3</c:v>
                </c:pt>
              </c:numCache>
            </c:numRef>
          </c:val>
          <c:extLst>
            <c:ext xmlns:c16="http://schemas.microsoft.com/office/drawing/2014/chart" uri="{C3380CC4-5D6E-409C-BE32-E72D297353CC}">
              <c16:uniqueId val="{00000005-582A-49F3-B348-50DEA10042EA}"/>
            </c:ext>
          </c:extLst>
        </c:ser>
        <c:ser>
          <c:idx val="6"/>
          <c:order val="6"/>
          <c:tx>
            <c:strRef>
              <c:f>List1!$H$1</c:f>
              <c:strCache>
                <c:ptCount val="1"/>
                <c:pt idx="0">
                  <c:v>Neurčeno</c:v>
                </c:pt>
              </c:strCache>
            </c:strRef>
          </c:tx>
          <c:spPr>
            <a:solidFill>
              <a:schemeClr val="bg1">
                <a:lumMod val="50000"/>
              </a:schemeClr>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List1!$H$2:$H$4</c:f>
              <c:numCache>
                <c:formatCode>General</c:formatCode>
                <c:ptCount val="3"/>
                <c:pt idx="0">
                  <c:v>5</c:v>
                </c:pt>
                <c:pt idx="1">
                  <c:v>5</c:v>
                </c:pt>
                <c:pt idx="2">
                  <c:v>5</c:v>
                </c:pt>
              </c:numCache>
            </c:numRef>
          </c:val>
          <c:extLst>
            <c:ext xmlns:c16="http://schemas.microsoft.com/office/drawing/2014/chart" uri="{C3380CC4-5D6E-409C-BE32-E72D297353CC}">
              <c16:uniqueId val="{00000006-582A-49F3-B348-50DEA10042EA}"/>
            </c:ext>
          </c:extLst>
        </c:ser>
        <c:dLbls>
          <c:showLegendKey val="0"/>
          <c:showVal val="0"/>
          <c:showCatName val="0"/>
          <c:showSerName val="0"/>
          <c:showPercent val="0"/>
          <c:showBubbleSize val="0"/>
        </c:dLbls>
        <c:gapWidth val="65"/>
        <c:overlap val="100"/>
        <c:axId val="12891264"/>
        <c:axId val="12892800"/>
      </c:barChart>
      <c:catAx>
        <c:axId val="12891264"/>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2892800"/>
        <c:crosses val="autoZero"/>
        <c:auto val="1"/>
        <c:lblAlgn val="ctr"/>
        <c:lblOffset val="100"/>
        <c:noMultiLvlLbl val="0"/>
      </c:catAx>
      <c:valAx>
        <c:axId val="12892800"/>
        <c:scaling>
          <c:orientation val="minMax"/>
          <c:max val="100"/>
        </c:scaling>
        <c:delete val="1"/>
        <c:axPos val="t"/>
        <c:numFmt formatCode="General" sourceLinked="1"/>
        <c:majorTickMark val="out"/>
        <c:minorTickMark val="none"/>
        <c:tickLblPos val="nextTo"/>
        <c:crossAx val="12891264"/>
        <c:crosses val="autoZero"/>
        <c:crossBetween val="between"/>
      </c:valAx>
      <c:spPr>
        <a:noFill/>
        <a:ln w="25400">
          <a:noFill/>
        </a:ln>
      </c:spPr>
    </c:plotArea>
    <c:legend>
      <c:legendPos val="t"/>
      <c:layout>
        <c:manualLayout>
          <c:xMode val="edge"/>
          <c:yMode val="edge"/>
          <c:x val="8.527518518518519E-2"/>
          <c:y val="1.7080709490530855E-2"/>
          <c:w val="0.90103555555555559"/>
          <c:h val="0.16735495852500357"/>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40974252108359"/>
          <c:y val="8.1838855154631768E-2"/>
          <c:w val="0.55146417532621916"/>
          <c:h val="0.76320085115764147"/>
        </c:manualLayout>
      </c:layout>
      <c:barChart>
        <c:barDir val="bar"/>
        <c:grouping val="clustered"/>
        <c:varyColors val="0"/>
        <c:ser>
          <c:idx val="0"/>
          <c:order val="0"/>
          <c:tx>
            <c:strRef>
              <c:f>List1!$B$1</c:f>
              <c:strCache>
                <c:ptCount val="1"/>
                <c:pt idx="0">
                  <c:v>Celá populace 15+</c:v>
                </c:pt>
              </c:strCache>
            </c:strRef>
          </c:tx>
          <c:spPr>
            <a:solidFill>
              <a:schemeClr val="accent3">
                <a:alpha val="50000"/>
              </a:schemeClr>
            </a:solidFill>
          </c:spPr>
          <c:invertIfNegative val="0"/>
          <c:dLbls>
            <c:dLbl>
              <c:idx val="1"/>
              <c:spPr/>
              <c:txPr>
                <a:bodyPr/>
                <a:lstStyle/>
                <a:p>
                  <a:pPr>
                    <a:defRPr sz="1400" b="1"/>
                  </a:pPr>
                  <a:endParaRPr lang="cs-CZ"/>
                </a:p>
              </c:txPr>
              <c:showLegendKey val="0"/>
              <c:showVal val="1"/>
              <c:showCatName val="0"/>
              <c:showSerName val="0"/>
              <c:showPercent val="0"/>
              <c:showBubbleSize val="0"/>
              <c:extLst>
                <c:ext xmlns:c16="http://schemas.microsoft.com/office/drawing/2014/chart" uri="{C3380CC4-5D6E-409C-BE32-E72D297353CC}">
                  <c16:uniqueId val="{00000000-8986-4F8B-A287-3ED559C47FAC}"/>
                </c:ext>
              </c:extLst>
            </c:dLbl>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Zásah UMĚLECKÝCH pořadů (ATO)</c:v>
                </c:pt>
                <c:pt idx="1">
                  <c:v>Zásah ČT ART (ATO)</c:v>
                </c:pt>
              </c:strCache>
            </c:strRef>
          </c:cat>
          <c:val>
            <c:numRef>
              <c:f>List1!$B$2:$B$3</c:f>
              <c:numCache>
                <c:formatCode>General</c:formatCode>
                <c:ptCount val="2"/>
                <c:pt idx="0">
                  <c:v>22</c:v>
                </c:pt>
                <c:pt idx="1">
                  <c:v>6</c:v>
                </c:pt>
              </c:numCache>
            </c:numRef>
          </c:val>
          <c:extLst>
            <c:ext xmlns:c16="http://schemas.microsoft.com/office/drawing/2014/chart" uri="{C3380CC4-5D6E-409C-BE32-E72D297353CC}">
              <c16:uniqueId val="{00000001-820E-4E00-80D3-18C6D87C1BDC}"/>
            </c:ext>
          </c:extLst>
        </c:ser>
        <c:ser>
          <c:idx val="1"/>
          <c:order val="1"/>
          <c:tx>
            <c:strRef>
              <c:f>List1!$C$1</c:f>
              <c:strCache>
                <c:ptCount val="1"/>
                <c:pt idx="0">
                  <c:v>CS Diváci s vysokým kulturním očekáváním</c:v>
                </c:pt>
              </c:strCache>
            </c:strRef>
          </c:tx>
          <c:spPr>
            <a:solidFill>
              <a:schemeClr val="accent3"/>
            </a:solidFill>
          </c:spPr>
          <c:invertIfNegative val="0"/>
          <c:dLbls>
            <c:dLbl>
              <c:idx val="1"/>
              <c:spPr/>
              <c:txPr>
                <a:bodyPr anchorCtr="0"/>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extLst>
                <c:ext xmlns:c16="http://schemas.microsoft.com/office/drawing/2014/chart" uri="{C3380CC4-5D6E-409C-BE32-E72D297353CC}">
                  <c16:uniqueId val="{00000001-8986-4F8B-A287-3ED559C47FAC}"/>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Zásah UMĚLECKÝCH pořadů (ATO)</c:v>
                </c:pt>
                <c:pt idx="1">
                  <c:v>Zásah ČT ART (ATO)</c:v>
                </c:pt>
              </c:strCache>
            </c:strRef>
          </c:cat>
          <c:val>
            <c:numRef>
              <c:f>List1!$C$2:$C$3</c:f>
              <c:numCache>
                <c:formatCode>General</c:formatCode>
                <c:ptCount val="2"/>
                <c:pt idx="0">
                  <c:v>33</c:v>
                </c:pt>
                <c:pt idx="1">
                  <c:v>15</c:v>
                </c:pt>
              </c:numCache>
            </c:numRef>
          </c:val>
          <c:extLst>
            <c:ext xmlns:c16="http://schemas.microsoft.com/office/drawing/2014/chart" uri="{C3380CC4-5D6E-409C-BE32-E72D297353CC}">
              <c16:uniqueId val="{00000003-820E-4E00-80D3-18C6D87C1BDC}"/>
            </c:ext>
          </c:extLst>
        </c:ser>
        <c:dLbls>
          <c:showLegendKey val="0"/>
          <c:showVal val="0"/>
          <c:showCatName val="0"/>
          <c:showSerName val="0"/>
          <c:showPercent val="0"/>
          <c:showBubbleSize val="0"/>
        </c:dLbls>
        <c:gapWidth val="65"/>
        <c:overlap val="-2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400" b="1"/>
            </a:pPr>
            <a:endParaRPr lang="cs-CZ"/>
          </a:p>
        </c:txPr>
        <c:crossAx val="103117568"/>
        <c:crosses val="autoZero"/>
        <c:auto val="1"/>
        <c:lblAlgn val="ctr"/>
        <c:lblOffset val="100"/>
        <c:tickLblSkip val="1"/>
        <c:noMultiLvlLbl val="0"/>
      </c:catAx>
      <c:valAx>
        <c:axId val="103117568"/>
        <c:scaling>
          <c:orientation val="minMax"/>
          <c:max val="100"/>
        </c:scaling>
        <c:delete val="1"/>
        <c:axPos val="t"/>
        <c:numFmt formatCode="General" sourceLinked="1"/>
        <c:majorTickMark val="out"/>
        <c:minorTickMark val="none"/>
        <c:tickLblPos val="nextTo"/>
        <c:crossAx val="103099392"/>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4079874478809"/>
          <c:y val="2.8830160020802291E-2"/>
          <c:w val="0.65639469440529974"/>
          <c:h val="0.86654525117528824"/>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pořady (DKV)</c:v>
                </c:pt>
                <c:pt idx="1">
                  <c:v>Kvalita kulturních pořadů (DKV) *</c:v>
                </c:pt>
                <c:pt idx="2">
                  <c:v>Úroveň kulturních pořadů (DKV) *</c:v>
                </c:pt>
              </c:strCache>
            </c:strRef>
          </c:cat>
          <c:val>
            <c:numRef>
              <c:f>List1!$B$2:$B$4</c:f>
              <c:numCache>
                <c:formatCode>General</c:formatCode>
                <c:ptCount val="3"/>
                <c:pt idx="0">
                  <c:v>89</c:v>
                </c:pt>
                <c:pt idx="1">
                  <c:v>89</c:v>
                </c:pt>
                <c:pt idx="2">
                  <c:v>88</c:v>
                </c:pt>
              </c:numCache>
            </c:numRef>
          </c:val>
          <c:extLst>
            <c:ext xmlns:c16="http://schemas.microsoft.com/office/drawing/2014/chart" uri="{C3380CC4-5D6E-409C-BE32-E72D297353CC}">
              <c16:uniqueId val="{00000000-E326-44EE-A071-02BA04FED0F4}"/>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pořady (DKV)</c:v>
                </c:pt>
                <c:pt idx="1">
                  <c:v>Kvalita kulturních pořadů (DKV) *</c:v>
                </c:pt>
                <c:pt idx="2">
                  <c:v>Úroveň kulturních pořadů (DKV) *</c:v>
                </c:pt>
              </c:strCache>
            </c:strRef>
          </c:cat>
          <c:val>
            <c:numRef>
              <c:f>List1!$C$2:$C$4</c:f>
              <c:numCache>
                <c:formatCode>General</c:formatCode>
                <c:ptCount val="3"/>
                <c:pt idx="0">
                  <c:v>88</c:v>
                </c:pt>
              </c:numCache>
            </c:numRef>
          </c:val>
          <c:extLst>
            <c:ext xmlns:c16="http://schemas.microsoft.com/office/drawing/2014/chart" uri="{C3380CC4-5D6E-409C-BE32-E72D297353CC}">
              <c16:uniqueId val="{00000001-E326-44EE-A071-02BA04FED0F4}"/>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pořady (DKV)</c:v>
                </c:pt>
                <c:pt idx="1">
                  <c:v>Kvalita kulturních pořadů (DKV) *</c:v>
                </c:pt>
                <c:pt idx="2">
                  <c:v>Úroveň kulturních pořadů (DKV) *</c:v>
                </c:pt>
              </c:strCache>
            </c:strRef>
          </c:cat>
          <c:val>
            <c:numRef>
              <c:f>List1!$D$2:$D$4</c:f>
              <c:numCache>
                <c:formatCode>General</c:formatCode>
                <c:ptCount val="3"/>
                <c:pt idx="0" formatCode="0">
                  <c:v>86</c:v>
                </c:pt>
              </c:numCache>
            </c:numRef>
          </c:val>
          <c:extLst>
            <c:ext xmlns:c16="http://schemas.microsoft.com/office/drawing/2014/chart" uri="{C3380CC4-5D6E-409C-BE32-E72D297353CC}">
              <c16:uniqueId val="{00000002-E326-44EE-A071-02BA04FED0F4}"/>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min val="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List1!$B$1</c:f>
              <c:strCache>
                <c:ptCount val="1"/>
                <c:pt idx="0">
                  <c:v>Dostatečný prostor</c:v>
                </c:pt>
              </c:strCache>
            </c:strRef>
          </c:tx>
          <c:spPr>
            <a:solidFill>
              <a:schemeClr val="accent3"/>
            </a:solidFill>
          </c:spPr>
          <c:invertIfNegative val="0"/>
          <c:dLbls>
            <c:spPr>
              <a:noFill/>
              <a:ln>
                <a:noFill/>
              </a:ln>
              <a:effectLst/>
            </c:spPr>
            <c:txPr>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List1!$A$2:$A$11</c:f>
              <c:strCache>
                <c:ptCount val="10"/>
                <c:pt idx="0">
                  <c:v>AUTORSKÉ A UMĚLECKÉ DOKUMENTY</c:v>
                </c:pt>
                <c:pt idx="1">
                  <c:v>DIVÁCKY NÁROČNĚJŠÍ A UMĚLECKÉ FILMY</c:v>
                </c:pt>
                <c:pt idx="2">
                  <c:v>SCÉNICKÉ UMĚNÍ: DIVADLO, BALET, OPERA</c:v>
                </c:pt>
                <c:pt idx="3">
                  <c:v>KLASICKÁ HUDBA</c:v>
                </c:pt>
                <c:pt idx="4">
                  <c:v>ALTERNATIVNÍ KULTURA, ZAČÍNAJÍCÍ UMĚLCI</c:v>
                </c:pt>
                <c:pt idx="5">
                  <c:v>UŽITÉ UMĚNÍ - ARCHITEKTURA A DESIGN</c:v>
                </c:pt>
                <c:pt idx="6">
                  <c:v>VÝTVARNÉ UMĚNÍ</c:v>
                </c:pt>
                <c:pt idx="7">
                  <c:v>POP-ROCK</c:v>
                </c:pt>
                <c:pt idx="8">
                  <c:v>LITERATURA</c:v>
                </c:pt>
                <c:pt idx="9">
                  <c:v>JAZZOVÁ A ETNO HUDBA</c:v>
                </c:pt>
              </c:strCache>
            </c:strRef>
          </c:cat>
          <c:val>
            <c:numRef>
              <c:f>List1!$B$2:$B$11</c:f>
              <c:numCache>
                <c:formatCode>General</c:formatCode>
                <c:ptCount val="10"/>
                <c:pt idx="0">
                  <c:v>85</c:v>
                </c:pt>
                <c:pt idx="1">
                  <c:v>78</c:v>
                </c:pt>
                <c:pt idx="2">
                  <c:v>78</c:v>
                </c:pt>
                <c:pt idx="3">
                  <c:v>76</c:v>
                </c:pt>
                <c:pt idx="4">
                  <c:v>73</c:v>
                </c:pt>
                <c:pt idx="5">
                  <c:v>72</c:v>
                </c:pt>
                <c:pt idx="6">
                  <c:v>68</c:v>
                </c:pt>
                <c:pt idx="7">
                  <c:v>62</c:v>
                </c:pt>
                <c:pt idx="8">
                  <c:v>62</c:v>
                </c:pt>
                <c:pt idx="9">
                  <c:v>61</c:v>
                </c:pt>
              </c:numCache>
            </c:numRef>
          </c:val>
          <c:extLst>
            <c:ext xmlns:c16="http://schemas.microsoft.com/office/drawing/2014/chart" uri="{C3380CC4-5D6E-409C-BE32-E72D297353CC}">
              <c16:uniqueId val="{00000000-D3AA-4306-8962-8041957FAEED}"/>
            </c:ext>
          </c:extLst>
        </c:ser>
        <c:ser>
          <c:idx val="1"/>
          <c:order val="1"/>
          <c:tx>
            <c:strRef>
              <c:f>List1!$C$1</c:f>
              <c:strCache>
                <c:ptCount val="1"/>
                <c:pt idx="0">
                  <c:v>Nedostatečný prostor</c:v>
                </c:pt>
              </c:strCache>
            </c:strRef>
          </c:tx>
          <c:spPr>
            <a:solidFill>
              <a:srgbClr val="C00000">
                <a:alpha val="67000"/>
              </a:srgbClr>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List1!$A$2:$A$11</c:f>
              <c:strCache>
                <c:ptCount val="10"/>
                <c:pt idx="0">
                  <c:v>AUTORSKÉ A UMĚLECKÉ DOKUMENTY</c:v>
                </c:pt>
                <c:pt idx="1">
                  <c:v>DIVÁCKY NÁROČNĚJŠÍ A UMĚLECKÉ FILMY</c:v>
                </c:pt>
                <c:pt idx="2">
                  <c:v>SCÉNICKÉ UMĚNÍ: DIVADLO, BALET, OPERA</c:v>
                </c:pt>
                <c:pt idx="3">
                  <c:v>KLASICKÁ HUDBA</c:v>
                </c:pt>
                <c:pt idx="4">
                  <c:v>ALTERNATIVNÍ KULTURA, ZAČÍNAJÍCÍ UMĚLCI</c:v>
                </c:pt>
                <c:pt idx="5">
                  <c:v>UŽITÉ UMĚNÍ - ARCHITEKTURA A DESIGN</c:v>
                </c:pt>
                <c:pt idx="6">
                  <c:v>VÝTVARNÉ UMĚNÍ</c:v>
                </c:pt>
                <c:pt idx="7">
                  <c:v>POP-ROCK</c:v>
                </c:pt>
                <c:pt idx="8">
                  <c:v>LITERATURA</c:v>
                </c:pt>
                <c:pt idx="9">
                  <c:v>JAZZOVÁ A ETNO HUDBA</c:v>
                </c:pt>
              </c:strCache>
            </c:strRef>
          </c:cat>
          <c:val>
            <c:numRef>
              <c:f>List1!$C$2:$C$11</c:f>
              <c:numCache>
                <c:formatCode>General</c:formatCode>
                <c:ptCount val="10"/>
                <c:pt idx="0">
                  <c:v>15</c:v>
                </c:pt>
                <c:pt idx="1">
                  <c:v>22</c:v>
                </c:pt>
                <c:pt idx="2">
                  <c:v>22</c:v>
                </c:pt>
                <c:pt idx="3">
                  <c:v>24</c:v>
                </c:pt>
                <c:pt idx="4">
                  <c:v>27</c:v>
                </c:pt>
                <c:pt idx="5">
                  <c:v>28</c:v>
                </c:pt>
                <c:pt idx="6">
                  <c:v>32</c:v>
                </c:pt>
                <c:pt idx="7">
                  <c:v>38</c:v>
                </c:pt>
                <c:pt idx="8">
                  <c:v>38</c:v>
                </c:pt>
                <c:pt idx="9">
                  <c:v>39</c:v>
                </c:pt>
              </c:numCache>
            </c:numRef>
          </c:val>
          <c:extLst>
            <c:ext xmlns:c16="http://schemas.microsoft.com/office/drawing/2014/chart" uri="{C3380CC4-5D6E-409C-BE32-E72D297353CC}">
              <c16:uniqueId val="{00000001-D3AA-4306-8962-8041957FAEED}"/>
            </c:ext>
          </c:extLst>
        </c:ser>
        <c:dLbls>
          <c:showLegendKey val="0"/>
          <c:showVal val="0"/>
          <c:showCatName val="0"/>
          <c:showSerName val="0"/>
          <c:showPercent val="0"/>
          <c:showBubbleSize val="0"/>
        </c:dLbls>
        <c:gapWidth val="65"/>
        <c:overlap val="100"/>
        <c:axId val="13782400"/>
        <c:axId val="13788288"/>
      </c:barChart>
      <c:catAx>
        <c:axId val="13782400"/>
        <c:scaling>
          <c:orientation val="maxMin"/>
        </c:scaling>
        <c:delete val="0"/>
        <c:axPos val="l"/>
        <c:numFmt formatCode="#,##0.00" sourceLinked="0"/>
        <c:majorTickMark val="out"/>
        <c:minorTickMark val="none"/>
        <c:tickLblPos val="nextTo"/>
        <c:spPr>
          <a:ln w="6350">
            <a:solidFill>
              <a:schemeClr val="bg1">
                <a:lumMod val="75000"/>
              </a:schemeClr>
            </a:solidFill>
          </a:ln>
        </c:spPr>
        <c:txPr>
          <a:bodyPr/>
          <a:lstStyle/>
          <a:p>
            <a:pPr>
              <a:defRPr sz="1400" b="1"/>
            </a:pPr>
            <a:endParaRPr lang="cs-CZ"/>
          </a:p>
        </c:txPr>
        <c:crossAx val="13788288"/>
        <c:crosses val="autoZero"/>
        <c:auto val="1"/>
        <c:lblAlgn val="ctr"/>
        <c:lblOffset val="100"/>
        <c:tickLblSkip val="1"/>
        <c:noMultiLvlLbl val="0"/>
      </c:catAx>
      <c:valAx>
        <c:axId val="13788288"/>
        <c:scaling>
          <c:orientation val="minMax"/>
          <c:max val="100"/>
        </c:scaling>
        <c:delete val="1"/>
        <c:axPos val="t"/>
        <c:numFmt formatCode="General" sourceLinked="1"/>
        <c:majorTickMark val="out"/>
        <c:minorTickMark val="none"/>
        <c:tickLblPos val="nextTo"/>
        <c:crossAx val="13782400"/>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4079874478809"/>
          <c:y val="2.8830160020802291E-2"/>
          <c:w val="0.65639469440529974"/>
          <c:h val="0.86654525117528824"/>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Spokojenost s pokrytím špičkových domácích a zahraničních sportovních akcí (TRA)</c:v>
                </c:pt>
                <c:pt idx="1">
                  <c:v>Podíl sportovního vysílání v přímém přenosu na celku vysílání ČT sport (PROVYS)</c:v>
                </c:pt>
              </c:strCache>
            </c:strRef>
          </c:cat>
          <c:val>
            <c:numRef>
              <c:f>List1!$B$2:$B$3</c:f>
              <c:numCache>
                <c:formatCode>General</c:formatCode>
                <c:ptCount val="2"/>
                <c:pt idx="0">
                  <c:v>60</c:v>
                </c:pt>
                <c:pt idx="1">
                  <c:v>33</c:v>
                </c:pt>
              </c:numCache>
            </c:numRef>
          </c:val>
          <c:extLst>
            <c:ext xmlns:c16="http://schemas.microsoft.com/office/drawing/2014/chart" uri="{C3380CC4-5D6E-409C-BE32-E72D297353CC}">
              <c16:uniqueId val="{00000000-7F9C-429B-B0C4-1E53F87C08F0}"/>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Spokojenost s pokrytím špičkových domácích a zahraničních sportovních akcí (TRA)</c:v>
                </c:pt>
                <c:pt idx="1">
                  <c:v>Podíl sportovního vysílání v přímém přenosu na celku vysílání ČT sport (PROVYS)</c:v>
                </c:pt>
              </c:strCache>
            </c:strRef>
          </c:cat>
          <c:val>
            <c:numRef>
              <c:f>List1!$C$2:$C$3</c:f>
              <c:numCache>
                <c:formatCode>General</c:formatCode>
                <c:ptCount val="2"/>
                <c:pt idx="0">
                  <c:v>62</c:v>
                </c:pt>
                <c:pt idx="1">
                  <c:v>30</c:v>
                </c:pt>
              </c:numCache>
            </c:numRef>
          </c:val>
          <c:extLst>
            <c:ext xmlns:c16="http://schemas.microsoft.com/office/drawing/2014/chart" uri="{C3380CC4-5D6E-409C-BE32-E72D297353CC}">
              <c16:uniqueId val="{00000001-7F9C-429B-B0C4-1E53F87C08F0}"/>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Spokojenost s pokrytím špičkových domácích a zahraničních sportovních akcí (TRA)</c:v>
                </c:pt>
                <c:pt idx="1">
                  <c:v>Podíl sportovního vysílání v přímém přenosu na celku vysílání ČT sport (PROVYS)</c:v>
                </c:pt>
              </c:strCache>
            </c:strRef>
          </c:cat>
          <c:val>
            <c:numRef>
              <c:f>List1!$D$2:$D$3</c:f>
              <c:numCache>
                <c:formatCode>0</c:formatCode>
                <c:ptCount val="2"/>
                <c:pt idx="0">
                  <c:v>63.2</c:v>
                </c:pt>
                <c:pt idx="1">
                  <c:v>27.6</c:v>
                </c:pt>
              </c:numCache>
            </c:numRef>
          </c:val>
          <c:extLst>
            <c:ext xmlns:c16="http://schemas.microsoft.com/office/drawing/2014/chart" uri="{C3380CC4-5D6E-409C-BE32-E72D297353CC}">
              <c16:uniqueId val="{00000002-7F9C-429B-B0C4-1E53F87C08F0}"/>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4079874478809"/>
          <c:y val="2.8830160020802291E-2"/>
          <c:w val="0.65639469440529974"/>
          <c:h val="0.86654525117528824"/>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ČT sport</c:v>
                </c:pt>
                <c:pt idx="1">
                  <c:v>sportovní pořady ČT celkem *</c:v>
                </c:pt>
                <c:pt idx="2">
                  <c:v>ČT celkem</c:v>
                </c:pt>
              </c:strCache>
            </c:strRef>
          </c:cat>
          <c:val>
            <c:numRef>
              <c:f>List1!$B$2:$B$4</c:f>
              <c:numCache>
                <c:formatCode>General</c:formatCode>
                <c:ptCount val="3"/>
                <c:pt idx="0">
                  <c:v>84</c:v>
                </c:pt>
                <c:pt idx="1">
                  <c:v>83</c:v>
                </c:pt>
                <c:pt idx="2">
                  <c:v>83</c:v>
                </c:pt>
              </c:numCache>
            </c:numRef>
          </c:val>
          <c:extLst>
            <c:ext xmlns:c16="http://schemas.microsoft.com/office/drawing/2014/chart" uri="{C3380CC4-5D6E-409C-BE32-E72D297353CC}">
              <c16:uniqueId val="{00000000-AEC7-4177-9A5F-CF9C2F12B7B2}"/>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ČT sport</c:v>
                </c:pt>
                <c:pt idx="1">
                  <c:v>sportovní pořady ČT celkem *</c:v>
                </c:pt>
                <c:pt idx="2">
                  <c:v>ČT celkem</c:v>
                </c:pt>
              </c:strCache>
            </c:strRef>
          </c:cat>
          <c:val>
            <c:numRef>
              <c:f>List1!$C$2:$C$4</c:f>
              <c:numCache>
                <c:formatCode>General</c:formatCode>
                <c:ptCount val="3"/>
                <c:pt idx="0">
                  <c:v>86</c:v>
                </c:pt>
                <c:pt idx="1">
                  <c:v>84</c:v>
                </c:pt>
                <c:pt idx="2">
                  <c:v>83</c:v>
                </c:pt>
              </c:numCache>
            </c:numRef>
          </c:val>
          <c:extLst>
            <c:ext xmlns:c16="http://schemas.microsoft.com/office/drawing/2014/chart" uri="{C3380CC4-5D6E-409C-BE32-E72D297353CC}">
              <c16:uniqueId val="{00000001-AEC7-4177-9A5F-CF9C2F12B7B2}"/>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ČT sport</c:v>
                </c:pt>
                <c:pt idx="1">
                  <c:v>sportovní pořady ČT celkem *</c:v>
                </c:pt>
                <c:pt idx="2">
                  <c:v>ČT celkem</c:v>
                </c:pt>
              </c:strCache>
            </c:strRef>
          </c:cat>
          <c:val>
            <c:numRef>
              <c:f>List1!$D$2:$D$4</c:f>
              <c:numCache>
                <c:formatCode>0</c:formatCode>
                <c:ptCount val="3"/>
                <c:pt idx="0">
                  <c:v>86.2</c:v>
                </c:pt>
                <c:pt idx="1">
                  <c:v>83.2</c:v>
                </c:pt>
                <c:pt idx="2">
                  <c:v>83.2</c:v>
                </c:pt>
              </c:numCache>
            </c:numRef>
          </c:val>
          <c:extLst>
            <c:ext xmlns:c16="http://schemas.microsoft.com/office/drawing/2014/chart" uri="{C3380CC4-5D6E-409C-BE32-E72D297353CC}">
              <c16:uniqueId val="{00000002-AEC7-4177-9A5F-CF9C2F12B7B2}"/>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31710198592660843"/>
          <c:w val="0.91779335157148079"/>
          <c:h val="0.6622980866524194"/>
        </c:manualLayout>
      </c:layout>
      <c:barChart>
        <c:barDir val="bar"/>
        <c:grouping val="stacked"/>
        <c:varyColors val="0"/>
        <c:ser>
          <c:idx val="1"/>
          <c:order val="0"/>
          <c:tx>
            <c:strRef>
              <c:f>List1!$B$1</c:f>
              <c:strCache>
                <c:ptCount val="1"/>
                <c:pt idx="0">
                  <c:v>Lední hokej</c:v>
                </c:pt>
              </c:strCache>
            </c:strRef>
          </c:tx>
          <c:spPr>
            <a:solidFill>
              <a:schemeClr val="accent1">
                <a:lumMod val="75000"/>
              </a:schemeClr>
            </a:solidFill>
          </c:spPr>
          <c:invertIfNegative val="0"/>
          <c:dLbls>
            <c:spPr>
              <a:noFill/>
              <a:ln>
                <a:noFill/>
              </a:ln>
              <a:effectLst/>
            </c:spPr>
            <c:txPr>
              <a:bodyPr/>
              <a:lstStyle/>
              <a:p>
                <a:pPr algn="ctr">
                  <a:defRPr lang="cs-CZ"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General</c:formatCode>
                <c:ptCount val="3"/>
                <c:pt idx="0">
                  <c:v>14</c:v>
                </c:pt>
                <c:pt idx="1">
                  <c:v>12</c:v>
                </c:pt>
                <c:pt idx="2">
                  <c:v>12</c:v>
                </c:pt>
              </c:numCache>
            </c:numRef>
          </c:val>
          <c:extLst>
            <c:ext xmlns:c16="http://schemas.microsoft.com/office/drawing/2014/chart" uri="{C3380CC4-5D6E-409C-BE32-E72D297353CC}">
              <c16:uniqueId val="{00000001-3C0E-48E0-8F5C-CD4F8DD5B608}"/>
            </c:ext>
          </c:extLst>
        </c:ser>
        <c:ser>
          <c:idx val="2"/>
          <c:order val="1"/>
          <c:tx>
            <c:strRef>
              <c:f>List1!$C$1</c:f>
              <c:strCache>
                <c:ptCount val="1"/>
                <c:pt idx="0">
                  <c:v>Fotbal</c:v>
                </c:pt>
              </c:strCache>
            </c:strRef>
          </c:tx>
          <c:spPr>
            <a:solidFill>
              <a:schemeClr val="accent3">
                <a:lumMod val="75000"/>
              </a:schemeClr>
            </a:solidFill>
          </c:spPr>
          <c:invertIfNegative val="0"/>
          <c:dLbls>
            <c:spPr>
              <a:noFill/>
              <a:ln>
                <a:noFill/>
              </a:ln>
              <a:effectLst/>
            </c:spPr>
            <c:txPr>
              <a:bodyPr anchorCtr="0"/>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List1!$C$2:$C$4</c:f>
              <c:numCache>
                <c:formatCode>General</c:formatCode>
                <c:ptCount val="3"/>
                <c:pt idx="0">
                  <c:v>11</c:v>
                </c:pt>
                <c:pt idx="1">
                  <c:v>14</c:v>
                </c:pt>
                <c:pt idx="2">
                  <c:v>14</c:v>
                </c:pt>
              </c:numCache>
            </c:numRef>
          </c:val>
          <c:extLst>
            <c:ext xmlns:c16="http://schemas.microsoft.com/office/drawing/2014/chart" uri="{C3380CC4-5D6E-409C-BE32-E72D297353CC}">
              <c16:uniqueId val="{00000002-3C0E-48E0-8F5C-CD4F8DD5B608}"/>
            </c:ext>
          </c:extLst>
        </c:ser>
        <c:ser>
          <c:idx val="3"/>
          <c:order val="2"/>
          <c:tx>
            <c:strRef>
              <c:f>List1!$D$1</c:f>
              <c:strCache>
                <c:ptCount val="1"/>
                <c:pt idx="0">
                  <c:v>Lyžování (sjezd., klas., skoky)</c:v>
                </c:pt>
              </c:strCache>
            </c:strRef>
          </c:tx>
          <c:invertIfNegative val="0"/>
          <c:dLbls>
            <c:spPr>
              <a:noFill/>
              <a:ln>
                <a:noFill/>
              </a:ln>
              <a:effectLst/>
            </c:spPr>
            <c:txPr>
              <a:bodyPr anchorCtr="0"/>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List1!$D$2:$D$4</c:f>
              <c:numCache>
                <c:formatCode>General</c:formatCode>
                <c:ptCount val="3"/>
                <c:pt idx="0">
                  <c:v>8</c:v>
                </c:pt>
                <c:pt idx="1">
                  <c:v>7</c:v>
                </c:pt>
                <c:pt idx="2">
                  <c:v>7</c:v>
                </c:pt>
              </c:numCache>
            </c:numRef>
          </c:val>
          <c:extLst>
            <c:ext xmlns:c16="http://schemas.microsoft.com/office/drawing/2014/chart" uri="{C3380CC4-5D6E-409C-BE32-E72D297353CC}">
              <c16:uniqueId val="{00000003-3C0E-48E0-8F5C-CD4F8DD5B608}"/>
            </c:ext>
          </c:extLst>
        </c:ser>
        <c:ser>
          <c:idx val="4"/>
          <c:order val="3"/>
          <c:tx>
            <c:strRef>
              <c:f>List1!$E$1</c:f>
              <c:strCache>
                <c:ptCount val="1"/>
                <c:pt idx="0">
                  <c:v>Basketbal</c:v>
                </c:pt>
              </c:strCache>
            </c:strRef>
          </c:tx>
          <c:invertIfNegative val="0"/>
          <c:dLbls>
            <c:spPr>
              <a:noFill/>
              <a:ln>
                <a:noFill/>
              </a:ln>
              <a:effectLst/>
            </c:spPr>
            <c:txPr>
              <a:bodyPr anchorCtr="0"/>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List1!$E$2:$E$4</c:f>
              <c:numCache>
                <c:formatCode>General</c:formatCode>
                <c:ptCount val="3"/>
                <c:pt idx="0">
                  <c:v>7</c:v>
                </c:pt>
                <c:pt idx="1">
                  <c:v>6</c:v>
                </c:pt>
                <c:pt idx="2">
                  <c:v>6</c:v>
                </c:pt>
              </c:numCache>
            </c:numRef>
          </c:val>
          <c:extLst>
            <c:ext xmlns:c16="http://schemas.microsoft.com/office/drawing/2014/chart" uri="{C3380CC4-5D6E-409C-BE32-E72D297353CC}">
              <c16:uniqueId val="{00000004-3C0E-48E0-8F5C-CD4F8DD5B608}"/>
            </c:ext>
          </c:extLst>
        </c:ser>
        <c:ser>
          <c:idx val="5"/>
          <c:order val="4"/>
          <c:tx>
            <c:strRef>
              <c:f>List1!$F$1</c:f>
              <c:strCache>
                <c:ptCount val="1"/>
                <c:pt idx="0">
                  <c:v>Cyklistika</c:v>
                </c:pt>
              </c:strCache>
            </c:strRef>
          </c:tx>
          <c:invertIfNegative val="0"/>
          <c:dLbls>
            <c:spPr>
              <a:noFill/>
              <a:ln>
                <a:noFill/>
              </a:ln>
              <a:effectLst/>
            </c:spPr>
            <c:txPr>
              <a:bodyPr anchorCtr="0"/>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List1!$F$2:$F$4</c:f>
              <c:numCache>
                <c:formatCode>General</c:formatCode>
                <c:ptCount val="3"/>
                <c:pt idx="0">
                  <c:v>7</c:v>
                </c:pt>
                <c:pt idx="1">
                  <c:v>7</c:v>
                </c:pt>
                <c:pt idx="2">
                  <c:v>7</c:v>
                </c:pt>
              </c:numCache>
            </c:numRef>
          </c:val>
          <c:extLst>
            <c:ext xmlns:c16="http://schemas.microsoft.com/office/drawing/2014/chart" uri="{C3380CC4-5D6E-409C-BE32-E72D297353CC}">
              <c16:uniqueId val="{00000005-3C0E-48E0-8F5C-CD4F8DD5B608}"/>
            </c:ext>
          </c:extLst>
        </c:ser>
        <c:ser>
          <c:idx val="6"/>
          <c:order val="5"/>
          <c:tx>
            <c:strRef>
              <c:f>List1!$G$1</c:f>
              <c:strCache>
                <c:ptCount val="1"/>
                <c:pt idx="0">
                  <c:v>Volejbal</c:v>
                </c:pt>
              </c:strCache>
            </c:strRef>
          </c:tx>
          <c:invertIfNegative val="0"/>
          <c:dLbls>
            <c:spPr>
              <a:noFill/>
              <a:ln>
                <a:noFill/>
              </a:ln>
              <a:effectLst/>
            </c:spPr>
            <c:txPr>
              <a:bodyPr anchorCtr="0"/>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List1!$G$2:$G$4</c:f>
              <c:numCache>
                <c:formatCode>General</c:formatCode>
                <c:ptCount val="3"/>
                <c:pt idx="0">
                  <c:v>4</c:v>
                </c:pt>
                <c:pt idx="1">
                  <c:v>4</c:v>
                </c:pt>
                <c:pt idx="2">
                  <c:v>5</c:v>
                </c:pt>
              </c:numCache>
            </c:numRef>
          </c:val>
          <c:extLst>
            <c:ext xmlns:c16="http://schemas.microsoft.com/office/drawing/2014/chart" uri="{C3380CC4-5D6E-409C-BE32-E72D297353CC}">
              <c16:uniqueId val="{00000006-3C0E-48E0-8F5C-CD4F8DD5B608}"/>
            </c:ext>
          </c:extLst>
        </c:ser>
        <c:ser>
          <c:idx val="7"/>
          <c:order val="6"/>
          <c:tx>
            <c:strRef>
              <c:f>List1!$H$1</c:f>
              <c:strCache>
                <c:ptCount val="1"/>
                <c:pt idx="0">
                  <c:v>Lehká atletika</c:v>
                </c:pt>
              </c:strCache>
            </c:strRef>
          </c:tx>
          <c:invertIfNegative val="0"/>
          <c:dLbls>
            <c:spPr>
              <a:noFill/>
              <a:ln>
                <a:noFill/>
              </a:ln>
              <a:effectLst/>
            </c:spPr>
            <c:txPr>
              <a:bodyPr anchorCtr="0"/>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List1!$H$2:$H$4</c:f>
              <c:numCache>
                <c:formatCode>General</c:formatCode>
                <c:ptCount val="3"/>
                <c:pt idx="0">
                  <c:v>4</c:v>
                </c:pt>
                <c:pt idx="1">
                  <c:v>4</c:v>
                </c:pt>
                <c:pt idx="2">
                  <c:v>4</c:v>
                </c:pt>
              </c:numCache>
            </c:numRef>
          </c:val>
          <c:extLst>
            <c:ext xmlns:c16="http://schemas.microsoft.com/office/drawing/2014/chart" uri="{C3380CC4-5D6E-409C-BE32-E72D297353CC}">
              <c16:uniqueId val="{00000007-3C0E-48E0-8F5C-CD4F8DD5B608}"/>
            </c:ext>
          </c:extLst>
        </c:ser>
        <c:ser>
          <c:idx val="8"/>
          <c:order val="7"/>
          <c:tx>
            <c:strRef>
              <c:f>List1!$I$1</c:f>
              <c:strCache>
                <c:ptCount val="1"/>
                <c:pt idx="0">
                  <c:v>Házená</c:v>
                </c:pt>
              </c:strCache>
            </c:strRef>
          </c:tx>
          <c:invertIfNegative val="0"/>
          <c:dLbls>
            <c:spPr>
              <a:noFill/>
              <a:ln>
                <a:noFill/>
              </a:ln>
              <a:effectLst/>
            </c:spPr>
            <c:txPr>
              <a:bodyPr anchorCtr="0"/>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List1!$I$2:$I$4</c:f>
              <c:numCache>
                <c:formatCode>General</c:formatCode>
                <c:ptCount val="3"/>
                <c:pt idx="0">
                  <c:v>4</c:v>
                </c:pt>
                <c:pt idx="1">
                  <c:v>3</c:v>
                </c:pt>
                <c:pt idx="2">
                  <c:v>3</c:v>
                </c:pt>
              </c:numCache>
            </c:numRef>
          </c:val>
          <c:extLst>
            <c:ext xmlns:c16="http://schemas.microsoft.com/office/drawing/2014/chart" uri="{C3380CC4-5D6E-409C-BE32-E72D297353CC}">
              <c16:uniqueId val="{00000008-3C0E-48E0-8F5C-CD4F8DD5B608}"/>
            </c:ext>
          </c:extLst>
        </c:ser>
        <c:ser>
          <c:idx val="9"/>
          <c:order val="8"/>
          <c:tx>
            <c:strRef>
              <c:f>List1!$J$1</c:f>
              <c:strCache>
                <c:ptCount val="1"/>
                <c:pt idx="0">
                  <c:v>Biatlon</c:v>
                </c:pt>
              </c:strCache>
            </c:strRef>
          </c:tx>
          <c:spPr>
            <a:solidFill>
              <a:srgbClr val="FFCA21"/>
            </a:solidFill>
          </c:spPr>
          <c:invertIfNegative val="0"/>
          <c:dLbls>
            <c:spPr>
              <a:noFill/>
              <a:ln>
                <a:noFill/>
              </a:ln>
              <a:effectLst/>
            </c:spPr>
            <c:txPr>
              <a:bodyPr anchorCtr="0"/>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List1!$J$2:$J$4</c:f>
              <c:numCache>
                <c:formatCode>General</c:formatCode>
                <c:ptCount val="3"/>
                <c:pt idx="0">
                  <c:v>3</c:v>
                </c:pt>
                <c:pt idx="1">
                  <c:v>3</c:v>
                </c:pt>
                <c:pt idx="2">
                  <c:v>3</c:v>
                </c:pt>
              </c:numCache>
            </c:numRef>
          </c:val>
          <c:extLst>
            <c:ext xmlns:c16="http://schemas.microsoft.com/office/drawing/2014/chart" uri="{C3380CC4-5D6E-409C-BE32-E72D297353CC}">
              <c16:uniqueId val="{00000009-3C0E-48E0-8F5C-CD4F8DD5B608}"/>
            </c:ext>
          </c:extLst>
        </c:ser>
        <c:ser>
          <c:idx val="10"/>
          <c:order val="9"/>
          <c:tx>
            <c:strRef>
              <c:f>List1!$K$1</c:f>
              <c:strCache>
                <c:ptCount val="1"/>
                <c:pt idx="0">
                  <c:v>Krasobruslení</c:v>
                </c:pt>
              </c:strCache>
            </c:strRef>
          </c:tx>
          <c:spPr>
            <a:solidFill>
              <a:schemeClr val="bg1">
                <a:lumMod val="50000"/>
              </a:schemeClr>
            </a:solidFill>
          </c:spPr>
          <c:invertIfNegative val="0"/>
          <c:dLbls>
            <c:spPr>
              <a:noFill/>
              <a:ln>
                <a:noFill/>
              </a:ln>
              <a:effectLst/>
            </c:spPr>
            <c:txPr>
              <a:bodyPr/>
              <a:lstStyle/>
              <a:p>
                <a:pPr algn="ctr">
                  <a:defRPr lang="cs-CZ"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List1!$K$2:$K$4</c:f>
              <c:numCache>
                <c:formatCode>General</c:formatCode>
                <c:ptCount val="3"/>
                <c:pt idx="0">
                  <c:v>3</c:v>
                </c:pt>
                <c:pt idx="1">
                  <c:v>2</c:v>
                </c:pt>
                <c:pt idx="2">
                  <c:v>3</c:v>
                </c:pt>
              </c:numCache>
            </c:numRef>
          </c:val>
          <c:extLst>
            <c:ext xmlns:c16="http://schemas.microsoft.com/office/drawing/2014/chart" uri="{C3380CC4-5D6E-409C-BE32-E72D297353CC}">
              <c16:uniqueId val="{00000000-C4B7-4C6A-96F2-536C6FE57374}"/>
            </c:ext>
          </c:extLst>
        </c:ser>
        <c:ser>
          <c:idx val="11"/>
          <c:order val="10"/>
          <c:tx>
            <c:strRef>
              <c:f>List1!$L$1</c:f>
              <c:strCache>
                <c:ptCount val="1"/>
                <c:pt idx="0">
                  <c:v>Florbal</c:v>
                </c:pt>
              </c:strCache>
            </c:strRef>
          </c:tx>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List1!$L$2:$L$4</c:f>
              <c:numCache>
                <c:formatCode>General</c:formatCode>
                <c:ptCount val="3"/>
                <c:pt idx="0">
                  <c:v>2</c:v>
                </c:pt>
                <c:pt idx="1">
                  <c:v>2</c:v>
                </c:pt>
                <c:pt idx="2">
                  <c:v>2</c:v>
                </c:pt>
              </c:numCache>
            </c:numRef>
          </c:val>
          <c:extLst>
            <c:ext xmlns:c16="http://schemas.microsoft.com/office/drawing/2014/chart" uri="{C3380CC4-5D6E-409C-BE32-E72D297353CC}">
              <c16:uniqueId val="{00000000-F3C6-4137-8DBE-1BB7E3D92B86}"/>
            </c:ext>
          </c:extLst>
        </c:ser>
        <c:ser>
          <c:idx val="12"/>
          <c:order val="11"/>
          <c:tx>
            <c:strRef>
              <c:f>List1!$M$1</c:f>
              <c:strCache>
                <c:ptCount val="1"/>
                <c:pt idx="0">
                  <c:v>Motorismus závodní</c:v>
                </c:pt>
              </c:strCache>
            </c:strRef>
          </c:tx>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List1!$M$2:$M$4</c:f>
              <c:numCache>
                <c:formatCode>General</c:formatCode>
                <c:ptCount val="3"/>
                <c:pt idx="0">
                  <c:v>2</c:v>
                </c:pt>
                <c:pt idx="1">
                  <c:v>4</c:v>
                </c:pt>
                <c:pt idx="2">
                  <c:v>5</c:v>
                </c:pt>
              </c:numCache>
            </c:numRef>
          </c:val>
          <c:extLst>
            <c:ext xmlns:c16="http://schemas.microsoft.com/office/drawing/2014/chart" uri="{C3380CC4-5D6E-409C-BE32-E72D297353CC}">
              <c16:uniqueId val="{00000001-F3C6-4137-8DBE-1BB7E3D92B86}"/>
            </c:ext>
          </c:extLst>
        </c:ser>
        <c:ser>
          <c:idx val="13"/>
          <c:order val="12"/>
          <c:tx>
            <c:strRef>
              <c:f>List1!$N$1</c:f>
              <c:strCache>
                <c:ptCount val="1"/>
                <c:pt idx="0">
                  <c:v>Tenis</c:v>
                </c:pt>
              </c:strCache>
            </c:strRef>
          </c:tx>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List1!$N$2:$N$4</c:f>
              <c:numCache>
                <c:formatCode>General</c:formatCode>
                <c:ptCount val="3"/>
                <c:pt idx="0">
                  <c:v>2</c:v>
                </c:pt>
                <c:pt idx="1">
                  <c:v>3</c:v>
                </c:pt>
                <c:pt idx="2">
                  <c:v>2</c:v>
                </c:pt>
              </c:numCache>
            </c:numRef>
          </c:val>
          <c:extLst>
            <c:ext xmlns:c16="http://schemas.microsoft.com/office/drawing/2014/chart" uri="{C3380CC4-5D6E-409C-BE32-E72D297353CC}">
              <c16:uniqueId val="{00000002-F3C6-4137-8DBE-1BB7E3D92B86}"/>
            </c:ext>
          </c:extLst>
        </c:ser>
        <c:ser>
          <c:idx val="14"/>
          <c:order val="13"/>
          <c:tx>
            <c:strRef>
              <c:f>List1!$O$1</c:f>
              <c:strCache>
                <c:ptCount val="1"/>
                <c:pt idx="0">
                  <c:v>Jezdectví, dostihy</c:v>
                </c:pt>
              </c:strCache>
            </c:strRef>
          </c:tx>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List1!$O$2:$O$4</c:f>
              <c:numCache>
                <c:formatCode>General</c:formatCode>
                <c:ptCount val="3"/>
                <c:pt idx="0">
                  <c:v>1</c:v>
                </c:pt>
                <c:pt idx="1">
                  <c:v>1</c:v>
                </c:pt>
                <c:pt idx="2">
                  <c:v>1</c:v>
                </c:pt>
              </c:numCache>
            </c:numRef>
          </c:val>
          <c:extLst>
            <c:ext xmlns:c16="http://schemas.microsoft.com/office/drawing/2014/chart" uri="{C3380CC4-5D6E-409C-BE32-E72D297353CC}">
              <c16:uniqueId val="{00000003-F3C6-4137-8DBE-1BB7E3D92B86}"/>
            </c:ext>
          </c:extLst>
        </c:ser>
        <c:ser>
          <c:idx val="15"/>
          <c:order val="14"/>
          <c:tx>
            <c:strRef>
              <c:f>List1!$P$1</c:f>
              <c:strCache>
                <c:ptCount val="1"/>
                <c:pt idx="0">
                  <c:v>Ostatní a komb. sporty</c:v>
                </c:pt>
              </c:strCache>
            </c:strRef>
          </c:tx>
          <c:spPr>
            <a:solidFill>
              <a:schemeClr val="bg1">
                <a:lumMod val="75000"/>
              </a:schemeClr>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List1!$P$2:$P$4</c:f>
              <c:numCache>
                <c:formatCode>General</c:formatCode>
                <c:ptCount val="3"/>
                <c:pt idx="0">
                  <c:v>28</c:v>
                </c:pt>
                <c:pt idx="1">
                  <c:v>28</c:v>
                </c:pt>
                <c:pt idx="2">
                  <c:v>26</c:v>
                </c:pt>
              </c:numCache>
            </c:numRef>
          </c:val>
          <c:extLst>
            <c:ext xmlns:c16="http://schemas.microsoft.com/office/drawing/2014/chart" uri="{C3380CC4-5D6E-409C-BE32-E72D297353CC}">
              <c16:uniqueId val="{00000004-F3C6-4137-8DBE-1BB7E3D92B86}"/>
            </c:ext>
          </c:extLst>
        </c:ser>
        <c:dLbls>
          <c:showLegendKey val="0"/>
          <c:showVal val="0"/>
          <c:showCatName val="0"/>
          <c:showSerName val="0"/>
          <c:showPercent val="0"/>
          <c:showBubbleSize val="0"/>
        </c:dLbls>
        <c:gapWidth val="65"/>
        <c:overlap val="100"/>
        <c:axId val="13593600"/>
        <c:axId val="13615872"/>
      </c:barChart>
      <c:catAx>
        <c:axId val="1359360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600" b="1"/>
            </a:pPr>
            <a:endParaRPr lang="cs-CZ"/>
          </a:p>
        </c:txPr>
        <c:crossAx val="13615872"/>
        <c:crosses val="autoZero"/>
        <c:auto val="1"/>
        <c:lblAlgn val="ctr"/>
        <c:lblOffset val="100"/>
        <c:noMultiLvlLbl val="0"/>
      </c:catAx>
      <c:valAx>
        <c:axId val="13615872"/>
        <c:scaling>
          <c:orientation val="minMax"/>
          <c:max val="100"/>
        </c:scaling>
        <c:delete val="1"/>
        <c:axPos val="t"/>
        <c:numFmt formatCode="General" sourceLinked="1"/>
        <c:majorTickMark val="out"/>
        <c:minorTickMark val="none"/>
        <c:tickLblPos val="nextTo"/>
        <c:crossAx val="13593600"/>
        <c:crosses val="autoZero"/>
        <c:crossBetween val="between"/>
      </c:valAx>
      <c:spPr>
        <a:noFill/>
        <a:ln w="25400">
          <a:noFill/>
        </a:ln>
      </c:spPr>
    </c:plotArea>
    <c:legend>
      <c:legendPos val="t"/>
      <c:layout>
        <c:manualLayout>
          <c:xMode val="edge"/>
          <c:yMode val="edge"/>
          <c:x val="6.5296233925203909E-2"/>
          <c:y val="1.466308260716534E-2"/>
          <c:w val="0.93470376607479599"/>
          <c:h val="0.26626795897960687"/>
        </c:manualLayout>
      </c:layout>
      <c:overlay val="0"/>
      <c:txPr>
        <a:bodyPr/>
        <a:lstStyle/>
        <a:p>
          <a:pPr>
            <a:defRPr sz="15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4874074074073"/>
          <c:y val="2.7342597065240962E-2"/>
          <c:w val="0.50644777777777783"/>
          <c:h val="0.87343117690210137"/>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regionálních pořadů (ATO)</c:v>
                </c:pt>
                <c:pt idx="1">
                  <c:v>Spokojenost s regionálními pořady (DKV)</c:v>
                </c:pt>
                <c:pt idx="2">
                  <c:v>ČT dobře informuje o tom, co se děje v ČR a v mém regionu (DKV) *</c:v>
                </c:pt>
              </c:strCache>
            </c:strRef>
          </c:cat>
          <c:val>
            <c:numRef>
              <c:f>List1!$B$2:$B$4</c:f>
              <c:numCache>
                <c:formatCode>General</c:formatCode>
                <c:ptCount val="3"/>
                <c:pt idx="0">
                  <c:v>11</c:v>
                </c:pt>
                <c:pt idx="1">
                  <c:v>84</c:v>
                </c:pt>
                <c:pt idx="2">
                  <c:v>78</c:v>
                </c:pt>
              </c:numCache>
            </c:numRef>
          </c:val>
          <c:extLst>
            <c:ext xmlns:c16="http://schemas.microsoft.com/office/drawing/2014/chart" uri="{C3380CC4-5D6E-409C-BE32-E72D297353CC}">
              <c16:uniqueId val="{00000000-7A26-4CB3-BD6E-3FF19093E598}"/>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regionálních pořadů (ATO)</c:v>
                </c:pt>
                <c:pt idx="1">
                  <c:v>Spokojenost s regionálními pořady (DKV)</c:v>
                </c:pt>
                <c:pt idx="2">
                  <c:v>ČT dobře informuje o tom, co se děje v ČR a v mém regionu (DKV) *</c:v>
                </c:pt>
              </c:strCache>
            </c:strRef>
          </c:cat>
          <c:val>
            <c:numRef>
              <c:f>List1!$C$2:$C$4</c:f>
              <c:numCache>
                <c:formatCode>General</c:formatCode>
                <c:ptCount val="3"/>
                <c:pt idx="0">
                  <c:v>11</c:v>
                </c:pt>
                <c:pt idx="1">
                  <c:v>84</c:v>
                </c:pt>
              </c:numCache>
            </c:numRef>
          </c:val>
          <c:extLst>
            <c:ext xmlns:c16="http://schemas.microsoft.com/office/drawing/2014/chart" uri="{C3380CC4-5D6E-409C-BE32-E72D297353CC}">
              <c16:uniqueId val="{00000001-7A26-4CB3-BD6E-3FF19093E598}"/>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regionálních pořadů (ATO)</c:v>
                </c:pt>
                <c:pt idx="1">
                  <c:v>Spokojenost s regionálními pořady (DKV)</c:v>
                </c:pt>
                <c:pt idx="2">
                  <c:v>ČT dobře informuje o tom, co se děje v ČR a v mém regionu (DKV) *</c:v>
                </c:pt>
              </c:strCache>
            </c:strRef>
          </c:cat>
          <c:val>
            <c:numRef>
              <c:f>List1!$D$2:$D$4</c:f>
              <c:numCache>
                <c:formatCode>0</c:formatCode>
                <c:ptCount val="3"/>
                <c:pt idx="0">
                  <c:v>11</c:v>
                </c:pt>
                <c:pt idx="1">
                  <c:v>82.2</c:v>
                </c:pt>
              </c:numCache>
            </c:numRef>
          </c:val>
          <c:extLst>
            <c:ext xmlns:c16="http://schemas.microsoft.com/office/drawing/2014/chart" uri="{C3380CC4-5D6E-409C-BE32-E72D297353CC}">
              <c16:uniqueId val="{00000002-7A26-4CB3-BD6E-3FF19093E598}"/>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33287037037035"/>
          <c:y val="4.3657459001212907E-2"/>
          <c:w val="0.58600264408060088"/>
          <c:h val="0.87343117690210137"/>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numFmt formatCode="#,##0" sourceLinked="0"/>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UvR Praha</c:v>
                </c:pt>
                <c:pt idx="1">
                  <c:v>UvR Brno </c:v>
                </c:pt>
                <c:pt idx="2">
                  <c:v>UvR Ostrava</c:v>
                </c:pt>
                <c:pt idx="3">
                  <c:v>UvR Jih a západ*</c:v>
                </c:pt>
                <c:pt idx="4">
                  <c:v>UvR Sever a východ*</c:v>
                </c:pt>
                <c:pt idx="5">
                  <c:v>Počet celkově zmíněných obcí a měst (napříč UvR)</c:v>
                </c:pt>
              </c:strCache>
            </c:strRef>
          </c:cat>
          <c:val>
            <c:numRef>
              <c:f>List1!$B$2:$B$7</c:f>
              <c:numCache>
                <c:formatCode>General</c:formatCode>
                <c:ptCount val="6"/>
                <c:pt idx="0">
                  <c:v>1094</c:v>
                </c:pt>
                <c:pt idx="1">
                  <c:v>619</c:v>
                </c:pt>
                <c:pt idx="2">
                  <c:v>461</c:v>
                </c:pt>
                <c:pt idx="3">
                  <c:v>881</c:v>
                </c:pt>
                <c:pt idx="4">
                  <c:v>884</c:v>
                </c:pt>
                <c:pt idx="5">
                  <c:v>2146</c:v>
                </c:pt>
              </c:numCache>
            </c:numRef>
          </c:val>
          <c:extLst>
            <c:ext xmlns:c16="http://schemas.microsoft.com/office/drawing/2014/chart" uri="{C3380CC4-5D6E-409C-BE32-E72D297353CC}">
              <c16:uniqueId val="{00000000-FCF5-4989-9CB9-F98E3CBF1067}"/>
            </c:ext>
          </c:extLst>
        </c:ser>
        <c:ser>
          <c:idx val="1"/>
          <c:order val="1"/>
          <c:tx>
            <c:strRef>
              <c:f>List1!$C$1</c:f>
              <c:strCache>
                <c:ptCount val="1"/>
                <c:pt idx="0">
                  <c:v>2024</c:v>
                </c:pt>
              </c:strCache>
            </c:strRef>
          </c:tx>
          <c:spPr>
            <a:solidFill>
              <a:srgbClr val="254061">
                <a:alpha val="67000"/>
              </a:srgbClr>
            </a:solidFill>
          </c:spPr>
          <c:invertIfNegative val="0"/>
          <c:dLbls>
            <c:numFmt formatCode="#,##0" sourceLinked="0"/>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UvR Praha</c:v>
                </c:pt>
                <c:pt idx="1">
                  <c:v>UvR Brno </c:v>
                </c:pt>
                <c:pt idx="2">
                  <c:v>UvR Ostrava</c:v>
                </c:pt>
                <c:pt idx="3">
                  <c:v>UvR Jih a západ*</c:v>
                </c:pt>
                <c:pt idx="4">
                  <c:v>UvR Sever a východ*</c:v>
                </c:pt>
                <c:pt idx="5">
                  <c:v>Počet celkově zmíněných obcí a měst (napříč UvR)</c:v>
                </c:pt>
              </c:strCache>
            </c:strRef>
          </c:cat>
          <c:val>
            <c:numRef>
              <c:f>List1!$C$2:$C$7</c:f>
              <c:numCache>
                <c:formatCode>General</c:formatCode>
                <c:ptCount val="6"/>
                <c:pt idx="0">
                  <c:v>918</c:v>
                </c:pt>
                <c:pt idx="1">
                  <c:v>542</c:v>
                </c:pt>
                <c:pt idx="2">
                  <c:v>394</c:v>
                </c:pt>
                <c:pt idx="3">
                  <c:v>718</c:v>
                </c:pt>
                <c:pt idx="4">
                  <c:v>719</c:v>
                </c:pt>
                <c:pt idx="5">
                  <c:v>1894</c:v>
                </c:pt>
              </c:numCache>
            </c:numRef>
          </c:val>
          <c:extLst>
            <c:ext xmlns:c16="http://schemas.microsoft.com/office/drawing/2014/chart" uri="{C3380CC4-5D6E-409C-BE32-E72D297353CC}">
              <c16:uniqueId val="{00000001-FCF5-4989-9CB9-F98E3CBF1067}"/>
            </c:ext>
          </c:extLst>
        </c:ser>
        <c:ser>
          <c:idx val="2"/>
          <c:order val="2"/>
          <c:tx>
            <c:strRef>
              <c:f>List1!$D$1</c:f>
              <c:strCache>
                <c:ptCount val="1"/>
                <c:pt idx="0">
                  <c:v>Ø 2019-2023</c:v>
                </c:pt>
              </c:strCache>
            </c:strRef>
          </c:tx>
          <c:spPr>
            <a:solidFill>
              <a:srgbClr val="254061">
                <a:alpha val="34000"/>
              </a:srgbClr>
            </a:solidFill>
          </c:spPr>
          <c:invertIfNegative val="0"/>
          <c:dLbls>
            <c:numFmt formatCode="#,##0" sourceLinked="0"/>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UvR Praha</c:v>
                </c:pt>
                <c:pt idx="1">
                  <c:v>UvR Brno </c:v>
                </c:pt>
                <c:pt idx="2">
                  <c:v>UvR Ostrava</c:v>
                </c:pt>
                <c:pt idx="3">
                  <c:v>UvR Jih a západ*</c:v>
                </c:pt>
                <c:pt idx="4">
                  <c:v>UvR Sever a východ*</c:v>
                </c:pt>
                <c:pt idx="5">
                  <c:v>Počet celkově zmíněných obcí a měst (napříč UvR)</c:v>
                </c:pt>
              </c:strCache>
            </c:strRef>
          </c:cat>
          <c:val>
            <c:numRef>
              <c:f>List1!$D$2:$D$7</c:f>
              <c:numCache>
                <c:formatCode>0</c:formatCode>
                <c:ptCount val="6"/>
                <c:pt idx="0">
                  <c:v>869.2</c:v>
                </c:pt>
                <c:pt idx="1">
                  <c:v>542.79999999999995</c:v>
                </c:pt>
                <c:pt idx="2">
                  <c:v>412.6</c:v>
                </c:pt>
                <c:pt idx="3">
                  <c:v>0</c:v>
                </c:pt>
                <c:pt idx="4">
                  <c:v>0</c:v>
                </c:pt>
                <c:pt idx="5">
                  <c:v>1405</c:v>
                </c:pt>
              </c:numCache>
            </c:numRef>
          </c:val>
          <c:extLst>
            <c:ext xmlns:c16="http://schemas.microsoft.com/office/drawing/2014/chart" uri="{C3380CC4-5D6E-409C-BE32-E72D297353CC}">
              <c16:uniqueId val="{00000002-FCF5-4989-9CB9-F98E3CBF1067}"/>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2400"/>
          <c:min val="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Sloupec2</c:v>
                </c:pt>
              </c:strCache>
            </c:strRef>
          </c:tx>
          <c:spPr>
            <a:solidFill>
              <a:schemeClr val="bg1">
                <a:lumMod val="65000"/>
              </a:schemeClr>
            </a:solidFill>
          </c:spPr>
          <c:invertIfNegative val="0"/>
          <c:dPt>
            <c:idx val="0"/>
            <c:invertIfNegative val="0"/>
            <c:bubble3D val="0"/>
            <c:spPr>
              <a:solidFill>
                <a:schemeClr val="accent6"/>
              </a:solidFill>
            </c:spPr>
            <c:extLst>
              <c:ext xmlns:c16="http://schemas.microsoft.com/office/drawing/2014/chart" uri="{C3380CC4-5D6E-409C-BE32-E72D297353CC}">
                <c16:uniqueId val="{00000000-E4BB-4717-8940-6BB1DCF15269}"/>
              </c:ext>
            </c:extLst>
          </c:dPt>
          <c:dPt>
            <c:idx val="1"/>
            <c:invertIfNegative val="0"/>
            <c:bubble3D val="0"/>
            <c:extLst>
              <c:ext xmlns:c16="http://schemas.microsoft.com/office/drawing/2014/chart" uri="{C3380CC4-5D6E-409C-BE32-E72D297353CC}">
                <c16:uniqueId val="{00000005-52C8-4827-93B8-AD84C709D30E}"/>
              </c:ext>
            </c:extLst>
          </c:dPt>
          <c:dPt>
            <c:idx val="2"/>
            <c:invertIfNegative val="0"/>
            <c:bubble3D val="0"/>
            <c:extLst>
              <c:ext xmlns:c16="http://schemas.microsoft.com/office/drawing/2014/chart" uri="{C3380CC4-5D6E-409C-BE32-E72D297353CC}">
                <c16:uniqueId val="{00000000-0E62-4FC7-85A2-E3EAFE147124}"/>
              </c:ext>
            </c:extLst>
          </c:dPt>
          <c:dPt>
            <c:idx val="5"/>
            <c:invertIfNegative val="0"/>
            <c:bubble3D val="0"/>
            <c:extLst>
              <c:ext xmlns:c16="http://schemas.microsoft.com/office/drawing/2014/chart" uri="{C3380CC4-5D6E-409C-BE32-E72D297353CC}">
                <c16:uniqueId val="{00000002-960D-4D09-9E84-DC3DCB0C7B2B}"/>
              </c:ext>
            </c:extLst>
          </c:dPt>
          <c:dPt>
            <c:idx val="7"/>
            <c:invertIfNegative val="0"/>
            <c:bubble3D val="0"/>
            <c:extLst>
              <c:ext xmlns:c16="http://schemas.microsoft.com/office/drawing/2014/chart" uri="{C3380CC4-5D6E-409C-BE32-E72D297353CC}">
                <c16:uniqueId val="{00000004-DD2F-4A94-BC3B-FE0E4AF03875}"/>
              </c:ext>
            </c:extLst>
          </c:dPt>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ČT24 (Česká republika)</c:v>
                </c:pt>
                <c:pt idx="1">
                  <c:v>M1 (Maďarsko)</c:v>
                </c:pt>
                <c:pt idx="2">
                  <c:v>TVP Info (Polsko)</c:v>
                </c:pt>
                <c:pt idx="3">
                  <c:v>BBC News (Velká Británie)</c:v>
                </c:pt>
                <c:pt idx="4">
                  <c:v>RTP Informacao (Portugalsko)</c:v>
                </c:pt>
                <c:pt idx="5">
                  <c:v>Phoenix - ARD+ZDF (Německo)</c:v>
                </c:pt>
                <c:pt idx="6">
                  <c:v>Franceinfo (Francie)</c:v>
                </c:pt>
                <c:pt idx="7">
                  <c:v>Rai News 24 (Itálie)</c:v>
                </c:pt>
                <c:pt idx="8">
                  <c:v>Tagesschau24 (Německo)</c:v>
                </c:pt>
                <c:pt idx="9">
                  <c:v>NPO Politic and News (Nizozemsko)</c:v>
                </c:pt>
                <c:pt idx="10">
                  <c:v>BBC Parliment (Velká Británie)</c:v>
                </c:pt>
              </c:strCache>
            </c:strRef>
          </c:cat>
          <c:val>
            <c:numRef>
              <c:f>List1!$B$2:$B$12</c:f>
              <c:numCache>
                <c:formatCode>0.0</c:formatCode>
                <c:ptCount val="11"/>
                <c:pt idx="0">
                  <c:v>4.5999999999999996</c:v>
                </c:pt>
                <c:pt idx="1">
                  <c:v>2.8</c:v>
                </c:pt>
                <c:pt idx="2">
                  <c:v>1.7</c:v>
                </c:pt>
                <c:pt idx="3">
                  <c:v>1.3</c:v>
                </c:pt>
                <c:pt idx="4">
                  <c:v>1.1000000000000001</c:v>
                </c:pt>
                <c:pt idx="5">
                  <c:v>1</c:v>
                </c:pt>
                <c:pt idx="6">
                  <c:v>0.9</c:v>
                </c:pt>
                <c:pt idx="7">
                  <c:v>0.5</c:v>
                </c:pt>
                <c:pt idx="8">
                  <c:v>0.5</c:v>
                </c:pt>
                <c:pt idx="9">
                  <c:v>0.3</c:v>
                </c:pt>
                <c:pt idx="10">
                  <c:v>0</c:v>
                </c:pt>
              </c:numCache>
            </c:numRef>
          </c:val>
          <c:extLst>
            <c:ext xmlns:c16="http://schemas.microsoft.com/office/drawing/2014/chart" uri="{C3380CC4-5D6E-409C-BE32-E72D297353CC}">
              <c16:uniqueId val="{00000000-BDBE-42F8-BF52-09B2E4BB1620}"/>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4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baseline="0" dirty="0"/>
              <a:t>2023</a:t>
            </a:r>
            <a:endParaRPr lang="en-GB" sz="1800" b="1" dirty="0"/>
          </a:p>
        </c:rich>
      </c:tx>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nchorCtr="0"/>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List1!$B$2:$B$10</c:f>
              <c:numCache>
                <c:formatCode>0</c:formatCode>
                <c:ptCount val="9"/>
                <c:pt idx="0">
                  <c:v>32</c:v>
                </c:pt>
                <c:pt idx="1">
                  <c:v>96</c:v>
                </c:pt>
                <c:pt idx="2">
                  <c:v>84</c:v>
                </c:pt>
                <c:pt idx="3">
                  <c:v>63</c:v>
                </c:pt>
                <c:pt idx="4">
                  <c:v>100</c:v>
                </c:pt>
                <c:pt idx="5">
                  <c:v>100</c:v>
                </c:pt>
                <c:pt idx="6">
                  <c:v>36</c:v>
                </c:pt>
                <c:pt idx="7">
                  <c:v>81</c:v>
                </c:pt>
                <c:pt idx="8">
                  <c:v>98</c:v>
                </c:pt>
              </c:numCache>
            </c:numRef>
          </c:val>
          <c:extLst>
            <c:ext xmlns:c16="http://schemas.microsoft.com/office/drawing/2014/chart" uri="{C3380CC4-5D6E-409C-BE32-E72D297353CC}">
              <c16:uniqueId val="{00000000-F0C1-416C-965E-E597061C735D}"/>
            </c:ext>
          </c:extLst>
        </c:ser>
        <c:ser>
          <c:idx val="1"/>
          <c:order val="1"/>
          <c:tx>
            <c:strRef>
              <c:f>List1!$C$1</c:f>
              <c:strCache>
                <c:ptCount val="1"/>
                <c:pt idx="0">
                  <c:v>Evropská tvorba *</c:v>
                </c:pt>
              </c:strCache>
            </c:strRef>
          </c:tx>
          <c:spPr>
            <a:ln>
              <a:no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List1!$C$2:$C$10</c:f>
              <c:numCache>
                <c:formatCode>General</c:formatCode>
                <c:ptCount val="9"/>
                <c:pt idx="0" formatCode="0">
                  <c:v>39</c:v>
                </c:pt>
                <c:pt idx="2" formatCode="0">
                  <c:v>13</c:v>
                </c:pt>
                <c:pt idx="3" formatCode="0">
                  <c:v>29</c:v>
                </c:pt>
                <c:pt idx="6" formatCode="0">
                  <c:v>46</c:v>
                </c:pt>
                <c:pt idx="7" formatCode="0">
                  <c:v>14</c:v>
                </c:pt>
                <c:pt idx="8" formatCode="0">
                  <c:v>1</c:v>
                </c:pt>
              </c:numCache>
            </c:numRef>
          </c:val>
          <c:extLst>
            <c:ext xmlns:c16="http://schemas.microsoft.com/office/drawing/2014/chart" uri="{C3380CC4-5D6E-409C-BE32-E72D297353CC}">
              <c16:uniqueId val="{00000001-F0C1-416C-965E-E597061C735D}"/>
            </c:ext>
          </c:extLst>
        </c:ser>
        <c:ser>
          <c:idx val="2"/>
          <c:order val="2"/>
          <c:tx>
            <c:strRef>
              <c:f>List1!$D$1</c:f>
              <c:strCache>
                <c:ptCount val="1"/>
                <c:pt idx="0">
                  <c:v>Mimoevropská tvorba</c:v>
                </c:pt>
              </c:strCache>
            </c:strRef>
          </c:tx>
          <c:spPr>
            <a:ln>
              <a:noFill/>
            </a:ln>
          </c:spPr>
          <c:invertIfNegative val="0"/>
          <c:dLbls>
            <c:dLbl>
              <c:idx val="8"/>
              <c:layout>
                <c:manualLayout>
                  <c:x val="-8.825079625496975E-3"/>
                  <c:y val="2.353086237316276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C1-416C-965E-E597061C735D}"/>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List1!$D$2:$D$10</c:f>
              <c:numCache>
                <c:formatCode>0</c:formatCode>
                <c:ptCount val="9"/>
                <c:pt idx="0">
                  <c:v>29</c:v>
                </c:pt>
                <c:pt idx="1">
                  <c:v>4</c:v>
                </c:pt>
                <c:pt idx="2">
                  <c:v>3</c:v>
                </c:pt>
                <c:pt idx="3">
                  <c:v>8</c:v>
                </c:pt>
                <c:pt idx="6">
                  <c:v>18</c:v>
                </c:pt>
                <c:pt idx="7">
                  <c:v>5</c:v>
                </c:pt>
                <c:pt idx="8">
                  <c:v>1</c:v>
                </c:pt>
              </c:numCache>
            </c:numRef>
          </c:val>
          <c:extLst>
            <c:ext xmlns:c16="http://schemas.microsoft.com/office/drawing/2014/chart" uri="{C3380CC4-5D6E-409C-BE32-E72D297353CC}">
              <c16:uniqueId val="{00000003-F0C1-416C-965E-E597061C735D}"/>
            </c:ext>
          </c:extLst>
        </c:ser>
        <c:dLbls>
          <c:showLegendKey val="0"/>
          <c:showVal val="1"/>
          <c:showCatName val="0"/>
          <c:showSerName val="0"/>
          <c:showPercent val="0"/>
          <c:showBubbleSize val="0"/>
        </c:dLbls>
        <c:gapWidth val="46"/>
        <c:overlap val="100"/>
        <c:axId val="135677056"/>
        <c:axId val="135678592"/>
      </c:barChart>
      <c:catAx>
        <c:axId val="135677056"/>
        <c:scaling>
          <c:orientation val="maxMin"/>
        </c:scaling>
        <c:delete val="0"/>
        <c:axPos val="l"/>
        <c:numFmt formatCode="General" sourceLinked="1"/>
        <c:majorTickMark val="none"/>
        <c:minorTickMark val="none"/>
        <c:tickLblPos val="nextTo"/>
        <c:txPr>
          <a:bodyPr/>
          <a:lstStyle/>
          <a:p>
            <a:pPr>
              <a:defRPr sz="1400" b="1"/>
            </a:pPr>
            <a:endParaRPr lang="cs-CZ"/>
          </a:p>
        </c:txPr>
        <c:crossAx val="135678592"/>
        <c:crosses val="autoZero"/>
        <c:auto val="1"/>
        <c:lblAlgn val="ctr"/>
        <c:lblOffset val="100"/>
        <c:noMultiLvlLbl val="0"/>
      </c:catAx>
      <c:valAx>
        <c:axId val="135678592"/>
        <c:scaling>
          <c:orientation val="minMax"/>
          <c:max val="100"/>
        </c:scaling>
        <c:delete val="1"/>
        <c:axPos val="t"/>
        <c:numFmt formatCode="0" sourceLinked="1"/>
        <c:majorTickMark val="out"/>
        <c:minorTickMark val="none"/>
        <c:tickLblPos val="nextTo"/>
        <c:crossAx val="135677056"/>
        <c:crosses val="autoZero"/>
        <c:crossBetween val="between"/>
      </c:valAx>
    </c:plotArea>
    <c:legend>
      <c:legendPos val="t"/>
      <c:layout>
        <c:manualLayout>
          <c:xMode val="edge"/>
          <c:yMode val="edge"/>
          <c:x val="6.6425401497692452E-2"/>
          <c:y val="0.10194389320726815"/>
          <c:w val="0.86046020358138398"/>
          <c:h val="0.1901644289600912"/>
        </c:manualLayout>
      </c:layout>
      <c:overlay val="0"/>
      <c:txPr>
        <a:bodyPr/>
        <a:lstStyle/>
        <a:p>
          <a:pPr>
            <a:defRPr sz="1400" b="1"/>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baseline="0" dirty="0"/>
              <a:t>2024</a:t>
            </a:r>
            <a:endParaRPr lang="en-GB" sz="1800" b="1" dirty="0"/>
          </a:p>
        </c:rich>
      </c:tx>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List1!$B$2:$B$10</c:f>
              <c:numCache>
                <c:formatCode>0</c:formatCode>
                <c:ptCount val="9"/>
                <c:pt idx="0">
                  <c:v>29</c:v>
                </c:pt>
                <c:pt idx="1">
                  <c:v>93</c:v>
                </c:pt>
                <c:pt idx="2">
                  <c:v>88</c:v>
                </c:pt>
                <c:pt idx="3">
                  <c:v>60</c:v>
                </c:pt>
                <c:pt idx="4">
                  <c:v>100</c:v>
                </c:pt>
                <c:pt idx="5">
                  <c:v>100</c:v>
                </c:pt>
                <c:pt idx="6">
                  <c:v>36</c:v>
                </c:pt>
                <c:pt idx="7">
                  <c:v>80</c:v>
                </c:pt>
                <c:pt idx="8">
                  <c:v>99</c:v>
                </c:pt>
              </c:numCache>
            </c:numRef>
          </c:val>
          <c:extLst>
            <c:ext xmlns:c16="http://schemas.microsoft.com/office/drawing/2014/chart" uri="{C3380CC4-5D6E-409C-BE32-E72D297353CC}">
              <c16:uniqueId val="{00000000-DFE9-4771-A27F-889DB2361FED}"/>
            </c:ext>
          </c:extLst>
        </c:ser>
        <c:ser>
          <c:idx val="1"/>
          <c:order val="1"/>
          <c:tx>
            <c:strRef>
              <c:f>List1!$C$1</c:f>
              <c:strCache>
                <c:ptCount val="1"/>
                <c:pt idx="0">
                  <c:v>Evropská tvorba *</c:v>
                </c:pt>
              </c:strCache>
            </c:strRef>
          </c:tx>
          <c:spPr>
            <a:ln>
              <a:noFill/>
            </a:ln>
          </c:spPr>
          <c:invertIfNegative val="0"/>
          <c:dLbls>
            <c:dLbl>
              <c:idx val="8"/>
              <c:layout>
                <c:manualLayout>
                  <c:x val="-1.4038027579749961E-2"/>
                  <c:y val="5.9768390427832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E9-4771-A27F-889DB2361FED}"/>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List1!$C$2:$C$10</c:f>
              <c:numCache>
                <c:formatCode>0</c:formatCode>
                <c:ptCount val="9"/>
                <c:pt idx="0">
                  <c:v>38</c:v>
                </c:pt>
                <c:pt idx="1">
                  <c:v>1</c:v>
                </c:pt>
                <c:pt idx="2">
                  <c:v>9</c:v>
                </c:pt>
                <c:pt idx="3">
                  <c:v>33</c:v>
                </c:pt>
                <c:pt idx="6">
                  <c:v>47</c:v>
                </c:pt>
                <c:pt idx="7">
                  <c:v>15</c:v>
                </c:pt>
                <c:pt idx="8">
                  <c:v>1</c:v>
                </c:pt>
              </c:numCache>
            </c:numRef>
          </c:val>
          <c:extLst>
            <c:ext xmlns:c16="http://schemas.microsoft.com/office/drawing/2014/chart" uri="{C3380CC4-5D6E-409C-BE32-E72D297353CC}">
              <c16:uniqueId val="{00000002-DFE9-4771-A27F-889DB2361FED}"/>
            </c:ext>
          </c:extLst>
        </c:ser>
        <c:ser>
          <c:idx val="2"/>
          <c:order val="2"/>
          <c:tx>
            <c:strRef>
              <c:f>List1!$D$1</c:f>
              <c:strCache>
                <c:ptCount val="1"/>
                <c:pt idx="0">
                  <c:v>Mimoevropská tvorba</c:v>
                </c:pt>
              </c:strCache>
            </c:strRef>
          </c:tx>
          <c:spPr>
            <a:ln>
              <a:noFill/>
            </a:ln>
          </c:spPr>
          <c:invertIfNegative val="0"/>
          <c:dLbls>
            <c:dLbl>
              <c:idx val="8"/>
              <c:layout>
                <c:manualLayout>
                  <c:x val="-8.825079625496975E-3"/>
                  <c:y val="2.353086237316276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E9-4771-A27F-889DB2361FED}"/>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List1!$D$2:$D$10</c:f>
              <c:numCache>
                <c:formatCode>0</c:formatCode>
                <c:ptCount val="9"/>
                <c:pt idx="0">
                  <c:v>33</c:v>
                </c:pt>
                <c:pt idx="1">
                  <c:v>6</c:v>
                </c:pt>
                <c:pt idx="2">
                  <c:v>3</c:v>
                </c:pt>
                <c:pt idx="3">
                  <c:v>7</c:v>
                </c:pt>
                <c:pt idx="6">
                  <c:v>17</c:v>
                </c:pt>
                <c:pt idx="7">
                  <c:v>5</c:v>
                </c:pt>
              </c:numCache>
            </c:numRef>
          </c:val>
          <c:extLst>
            <c:ext xmlns:c16="http://schemas.microsoft.com/office/drawing/2014/chart" uri="{C3380CC4-5D6E-409C-BE32-E72D297353CC}">
              <c16:uniqueId val="{00000004-DFE9-4771-A27F-889DB2361FED}"/>
            </c:ext>
          </c:extLst>
        </c:ser>
        <c:dLbls>
          <c:showLegendKey val="0"/>
          <c:showVal val="1"/>
          <c:showCatName val="0"/>
          <c:showSerName val="0"/>
          <c:showPercent val="0"/>
          <c:showBubbleSize val="0"/>
        </c:dLbls>
        <c:gapWidth val="46"/>
        <c:overlap val="100"/>
        <c:axId val="135677056"/>
        <c:axId val="135678592"/>
      </c:barChart>
      <c:catAx>
        <c:axId val="135677056"/>
        <c:scaling>
          <c:orientation val="maxMin"/>
        </c:scaling>
        <c:delete val="0"/>
        <c:axPos val="l"/>
        <c:numFmt formatCode="General" sourceLinked="1"/>
        <c:majorTickMark val="none"/>
        <c:minorTickMark val="none"/>
        <c:tickLblPos val="nextTo"/>
        <c:txPr>
          <a:bodyPr/>
          <a:lstStyle/>
          <a:p>
            <a:pPr>
              <a:defRPr sz="1400" b="1"/>
            </a:pPr>
            <a:endParaRPr lang="cs-CZ"/>
          </a:p>
        </c:txPr>
        <c:crossAx val="135678592"/>
        <c:crosses val="autoZero"/>
        <c:auto val="1"/>
        <c:lblAlgn val="ctr"/>
        <c:lblOffset val="100"/>
        <c:noMultiLvlLbl val="0"/>
      </c:catAx>
      <c:valAx>
        <c:axId val="135678592"/>
        <c:scaling>
          <c:orientation val="minMax"/>
          <c:max val="100"/>
        </c:scaling>
        <c:delete val="1"/>
        <c:axPos val="t"/>
        <c:numFmt formatCode="0" sourceLinked="1"/>
        <c:majorTickMark val="out"/>
        <c:minorTickMark val="none"/>
        <c:tickLblPos val="nextTo"/>
        <c:crossAx val="135677056"/>
        <c:crosses val="autoZero"/>
        <c:crossBetween val="between"/>
      </c:valAx>
    </c:plotArea>
    <c:legend>
      <c:legendPos val="t"/>
      <c:layout>
        <c:manualLayout>
          <c:xMode val="edge"/>
          <c:yMode val="edge"/>
          <c:x val="6.6425401497692452E-2"/>
          <c:y val="0.10194389320726815"/>
          <c:w val="0.86046020358138398"/>
          <c:h val="0.1901644289600912"/>
        </c:manualLayout>
      </c:layout>
      <c:overlay val="0"/>
      <c:txPr>
        <a:bodyPr/>
        <a:lstStyle/>
        <a:p>
          <a:pPr>
            <a:defRPr sz="1400" b="1"/>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baseline="0" dirty="0"/>
              <a:t>2025</a:t>
            </a:r>
            <a:endParaRPr lang="en-GB" sz="1800" b="1" dirty="0"/>
          </a:p>
        </c:rich>
      </c:tx>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List1!$B$2:$B$10</c:f>
              <c:numCache>
                <c:formatCode>0</c:formatCode>
                <c:ptCount val="9"/>
                <c:pt idx="0">
                  <c:v>30</c:v>
                </c:pt>
                <c:pt idx="1">
                  <c:v>94</c:v>
                </c:pt>
                <c:pt idx="2">
                  <c:v>83</c:v>
                </c:pt>
                <c:pt idx="3">
                  <c:v>58</c:v>
                </c:pt>
                <c:pt idx="4">
                  <c:v>100</c:v>
                </c:pt>
                <c:pt idx="5">
                  <c:v>100</c:v>
                </c:pt>
                <c:pt idx="6">
                  <c:v>36</c:v>
                </c:pt>
                <c:pt idx="7">
                  <c:v>82</c:v>
                </c:pt>
                <c:pt idx="8">
                  <c:v>98</c:v>
                </c:pt>
              </c:numCache>
            </c:numRef>
          </c:val>
          <c:extLst>
            <c:ext xmlns:c16="http://schemas.microsoft.com/office/drawing/2014/chart" uri="{C3380CC4-5D6E-409C-BE32-E72D297353CC}">
              <c16:uniqueId val="{00000000-949B-439F-964D-9CBF9CA95426}"/>
            </c:ext>
          </c:extLst>
        </c:ser>
        <c:ser>
          <c:idx val="1"/>
          <c:order val="1"/>
          <c:tx>
            <c:strRef>
              <c:f>List1!$C$1</c:f>
              <c:strCache>
                <c:ptCount val="1"/>
                <c:pt idx="0">
                  <c:v>Evropská tvorba *</c:v>
                </c:pt>
              </c:strCache>
            </c:strRef>
          </c:tx>
          <c:spPr>
            <a:ln>
              <a:noFill/>
            </a:ln>
          </c:spPr>
          <c:invertIfNegative val="0"/>
          <c:dLbls>
            <c:dLbl>
              <c:idx val="8"/>
              <c:layout>
                <c:manualLayout>
                  <c:x val="-1.4038027579749961E-2"/>
                  <c:y val="5.9768390427832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68-40B7-9EFC-282AE2A1CC2E}"/>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List1!$C$2:$C$10</c:f>
              <c:numCache>
                <c:formatCode>0</c:formatCode>
                <c:ptCount val="9"/>
                <c:pt idx="0">
                  <c:v>39</c:v>
                </c:pt>
                <c:pt idx="1">
                  <c:v>2</c:v>
                </c:pt>
                <c:pt idx="2">
                  <c:v>13</c:v>
                </c:pt>
                <c:pt idx="3">
                  <c:v>30</c:v>
                </c:pt>
                <c:pt idx="4">
                  <c:v>0</c:v>
                </c:pt>
                <c:pt idx="5">
                  <c:v>0</c:v>
                </c:pt>
                <c:pt idx="6">
                  <c:v>47</c:v>
                </c:pt>
                <c:pt idx="7">
                  <c:v>13</c:v>
                </c:pt>
                <c:pt idx="8">
                  <c:v>0</c:v>
                </c:pt>
              </c:numCache>
            </c:numRef>
          </c:val>
          <c:extLst>
            <c:ext xmlns:c16="http://schemas.microsoft.com/office/drawing/2014/chart" uri="{C3380CC4-5D6E-409C-BE32-E72D297353CC}">
              <c16:uniqueId val="{00000005-949B-439F-964D-9CBF9CA95426}"/>
            </c:ext>
          </c:extLst>
        </c:ser>
        <c:ser>
          <c:idx val="2"/>
          <c:order val="2"/>
          <c:tx>
            <c:strRef>
              <c:f>List1!$D$1</c:f>
              <c:strCache>
                <c:ptCount val="1"/>
                <c:pt idx="0">
                  <c:v>Mimoevropská tvorba</c:v>
                </c:pt>
              </c:strCache>
            </c:strRef>
          </c:tx>
          <c:spPr>
            <a:ln>
              <a:noFill/>
            </a:ln>
          </c:spPr>
          <c:invertIfNegative val="0"/>
          <c:dLbls>
            <c:dLbl>
              <c:idx val="8"/>
              <c:layout>
                <c:manualLayout>
                  <c:x val="-8.825079625496975E-3"/>
                  <c:y val="2.353086237316276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85-4507-986D-F21F3431A514}"/>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List1!$D$2:$D$10</c:f>
              <c:numCache>
                <c:formatCode>0</c:formatCode>
                <c:ptCount val="9"/>
                <c:pt idx="0">
                  <c:v>31</c:v>
                </c:pt>
                <c:pt idx="1">
                  <c:v>4</c:v>
                </c:pt>
                <c:pt idx="2">
                  <c:v>4</c:v>
                </c:pt>
                <c:pt idx="3">
                  <c:v>12</c:v>
                </c:pt>
                <c:pt idx="4">
                  <c:v>0</c:v>
                </c:pt>
                <c:pt idx="5">
                  <c:v>0</c:v>
                </c:pt>
                <c:pt idx="6">
                  <c:v>17</c:v>
                </c:pt>
                <c:pt idx="7">
                  <c:v>5</c:v>
                </c:pt>
                <c:pt idx="8">
                  <c:v>2</c:v>
                </c:pt>
              </c:numCache>
            </c:numRef>
          </c:val>
          <c:extLst>
            <c:ext xmlns:c16="http://schemas.microsoft.com/office/drawing/2014/chart" uri="{C3380CC4-5D6E-409C-BE32-E72D297353CC}">
              <c16:uniqueId val="{0000000D-949B-439F-964D-9CBF9CA95426}"/>
            </c:ext>
          </c:extLst>
        </c:ser>
        <c:dLbls>
          <c:showLegendKey val="0"/>
          <c:showVal val="1"/>
          <c:showCatName val="0"/>
          <c:showSerName val="0"/>
          <c:showPercent val="0"/>
          <c:showBubbleSize val="0"/>
        </c:dLbls>
        <c:gapWidth val="46"/>
        <c:overlap val="100"/>
        <c:axId val="135677056"/>
        <c:axId val="135678592"/>
      </c:barChart>
      <c:catAx>
        <c:axId val="135677056"/>
        <c:scaling>
          <c:orientation val="maxMin"/>
        </c:scaling>
        <c:delete val="0"/>
        <c:axPos val="l"/>
        <c:numFmt formatCode="General" sourceLinked="1"/>
        <c:majorTickMark val="none"/>
        <c:minorTickMark val="none"/>
        <c:tickLblPos val="nextTo"/>
        <c:txPr>
          <a:bodyPr/>
          <a:lstStyle/>
          <a:p>
            <a:pPr>
              <a:defRPr sz="1400" b="1"/>
            </a:pPr>
            <a:endParaRPr lang="cs-CZ"/>
          </a:p>
        </c:txPr>
        <c:crossAx val="135678592"/>
        <c:crosses val="autoZero"/>
        <c:auto val="1"/>
        <c:lblAlgn val="ctr"/>
        <c:lblOffset val="100"/>
        <c:noMultiLvlLbl val="0"/>
      </c:catAx>
      <c:valAx>
        <c:axId val="135678592"/>
        <c:scaling>
          <c:orientation val="minMax"/>
          <c:max val="100"/>
        </c:scaling>
        <c:delete val="1"/>
        <c:axPos val="t"/>
        <c:numFmt formatCode="0" sourceLinked="1"/>
        <c:majorTickMark val="out"/>
        <c:minorTickMark val="none"/>
        <c:tickLblPos val="nextTo"/>
        <c:crossAx val="135677056"/>
        <c:crosses val="autoZero"/>
        <c:crossBetween val="between"/>
      </c:valAx>
    </c:plotArea>
    <c:legend>
      <c:legendPos val="t"/>
      <c:layout>
        <c:manualLayout>
          <c:xMode val="edge"/>
          <c:yMode val="edge"/>
          <c:x val="6.6425401497692452E-2"/>
          <c:y val="0.10194389320726815"/>
          <c:w val="0.86046020358138398"/>
          <c:h val="0.1901644289600912"/>
        </c:manualLayout>
      </c:layout>
      <c:overlay val="0"/>
      <c:txPr>
        <a:bodyPr/>
        <a:lstStyle/>
        <a:p>
          <a:pPr>
            <a:defRPr sz="1400" b="1"/>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22324159440386984"/>
          <c:w val="0.90316029146445498"/>
          <c:h val="0.74941581388248169"/>
        </c:manualLayout>
      </c:layout>
      <c:barChart>
        <c:barDir val="bar"/>
        <c:grouping val="stacked"/>
        <c:varyColors val="0"/>
        <c:ser>
          <c:idx val="0"/>
          <c:order val="0"/>
          <c:tx>
            <c:strRef>
              <c:f>List1!$B$1</c:f>
              <c:strCache>
                <c:ptCount val="1"/>
                <c:pt idx="0">
                  <c:v>Česká republika</c:v>
                </c:pt>
              </c:strCache>
            </c:strRef>
          </c:tx>
          <c:spPr>
            <a:solidFill>
              <a:srgbClr val="11457E"/>
            </a:solidFill>
          </c:spPr>
          <c:invertIfNegative val="0"/>
          <c:dLbls>
            <c:spPr>
              <a:noFill/>
              <a:ln>
                <a:noFill/>
              </a:ln>
              <a:effectLst/>
            </c:spPr>
            <c:txPr>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General</c:formatCode>
                <c:ptCount val="3"/>
                <c:pt idx="0">
                  <c:v>36</c:v>
                </c:pt>
                <c:pt idx="1">
                  <c:v>36</c:v>
                </c:pt>
                <c:pt idx="2">
                  <c:v>36</c:v>
                </c:pt>
              </c:numCache>
            </c:numRef>
          </c:val>
          <c:extLst>
            <c:ext xmlns:c16="http://schemas.microsoft.com/office/drawing/2014/chart" uri="{C3380CC4-5D6E-409C-BE32-E72D297353CC}">
              <c16:uniqueId val="{00000000-582A-49F3-B348-50DEA10042EA}"/>
            </c:ext>
          </c:extLst>
        </c:ser>
        <c:ser>
          <c:idx val="1"/>
          <c:order val="1"/>
          <c:tx>
            <c:strRef>
              <c:f>List1!$C$1</c:f>
              <c:strCache>
                <c:ptCount val="1"/>
                <c:pt idx="0">
                  <c:v>Velká Británie</c:v>
                </c:pt>
              </c:strCache>
            </c:strRef>
          </c:tx>
          <c:spPr>
            <a:solidFill>
              <a:srgbClr val="FF9900"/>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List1!$C$2:$C$4</c:f>
              <c:numCache>
                <c:formatCode>General</c:formatCode>
                <c:ptCount val="3"/>
                <c:pt idx="0">
                  <c:v>21</c:v>
                </c:pt>
                <c:pt idx="1">
                  <c:v>19</c:v>
                </c:pt>
                <c:pt idx="2">
                  <c:v>18</c:v>
                </c:pt>
              </c:numCache>
            </c:numRef>
          </c:val>
          <c:extLst>
            <c:ext xmlns:c16="http://schemas.microsoft.com/office/drawing/2014/chart" uri="{C3380CC4-5D6E-409C-BE32-E72D297353CC}">
              <c16:uniqueId val="{00000001-582A-49F3-B348-50DEA10042EA}"/>
            </c:ext>
          </c:extLst>
        </c:ser>
        <c:ser>
          <c:idx val="2"/>
          <c:order val="2"/>
          <c:tx>
            <c:strRef>
              <c:f>List1!$D$1</c:f>
              <c:strCache>
                <c:ptCount val="1"/>
                <c:pt idx="0">
                  <c:v>Francie</c:v>
                </c:pt>
              </c:strCache>
            </c:strRef>
          </c:tx>
          <c:spPr>
            <a:solidFill>
              <a:srgbClr val="00209F"/>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List1!$D$2:$D$4</c:f>
              <c:numCache>
                <c:formatCode>General</c:formatCode>
                <c:ptCount val="3"/>
                <c:pt idx="0">
                  <c:v>18</c:v>
                </c:pt>
                <c:pt idx="1">
                  <c:v>16</c:v>
                </c:pt>
                <c:pt idx="2">
                  <c:v>19</c:v>
                </c:pt>
              </c:numCache>
            </c:numRef>
          </c:val>
          <c:extLst>
            <c:ext xmlns:c16="http://schemas.microsoft.com/office/drawing/2014/chart" uri="{C3380CC4-5D6E-409C-BE32-E72D297353CC}">
              <c16:uniqueId val="{00000002-582A-49F3-B348-50DEA10042EA}"/>
            </c:ext>
          </c:extLst>
        </c:ser>
        <c:ser>
          <c:idx val="3"/>
          <c:order val="3"/>
          <c:tx>
            <c:strRef>
              <c:f>List1!$E$1</c:f>
              <c:strCache>
                <c:ptCount val="1"/>
                <c:pt idx="0">
                  <c:v>Německo</c:v>
                </c:pt>
              </c:strCache>
            </c:strRef>
          </c:tx>
          <c:spPr>
            <a:solidFill>
              <a:srgbClr val="BF0A30"/>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List1!$E$2:$E$4</c:f>
              <c:numCache>
                <c:formatCode>General</c:formatCode>
                <c:ptCount val="3"/>
                <c:pt idx="0">
                  <c:v>8</c:v>
                </c:pt>
                <c:pt idx="1">
                  <c:v>7</c:v>
                </c:pt>
                <c:pt idx="2">
                  <c:v>7</c:v>
                </c:pt>
              </c:numCache>
            </c:numRef>
          </c:val>
          <c:extLst>
            <c:ext xmlns:c16="http://schemas.microsoft.com/office/drawing/2014/chart" uri="{C3380CC4-5D6E-409C-BE32-E72D297353CC}">
              <c16:uniqueId val="{00000003-582A-49F3-B348-50DEA10042EA}"/>
            </c:ext>
          </c:extLst>
        </c:ser>
        <c:ser>
          <c:idx val="4"/>
          <c:order val="4"/>
          <c:tx>
            <c:strRef>
              <c:f>List1!$F$1</c:f>
              <c:strCache>
                <c:ptCount val="1"/>
                <c:pt idx="0">
                  <c:v>USA</c:v>
                </c:pt>
              </c:strCache>
            </c:strRef>
          </c:tx>
          <c:spPr>
            <a:solidFill>
              <a:schemeClr val="tx1"/>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List1!$F$2:$F$4</c:f>
              <c:numCache>
                <c:formatCode>General</c:formatCode>
                <c:ptCount val="3"/>
                <c:pt idx="0">
                  <c:v>7</c:v>
                </c:pt>
                <c:pt idx="1">
                  <c:v>10</c:v>
                </c:pt>
                <c:pt idx="2">
                  <c:v>9</c:v>
                </c:pt>
              </c:numCache>
            </c:numRef>
          </c:val>
          <c:extLst>
            <c:ext xmlns:c16="http://schemas.microsoft.com/office/drawing/2014/chart" uri="{C3380CC4-5D6E-409C-BE32-E72D297353CC}">
              <c16:uniqueId val="{00000004-582A-49F3-B348-50DEA10042EA}"/>
            </c:ext>
          </c:extLst>
        </c:ser>
        <c:ser>
          <c:idx val="5"/>
          <c:order val="5"/>
          <c:tx>
            <c:strRef>
              <c:f>List1!$G$1</c:f>
              <c:strCache>
                <c:ptCount val="1"/>
                <c:pt idx="0">
                  <c:v>Kanada</c:v>
                </c:pt>
              </c:strCache>
            </c:strRef>
          </c:tx>
          <c:spPr>
            <a:solidFill>
              <a:srgbClr val="FF0000"/>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List1!$G$2:$G$4</c:f>
              <c:numCache>
                <c:formatCode>General</c:formatCode>
                <c:ptCount val="3"/>
                <c:pt idx="0">
                  <c:v>3</c:v>
                </c:pt>
                <c:pt idx="1">
                  <c:v>3</c:v>
                </c:pt>
                <c:pt idx="2">
                  <c:v>3</c:v>
                </c:pt>
              </c:numCache>
            </c:numRef>
          </c:val>
          <c:extLst>
            <c:ext xmlns:c16="http://schemas.microsoft.com/office/drawing/2014/chart" uri="{C3380CC4-5D6E-409C-BE32-E72D297353CC}">
              <c16:uniqueId val="{00000005-582A-49F3-B348-50DEA10042EA}"/>
            </c:ext>
          </c:extLst>
        </c:ser>
        <c:ser>
          <c:idx val="6"/>
          <c:order val="6"/>
          <c:tx>
            <c:strRef>
              <c:f>List1!$H$1</c:f>
              <c:strCache>
                <c:ptCount val="1"/>
                <c:pt idx="0">
                  <c:v>Austrálie</c:v>
                </c:pt>
              </c:strCache>
            </c:strRef>
          </c:tx>
          <c:spPr>
            <a:solidFill>
              <a:srgbClr val="92D050"/>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List1!$H$2:$H$4</c:f>
              <c:numCache>
                <c:formatCode>General</c:formatCode>
                <c:ptCount val="3"/>
                <c:pt idx="0">
                  <c:v>2</c:v>
                </c:pt>
                <c:pt idx="1">
                  <c:v>2</c:v>
                </c:pt>
                <c:pt idx="2">
                  <c:v>2</c:v>
                </c:pt>
              </c:numCache>
            </c:numRef>
          </c:val>
          <c:extLst>
            <c:ext xmlns:c16="http://schemas.microsoft.com/office/drawing/2014/chart" uri="{C3380CC4-5D6E-409C-BE32-E72D297353CC}">
              <c16:uniqueId val="{00000006-582A-49F3-B348-50DEA10042EA}"/>
            </c:ext>
          </c:extLst>
        </c:ser>
        <c:ser>
          <c:idx val="7"/>
          <c:order val="7"/>
          <c:tx>
            <c:strRef>
              <c:f>List1!$I$1</c:f>
              <c:strCache>
                <c:ptCount val="1"/>
                <c:pt idx="0">
                  <c:v>Ostatní státy celkem</c:v>
                </c:pt>
              </c:strCache>
            </c:strRef>
          </c:tx>
          <c:spPr>
            <a:solidFill>
              <a:schemeClr val="tx1">
                <a:lumMod val="50000"/>
                <a:lumOff val="50000"/>
              </a:schemeClr>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List1!$I$2:$I$4</c:f>
              <c:numCache>
                <c:formatCode>General</c:formatCode>
                <c:ptCount val="3"/>
                <c:pt idx="0">
                  <c:v>5</c:v>
                </c:pt>
                <c:pt idx="1">
                  <c:v>7</c:v>
                </c:pt>
                <c:pt idx="2">
                  <c:v>6</c:v>
                </c:pt>
              </c:numCache>
            </c:numRef>
          </c:val>
          <c:extLst>
            <c:ext xmlns:c16="http://schemas.microsoft.com/office/drawing/2014/chart" uri="{C3380CC4-5D6E-409C-BE32-E72D297353CC}">
              <c16:uniqueId val="{00000000-0CE4-4C58-8BBA-92DF84FBAC80}"/>
            </c:ext>
          </c:extLst>
        </c:ser>
        <c:dLbls>
          <c:showLegendKey val="0"/>
          <c:showVal val="0"/>
          <c:showCatName val="0"/>
          <c:showSerName val="0"/>
          <c:showPercent val="0"/>
          <c:showBubbleSize val="0"/>
        </c:dLbls>
        <c:gapWidth val="65"/>
        <c:overlap val="100"/>
        <c:axId val="135522944"/>
        <c:axId val="135545216"/>
      </c:barChart>
      <c:catAx>
        <c:axId val="135522944"/>
        <c:scaling>
          <c:orientation val="maxMin"/>
        </c:scaling>
        <c:delete val="0"/>
        <c:axPos val="l"/>
        <c:numFmt formatCode="General" sourceLinked="0"/>
        <c:majorTickMark val="out"/>
        <c:minorTickMark val="none"/>
        <c:tickLblPos val="nextTo"/>
        <c:spPr>
          <a:ln w="6350">
            <a:solidFill>
              <a:schemeClr val="bg1">
                <a:lumMod val="85000"/>
              </a:schemeClr>
            </a:solidFill>
          </a:ln>
        </c:spPr>
        <c:txPr>
          <a:bodyPr/>
          <a:lstStyle/>
          <a:p>
            <a:pPr>
              <a:defRPr sz="1600" b="1"/>
            </a:pPr>
            <a:endParaRPr lang="cs-CZ"/>
          </a:p>
        </c:txPr>
        <c:crossAx val="135545216"/>
        <c:crosses val="autoZero"/>
        <c:auto val="1"/>
        <c:lblAlgn val="ctr"/>
        <c:lblOffset val="100"/>
        <c:noMultiLvlLbl val="0"/>
      </c:catAx>
      <c:valAx>
        <c:axId val="135545216"/>
        <c:scaling>
          <c:orientation val="minMax"/>
          <c:max val="100"/>
        </c:scaling>
        <c:delete val="1"/>
        <c:axPos val="t"/>
        <c:numFmt formatCode="General" sourceLinked="1"/>
        <c:majorTickMark val="out"/>
        <c:minorTickMark val="none"/>
        <c:tickLblPos val="nextTo"/>
        <c:crossAx val="135522944"/>
        <c:crosses val="autoZero"/>
        <c:crossBetween val="between"/>
      </c:valAx>
      <c:spPr>
        <a:noFill/>
        <a:ln w="25400">
          <a:noFill/>
        </a:ln>
      </c:spPr>
    </c:plotArea>
    <c:legend>
      <c:legendPos val="t"/>
      <c:layout>
        <c:manualLayout>
          <c:xMode val="edge"/>
          <c:yMode val="edge"/>
          <c:x val="5.2349259259259262E-2"/>
          <c:y val="1.7080709490530855E-2"/>
          <c:w val="0.91994027777777776"/>
          <c:h val="0.14360017013299226"/>
        </c:manualLayout>
      </c:layout>
      <c:overlay val="0"/>
      <c:txPr>
        <a:bodyPr/>
        <a:lstStyle/>
        <a:p>
          <a:pPr>
            <a:defRPr sz="16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5961817079794"/>
          <c:y val="0.24600116068725109"/>
          <c:w val="0.85567854334390092"/>
          <c:h val="0.68621121014262088"/>
        </c:manualLayout>
      </c:layout>
      <c:barChart>
        <c:barDir val="bar"/>
        <c:grouping val="stacked"/>
        <c:varyColors val="0"/>
        <c:ser>
          <c:idx val="0"/>
          <c:order val="0"/>
          <c:tx>
            <c:strRef>
              <c:f>List1!$B$1</c:f>
              <c:strCache>
                <c:ptCount val="1"/>
                <c:pt idx="0">
                  <c:v>Zprávy z domova</c:v>
                </c:pt>
              </c:strCache>
            </c:strRef>
          </c:tx>
          <c:spPr>
            <a:solidFill>
              <a:srgbClr val="4F81BD"/>
            </a:solidFill>
          </c:spPr>
          <c:invertIfNegative val="0"/>
          <c:dLbls>
            <c:spPr>
              <a:noFill/>
              <a:ln>
                <a:noFill/>
              </a:ln>
              <a:effectLst/>
            </c:spPr>
            <c:txPr>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0</c:formatCode>
                <c:ptCount val="3"/>
                <c:pt idx="0">
                  <c:v>44</c:v>
                </c:pt>
                <c:pt idx="1">
                  <c:v>53</c:v>
                </c:pt>
                <c:pt idx="2" formatCode="General">
                  <c:v>52</c:v>
                </c:pt>
              </c:numCache>
            </c:numRef>
          </c:val>
          <c:extLst>
            <c:ext xmlns:c16="http://schemas.microsoft.com/office/drawing/2014/chart" uri="{C3380CC4-5D6E-409C-BE32-E72D297353CC}">
              <c16:uniqueId val="{00000000-96CF-4A66-9012-7E783B2DAF11}"/>
            </c:ext>
          </c:extLst>
        </c:ser>
        <c:ser>
          <c:idx val="1"/>
          <c:order val="1"/>
          <c:tx>
            <c:strRef>
              <c:f>List1!$C$1</c:f>
              <c:strCache>
                <c:ptCount val="1"/>
                <c:pt idx="0">
                  <c:v>Zprávy z Evropy *</c:v>
                </c:pt>
              </c:strCache>
            </c:strRef>
          </c:tx>
          <c:spPr>
            <a:solidFill>
              <a:srgbClr val="C0504D"/>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List1!$C$2:$C$4</c:f>
              <c:numCache>
                <c:formatCode>0</c:formatCode>
                <c:ptCount val="3"/>
                <c:pt idx="0">
                  <c:v>33</c:v>
                </c:pt>
                <c:pt idx="1">
                  <c:v>28</c:v>
                </c:pt>
                <c:pt idx="2" formatCode="General">
                  <c:v>28</c:v>
                </c:pt>
              </c:numCache>
            </c:numRef>
          </c:val>
          <c:extLst>
            <c:ext xmlns:c16="http://schemas.microsoft.com/office/drawing/2014/chart" uri="{C3380CC4-5D6E-409C-BE32-E72D297353CC}">
              <c16:uniqueId val="{00000001-96CF-4A66-9012-7E783B2DAF11}"/>
            </c:ext>
          </c:extLst>
        </c:ser>
        <c:ser>
          <c:idx val="2"/>
          <c:order val="2"/>
          <c:tx>
            <c:strRef>
              <c:f>List1!$D$1</c:f>
              <c:strCache>
                <c:ptCount val="1"/>
                <c:pt idx="0">
                  <c:v>Zprávy ze světa</c:v>
                </c:pt>
              </c:strCache>
            </c:strRef>
          </c:tx>
          <c:spPr>
            <a:solidFill>
              <a:srgbClr val="9BBB59"/>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List1!$D$2:$D$4</c:f>
              <c:numCache>
                <c:formatCode>0</c:formatCode>
                <c:ptCount val="3"/>
                <c:pt idx="0">
                  <c:v>23</c:v>
                </c:pt>
                <c:pt idx="1">
                  <c:v>19</c:v>
                </c:pt>
                <c:pt idx="2" formatCode="General">
                  <c:v>20</c:v>
                </c:pt>
              </c:numCache>
            </c:numRef>
          </c:val>
          <c:extLst>
            <c:ext xmlns:c16="http://schemas.microsoft.com/office/drawing/2014/chart" uri="{C3380CC4-5D6E-409C-BE32-E72D297353CC}">
              <c16:uniqueId val="{00000002-96CF-4A66-9012-7E783B2DAF11}"/>
            </c:ext>
          </c:extLst>
        </c:ser>
        <c:dLbls>
          <c:showLegendKey val="0"/>
          <c:showVal val="0"/>
          <c:showCatName val="0"/>
          <c:showSerName val="0"/>
          <c:showPercent val="0"/>
          <c:showBubbleSize val="0"/>
        </c:dLbls>
        <c:gapWidth val="65"/>
        <c:overlap val="100"/>
        <c:axId val="136003584"/>
        <c:axId val="136005120"/>
      </c:barChart>
      <c:catAx>
        <c:axId val="136003584"/>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600" b="1"/>
            </a:pPr>
            <a:endParaRPr lang="cs-CZ"/>
          </a:p>
        </c:txPr>
        <c:crossAx val="136005120"/>
        <c:crosses val="autoZero"/>
        <c:auto val="1"/>
        <c:lblAlgn val="ctr"/>
        <c:lblOffset val="100"/>
        <c:noMultiLvlLbl val="0"/>
      </c:catAx>
      <c:valAx>
        <c:axId val="136005120"/>
        <c:scaling>
          <c:orientation val="minMax"/>
          <c:max val="100"/>
        </c:scaling>
        <c:delete val="1"/>
        <c:axPos val="t"/>
        <c:numFmt formatCode="0" sourceLinked="1"/>
        <c:majorTickMark val="out"/>
        <c:minorTickMark val="none"/>
        <c:tickLblPos val="nextTo"/>
        <c:crossAx val="136003584"/>
        <c:crosses val="autoZero"/>
        <c:crossBetween val="between"/>
      </c:valAx>
      <c:spPr>
        <a:noFill/>
        <a:ln w="25400">
          <a:noFill/>
        </a:ln>
      </c:spPr>
    </c:plotArea>
    <c:legend>
      <c:legendPos val="t"/>
      <c:overlay val="0"/>
      <c:txPr>
        <a:bodyPr/>
        <a:lstStyle/>
        <a:p>
          <a:pPr>
            <a:defRPr sz="16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5961817079794"/>
          <c:y val="0.24600116068725109"/>
          <c:w val="0.85567854334390092"/>
          <c:h val="0.68621121014262088"/>
        </c:manualLayout>
      </c:layout>
      <c:barChart>
        <c:barDir val="bar"/>
        <c:grouping val="stacked"/>
        <c:varyColors val="0"/>
        <c:ser>
          <c:idx val="0"/>
          <c:order val="0"/>
          <c:tx>
            <c:strRef>
              <c:f>List1!$B$1</c:f>
              <c:strCache>
                <c:ptCount val="1"/>
                <c:pt idx="0">
                  <c:v>Zprávy z domova</c:v>
                </c:pt>
              </c:strCache>
            </c:strRef>
          </c:tx>
          <c:spPr>
            <a:solidFill>
              <a:srgbClr val="4F81BD"/>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0</c:formatCode>
                <c:ptCount val="3"/>
                <c:pt idx="0">
                  <c:v>55</c:v>
                </c:pt>
                <c:pt idx="1">
                  <c:v>62</c:v>
                </c:pt>
                <c:pt idx="2" formatCode="General">
                  <c:v>61</c:v>
                </c:pt>
              </c:numCache>
            </c:numRef>
          </c:val>
          <c:extLst>
            <c:ext xmlns:c16="http://schemas.microsoft.com/office/drawing/2014/chart" uri="{C3380CC4-5D6E-409C-BE32-E72D297353CC}">
              <c16:uniqueId val="{00000000-A658-4F86-B0D1-A095C95F2F08}"/>
            </c:ext>
          </c:extLst>
        </c:ser>
        <c:ser>
          <c:idx val="1"/>
          <c:order val="1"/>
          <c:tx>
            <c:strRef>
              <c:f>List1!$C$1</c:f>
              <c:strCache>
                <c:ptCount val="1"/>
                <c:pt idx="0">
                  <c:v>Zprávy z Evropy *</c:v>
                </c:pt>
              </c:strCache>
            </c:strRef>
          </c:tx>
          <c:spPr>
            <a:solidFill>
              <a:srgbClr val="C0504D"/>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List1!$C$2:$C$4</c:f>
              <c:numCache>
                <c:formatCode>0</c:formatCode>
                <c:ptCount val="3"/>
                <c:pt idx="0">
                  <c:v>26</c:v>
                </c:pt>
                <c:pt idx="1">
                  <c:v>22</c:v>
                </c:pt>
                <c:pt idx="2" formatCode="General">
                  <c:v>24</c:v>
                </c:pt>
              </c:numCache>
            </c:numRef>
          </c:val>
          <c:extLst>
            <c:ext xmlns:c16="http://schemas.microsoft.com/office/drawing/2014/chart" uri="{C3380CC4-5D6E-409C-BE32-E72D297353CC}">
              <c16:uniqueId val="{00000001-A658-4F86-B0D1-A095C95F2F08}"/>
            </c:ext>
          </c:extLst>
        </c:ser>
        <c:ser>
          <c:idx val="2"/>
          <c:order val="2"/>
          <c:tx>
            <c:strRef>
              <c:f>List1!$D$1</c:f>
              <c:strCache>
                <c:ptCount val="1"/>
                <c:pt idx="0">
                  <c:v>Zprávy ze světa</c:v>
                </c:pt>
              </c:strCache>
            </c:strRef>
          </c:tx>
          <c:spPr>
            <a:solidFill>
              <a:srgbClr val="9BBB59"/>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List1!$D$2:$D$4</c:f>
              <c:numCache>
                <c:formatCode>0</c:formatCode>
                <c:ptCount val="3"/>
                <c:pt idx="0">
                  <c:v>19</c:v>
                </c:pt>
                <c:pt idx="1">
                  <c:v>16</c:v>
                </c:pt>
                <c:pt idx="2" formatCode="General">
                  <c:v>15</c:v>
                </c:pt>
              </c:numCache>
            </c:numRef>
          </c:val>
          <c:extLst>
            <c:ext xmlns:c16="http://schemas.microsoft.com/office/drawing/2014/chart" uri="{C3380CC4-5D6E-409C-BE32-E72D297353CC}">
              <c16:uniqueId val="{00000002-A658-4F86-B0D1-A095C95F2F08}"/>
            </c:ext>
          </c:extLst>
        </c:ser>
        <c:dLbls>
          <c:showLegendKey val="0"/>
          <c:showVal val="0"/>
          <c:showCatName val="0"/>
          <c:showSerName val="0"/>
          <c:showPercent val="0"/>
          <c:showBubbleSize val="0"/>
        </c:dLbls>
        <c:gapWidth val="65"/>
        <c:overlap val="100"/>
        <c:axId val="135588480"/>
        <c:axId val="135590272"/>
      </c:barChart>
      <c:catAx>
        <c:axId val="13558848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600" b="1"/>
            </a:pPr>
            <a:endParaRPr lang="cs-CZ"/>
          </a:p>
        </c:txPr>
        <c:crossAx val="135590272"/>
        <c:crosses val="autoZero"/>
        <c:auto val="1"/>
        <c:lblAlgn val="ctr"/>
        <c:lblOffset val="100"/>
        <c:noMultiLvlLbl val="0"/>
      </c:catAx>
      <c:valAx>
        <c:axId val="135590272"/>
        <c:scaling>
          <c:orientation val="minMax"/>
          <c:max val="100"/>
        </c:scaling>
        <c:delete val="1"/>
        <c:axPos val="t"/>
        <c:numFmt formatCode="0" sourceLinked="1"/>
        <c:majorTickMark val="out"/>
        <c:minorTickMark val="none"/>
        <c:tickLblPos val="nextTo"/>
        <c:crossAx val="135588480"/>
        <c:crosses val="autoZero"/>
        <c:crossBetween val="between"/>
      </c:valAx>
      <c:spPr>
        <a:noFill/>
        <a:ln w="25400">
          <a:noFill/>
        </a:ln>
      </c:spPr>
    </c:plotArea>
    <c:legend>
      <c:legendPos val="t"/>
      <c:overlay val="0"/>
      <c:txPr>
        <a:bodyPr/>
        <a:lstStyle/>
        <a:p>
          <a:pPr>
            <a:defRPr sz="16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45470554318639"/>
          <c:y val="0.13595120452131404"/>
          <c:w val="0.67954529445681366"/>
          <c:h val="0.84152387747197599"/>
        </c:manualLayout>
      </c:layout>
      <c:barChart>
        <c:barDir val="bar"/>
        <c:grouping val="stacked"/>
        <c:varyColors val="0"/>
        <c:ser>
          <c:idx val="0"/>
          <c:order val="0"/>
          <c:tx>
            <c:strRef>
              <c:f>List1!$B$1</c:f>
              <c:strCache>
                <c:ptCount val="1"/>
                <c:pt idx="0">
                  <c:v>Praha</c:v>
                </c:pt>
              </c:strCache>
            </c:strRef>
          </c:tx>
          <c:spPr>
            <a:ln>
              <a:no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List1!$A$2:$A$9</c:f>
              <c:strCache>
                <c:ptCount val="8"/>
                <c:pt idx="0">
                  <c:v>Události</c:v>
                </c:pt>
                <c:pt idx="1">
                  <c:v>Události v regionech (Praha)</c:v>
                </c:pt>
                <c:pt idx="2">
                  <c:v>Události v regionech (Brno)</c:v>
                </c:pt>
                <c:pt idx="3">
                  <c:v>Události v regionech (Ostrava)</c:v>
                </c:pt>
                <c:pt idx="4">
                  <c:v>Události v regionech (Jih a západ)</c:v>
                </c:pt>
                <c:pt idx="5">
                  <c:v>Události v regionech (Sever a východ)</c:v>
                </c:pt>
                <c:pt idx="6">
                  <c:v>Události, komentáře</c:v>
                </c:pt>
                <c:pt idx="7">
                  <c:v>Události v kultuře</c:v>
                </c:pt>
              </c:strCache>
            </c:strRef>
          </c:cat>
          <c:val>
            <c:numRef>
              <c:f>List1!$B$2:$B$9</c:f>
              <c:numCache>
                <c:formatCode>General</c:formatCode>
                <c:ptCount val="8"/>
                <c:pt idx="0">
                  <c:v>20</c:v>
                </c:pt>
                <c:pt idx="1">
                  <c:v>9</c:v>
                </c:pt>
                <c:pt idx="2">
                  <c:v>2</c:v>
                </c:pt>
                <c:pt idx="3">
                  <c:v>2</c:v>
                </c:pt>
                <c:pt idx="4">
                  <c:v>3</c:v>
                </c:pt>
                <c:pt idx="5">
                  <c:v>4</c:v>
                </c:pt>
                <c:pt idx="6">
                  <c:v>25</c:v>
                </c:pt>
                <c:pt idx="7">
                  <c:v>41</c:v>
                </c:pt>
              </c:numCache>
            </c:numRef>
          </c:val>
          <c:extLst>
            <c:ext xmlns:c16="http://schemas.microsoft.com/office/drawing/2014/chart" uri="{C3380CC4-5D6E-409C-BE32-E72D297353CC}">
              <c16:uniqueId val="{00000000-205B-40EB-A908-BB6D377E83BF}"/>
            </c:ext>
          </c:extLst>
        </c:ser>
        <c:ser>
          <c:idx val="1"/>
          <c:order val="1"/>
          <c:tx>
            <c:strRef>
              <c:f>List1!$C$1</c:f>
              <c:strCache>
                <c:ptCount val="1"/>
                <c:pt idx="0">
                  <c:v>Ostatní regiony</c:v>
                </c:pt>
              </c:strCache>
            </c:strRef>
          </c:tx>
          <c:spPr>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List1!$A$2:$A$9</c:f>
              <c:strCache>
                <c:ptCount val="8"/>
                <c:pt idx="0">
                  <c:v>Události</c:v>
                </c:pt>
                <c:pt idx="1">
                  <c:v>Události v regionech (Praha)</c:v>
                </c:pt>
                <c:pt idx="2">
                  <c:v>Události v regionech (Brno)</c:v>
                </c:pt>
                <c:pt idx="3">
                  <c:v>Události v regionech (Ostrava)</c:v>
                </c:pt>
                <c:pt idx="4">
                  <c:v>Události v regionech (Jih a západ)</c:v>
                </c:pt>
                <c:pt idx="5">
                  <c:v>Události v regionech (Sever a východ)</c:v>
                </c:pt>
                <c:pt idx="6">
                  <c:v>Události, komentáře</c:v>
                </c:pt>
                <c:pt idx="7">
                  <c:v>Události v kultuře</c:v>
                </c:pt>
              </c:strCache>
            </c:strRef>
          </c:cat>
          <c:val>
            <c:numRef>
              <c:f>List1!$C$2:$C$9</c:f>
              <c:numCache>
                <c:formatCode>General</c:formatCode>
                <c:ptCount val="8"/>
                <c:pt idx="0">
                  <c:v>80</c:v>
                </c:pt>
                <c:pt idx="1">
                  <c:v>91</c:v>
                </c:pt>
                <c:pt idx="2">
                  <c:v>98</c:v>
                </c:pt>
                <c:pt idx="3">
                  <c:v>98</c:v>
                </c:pt>
                <c:pt idx="4">
                  <c:v>97</c:v>
                </c:pt>
                <c:pt idx="5">
                  <c:v>96</c:v>
                </c:pt>
                <c:pt idx="6">
                  <c:v>75</c:v>
                </c:pt>
                <c:pt idx="7">
                  <c:v>59</c:v>
                </c:pt>
              </c:numCache>
            </c:numRef>
          </c:val>
          <c:extLst>
            <c:ext xmlns:c16="http://schemas.microsoft.com/office/drawing/2014/chart" uri="{C3380CC4-5D6E-409C-BE32-E72D297353CC}">
              <c16:uniqueId val="{0000000A-205B-40EB-A908-BB6D377E83BF}"/>
            </c:ext>
          </c:extLst>
        </c:ser>
        <c:dLbls>
          <c:showLegendKey val="0"/>
          <c:showVal val="1"/>
          <c:showCatName val="0"/>
          <c:showSerName val="0"/>
          <c:showPercent val="0"/>
          <c:showBubbleSize val="0"/>
        </c:dLbls>
        <c:gapWidth val="46"/>
        <c:overlap val="100"/>
        <c:axId val="210657280"/>
        <c:axId val="210658816"/>
      </c:barChart>
      <c:catAx>
        <c:axId val="210657280"/>
        <c:scaling>
          <c:orientation val="maxMin"/>
        </c:scaling>
        <c:delete val="0"/>
        <c:axPos val="l"/>
        <c:numFmt formatCode="General" sourceLinked="1"/>
        <c:majorTickMark val="none"/>
        <c:minorTickMark val="none"/>
        <c:tickLblPos val="nextTo"/>
        <c:txPr>
          <a:bodyPr/>
          <a:lstStyle/>
          <a:p>
            <a:pPr>
              <a:defRPr sz="1600" b="1"/>
            </a:pPr>
            <a:endParaRPr lang="cs-CZ"/>
          </a:p>
        </c:txPr>
        <c:crossAx val="210658816"/>
        <c:crosses val="autoZero"/>
        <c:auto val="1"/>
        <c:lblAlgn val="ctr"/>
        <c:lblOffset val="100"/>
        <c:noMultiLvlLbl val="0"/>
      </c:catAx>
      <c:valAx>
        <c:axId val="210658816"/>
        <c:scaling>
          <c:orientation val="minMax"/>
          <c:max val="100"/>
        </c:scaling>
        <c:delete val="1"/>
        <c:axPos val="t"/>
        <c:numFmt formatCode="General" sourceLinked="1"/>
        <c:majorTickMark val="out"/>
        <c:minorTickMark val="none"/>
        <c:tickLblPos val="nextTo"/>
        <c:crossAx val="210657280"/>
        <c:crosses val="autoZero"/>
        <c:crossBetween val="between"/>
      </c:valAx>
    </c:plotArea>
    <c:legend>
      <c:legendPos val="t"/>
      <c:layout>
        <c:manualLayout>
          <c:xMode val="edge"/>
          <c:yMode val="edge"/>
          <c:x val="0.28797895489616954"/>
          <c:y val="4.7500680592962301E-2"/>
          <c:w val="0.56554453455210707"/>
          <c:h val="7.1279269943989448E-2"/>
        </c:manualLayout>
      </c:layout>
      <c:overlay val="0"/>
      <c:txPr>
        <a:bodyPr/>
        <a:lstStyle/>
        <a:p>
          <a:pPr>
            <a:defRPr sz="1600" b="1"/>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11750760475649E-2"/>
          <c:y val="9.9526549687665947E-3"/>
          <c:w val="0.96626866987230986"/>
          <c:h val="0.66125950981022885"/>
        </c:manualLayout>
      </c:layout>
      <c:barChart>
        <c:barDir val="col"/>
        <c:grouping val="clustered"/>
        <c:varyColors val="0"/>
        <c:ser>
          <c:idx val="0"/>
          <c:order val="0"/>
          <c:tx>
            <c:strRef>
              <c:f>List1!$B$1</c:f>
              <c:strCache>
                <c:ptCount val="1"/>
                <c:pt idx="0">
                  <c:v>podíl kraje na regionálním vysílání Událostí</c:v>
                </c:pt>
              </c:strCache>
            </c:strRef>
          </c:tx>
          <c:spPr>
            <a:solidFill>
              <a:schemeClr val="accent3">
                <a:lumMod val="75000"/>
              </a:schemeClr>
            </a:solidFill>
          </c:spPr>
          <c:invertIfNegative val="0"/>
          <c:dLbls>
            <c:spPr>
              <a:noFill/>
              <a:ln>
                <a:noFill/>
              </a:ln>
              <a:effectLst/>
            </c:spPr>
            <c:txPr>
              <a:bodyPr anchorCtr="0"/>
              <a:lstStyle/>
              <a:p>
                <a:pPr algn="ctr">
                  <a:defRPr lang="en-GB"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Praha</c:v>
                </c:pt>
                <c:pt idx="1">
                  <c:v>Jihomoravský</c:v>
                </c:pt>
                <c:pt idx="2">
                  <c:v>Moravskoslezský</c:v>
                </c:pt>
                <c:pt idx="3">
                  <c:v>Středočeský</c:v>
                </c:pt>
                <c:pt idx="4">
                  <c:v>Jihočeský</c:v>
                </c:pt>
                <c:pt idx="5">
                  <c:v>Ústecký</c:v>
                </c:pt>
                <c:pt idx="6">
                  <c:v>Vysočina</c:v>
                </c:pt>
                <c:pt idx="7">
                  <c:v>Olomoucký</c:v>
                </c:pt>
                <c:pt idx="8">
                  <c:v>Plzeňský</c:v>
                </c:pt>
                <c:pt idx="9">
                  <c:v>Královéhradecký</c:v>
                </c:pt>
                <c:pt idx="10">
                  <c:v>Pardubický</c:v>
                </c:pt>
                <c:pt idx="11">
                  <c:v>Zlínský</c:v>
                </c:pt>
                <c:pt idx="12">
                  <c:v>Karlovarský</c:v>
                </c:pt>
                <c:pt idx="13">
                  <c:v>Liberecký</c:v>
                </c:pt>
              </c:strCache>
            </c:strRef>
          </c:cat>
          <c:val>
            <c:numRef>
              <c:f>List1!$B$2:$B$15</c:f>
              <c:numCache>
                <c:formatCode>0</c:formatCode>
                <c:ptCount val="14"/>
                <c:pt idx="0">
                  <c:v>22</c:v>
                </c:pt>
                <c:pt idx="1">
                  <c:v>11</c:v>
                </c:pt>
                <c:pt idx="2">
                  <c:v>10</c:v>
                </c:pt>
                <c:pt idx="3">
                  <c:v>10</c:v>
                </c:pt>
                <c:pt idx="4">
                  <c:v>8</c:v>
                </c:pt>
                <c:pt idx="5">
                  <c:v>6</c:v>
                </c:pt>
                <c:pt idx="6">
                  <c:v>6</c:v>
                </c:pt>
                <c:pt idx="7">
                  <c:v>5</c:v>
                </c:pt>
                <c:pt idx="8">
                  <c:v>4</c:v>
                </c:pt>
                <c:pt idx="9">
                  <c:v>4</c:v>
                </c:pt>
                <c:pt idx="10">
                  <c:v>4</c:v>
                </c:pt>
                <c:pt idx="11">
                  <c:v>4</c:v>
                </c:pt>
                <c:pt idx="12">
                  <c:v>4</c:v>
                </c:pt>
                <c:pt idx="13">
                  <c:v>3</c:v>
                </c:pt>
              </c:numCache>
            </c:numRef>
          </c:val>
          <c:extLst>
            <c:ext xmlns:c16="http://schemas.microsoft.com/office/drawing/2014/chart" uri="{C3380CC4-5D6E-409C-BE32-E72D297353CC}">
              <c16:uniqueId val="{00000000-AD7F-402F-AD25-0E55A830F3D3}"/>
            </c:ext>
          </c:extLst>
        </c:ser>
        <c:dLbls>
          <c:showLegendKey val="0"/>
          <c:showVal val="0"/>
          <c:showCatName val="0"/>
          <c:showSerName val="0"/>
          <c:showPercent val="0"/>
          <c:showBubbleSize val="0"/>
        </c:dLbls>
        <c:gapWidth val="65"/>
        <c:overlap val="-20"/>
        <c:axId val="199671168"/>
        <c:axId val="199681152"/>
      </c:barChart>
      <c:catAx>
        <c:axId val="199671168"/>
        <c:scaling>
          <c:orientation val="minMax"/>
        </c:scaling>
        <c:delete val="0"/>
        <c:axPos val="b"/>
        <c:numFmt formatCode="#,##0.00" sourceLinked="0"/>
        <c:majorTickMark val="out"/>
        <c:minorTickMark val="none"/>
        <c:tickLblPos val="nextTo"/>
        <c:spPr>
          <a:ln w="6350">
            <a:solidFill>
              <a:schemeClr val="bg1">
                <a:lumMod val="75000"/>
              </a:schemeClr>
            </a:solidFill>
          </a:ln>
        </c:spPr>
        <c:txPr>
          <a:bodyPr rot="-5400000" vert="horz"/>
          <a:lstStyle/>
          <a:p>
            <a:pPr>
              <a:defRPr sz="1600" b="1"/>
            </a:pPr>
            <a:endParaRPr lang="cs-CZ"/>
          </a:p>
        </c:txPr>
        <c:crossAx val="199681152"/>
        <c:crosses val="autoZero"/>
        <c:auto val="1"/>
        <c:lblAlgn val="ctr"/>
        <c:lblOffset val="100"/>
        <c:tickLblSkip val="1"/>
        <c:noMultiLvlLbl val="0"/>
      </c:catAx>
      <c:valAx>
        <c:axId val="199681152"/>
        <c:scaling>
          <c:orientation val="minMax"/>
          <c:min val="0"/>
        </c:scaling>
        <c:delete val="1"/>
        <c:axPos val="l"/>
        <c:majorGridlines>
          <c:spPr>
            <a:ln>
              <a:noFill/>
              <a:prstDash val="sysDot"/>
            </a:ln>
          </c:spPr>
        </c:majorGridlines>
        <c:numFmt formatCode="0" sourceLinked="1"/>
        <c:majorTickMark val="out"/>
        <c:minorTickMark val="none"/>
        <c:tickLblPos val="nextTo"/>
        <c:crossAx val="199671168"/>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89223346378276"/>
          <c:y val="2.9281024051940385E-2"/>
          <c:w val="0.4836307498258503"/>
          <c:h val="0.86445820254336192"/>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List1!$B$2:$B$4</c:f>
              <c:numCache>
                <c:formatCode>General</c:formatCode>
                <c:ptCount val="3"/>
                <c:pt idx="0">
                  <c:v>49</c:v>
                </c:pt>
                <c:pt idx="1">
                  <c:v>63</c:v>
                </c:pt>
                <c:pt idx="2">
                  <c:v>71</c:v>
                </c:pt>
              </c:numCache>
            </c:numRef>
          </c:val>
          <c:extLst>
            <c:ext xmlns:c16="http://schemas.microsoft.com/office/drawing/2014/chart" uri="{C3380CC4-5D6E-409C-BE32-E72D297353CC}">
              <c16:uniqueId val="{00000000-6ACD-455D-B560-99A6877A6692}"/>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List1!$C$2:$C$4</c:f>
              <c:numCache>
                <c:formatCode>General</c:formatCode>
                <c:ptCount val="3"/>
                <c:pt idx="0">
                  <c:v>51</c:v>
                </c:pt>
                <c:pt idx="1">
                  <c:v>64</c:v>
                </c:pt>
                <c:pt idx="2">
                  <c:v>72</c:v>
                </c:pt>
              </c:numCache>
            </c:numRef>
          </c:val>
          <c:extLst>
            <c:ext xmlns:c16="http://schemas.microsoft.com/office/drawing/2014/chart" uri="{C3380CC4-5D6E-409C-BE32-E72D297353CC}">
              <c16:uniqueId val="{00000001-6ACD-455D-B560-99A6877A6692}"/>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List1!$D$2:$D$4</c:f>
              <c:numCache>
                <c:formatCode>0</c:formatCode>
                <c:ptCount val="3"/>
                <c:pt idx="0">
                  <c:v>56.8</c:v>
                </c:pt>
                <c:pt idx="1">
                  <c:v>62.8</c:v>
                </c:pt>
                <c:pt idx="2">
                  <c:v>72.2</c:v>
                </c:pt>
              </c:numCache>
            </c:numRef>
          </c:val>
          <c:extLst>
            <c:ext xmlns:c16="http://schemas.microsoft.com/office/drawing/2014/chart" uri="{C3380CC4-5D6E-409C-BE32-E72D297353CC}">
              <c16:uniqueId val="{00000002-6ACD-455D-B560-99A6877A6692}"/>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78576027483387"/>
          <c:y val="2.9281024051940385E-2"/>
          <c:w val="0.70181975279452025"/>
          <c:h val="0.86445820254336192"/>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www.ceskatelevize.cz</c:v>
                </c:pt>
                <c:pt idx="1">
                  <c:v>www.ivysilani.cz</c:v>
                </c:pt>
                <c:pt idx="2">
                  <c:v>www.ct24.cz</c:v>
                </c:pt>
                <c:pt idx="3">
                  <c:v>www.ctsport.cz</c:v>
                </c:pt>
                <c:pt idx="4">
                  <c:v>decko.ceskatelevize.cz</c:v>
                </c:pt>
                <c:pt idx="5">
                  <c:v>edu.ceskatelevize.cz*</c:v>
                </c:pt>
                <c:pt idx="6">
                  <c:v>www.ctart.cz**</c:v>
                </c:pt>
              </c:strCache>
            </c:strRef>
          </c:cat>
          <c:val>
            <c:numRef>
              <c:f>List1!$B$2:$B$8</c:f>
              <c:numCache>
                <c:formatCode>#,##0</c:formatCode>
                <c:ptCount val="7"/>
                <c:pt idx="0">
                  <c:v>2536561.5833333302</c:v>
                </c:pt>
                <c:pt idx="1">
                  <c:v>1500102.33333333</c:v>
                </c:pt>
                <c:pt idx="2">
                  <c:v>1137626.5</c:v>
                </c:pt>
                <c:pt idx="3">
                  <c:v>634146.08333333302</c:v>
                </c:pt>
                <c:pt idx="4">
                  <c:v>280508.91666666698</c:v>
                </c:pt>
                <c:pt idx="5">
                  <c:v>218318.33333333299</c:v>
                </c:pt>
                <c:pt idx="6">
                  <c:v>59775.416666666002</c:v>
                </c:pt>
              </c:numCache>
            </c:numRef>
          </c:val>
          <c:extLst>
            <c:ext xmlns:c16="http://schemas.microsoft.com/office/drawing/2014/chart" uri="{C3380CC4-5D6E-409C-BE32-E72D297353CC}">
              <c16:uniqueId val="{00000000-C016-4A8A-BA26-7F59350EC1A3}"/>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www.ceskatelevize.cz</c:v>
                </c:pt>
                <c:pt idx="1">
                  <c:v>www.ivysilani.cz</c:v>
                </c:pt>
                <c:pt idx="2">
                  <c:v>www.ct24.cz</c:v>
                </c:pt>
                <c:pt idx="3">
                  <c:v>www.ctsport.cz</c:v>
                </c:pt>
                <c:pt idx="4">
                  <c:v>decko.ceskatelevize.cz</c:v>
                </c:pt>
                <c:pt idx="5">
                  <c:v>edu.ceskatelevize.cz*</c:v>
                </c:pt>
                <c:pt idx="6">
                  <c:v>www.ctart.cz**</c:v>
                </c:pt>
              </c:strCache>
            </c:strRef>
          </c:cat>
          <c:val>
            <c:numRef>
              <c:f>List1!$C$2:$C$8</c:f>
              <c:numCache>
                <c:formatCode>#,##0</c:formatCode>
                <c:ptCount val="7"/>
                <c:pt idx="0">
                  <c:v>2351895.5833333335</c:v>
                </c:pt>
                <c:pt idx="1">
                  <c:v>1406635.8333333333</c:v>
                </c:pt>
                <c:pt idx="2">
                  <c:v>949963</c:v>
                </c:pt>
                <c:pt idx="3">
                  <c:v>757457.83333333337</c:v>
                </c:pt>
                <c:pt idx="4">
                  <c:v>223101.16666666666</c:v>
                </c:pt>
                <c:pt idx="5">
                  <c:v>162277.75</c:v>
                </c:pt>
                <c:pt idx="6">
                  <c:v>44372.416666666664</c:v>
                </c:pt>
              </c:numCache>
            </c:numRef>
          </c:val>
          <c:extLst>
            <c:ext xmlns:c16="http://schemas.microsoft.com/office/drawing/2014/chart" uri="{C3380CC4-5D6E-409C-BE32-E72D297353CC}">
              <c16:uniqueId val="{00000001-C016-4A8A-BA26-7F59350EC1A3}"/>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www.ceskatelevize.cz</c:v>
                </c:pt>
                <c:pt idx="1">
                  <c:v>www.ivysilani.cz</c:v>
                </c:pt>
                <c:pt idx="2">
                  <c:v>www.ct24.cz</c:v>
                </c:pt>
                <c:pt idx="3">
                  <c:v>www.ctsport.cz</c:v>
                </c:pt>
                <c:pt idx="4">
                  <c:v>decko.ceskatelevize.cz</c:v>
                </c:pt>
                <c:pt idx="5">
                  <c:v>edu.ceskatelevize.cz*</c:v>
                </c:pt>
                <c:pt idx="6">
                  <c:v>www.ctart.cz**</c:v>
                </c:pt>
              </c:strCache>
            </c:strRef>
          </c:cat>
          <c:val>
            <c:numRef>
              <c:f>List1!$D$2:$D$8</c:f>
              <c:numCache>
                <c:formatCode>#,##0</c:formatCode>
                <c:ptCount val="7"/>
                <c:pt idx="0">
                  <c:v>2972675.6500000004</c:v>
                </c:pt>
                <c:pt idx="1">
                  <c:v>1149619.4666666673</c:v>
                </c:pt>
                <c:pt idx="2">
                  <c:v>1265014.3333333335</c:v>
                </c:pt>
                <c:pt idx="3">
                  <c:v>651919.53333333333</c:v>
                </c:pt>
                <c:pt idx="4">
                  <c:v>272408.73333333328</c:v>
                </c:pt>
                <c:pt idx="5">
                  <c:v>140067.7291666666</c:v>
                </c:pt>
                <c:pt idx="6">
                  <c:v>47099.805555555562</c:v>
                </c:pt>
              </c:numCache>
            </c:numRef>
          </c:val>
          <c:extLst>
            <c:ext xmlns:c16="http://schemas.microsoft.com/office/drawing/2014/chart" uri="{C3380CC4-5D6E-409C-BE32-E72D297353CC}">
              <c16:uniqueId val="{00000002-C016-4A8A-BA26-7F59350EC1A3}"/>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in val="0"/>
        </c:scaling>
        <c:delete val="1"/>
        <c:axPos val="t"/>
        <c:numFmt formatCode="#,##0"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Sloupec2</c:v>
                </c:pt>
              </c:strCache>
            </c:strRef>
          </c:tx>
          <c:spPr>
            <a:solidFill>
              <a:schemeClr val="bg1">
                <a:lumMod val="65000"/>
              </a:schemeClr>
            </a:solidFill>
          </c:spPr>
          <c:invertIfNegative val="0"/>
          <c:dPt>
            <c:idx val="0"/>
            <c:invertIfNegative val="0"/>
            <c:bubble3D val="0"/>
            <c:spPr>
              <a:solidFill>
                <a:srgbClr val="A6A6A6"/>
              </a:solidFill>
            </c:spPr>
            <c:extLst>
              <c:ext xmlns:c16="http://schemas.microsoft.com/office/drawing/2014/chart" uri="{C3380CC4-5D6E-409C-BE32-E72D297353CC}">
                <c16:uniqueId val="{00000001-4BA3-4415-B92F-81A0D48C147C}"/>
              </c:ext>
            </c:extLst>
          </c:dPt>
          <c:dPt>
            <c:idx val="1"/>
            <c:invertIfNegative val="0"/>
            <c:bubble3D val="0"/>
            <c:spPr>
              <a:solidFill>
                <a:srgbClr val="004000"/>
              </a:solidFill>
            </c:spPr>
            <c:extLst>
              <c:ext xmlns:c16="http://schemas.microsoft.com/office/drawing/2014/chart" uri="{C3380CC4-5D6E-409C-BE32-E72D297353CC}">
                <c16:uniqueId val="{00000007-B9C6-4D52-B14B-3F6061EF35A0}"/>
              </c:ext>
            </c:extLst>
          </c:dPt>
          <c:dPt>
            <c:idx val="2"/>
            <c:invertIfNegative val="0"/>
            <c:bubble3D val="0"/>
            <c:extLst>
              <c:ext xmlns:c16="http://schemas.microsoft.com/office/drawing/2014/chart" uri="{C3380CC4-5D6E-409C-BE32-E72D297353CC}">
                <c16:uniqueId val="{00000003-4BA3-4415-B92F-81A0D48C147C}"/>
              </c:ext>
            </c:extLst>
          </c:dPt>
          <c:dPt>
            <c:idx val="3"/>
            <c:invertIfNegative val="0"/>
            <c:bubble3D val="0"/>
            <c:spPr>
              <a:solidFill>
                <a:srgbClr val="A6A6A6"/>
              </a:solidFill>
            </c:spPr>
            <c:extLst>
              <c:ext xmlns:c16="http://schemas.microsoft.com/office/drawing/2014/chart" uri="{C3380CC4-5D6E-409C-BE32-E72D297353CC}">
                <c16:uniqueId val="{00000006-A080-4636-B090-53F4D20CB5C3}"/>
              </c:ext>
            </c:extLst>
          </c:dPt>
          <c:dPt>
            <c:idx val="5"/>
            <c:invertIfNegative val="0"/>
            <c:bubble3D val="0"/>
            <c:extLst>
              <c:ext xmlns:c16="http://schemas.microsoft.com/office/drawing/2014/chart" uri="{C3380CC4-5D6E-409C-BE32-E72D297353CC}">
                <c16:uniqueId val="{00000004-4BA3-4415-B92F-81A0D48C147C}"/>
              </c:ext>
            </c:extLst>
          </c:dPt>
          <c:dPt>
            <c:idx val="7"/>
            <c:invertIfNegative val="0"/>
            <c:bubble3D val="0"/>
            <c:extLst>
              <c:ext xmlns:c16="http://schemas.microsoft.com/office/drawing/2014/chart" uri="{C3380CC4-5D6E-409C-BE32-E72D297353CC}">
                <c16:uniqueId val="{00000006-4BA3-4415-B92F-81A0D48C147C}"/>
              </c:ext>
            </c:extLst>
          </c:dPt>
          <c:dLbls>
            <c:numFmt formatCode="#,##0.0" sourceLinked="0"/>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SRG SSR (Švýcarsko/jazykové mutace)</c:v>
                </c:pt>
                <c:pt idx="1">
                  <c:v>ČT sport (Česká republika)</c:v>
                </c:pt>
                <c:pt idx="2">
                  <c:v>M4 Sport (Maďarsko)</c:v>
                </c:pt>
                <c:pt idx="3">
                  <c:v>TVP Sport (Polsko)</c:v>
                </c:pt>
                <c:pt idx="4">
                  <c:v>Rai Sport 1 (Itálie)</c:v>
                </c:pt>
                <c:pt idx="5">
                  <c:v>ORF Sport Plus (Rakousko)</c:v>
                </c:pt>
              </c:strCache>
            </c:strRef>
          </c:cat>
          <c:val>
            <c:numRef>
              <c:f>List1!$B$2:$B$7</c:f>
              <c:numCache>
                <c:formatCode>0.0</c:formatCode>
                <c:ptCount val="6"/>
                <c:pt idx="0">
                  <c:v>8.9</c:v>
                </c:pt>
                <c:pt idx="1">
                  <c:v>3.1</c:v>
                </c:pt>
                <c:pt idx="2">
                  <c:v>1.9</c:v>
                </c:pt>
                <c:pt idx="3">
                  <c:v>0.8</c:v>
                </c:pt>
                <c:pt idx="4">
                  <c:v>0.5</c:v>
                </c:pt>
                <c:pt idx="5">
                  <c:v>0.4</c:v>
                </c:pt>
              </c:numCache>
            </c:numRef>
          </c:val>
          <c:extLst>
            <c:ext xmlns:c16="http://schemas.microsoft.com/office/drawing/2014/chart" uri="{C3380CC4-5D6E-409C-BE32-E72D297353CC}">
              <c16:uniqueId val="{00000007-4BA3-4415-B92F-81A0D48C147C}"/>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4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759765597684"/>
          <c:y val="6.9808279412173505E-2"/>
          <c:w val="0.44601110473979377"/>
          <c:h val="0.82656600293357274"/>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Průměrný čas strávený sledováním iVysílání ČT</c:v>
                </c:pt>
                <c:pt idx="1">
                  <c:v>Průměrný čas strávený sledováním vysílání ČT24 na internetu</c:v>
                </c:pt>
                <c:pt idx="2">
                  <c:v>Průměrný čas strávený sledováním vysílání ČT sport na internetu</c:v>
                </c:pt>
                <c:pt idx="3">
                  <c:v>Průměrný čas strávený sledováním HbbTV ČT</c:v>
                </c:pt>
                <c:pt idx="4">
                  <c:v>Průměrný čas strávený sledováním Smart TV ČT*</c:v>
                </c:pt>
                <c:pt idx="6">
                  <c:v>Průměrný čas strávený sledováním živého vysílání ČT na internetu**</c:v>
                </c:pt>
              </c:strCache>
            </c:strRef>
          </c:cat>
          <c:val>
            <c:numRef>
              <c:f>List1!$B$2:$B$8</c:f>
              <c:numCache>
                <c:formatCode>General</c:formatCode>
                <c:ptCount val="7"/>
                <c:pt idx="0">
                  <c:v>24</c:v>
                </c:pt>
                <c:pt idx="1">
                  <c:v>4</c:v>
                </c:pt>
                <c:pt idx="2">
                  <c:v>4</c:v>
                </c:pt>
                <c:pt idx="3">
                  <c:v>19</c:v>
                </c:pt>
                <c:pt idx="4">
                  <c:v>16</c:v>
                </c:pt>
                <c:pt idx="6">
                  <c:v>15</c:v>
                </c:pt>
              </c:numCache>
            </c:numRef>
          </c:val>
          <c:extLst>
            <c:ext xmlns:c16="http://schemas.microsoft.com/office/drawing/2014/chart" uri="{C3380CC4-5D6E-409C-BE32-E72D297353CC}">
              <c16:uniqueId val="{00000000-1E2B-45D7-9044-DEACA53A2B94}"/>
            </c:ext>
          </c:extLst>
        </c:ser>
        <c:ser>
          <c:idx val="1"/>
          <c:order val="1"/>
          <c:tx>
            <c:strRef>
              <c:f>List1!$C$1</c:f>
              <c:strCache>
                <c:ptCount val="1"/>
                <c:pt idx="0">
                  <c:v>2024</c:v>
                </c:pt>
              </c:strCache>
            </c:strRef>
          </c:tx>
          <c:spPr>
            <a:solidFill>
              <a:srgbClr val="6D7F95"/>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Průměrný čas strávený sledováním iVysílání ČT</c:v>
                </c:pt>
                <c:pt idx="1">
                  <c:v>Průměrný čas strávený sledováním vysílání ČT24 na internetu</c:v>
                </c:pt>
                <c:pt idx="2">
                  <c:v>Průměrný čas strávený sledováním vysílání ČT sport na internetu</c:v>
                </c:pt>
                <c:pt idx="3">
                  <c:v>Průměrný čas strávený sledováním HbbTV ČT</c:v>
                </c:pt>
                <c:pt idx="4">
                  <c:v>Průměrný čas strávený sledováním Smart TV ČT*</c:v>
                </c:pt>
                <c:pt idx="6">
                  <c:v>Průměrný čas strávený sledováním živého vysílání ČT na internetu**</c:v>
                </c:pt>
              </c:strCache>
            </c:strRef>
          </c:cat>
          <c:val>
            <c:numRef>
              <c:f>List1!$C$2:$C$8</c:f>
              <c:numCache>
                <c:formatCode>General</c:formatCode>
                <c:ptCount val="7"/>
                <c:pt idx="0">
                  <c:v>25</c:v>
                </c:pt>
                <c:pt idx="1">
                  <c:v>3</c:v>
                </c:pt>
                <c:pt idx="2">
                  <c:v>9</c:v>
                </c:pt>
                <c:pt idx="3">
                  <c:v>20</c:v>
                </c:pt>
                <c:pt idx="4">
                  <c:v>12</c:v>
                </c:pt>
                <c:pt idx="6">
                  <c:v>20</c:v>
                </c:pt>
              </c:numCache>
            </c:numRef>
          </c:val>
          <c:extLst>
            <c:ext xmlns:c16="http://schemas.microsoft.com/office/drawing/2014/chart" uri="{C3380CC4-5D6E-409C-BE32-E72D297353CC}">
              <c16:uniqueId val="{00000001-1E2B-45D7-9044-DEACA53A2B94}"/>
            </c:ext>
          </c:extLst>
        </c:ser>
        <c:ser>
          <c:idx val="2"/>
          <c:order val="2"/>
          <c:tx>
            <c:strRef>
              <c:f>List1!$D$1</c:f>
              <c:strCache>
                <c:ptCount val="1"/>
                <c:pt idx="0">
                  <c:v>Ø 2019-2023</c:v>
                </c:pt>
              </c:strCache>
            </c:strRef>
          </c:tx>
          <c:spPr>
            <a:solidFill>
              <a:srgbClr val="B5BEC9"/>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List1!$A$2:$A$8</c:f>
              <c:strCache>
                <c:ptCount val="7"/>
                <c:pt idx="0">
                  <c:v>Průměrný čas strávený sledováním iVysílání ČT</c:v>
                </c:pt>
                <c:pt idx="1">
                  <c:v>Průměrný čas strávený sledováním vysílání ČT24 na internetu</c:v>
                </c:pt>
                <c:pt idx="2">
                  <c:v>Průměrný čas strávený sledováním vysílání ČT sport na internetu</c:v>
                </c:pt>
                <c:pt idx="3">
                  <c:v>Průměrný čas strávený sledováním HbbTV ČT</c:v>
                </c:pt>
                <c:pt idx="4">
                  <c:v>Průměrný čas strávený sledováním Smart TV ČT*</c:v>
                </c:pt>
                <c:pt idx="6">
                  <c:v>Průměrný čas strávený sledováním živého vysílání ČT na internetu**</c:v>
                </c:pt>
              </c:strCache>
            </c:strRef>
          </c:cat>
          <c:val>
            <c:numRef>
              <c:f>List1!$D$2:$D$8</c:f>
              <c:numCache>
                <c:formatCode>0</c:formatCode>
                <c:ptCount val="7"/>
                <c:pt idx="0">
                  <c:v>26</c:v>
                </c:pt>
                <c:pt idx="1">
                  <c:v>0.82</c:v>
                </c:pt>
                <c:pt idx="2">
                  <c:v>5.4</c:v>
                </c:pt>
                <c:pt idx="3">
                  <c:v>11.6</c:v>
                </c:pt>
                <c:pt idx="6">
                  <c:v>14.2</c:v>
                </c:pt>
              </c:numCache>
            </c:numRef>
          </c:val>
          <c:extLst>
            <c:ext xmlns:c16="http://schemas.microsoft.com/office/drawing/2014/chart" uri="{C3380CC4-5D6E-409C-BE32-E72D297353CC}">
              <c16:uniqueId val="{00000002-1E2B-45D7-9044-DEACA53A2B94}"/>
            </c:ext>
          </c:extLst>
        </c:ser>
        <c:dLbls>
          <c:showLegendKey val="0"/>
          <c:showVal val="0"/>
          <c:showCatName val="0"/>
          <c:showSerName val="0"/>
          <c:showPercent val="0"/>
          <c:showBubbleSize val="0"/>
        </c:dLbls>
        <c:gapWidth val="65"/>
        <c:overlap val="-20"/>
        <c:axId val="136401664"/>
        <c:axId val="136403200"/>
      </c:barChart>
      <c:catAx>
        <c:axId val="136401664"/>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400" b="1"/>
            </a:pPr>
            <a:endParaRPr lang="cs-CZ"/>
          </a:p>
        </c:txPr>
        <c:crossAx val="136403200"/>
        <c:crosses val="autoZero"/>
        <c:auto val="1"/>
        <c:lblAlgn val="ctr"/>
        <c:lblOffset val="100"/>
        <c:tickLblSkip val="1"/>
        <c:noMultiLvlLbl val="0"/>
      </c:catAx>
      <c:valAx>
        <c:axId val="136403200"/>
        <c:scaling>
          <c:orientation val="minMax"/>
        </c:scaling>
        <c:delete val="1"/>
        <c:axPos val="t"/>
        <c:numFmt formatCode="General" sourceLinked="1"/>
        <c:majorTickMark val="out"/>
        <c:minorTickMark val="none"/>
        <c:tickLblPos val="nextTo"/>
        <c:crossAx val="136401664"/>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8114840697093"/>
          <c:y val="0"/>
          <c:w val="0.84276714069844161"/>
          <c:h val="0.99891678917265314"/>
        </c:manualLayout>
      </c:layout>
      <c:barChart>
        <c:barDir val="bar"/>
        <c:grouping val="clustered"/>
        <c:varyColors val="0"/>
        <c:ser>
          <c:idx val="0"/>
          <c:order val="0"/>
          <c:tx>
            <c:strRef>
              <c:f>List1!$B$1</c:f>
              <c:strCache>
                <c:ptCount val="1"/>
                <c:pt idx="0">
                  <c:v>Sloupec2</c:v>
                </c:pt>
              </c:strCache>
            </c:strRef>
          </c:tx>
          <c:spPr>
            <a:solidFill>
              <a:srgbClr val="990033"/>
            </a:solidFill>
          </c:spPr>
          <c:invertIfNegative val="0"/>
          <c:dPt>
            <c:idx val="0"/>
            <c:invertIfNegative val="0"/>
            <c:bubble3D val="0"/>
            <c:spPr>
              <a:solidFill>
                <a:srgbClr val="FF0000"/>
              </a:solidFill>
            </c:spPr>
            <c:extLst>
              <c:ext xmlns:c16="http://schemas.microsoft.com/office/drawing/2014/chart" uri="{C3380CC4-5D6E-409C-BE32-E72D297353CC}">
                <c16:uniqueId val="{00000001-6BEC-40E0-861D-F29B80A278B6}"/>
              </c:ext>
            </c:extLst>
          </c:dPt>
          <c:dPt>
            <c:idx val="1"/>
            <c:invertIfNegative val="0"/>
            <c:bubble3D val="0"/>
            <c:spPr>
              <a:solidFill>
                <a:srgbClr val="008000"/>
              </a:solidFill>
            </c:spPr>
            <c:extLst>
              <c:ext xmlns:c16="http://schemas.microsoft.com/office/drawing/2014/chart" uri="{C3380CC4-5D6E-409C-BE32-E72D297353CC}">
                <c16:uniqueId val="{00000003-6BEC-40E0-861D-F29B80A278B6}"/>
              </c:ext>
            </c:extLst>
          </c:dPt>
          <c:dPt>
            <c:idx val="2"/>
            <c:invertIfNegative val="0"/>
            <c:bubble3D val="0"/>
            <c:spPr>
              <a:solidFill>
                <a:srgbClr val="0000FF"/>
              </a:solidFill>
            </c:spPr>
            <c:extLst>
              <c:ext xmlns:c16="http://schemas.microsoft.com/office/drawing/2014/chart" uri="{C3380CC4-5D6E-409C-BE32-E72D297353CC}">
                <c16:uniqueId val="{00000005-6BEC-40E0-861D-F29B80A278B6}"/>
              </c:ext>
            </c:extLst>
          </c:dPt>
          <c:dPt>
            <c:idx val="3"/>
            <c:invertIfNegative val="0"/>
            <c:bubble3D val="0"/>
            <c:spPr>
              <a:solidFill>
                <a:srgbClr val="EC008C"/>
              </a:solidFill>
            </c:spPr>
            <c:extLst>
              <c:ext xmlns:c16="http://schemas.microsoft.com/office/drawing/2014/chart" uri="{C3380CC4-5D6E-409C-BE32-E72D297353CC}">
                <c16:uniqueId val="{00000007-6BEC-40E0-861D-F29B80A278B6}"/>
              </c:ext>
            </c:extLst>
          </c:dPt>
          <c:dLbls>
            <c:dLbl>
              <c:idx val="3"/>
              <c:numFmt formatCode="#,##0.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extLst>
                <c:ext xmlns:c16="http://schemas.microsoft.com/office/drawing/2014/chart" uri="{C3380CC4-5D6E-409C-BE32-E72D297353CC}">
                  <c16:uniqueId val="{00000007-6BEC-40E0-861D-F29B80A278B6}"/>
                </c:ext>
              </c:extLst>
            </c:dLbl>
            <c:dLbl>
              <c:idx val="4"/>
              <c:numFmt formatCode="#,##0.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extLst>
                <c:ext xmlns:c16="http://schemas.microsoft.com/office/drawing/2014/chart" uri="{C3380CC4-5D6E-409C-BE32-E72D297353CC}">
                  <c16:uniqueId val="{00000008-6BEC-40E0-861D-F29B80A278B6}"/>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Česká televize</c:v>
                </c:pt>
                <c:pt idx="1">
                  <c:v>FTV Prima</c:v>
                </c:pt>
                <c:pt idx="2">
                  <c:v>Nova TV</c:v>
                </c:pt>
                <c:pt idx="3">
                  <c:v>Stanice O</c:v>
                </c:pt>
                <c:pt idx="4">
                  <c:v>Barrandov TS</c:v>
                </c:pt>
              </c:strCache>
            </c:strRef>
          </c:cat>
          <c:val>
            <c:numRef>
              <c:f>List1!$B$2:$B$6</c:f>
              <c:numCache>
                <c:formatCode>0</c:formatCode>
                <c:ptCount val="5"/>
                <c:pt idx="0">
                  <c:v>140</c:v>
                </c:pt>
                <c:pt idx="1">
                  <c:v>48</c:v>
                </c:pt>
                <c:pt idx="2">
                  <c:v>12</c:v>
                </c:pt>
                <c:pt idx="3" formatCode="0.0">
                  <c:v>0.3</c:v>
                </c:pt>
                <c:pt idx="4" formatCode="0.0">
                  <c:v>0</c:v>
                </c:pt>
              </c:numCache>
            </c:numRef>
          </c:val>
          <c:extLst>
            <c:ext xmlns:c16="http://schemas.microsoft.com/office/drawing/2014/chart" uri="{C3380CC4-5D6E-409C-BE32-E72D297353CC}">
              <c16:uniqueId val="{00000009-6BEC-40E0-861D-F29B80A278B6}"/>
            </c:ext>
          </c:extLst>
        </c:ser>
        <c:dLbls>
          <c:showLegendKey val="0"/>
          <c:showVal val="0"/>
          <c:showCatName val="0"/>
          <c:showSerName val="0"/>
          <c:showPercent val="0"/>
          <c:showBubbleSize val="0"/>
        </c:dLbls>
        <c:gapWidth val="10"/>
        <c:axId val="136401664"/>
        <c:axId val="136403200"/>
      </c:barChart>
      <c:catAx>
        <c:axId val="136401664"/>
        <c:scaling>
          <c:orientation val="maxMin"/>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70"/>
          <c:min val="0"/>
        </c:scaling>
        <c:delete val="1"/>
        <c:axPos val="t"/>
        <c:numFmt formatCode="0" sourceLinked="1"/>
        <c:majorTickMark val="out"/>
        <c:minorTickMark val="none"/>
        <c:tickLblPos val="nextTo"/>
        <c:crossAx val="136401664"/>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iVysílání</c:v>
                </c:pt>
              </c:strCache>
            </c:strRef>
          </c:tx>
          <c:spPr>
            <a:solidFill>
              <a:srgbClr val="FF0000"/>
            </a:solidFill>
          </c:spPr>
          <c:invertIfNegative val="0"/>
          <c:dLbls>
            <c:dLbl>
              <c:idx val="0"/>
              <c:numFmt formatCode="#,##0" sourceLinked="0"/>
              <c:spPr>
                <a:noFill/>
                <a:ln>
                  <a:noFill/>
                </a:ln>
                <a:effectLst/>
              </c:spPr>
              <c:txPr>
                <a:bodyPr/>
                <a:lstStyle/>
                <a:p>
                  <a:pPr>
                    <a:defRPr sz="1200" b="1">
                      <a:solidFill>
                        <a:schemeClr val="bg1"/>
                      </a:solidFill>
                    </a:defRPr>
                  </a:pPr>
                  <a:endParaRPr lang="cs-CZ"/>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C28-429A-9F7C-8EE900745B81}"/>
                </c:ext>
              </c:extLst>
            </c:dLbl>
            <c:numFmt formatCode="#,##0" sourceLinked="0"/>
            <c:spPr>
              <a:noFill/>
              <a:ln>
                <a:noFill/>
              </a:ln>
              <a:effectLst/>
            </c:spPr>
            <c:txPr>
              <a:bodyPr/>
              <a:lstStyle/>
              <a:p>
                <a:pPr>
                  <a:defRPr sz="1400" b="1">
                    <a:solidFill>
                      <a:schemeClr val="bg1"/>
                    </a:solidFill>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Česká televize</c:v>
                </c:pt>
              </c:strCache>
            </c:strRef>
          </c:cat>
          <c:val>
            <c:numRef>
              <c:f>List1!$B$2</c:f>
              <c:numCache>
                <c:formatCode>0</c:formatCode>
                <c:ptCount val="1"/>
                <c:pt idx="0">
                  <c:v>50</c:v>
                </c:pt>
              </c:numCache>
            </c:numRef>
          </c:val>
          <c:extLst>
            <c:ext xmlns:c16="http://schemas.microsoft.com/office/drawing/2014/chart" uri="{C3380CC4-5D6E-409C-BE32-E72D297353CC}">
              <c16:uniqueId val="{00000001-DC28-429A-9F7C-8EE900745B81}"/>
            </c:ext>
          </c:extLst>
        </c:ser>
        <c:ser>
          <c:idx val="1"/>
          <c:order val="1"/>
          <c:tx>
            <c:strRef>
              <c:f>List1!$C$1</c:f>
              <c:strCache>
                <c:ptCount val="1"/>
                <c:pt idx="0">
                  <c:v>ČT sport</c:v>
                </c:pt>
              </c:strCache>
            </c:strRef>
          </c:tx>
          <c:spPr>
            <a:solidFill>
              <a:schemeClr val="accent2">
                <a:lumMod val="75000"/>
              </a:schemeClr>
            </a:solidFill>
          </c:spPr>
          <c:invertIfNegative val="0"/>
          <c:dLbls>
            <c:dLbl>
              <c:idx val="0"/>
              <c:layout>
                <c:manualLayout>
                  <c:x val="-1.0284070884784613E-2"/>
                  <c:y val="-1.9138750656541859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000672698745225E-2"/>
                      <c:h val="0.56526025763146404"/>
                    </c:manualLayout>
                  </c15:layout>
                </c:ext>
                <c:ext xmlns:c16="http://schemas.microsoft.com/office/drawing/2014/chart" uri="{C3380CC4-5D6E-409C-BE32-E72D297353CC}">
                  <c16:uniqueId val="{00000002-DC28-429A-9F7C-8EE900745B81}"/>
                </c:ext>
              </c:extLst>
            </c:dLbl>
            <c:numFmt formatCode="#,##0" sourceLinked="0"/>
            <c:spPr>
              <a:noFill/>
              <a:ln>
                <a:noFill/>
              </a:ln>
              <a:effectLst/>
            </c:spPr>
            <c:txPr>
              <a:bodyPr anchorCtr="0"/>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Česká televize</c:v>
                </c:pt>
              </c:strCache>
            </c:strRef>
          </c:cat>
          <c:val>
            <c:numRef>
              <c:f>List1!$C$2</c:f>
              <c:numCache>
                <c:formatCode>0</c:formatCode>
                <c:ptCount val="1"/>
                <c:pt idx="0">
                  <c:v>9</c:v>
                </c:pt>
              </c:numCache>
            </c:numRef>
          </c:val>
          <c:extLst>
            <c:ext xmlns:c16="http://schemas.microsoft.com/office/drawing/2014/chart" uri="{C3380CC4-5D6E-409C-BE32-E72D297353CC}">
              <c16:uniqueId val="{00000003-DC28-429A-9F7C-8EE900745B81}"/>
            </c:ext>
          </c:extLst>
        </c:ser>
        <c:ser>
          <c:idx val="2"/>
          <c:order val="2"/>
          <c:tx>
            <c:strRef>
              <c:f>List1!$D$1</c:f>
              <c:strCache>
                <c:ptCount val="1"/>
                <c:pt idx="0">
                  <c:v>ČT24</c:v>
                </c:pt>
              </c:strCache>
            </c:strRef>
          </c:tx>
          <c:spPr>
            <a:solidFill>
              <a:schemeClr val="accent2">
                <a:lumMod val="75000"/>
                <a:alpha val="60000"/>
              </a:schemeClr>
            </a:solidFill>
          </c:spPr>
          <c:invertIfNegative val="0"/>
          <c:dLbls>
            <c:dLbl>
              <c:idx val="0"/>
              <c:layout>
                <c:manualLayout>
                  <c:x val="-1.7654287706182535E-3"/>
                  <c:y val="6.3508738584418897E-2"/>
                </c:manualLayout>
              </c:layout>
              <c:numFmt formatCode="#,##0" sourceLinked="0"/>
              <c:spPr>
                <a:noFill/>
                <a:ln>
                  <a:noFill/>
                </a:ln>
                <a:effectLst/>
              </c:spPr>
              <c:txPr>
                <a:bodyPr wrap="square" lIns="38100" tIns="19050" rIns="38100" bIns="19050" anchor="ctr" anchorCtr="0">
                  <a:noAutofit/>
                </a:bodyPr>
                <a:lstStyle/>
                <a:p>
                  <a:pPr algn="ctr">
                    <a:defRPr lang="en-US" sz="11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4.0374249955726429E-2"/>
                      <c:h val="0.87406592605457889"/>
                    </c:manualLayout>
                  </c15:layout>
                </c:ext>
                <c:ext xmlns:c16="http://schemas.microsoft.com/office/drawing/2014/chart" uri="{C3380CC4-5D6E-409C-BE32-E72D297353CC}">
                  <c16:uniqueId val="{00000004-DC28-429A-9F7C-8EE900745B81}"/>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Česká televize</c:v>
                </c:pt>
              </c:strCache>
            </c:strRef>
          </c:cat>
          <c:val>
            <c:numRef>
              <c:f>List1!$D$2</c:f>
              <c:numCache>
                <c:formatCode>0</c:formatCode>
                <c:ptCount val="1"/>
                <c:pt idx="0">
                  <c:v>8</c:v>
                </c:pt>
              </c:numCache>
            </c:numRef>
          </c:val>
          <c:extLst>
            <c:ext xmlns:c16="http://schemas.microsoft.com/office/drawing/2014/chart" uri="{C3380CC4-5D6E-409C-BE32-E72D297353CC}">
              <c16:uniqueId val="{00000005-DC28-429A-9F7C-8EE900745B81}"/>
            </c:ext>
          </c:extLst>
        </c:ser>
        <c:ser>
          <c:idx val="3"/>
          <c:order val="3"/>
          <c:tx>
            <c:strRef>
              <c:f>List1!$E$1</c:f>
              <c:strCache>
                <c:ptCount val="1"/>
                <c:pt idx="0">
                  <c:v>ČT HbbTV</c:v>
                </c:pt>
              </c:strCache>
            </c:strRef>
          </c:tx>
          <c:spPr>
            <a:solidFill>
              <a:schemeClr val="accent2">
                <a:lumMod val="60000"/>
                <a:lumOff val="40000"/>
              </a:schemeClr>
            </a:solidFill>
          </c:spPr>
          <c:invertIfNegative val="0"/>
          <c:dLbls>
            <c:dLbl>
              <c:idx val="0"/>
              <c:layout>
                <c:manualLayout>
                  <c:x val="2.8056622682939951E-3"/>
                  <c:y val="0"/>
                </c:manualLayout>
              </c:layout>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C28-429A-9F7C-8EE900745B81}"/>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Česká televize</c:v>
                </c:pt>
              </c:strCache>
            </c:strRef>
          </c:cat>
          <c:val>
            <c:numRef>
              <c:f>List1!$E$2</c:f>
              <c:numCache>
                <c:formatCode>0</c:formatCode>
                <c:ptCount val="1"/>
                <c:pt idx="0">
                  <c:v>40</c:v>
                </c:pt>
              </c:numCache>
            </c:numRef>
          </c:val>
          <c:extLst>
            <c:ext xmlns:c16="http://schemas.microsoft.com/office/drawing/2014/chart" uri="{C3380CC4-5D6E-409C-BE32-E72D297353CC}">
              <c16:uniqueId val="{00000007-DC28-429A-9F7C-8EE900745B81}"/>
            </c:ext>
          </c:extLst>
        </c:ser>
        <c:ser>
          <c:idx val="4"/>
          <c:order val="4"/>
          <c:tx>
            <c:strRef>
              <c:f>List1!$F$1</c:f>
              <c:strCache>
                <c:ptCount val="1"/>
                <c:pt idx="0">
                  <c:v>ČT Smart TV</c:v>
                </c:pt>
              </c:strCache>
            </c:strRef>
          </c:tx>
          <c:spPr>
            <a:solidFill>
              <a:schemeClr val="accent2">
                <a:lumMod val="40000"/>
                <a:lumOff val="60000"/>
              </a:schemeClr>
            </a:solidFill>
          </c:spPr>
          <c:invertIfNegative val="0"/>
          <c:dPt>
            <c:idx val="0"/>
            <c:invertIfNegative val="0"/>
            <c:bubble3D val="0"/>
            <c:extLst>
              <c:ext xmlns:c16="http://schemas.microsoft.com/office/drawing/2014/chart" uri="{C3380CC4-5D6E-409C-BE32-E72D297353CC}">
                <c16:uniqueId val="{00000008-DC28-429A-9F7C-8EE900745B81}"/>
              </c:ext>
            </c:extLst>
          </c:dPt>
          <c:dLbls>
            <c:dLbl>
              <c:idx val="0"/>
              <c:layout>
                <c:manualLayout>
                  <c:x val="1.4976559335429492E-3"/>
                  <c:y val="0"/>
                </c:manualLayout>
              </c:layout>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tx1"/>
                      </a:solidFill>
                      <a:latin typeface="+mn-lt"/>
                      <a:ea typeface="+mn-ea"/>
                      <a:cs typeface="+mn-cs"/>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C28-429A-9F7C-8EE900745B81}"/>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Česká televize</c:v>
                </c:pt>
              </c:strCache>
            </c:strRef>
          </c:cat>
          <c:val>
            <c:numRef>
              <c:f>List1!$F$2</c:f>
              <c:numCache>
                <c:formatCode>0</c:formatCode>
                <c:ptCount val="1"/>
                <c:pt idx="0">
                  <c:v>33</c:v>
                </c:pt>
              </c:numCache>
            </c:numRef>
          </c:val>
          <c:extLst>
            <c:ext xmlns:c16="http://schemas.microsoft.com/office/drawing/2014/chart" uri="{C3380CC4-5D6E-409C-BE32-E72D297353CC}">
              <c16:uniqueId val="{00000009-DC28-429A-9F7C-8EE900745B81}"/>
            </c:ext>
          </c:extLst>
        </c:ser>
        <c:ser>
          <c:idx val="5"/>
          <c:order val="5"/>
          <c:tx>
            <c:strRef>
              <c:f>List1!$G$1</c:f>
              <c:strCache>
                <c:ptCount val="1"/>
                <c:pt idx="0">
                  <c:v>ČT celkem</c:v>
                </c:pt>
              </c:strCache>
            </c:strRef>
          </c:tx>
          <c:spPr>
            <a:noFill/>
          </c:spPr>
          <c:invertIfNegative val="0"/>
          <c:dLbls>
            <c:dLbl>
              <c:idx val="0"/>
              <c:layout>
                <c:manualLayout>
                  <c:x val="-2.8246118961940302E-2"/>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A294-45A6-A3B0-DFD745DD84DD}"/>
                </c:ext>
              </c:extLst>
            </c:dLbl>
            <c:spPr>
              <a:noFill/>
              <a:ln>
                <a:noFill/>
              </a:ln>
              <a:effectLst/>
            </c:spPr>
            <c:txPr>
              <a:bodyPr wrap="square" lIns="38100" tIns="19050" rIns="38100" bIns="19050" anchor="ctr">
                <a:spAutoFit/>
              </a:bodyPr>
              <a:lstStyle/>
              <a:p>
                <a:pPr>
                  <a:defRPr sz="1200" b="1"/>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Česká televize</c:v>
                </c:pt>
              </c:strCache>
            </c:strRef>
          </c:cat>
          <c:val>
            <c:numRef>
              <c:f>List1!$G$2</c:f>
              <c:numCache>
                <c:formatCode>0</c:formatCode>
                <c:ptCount val="1"/>
                <c:pt idx="0">
                  <c:v>140</c:v>
                </c:pt>
              </c:numCache>
            </c:numRef>
          </c:val>
          <c:extLst>
            <c:ext xmlns:c16="http://schemas.microsoft.com/office/drawing/2014/chart" uri="{C3380CC4-5D6E-409C-BE32-E72D297353CC}">
              <c16:uniqueId val="{00000003-A294-45A6-A3B0-DFD745DD84DD}"/>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70"/>
          <c:min val="0"/>
        </c:scaling>
        <c:delete val="1"/>
        <c:axPos val="b"/>
        <c:numFmt formatCode="0" sourceLinked="1"/>
        <c:majorTickMark val="out"/>
        <c:minorTickMark val="none"/>
        <c:tickLblPos val="nextTo"/>
        <c:crossAx val="136401664"/>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iPrima</c:v>
                </c:pt>
              </c:strCache>
            </c:strRef>
          </c:tx>
          <c:spPr>
            <a:solidFill>
              <a:srgbClr val="FF0000"/>
            </a:solidFill>
          </c:spPr>
          <c:invertIfNegative val="0"/>
          <c:dPt>
            <c:idx val="0"/>
            <c:invertIfNegative val="0"/>
            <c:bubble3D val="0"/>
            <c:spPr>
              <a:solidFill>
                <a:srgbClr val="008000"/>
              </a:solidFill>
            </c:spPr>
            <c:extLst>
              <c:ext xmlns:c16="http://schemas.microsoft.com/office/drawing/2014/chart" uri="{C3380CC4-5D6E-409C-BE32-E72D297353CC}">
                <c16:uniqueId val="{00000001-DFFC-46E2-9331-990A96786B85}"/>
              </c:ext>
            </c:extLst>
          </c:dPt>
          <c:dLbls>
            <c:dLbl>
              <c:idx val="0"/>
              <c:layout>
                <c:manualLayout>
                  <c:x val="0"/>
                  <c:y val="5.039112640038725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FFC-46E2-9331-990A96786B85}"/>
                </c:ext>
              </c:extLst>
            </c:dLbl>
            <c:numFmt formatCode="#,##0" sourceLinked="0"/>
            <c:spPr>
              <a:noFill/>
              <a:ln>
                <a:noFill/>
              </a:ln>
              <a:effectLst/>
            </c:spPr>
            <c:txPr>
              <a:bodyPr/>
              <a:lstStyle/>
              <a:p>
                <a:pPr>
                  <a:defRPr sz="1200" b="1">
                    <a:solidFill>
                      <a:schemeClr val="bg1"/>
                    </a:solidFill>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FTV Prima</c:v>
                </c:pt>
              </c:strCache>
            </c:strRef>
          </c:cat>
          <c:val>
            <c:numRef>
              <c:f>List1!$B$2</c:f>
              <c:numCache>
                <c:formatCode>0</c:formatCode>
                <c:ptCount val="1"/>
                <c:pt idx="0">
                  <c:v>40</c:v>
                </c:pt>
              </c:numCache>
            </c:numRef>
          </c:val>
          <c:extLst>
            <c:ext xmlns:c16="http://schemas.microsoft.com/office/drawing/2014/chart" uri="{C3380CC4-5D6E-409C-BE32-E72D297353CC}">
              <c16:uniqueId val="{00000002-DFFC-46E2-9331-990A96786B85}"/>
            </c:ext>
          </c:extLst>
        </c:ser>
        <c:ser>
          <c:idx val="1"/>
          <c:order val="1"/>
          <c:tx>
            <c:strRef>
              <c:f>List1!$C$1</c:f>
              <c:strCache>
                <c:ptCount val="1"/>
                <c:pt idx="0">
                  <c:v>Prima HbbTV</c:v>
                </c:pt>
              </c:strCache>
            </c:strRef>
          </c:tx>
          <c:spPr>
            <a:solidFill>
              <a:srgbClr val="02D600"/>
            </a:solidFill>
          </c:spPr>
          <c:invertIfNegative val="0"/>
          <c:dLbls>
            <c:dLbl>
              <c:idx val="0"/>
              <c:layout>
                <c:manualLayout>
                  <c:x val="5.8850714720403124E-4"/>
                  <c:y val="-1.6193120363442474E-17"/>
                </c:manualLayout>
              </c:layout>
              <c:numFmt formatCode="#,##0" sourceLinked="0"/>
              <c:spPr>
                <a:noFill/>
                <a:ln>
                  <a:noFill/>
                </a:ln>
                <a:effectLst/>
              </c:spPr>
              <c:txPr>
                <a:bodyPr wrap="square" lIns="38100" tIns="19050" rIns="38100" bIns="19050" anchor="ctr" anchorCtr="0">
                  <a:noAutofit/>
                </a:bodyPr>
                <a:lstStyle/>
                <a:p>
                  <a:pPr algn="ctr">
                    <a:defRPr lang="en-US" sz="105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7.2210072540073944E-2"/>
                      <c:h val="0.82263578175214325"/>
                    </c:manualLayout>
                  </c15:layout>
                </c:ext>
                <c:ext xmlns:c16="http://schemas.microsoft.com/office/drawing/2014/chart" uri="{C3380CC4-5D6E-409C-BE32-E72D297353CC}">
                  <c16:uniqueId val="{00000003-DFFC-46E2-9331-990A96786B85}"/>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FTV Prima</c:v>
                </c:pt>
              </c:strCache>
            </c:strRef>
          </c:cat>
          <c:val>
            <c:numRef>
              <c:f>List1!$C$2</c:f>
              <c:numCache>
                <c:formatCode>0</c:formatCode>
                <c:ptCount val="1"/>
                <c:pt idx="0">
                  <c:v>11</c:v>
                </c:pt>
              </c:numCache>
            </c:numRef>
          </c:val>
          <c:extLst>
            <c:ext xmlns:c16="http://schemas.microsoft.com/office/drawing/2014/chart" uri="{C3380CC4-5D6E-409C-BE32-E72D297353CC}">
              <c16:uniqueId val="{00000004-DFFC-46E2-9331-990A96786B85}"/>
            </c:ext>
          </c:extLst>
        </c:ser>
        <c:ser>
          <c:idx val="2"/>
          <c:order val="2"/>
          <c:tx>
            <c:strRef>
              <c:f>List1!$D$1</c:f>
              <c:strCache>
                <c:ptCount val="1"/>
                <c:pt idx="0">
                  <c:v>Prima celkem</c:v>
                </c:pt>
              </c:strCache>
            </c:strRef>
          </c:tx>
          <c:spPr>
            <a:solidFill>
              <a:schemeClr val="bg1"/>
            </a:solidFill>
          </c:spPr>
          <c:invertIfNegative val="0"/>
          <c:dLbls>
            <c:dLbl>
              <c:idx val="0"/>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FFC-46E2-9331-990A96786B85}"/>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FTV Prima</c:v>
                </c:pt>
              </c:strCache>
            </c:strRef>
          </c:cat>
          <c:val>
            <c:numRef>
              <c:f>List1!$D$2</c:f>
              <c:numCache>
                <c:formatCode>0</c:formatCode>
                <c:ptCount val="1"/>
                <c:pt idx="0">
                  <c:v>51</c:v>
                </c:pt>
              </c:numCache>
            </c:numRef>
          </c:val>
          <c:extLst>
            <c:ext xmlns:c16="http://schemas.microsoft.com/office/drawing/2014/chart" uri="{C3380CC4-5D6E-409C-BE32-E72D297353CC}">
              <c16:uniqueId val="{00000006-DFFC-46E2-9331-990A96786B85}"/>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70"/>
          <c:min val="0"/>
        </c:scaling>
        <c:delete val="1"/>
        <c:axPos val="b"/>
        <c:numFmt formatCode="0" sourceLinked="1"/>
        <c:majorTickMark val="out"/>
        <c:minorTickMark val="none"/>
        <c:tickLblPos val="nextTo"/>
        <c:crossAx val="136401664"/>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Nova.cz</c:v>
                </c:pt>
              </c:strCache>
            </c:strRef>
          </c:tx>
          <c:spPr>
            <a:solidFill>
              <a:srgbClr val="0000FF"/>
            </a:solidFill>
          </c:spPr>
          <c:invertIfNegative val="0"/>
          <c:dPt>
            <c:idx val="0"/>
            <c:invertIfNegative val="0"/>
            <c:bubble3D val="0"/>
            <c:extLst>
              <c:ext xmlns:c16="http://schemas.microsoft.com/office/drawing/2014/chart" uri="{C3380CC4-5D6E-409C-BE32-E72D297353CC}">
                <c16:uniqueId val="{00000000-4709-4580-BEE6-3FAE4FF6385D}"/>
              </c:ext>
            </c:extLst>
          </c:dPt>
          <c:dLbls>
            <c:dLbl>
              <c:idx val="0"/>
              <c:layout>
                <c:manualLayout>
                  <c:x val="-2.3537505758344105E-3"/>
                  <c:y val="-5.034648859156797E-2"/>
                </c:manualLayout>
              </c:layout>
              <c:numFmt formatCode="#,##0" sourceLinked="0"/>
              <c:spPr>
                <a:noFill/>
                <a:ln>
                  <a:noFill/>
                </a:ln>
                <a:effectLst/>
              </c:spPr>
              <c:txPr>
                <a:bodyPr anchorCtr="0"/>
                <a:lstStyle/>
                <a:p>
                  <a:pPr algn="ctr">
                    <a:defRPr lang="en-US" sz="11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5.3691164460154858E-2"/>
                      <c:h val="0.84783070168651564"/>
                    </c:manualLayout>
                  </c15:layout>
                </c:ext>
                <c:ext xmlns:c16="http://schemas.microsoft.com/office/drawing/2014/chart" uri="{C3380CC4-5D6E-409C-BE32-E72D297353CC}">
                  <c16:uniqueId val="{00000000-4709-4580-BEE6-3FAE4FF6385D}"/>
                </c:ext>
              </c:extLst>
            </c:dLbl>
            <c:numFmt formatCode="#,##0" sourceLinked="0"/>
            <c:spPr>
              <a:noFill/>
              <a:ln>
                <a:noFill/>
              </a:ln>
              <a:effectLst/>
            </c:spPr>
            <c:txPr>
              <a:bodyPr anchorCtr="0"/>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Nova TV</c:v>
                </c:pt>
              </c:strCache>
            </c:strRef>
          </c:cat>
          <c:val>
            <c:numRef>
              <c:f>List1!$B$2</c:f>
              <c:numCache>
                <c:formatCode>0</c:formatCode>
                <c:ptCount val="1"/>
                <c:pt idx="0">
                  <c:v>10</c:v>
                </c:pt>
              </c:numCache>
            </c:numRef>
          </c:val>
          <c:extLst>
            <c:ext xmlns:c16="http://schemas.microsoft.com/office/drawing/2014/chart" uri="{C3380CC4-5D6E-409C-BE32-E72D297353CC}">
              <c16:uniqueId val="{00000001-4709-4580-BEE6-3FAE4FF6385D}"/>
            </c:ext>
          </c:extLst>
        </c:ser>
        <c:ser>
          <c:idx val="1"/>
          <c:order val="1"/>
          <c:tx>
            <c:strRef>
              <c:f>List1!$C$1</c:f>
              <c:strCache>
                <c:ptCount val="1"/>
                <c:pt idx="0">
                  <c:v>Nova HbbTV</c:v>
                </c:pt>
              </c:strCache>
            </c:strRef>
          </c:tx>
          <c:spPr>
            <a:solidFill>
              <a:srgbClr val="0000FF"/>
            </a:solidFill>
          </c:spPr>
          <c:invertIfNegative val="0"/>
          <c:dPt>
            <c:idx val="0"/>
            <c:invertIfNegative val="0"/>
            <c:bubble3D val="0"/>
            <c:spPr>
              <a:solidFill>
                <a:srgbClr val="00009E"/>
              </a:solidFill>
            </c:spPr>
            <c:extLst>
              <c:ext xmlns:c16="http://schemas.microsoft.com/office/drawing/2014/chart" uri="{C3380CC4-5D6E-409C-BE32-E72D297353CC}">
                <c16:uniqueId val="{00000003-4709-4580-BEE6-3FAE4FF6385D}"/>
              </c:ext>
            </c:extLst>
          </c:dPt>
          <c:dLbls>
            <c:dLbl>
              <c:idx val="0"/>
              <c:layout>
                <c:manualLayout>
                  <c:x val="-1.1180755422434682E-2"/>
                  <c:y val="5.9922238740864019E-2"/>
                </c:manualLayout>
              </c:layout>
              <c:numFmt formatCode="#,##0" sourceLinked="0"/>
              <c:spPr>
                <a:noFill/>
                <a:ln>
                  <a:noFill/>
                </a:ln>
                <a:effectLst/>
              </c:spPr>
              <c:txPr>
                <a:bodyPr wrap="square" lIns="38100" tIns="19050" rIns="38100" bIns="19050" anchor="ctr" anchorCtr="0">
                  <a:noAutofit/>
                </a:bodyPr>
                <a:lstStyle/>
                <a:p>
                  <a:pPr algn="ctr">
                    <a:defRPr lang="en-US" sz="9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layout>
                    <c:manualLayout>
                      <c:w val="4.9130546833927924E-2"/>
                      <c:h val="0.77224401208593474"/>
                    </c:manualLayout>
                  </c15:layout>
                </c:ext>
                <c:ext xmlns:c16="http://schemas.microsoft.com/office/drawing/2014/chart" uri="{C3380CC4-5D6E-409C-BE32-E72D297353CC}">
                  <c16:uniqueId val="{00000003-4709-4580-BEE6-3FAE4FF6385D}"/>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Nova TV</c:v>
                </c:pt>
              </c:strCache>
            </c:strRef>
          </c:cat>
          <c:val>
            <c:numRef>
              <c:f>List1!$C$2</c:f>
              <c:numCache>
                <c:formatCode>0</c:formatCode>
                <c:ptCount val="1"/>
                <c:pt idx="0">
                  <c:v>4</c:v>
                </c:pt>
              </c:numCache>
            </c:numRef>
          </c:val>
          <c:extLst>
            <c:ext xmlns:c16="http://schemas.microsoft.com/office/drawing/2014/chart" uri="{C3380CC4-5D6E-409C-BE32-E72D297353CC}">
              <c16:uniqueId val="{00000004-4709-4580-BEE6-3FAE4FF6385D}"/>
            </c:ext>
          </c:extLst>
        </c:ser>
        <c:ser>
          <c:idx val="2"/>
          <c:order val="2"/>
          <c:tx>
            <c:strRef>
              <c:f>List1!$D$1</c:f>
              <c:strCache>
                <c:ptCount val="1"/>
                <c:pt idx="0">
                  <c:v>Nova celkem</c:v>
                </c:pt>
              </c:strCache>
            </c:strRef>
          </c:tx>
          <c:spPr>
            <a:solidFill>
              <a:schemeClr val="bg1"/>
            </a:solidFill>
          </c:spPr>
          <c:invertIfNegative val="0"/>
          <c:dLbls>
            <c:dLbl>
              <c:idx val="0"/>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709-4580-BEE6-3FAE4FF6385D}"/>
                </c:ext>
              </c:extLst>
            </c:dLbl>
            <c:numFmt formatCode="#,##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mn-lt"/>
                    <a:ea typeface="+mn-ea"/>
                    <a:cs typeface="+mn-cs"/>
                  </a:defRPr>
                </a:pPr>
                <a:endParaRPr lang="cs-CZ"/>
              </a:p>
            </c:txPr>
            <c:dLblPos val="inBase"/>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Nova TV</c:v>
                </c:pt>
              </c:strCache>
            </c:strRef>
          </c:cat>
          <c:val>
            <c:numRef>
              <c:f>List1!$D$2</c:f>
              <c:numCache>
                <c:formatCode>0</c:formatCode>
                <c:ptCount val="1"/>
                <c:pt idx="0">
                  <c:v>14</c:v>
                </c:pt>
              </c:numCache>
            </c:numRef>
          </c:val>
          <c:extLst>
            <c:ext xmlns:c16="http://schemas.microsoft.com/office/drawing/2014/chart" uri="{C3380CC4-5D6E-409C-BE32-E72D297353CC}">
              <c16:uniqueId val="{00000006-4709-4580-BEE6-3FAE4FF6385D}"/>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70"/>
          <c:min val="0"/>
        </c:scaling>
        <c:delete val="1"/>
        <c:axPos val="b"/>
        <c:numFmt formatCode="0" sourceLinked="1"/>
        <c:majorTickMark val="out"/>
        <c:minorTickMark val="none"/>
        <c:tickLblPos val="nextTo"/>
        <c:crossAx val="136401664"/>
        <c:crosses val="autoZero"/>
        <c:crossBetween val="between"/>
      </c:valAx>
      <c:spPr>
        <a:solidFill>
          <a:schemeClr val="bg1"/>
        </a:solid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Stanice O</c:v>
                </c:pt>
              </c:strCache>
            </c:strRef>
          </c:tx>
          <c:spPr>
            <a:solidFill>
              <a:srgbClr val="990033"/>
            </a:solidFill>
          </c:spPr>
          <c:invertIfNegative val="0"/>
          <c:dPt>
            <c:idx val="0"/>
            <c:invertIfNegative val="0"/>
            <c:bubble3D val="0"/>
            <c:extLst>
              <c:ext xmlns:c16="http://schemas.microsoft.com/office/drawing/2014/chart" uri="{C3380CC4-5D6E-409C-BE32-E72D297353CC}">
                <c16:uniqueId val="{00000000-53F5-407E-BE44-8A0BCC94898D}"/>
              </c:ext>
            </c:extLst>
          </c:dPt>
          <c:dLbls>
            <c:dLbl>
              <c:idx val="0"/>
              <c:layout>
                <c:manualLayout>
                  <c:x val="4.5899943313152967E-2"/>
                  <c:y val="0"/>
                </c:manualLayout>
              </c:layout>
              <c:numFmt formatCode="#,##0.0" sourceLinked="0"/>
              <c:spPr>
                <a:noFill/>
                <a:ln>
                  <a:noFill/>
                </a:ln>
                <a:effectLst/>
              </c:spPr>
              <c:txPr>
                <a:bodyPr/>
                <a:lstStyle/>
                <a:p>
                  <a:pPr>
                    <a:defRPr sz="1200" b="1">
                      <a:solidFill>
                        <a:schemeClr val="tx1"/>
                      </a:solidFill>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53F5-407E-BE44-8A0BCC94898D}"/>
                </c:ext>
              </c:extLst>
            </c:dLbl>
            <c:numFmt formatCode="#,##0.0" sourceLinked="0"/>
            <c:spPr>
              <a:noFill/>
              <a:ln>
                <a:noFill/>
              </a:ln>
              <a:effectLst/>
            </c:spPr>
            <c:txPr>
              <a:bodyPr/>
              <a:lstStyle/>
              <a:p>
                <a:pPr>
                  <a:defRPr sz="1200" b="1">
                    <a:solidFill>
                      <a:schemeClr val="bg1"/>
                    </a:solidFill>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Stanice O</c:v>
                </c:pt>
              </c:strCache>
            </c:strRef>
          </c:cat>
          <c:val>
            <c:numRef>
              <c:f>List1!$B$2</c:f>
              <c:numCache>
                <c:formatCode>General</c:formatCode>
                <c:ptCount val="1"/>
                <c:pt idx="0">
                  <c:v>0.3</c:v>
                </c:pt>
              </c:numCache>
            </c:numRef>
          </c:val>
          <c:extLst>
            <c:ext xmlns:c16="http://schemas.microsoft.com/office/drawing/2014/chart" uri="{C3380CC4-5D6E-409C-BE32-E72D297353CC}">
              <c16:uniqueId val="{00000001-53F5-407E-BE44-8A0BCC94898D}"/>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70"/>
          <c:min val="0"/>
        </c:scaling>
        <c:delete val="1"/>
        <c:axPos val="b"/>
        <c:numFmt formatCode="General" sourceLinked="1"/>
        <c:majorTickMark val="out"/>
        <c:minorTickMark val="none"/>
        <c:tickLblPos val="nextTo"/>
        <c:crossAx val="136401664"/>
        <c:crosses val="autoZero"/>
        <c:crossBetween val="between"/>
      </c:valAx>
      <c:spPr>
        <a:solidFill>
          <a:schemeClr val="bg1"/>
        </a:solid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Barrandov TS</c:v>
                </c:pt>
              </c:strCache>
            </c:strRef>
          </c:tx>
          <c:spPr>
            <a:solidFill>
              <a:srgbClr val="EC008C"/>
            </a:solidFill>
          </c:spPr>
          <c:invertIfNegative val="0"/>
          <c:dPt>
            <c:idx val="0"/>
            <c:invertIfNegative val="0"/>
            <c:bubble3D val="0"/>
            <c:extLst>
              <c:ext xmlns:c16="http://schemas.microsoft.com/office/drawing/2014/chart" uri="{C3380CC4-5D6E-409C-BE32-E72D297353CC}">
                <c16:uniqueId val="{00000000-8B7A-492E-AB1D-39E3448E34AE}"/>
              </c:ext>
            </c:extLst>
          </c:dPt>
          <c:dLbls>
            <c:dLbl>
              <c:idx val="0"/>
              <c:layout>
                <c:manualLayout>
                  <c:x val="5.6492237923880577E-2"/>
                  <c:y val="-5.0391126400387287E-2"/>
                </c:manualLayout>
              </c:layout>
              <c:numFmt formatCode="#,##0.0" sourceLinked="0"/>
              <c:spPr>
                <a:noFill/>
                <a:ln>
                  <a:noFill/>
                </a:ln>
                <a:effectLst/>
              </c:spPr>
              <c:txPr>
                <a:bodyPr/>
                <a:lstStyle/>
                <a:p>
                  <a:pPr>
                    <a:defRPr sz="1200" b="1">
                      <a:solidFill>
                        <a:schemeClr val="tx1"/>
                      </a:solidFill>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8B7A-492E-AB1D-39E3448E34AE}"/>
                </c:ext>
              </c:extLst>
            </c:dLbl>
            <c:numFmt formatCode="#,##0.0" sourceLinked="0"/>
            <c:spPr>
              <a:noFill/>
              <a:ln>
                <a:noFill/>
              </a:ln>
              <a:effectLst/>
            </c:spPr>
            <c:txPr>
              <a:bodyPr/>
              <a:lstStyle/>
              <a:p>
                <a:pPr>
                  <a:defRPr sz="1200" b="1">
                    <a:solidFill>
                      <a:schemeClr val="bg1"/>
                    </a:solidFill>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Barrandov TS</c:v>
                </c:pt>
              </c:strCache>
            </c:strRef>
          </c:cat>
          <c:val>
            <c:numRef>
              <c:f>List1!$B$2</c:f>
              <c:numCache>
                <c:formatCode>0.0</c:formatCode>
                <c:ptCount val="1"/>
                <c:pt idx="0">
                  <c:v>0</c:v>
                </c:pt>
              </c:numCache>
            </c:numRef>
          </c:val>
          <c:extLst>
            <c:ext xmlns:c16="http://schemas.microsoft.com/office/drawing/2014/chart" uri="{C3380CC4-5D6E-409C-BE32-E72D297353CC}">
              <c16:uniqueId val="{00000001-8B7A-492E-AB1D-39E3448E34AE}"/>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70"/>
          <c:min val="0"/>
        </c:scaling>
        <c:delete val="1"/>
        <c:axPos val="b"/>
        <c:numFmt formatCode="0.0" sourceLinked="1"/>
        <c:majorTickMark val="out"/>
        <c:minorTickMark val="none"/>
        <c:tickLblPos val="nextTo"/>
        <c:crossAx val="136401664"/>
        <c:crosses val="autoZero"/>
        <c:crossBetween val="between"/>
      </c:valAx>
      <c:spPr>
        <a:solidFill>
          <a:schemeClr val="bg1"/>
        </a:solid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42749999999999"/>
          <c:y val="3.605490740920704E-2"/>
          <c:w val="0.65925526896243902"/>
          <c:h val="0.88355011917523774"/>
        </c:manualLayout>
      </c:layout>
      <c:barChart>
        <c:barDir val="bar"/>
        <c:grouping val="clustered"/>
        <c:varyColors val="0"/>
        <c:ser>
          <c:idx val="0"/>
          <c:order val="0"/>
          <c:tx>
            <c:strRef>
              <c:f>List1!$B$1</c:f>
              <c:strCache>
                <c:ptCount val="1"/>
                <c:pt idx="0">
                  <c:v>2025</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5720-4FB0-957A-46ED8585EBF0}"/>
              </c:ext>
            </c:extLst>
          </c:dPt>
          <c:dPt>
            <c:idx val="1"/>
            <c:invertIfNegative val="0"/>
            <c:bubble3D val="0"/>
            <c:extLst>
              <c:ext xmlns:c16="http://schemas.microsoft.com/office/drawing/2014/chart" uri="{C3380CC4-5D6E-409C-BE32-E72D297353CC}">
                <c16:uniqueId val="{00000001-5720-4FB0-957A-46ED8585EBF0}"/>
              </c:ext>
            </c:extLst>
          </c:dPt>
          <c:dPt>
            <c:idx val="2"/>
            <c:invertIfNegative val="0"/>
            <c:bubble3D val="0"/>
            <c:extLst>
              <c:ext xmlns:c16="http://schemas.microsoft.com/office/drawing/2014/chart" uri="{C3380CC4-5D6E-409C-BE32-E72D297353CC}">
                <c16:uniqueId val="{00000002-5720-4FB0-957A-46ED8585EBF0}"/>
              </c:ext>
            </c:extLst>
          </c:dPt>
          <c:dPt>
            <c:idx val="4"/>
            <c:invertIfNegative val="0"/>
            <c:bubble3D val="0"/>
            <c:extLst>
              <c:ext xmlns:c16="http://schemas.microsoft.com/office/drawing/2014/chart" uri="{C3380CC4-5D6E-409C-BE32-E72D297353CC}">
                <c16:uniqueId val="{00000003-5720-4FB0-957A-46ED8585EBF0}"/>
              </c:ext>
            </c:extLst>
          </c:dPt>
          <c:dPt>
            <c:idx val="5"/>
            <c:invertIfNegative val="0"/>
            <c:bubble3D val="0"/>
            <c:extLst>
              <c:ext xmlns:c16="http://schemas.microsoft.com/office/drawing/2014/chart" uri="{C3380CC4-5D6E-409C-BE32-E72D297353CC}">
                <c16:uniqueId val="{00000004-5720-4FB0-957A-46ED8585EBF0}"/>
              </c:ext>
            </c:extLst>
          </c:dPt>
          <c:dPt>
            <c:idx val="6"/>
            <c:invertIfNegative val="0"/>
            <c:bubble3D val="0"/>
            <c:extLst>
              <c:ext xmlns:c16="http://schemas.microsoft.com/office/drawing/2014/chart" uri="{C3380CC4-5D6E-409C-BE32-E72D297353CC}">
                <c16:uniqueId val="{00000005-5720-4FB0-957A-46ED8585EBF0}"/>
              </c:ext>
            </c:extLst>
          </c:dPt>
          <c:dPt>
            <c:idx val="7"/>
            <c:invertIfNegative val="0"/>
            <c:bubble3D val="0"/>
            <c:extLst>
              <c:ext xmlns:c16="http://schemas.microsoft.com/office/drawing/2014/chart" uri="{C3380CC4-5D6E-409C-BE32-E72D297353CC}">
                <c16:uniqueId val="{00000006-5720-4FB0-957A-46ED8585EBF0}"/>
              </c:ext>
            </c:extLst>
          </c:dPt>
          <c:dPt>
            <c:idx val="9"/>
            <c:invertIfNegative val="0"/>
            <c:bubble3D val="0"/>
            <c:extLst>
              <c:ext xmlns:c16="http://schemas.microsoft.com/office/drawing/2014/chart" uri="{C3380CC4-5D6E-409C-BE32-E72D297353CC}">
                <c16:uniqueId val="{00000007-5720-4FB0-957A-46ED8585EBF0}"/>
              </c:ext>
            </c:extLst>
          </c:dPt>
          <c:dPt>
            <c:idx val="10"/>
            <c:invertIfNegative val="0"/>
            <c:bubble3D val="0"/>
            <c:extLst>
              <c:ext xmlns:c16="http://schemas.microsoft.com/office/drawing/2014/chart" uri="{C3380CC4-5D6E-409C-BE32-E72D297353CC}">
                <c16:uniqueId val="{00000008-5720-4FB0-957A-46ED8585EBF0}"/>
              </c:ext>
            </c:extLst>
          </c:dPt>
          <c:dLbls>
            <c:dLbl>
              <c:idx val="0"/>
              <c:layout>
                <c:manualLayout>
                  <c:x val="-1.1759259259259691E-3"/>
                  <c:y val="2.64537637487976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20-4FB0-957A-46ED8585EBF0}"/>
                </c:ext>
              </c:extLst>
            </c:dLbl>
            <c:dLbl>
              <c:idx val="1"/>
              <c:numFmt formatCode="#,##0" sourceLinked="0"/>
              <c:spPr/>
              <c:txPr>
                <a:bodyPr anchorCtr="0"/>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extLst>
                <c:ext xmlns:c16="http://schemas.microsoft.com/office/drawing/2014/chart" uri="{C3380CC4-5D6E-409C-BE32-E72D297353CC}">
                  <c16:uniqueId val="{00000001-5720-4FB0-957A-46ED8585EBF0}"/>
                </c:ext>
              </c:extLst>
            </c:dLbl>
            <c:numFmt formatCode="#,##0" sourceLinked="0"/>
            <c:spPr>
              <a:noFill/>
              <a:ln>
                <a:noFill/>
              </a:ln>
              <a:effectLst/>
            </c:spPr>
            <c:txPr>
              <a:bodyPr anchorCtr="0"/>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List1!$A$2:$A$13</c:f>
              <c:strCache>
                <c:ptCount val="12"/>
                <c:pt idx="0">
                  <c:v>Mobilní a tablet aplikace</c:v>
                </c:pt>
                <c:pt idx="1">
                  <c:v>Browser - prohlížeč</c:v>
                </c:pt>
                <c:pt idx="2">
                  <c:v>HbbTV</c:v>
                </c:pt>
                <c:pt idx="3">
                  <c:v>Smart TV **</c:v>
                </c:pt>
                <c:pt idx="5">
                  <c:v>Počítač</c:v>
                </c:pt>
                <c:pt idx="6">
                  <c:v>Mobilní telefon</c:v>
                </c:pt>
                <c:pt idx="7">
                  <c:v>Tablet</c:v>
                </c:pt>
                <c:pt idx="8">
                  <c:v>TV (HbbTV + Smart TV + browser)</c:v>
                </c:pt>
                <c:pt idx="10">
                  <c:v>živě</c:v>
                </c:pt>
                <c:pt idx="11">
                  <c:v>z archivu</c:v>
                </c:pt>
              </c:strCache>
            </c:strRef>
          </c:cat>
          <c:val>
            <c:numRef>
              <c:f>List1!$B$2:$B$13</c:f>
              <c:numCache>
                <c:formatCode>General</c:formatCode>
                <c:ptCount val="12"/>
                <c:pt idx="0">
                  <c:v>8</c:v>
                </c:pt>
                <c:pt idx="1">
                  <c:v>40</c:v>
                </c:pt>
                <c:pt idx="2">
                  <c:v>29</c:v>
                </c:pt>
                <c:pt idx="3">
                  <c:v>23</c:v>
                </c:pt>
                <c:pt idx="5">
                  <c:v>26</c:v>
                </c:pt>
                <c:pt idx="6">
                  <c:v>15</c:v>
                </c:pt>
                <c:pt idx="7">
                  <c:v>5</c:v>
                </c:pt>
                <c:pt idx="8">
                  <c:v>54</c:v>
                </c:pt>
                <c:pt idx="10">
                  <c:v>22</c:v>
                </c:pt>
                <c:pt idx="11">
                  <c:v>78</c:v>
                </c:pt>
              </c:numCache>
            </c:numRef>
          </c:val>
          <c:extLst>
            <c:ext xmlns:c16="http://schemas.microsoft.com/office/drawing/2014/chart" uri="{C3380CC4-5D6E-409C-BE32-E72D297353CC}">
              <c16:uniqueId val="{00000009-5720-4FB0-957A-46ED8585EBF0}"/>
            </c:ext>
          </c:extLst>
        </c:ser>
        <c:ser>
          <c:idx val="1"/>
          <c:order val="1"/>
          <c:tx>
            <c:strRef>
              <c:f>List1!$C$1</c:f>
              <c:strCache>
                <c:ptCount val="1"/>
                <c:pt idx="0">
                  <c:v>2024</c:v>
                </c:pt>
              </c:strCache>
            </c:strRef>
          </c:tx>
          <c:spPr>
            <a:solidFill>
              <a:srgbClr val="65778D"/>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List1!$A$2:$A$13</c:f>
              <c:strCache>
                <c:ptCount val="12"/>
                <c:pt idx="0">
                  <c:v>Mobilní a tablet aplikace</c:v>
                </c:pt>
                <c:pt idx="1">
                  <c:v>Browser - prohlížeč</c:v>
                </c:pt>
                <c:pt idx="2">
                  <c:v>HbbTV</c:v>
                </c:pt>
                <c:pt idx="3">
                  <c:v>Smart TV **</c:v>
                </c:pt>
                <c:pt idx="5">
                  <c:v>Počítač</c:v>
                </c:pt>
                <c:pt idx="6">
                  <c:v>Mobilní telefon</c:v>
                </c:pt>
                <c:pt idx="7">
                  <c:v>Tablet</c:v>
                </c:pt>
                <c:pt idx="8">
                  <c:v>TV (HbbTV + Smart TV + browser)</c:v>
                </c:pt>
                <c:pt idx="10">
                  <c:v>živě</c:v>
                </c:pt>
                <c:pt idx="11">
                  <c:v>z archivu</c:v>
                </c:pt>
              </c:strCache>
            </c:strRef>
          </c:cat>
          <c:val>
            <c:numRef>
              <c:f>List1!$C$2:$C$13</c:f>
              <c:numCache>
                <c:formatCode>General</c:formatCode>
                <c:ptCount val="12"/>
                <c:pt idx="0">
                  <c:v>8</c:v>
                </c:pt>
                <c:pt idx="1">
                  <c:v>46</c:v>
                </c:pt>
                <c:pt idx="2">
                  <c:v>29</c:v>
                </c:pt>
                <c:pt idx="3">
                  <c:v>17</c:v>
                </c:pt>
                <c:pt idx="5">
                  <c:v>32</c:v>
                </c:pt>
                <c:pt idx="6">
                  <c:v>15</c:v>
                </c:pt>
                <c:pt idx="7">
                  <c:v>5</c:v>
                </c:pt>
                <c:pt idx="8">
                  <c:v>48</c:v>
                </c:pt>
                <c:pt idx="10">
                  <c:v>29</c:v>
                </c:pt>
                <c:pt idx="11">
                  <c:v>71</c:v>
                </c:pt>
              </c:numCache>
            </c:numRef>
          </c:val>
          <c:extLst>
            <c:ext xmlns:c16="http://schemas.microsoft.com/office/drawing/2014/chart" uri="{C3380CC4-5D6E-409C-BE32-E72D297353CC}">
              <c16:uniqueId val="{0000000A-5720-4FB0-957A-46ED8585EBF0}"/>
            </c:ext>
          </c:extLst>
        </c:ser>
        <c:ser>
          <c:idx val="2"/>
          <c:order val="2"/>
          <c:tx>
            <c:strRef>
              <c:f>List1!$D$1</c:f>
              <c:strCache>
                <c:ptCount val="1"/>
                <c:pt idx="0">
                  <c:v>Ø 2019-2023</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List1!$A$2:$A$13</c:f>
              <c:strCache>
                <c:ptCount val="12"/>
                <c:pt idx="0">
                  <c:v>Mobilní a tablet aplikace</c:v>
                </c:pt>
                <c:pt idx="1">
                  <c:v>Browser - prohlížeč</c:v>
                </c:pt>
                <c:pt idx="2">
                  <c:v>HbbTV</c:v>
                </c:pt>
                <c:pt idx="3">
                  <c:v>Smart TV **</c:v>
                </c:pt>
                <c:pt idx="5">
                  <c:v>Počítač</c:v>
                </c:pt>
                <c:pt idx="6">
                  <c:v>Mobilní telefon</c:v>
                </c:pt>
                <c:pt idx="7">
                  <c:v>Tablet</c:v>
                </c:pt>
                <c:pt idx="8">
                  <c:v>TV (HbbTV + Smart TV + browser)</c:v>
                </c:pt>
                <c:pt idx="10">
                  <c:v>živě</c:v>
                </c:pt>
                <c:pt idx="11">
                  <c:v>z archivu</c:v>
                </c:pt>
              </c:strCache>
            </c:strRef>
          </c:cat>
          <c:val>
            <c:numRef>
              <c:f>List1!$D$2:$D$13</c:f>
              <c:numCache>
                <c:formatCode>0</c:formatCode>
                <c:ptCount val="12"/>
                <c:pt idx="0">
                  <c:v>8.5</c:v>
                </c:pt>
                <c:pt idx="1">
                  <c:v>64.5</c:v>
                </c:pt>
                <c:pt idx="2">
                  <c:v>27</c:v>
                </c:pt>
                <c:pt idx="5">
                  <c:v>48.25</c:v>
                </c:pt>
                <c:pt idx="6">
                  <c:v>16</c:v>
                </c:pt>
                <c:pt idx="7">
                  <c:v>6</c:v>
                </c:pt>
                <c:pt idx="8">
                  <c:v>29.5</c:v>
                </c:pt>
                <c:pt idx="10">
                  <c:v>33.5</c:v>
                </c:pt>
                <c:pt idx="11">
                  <c:v>66.5</c:v>
                </c:pt>
              </c:numCache>
            </c:numRef>
          </c:val>
          <c:extLst>
            <c:ext xmlns:c16="http://schemas.microsoft.com/office/drawing/2014/chart" uri="{C3380CC4-5D6E-409C-BE32-E72D297353CC}">
              <c16:uniqueId val="{0000000B-5720-4FB0-957A-46ED8585EBF0}"/>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numFmt formatCode="#,##0.00" sourceLinked="0"/>
        <c:majorTickMark val="out"/>
        <c:minorTickMark val="none"/>
        <c:tickLblPos val="nextTo"/>
        <c:txPr>
          <a:bodyPr/>
          <a:lstStyle/>
          <a:p>
            <a:pPr>
              <a:defRPr sz="1400" b="1"/>
            </a:pPr>
            <a:endParaRPr lang="cs-CZ"/>
          </a:p>
        </c:txPr>
        <c:crossAx val="103117568"/>
        <c:crosses val="autoZero"/>
        <c:auto val="1"/>
        <c:lblAlgn val="ctr"/>
        <c:lblOffset val="100"/>
        <c:tickLblSkip val="1"/>
        <c:noMultiLvlLbl val="0"/>
      </c:catAx>
      <c:valAx>
        <c:axId val="103117568"/>
        <c:scaling>
          <c:orientation val="minMax"/>
        </c:scaling>
        <c:delete val="1"/>
        <c:axPos val="t"/>
        <c:numFmt formatCode="General"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8799573825189728"/>
          <c:y val="0.93192348658835322"/>
          <c:w val="0.42117369998143261"/>
          <c:h val="6.3159431938117988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60678397914646"/>
          <c:y val="3.0413600595538232E-2"/>
          <c:w val="0.74910320465962865"/>
          <c:h val="0.86133006187628114"/>
        </c:manualLayout>
      </c:layout>
      <c:barChart>
        <c:barDir val="bar"/>
        <c:grouping val="clustered"/>
        <c:varyColors val="0"/>
        <c:ser>
          <c:idx val="0"/>
          <c:order val="0"/>
          <c:tx>
            <c:strRef>
              <c:f>List1!$B$1</c:f>
              <c:strCache>
                <c:ptCount val="1"/>
                <c:pt idx="0">
                  <c:v>2025</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88A4-488E-8C4C-AF9E4214FF30}"/>
              </c:ext>
            </c:extLst>
          </c:dPt>
          <c:dPt>
            <c:idx val="1"/>
            <c:invertIfNegative val="0"/>
            <c:bubble3D val="0"/>
            <c:extLst>
              <c:ext xmlns:c16="http://schemas.microsoft.com/office/drawing/2014/chart" uri="{C3380CC4-5D6E-409C-BE32-E72D297353CC}">
                <c16:uniqueId val="{00000001-88A4-488E-8C4C-AF9E4214FF30}"/>
              </c:ext>
            </c:extLst>
          </c:dPt>
          <c:dPt>
            <c:idx val="2"/>
            <c:invertIfNegative val="0"/>
            <c:bubble3D val="0"/>
            <c:extLst>
              <c:ext xmlns:c16="http://schemas.microsoft.com/office/drawing/2014/chart" uri="{C3380CC4-5D6E-409C-BE32-E72D297353CC}">
                <c16:uniqueId val="{00000002-88A4-488E-8C4C-AF9E4214FF30}"/>
              </c:ext>
            </c:extLst>
          </c:dPt>
          <c:dPt>
            <c:idx val="4"/>
            <c:invertIfNegative val="0"/>
            <c:bubble3D val="0"/>
            <c:extLst>
              <c:ext xmlns:c16="http://schemas.microsoft.com/office/drawing/2014/chart" uri="{C3380CC4-5D6E-409C-BE32-E72D297353CC}">
                <c16:uniqueId val="{00000003-88A4-488E-8C4C-AF9E4214FF30}"/>
              </c:ext>
            </c:extLst>
          </c:dPt>
          <c:dPt>
            <c:idx val="5"/>
            <c:invertIfNegative val="0"/>
            <c:bubble3D val="0"/>
            <c:extLst>
              <c:ext xmlns:c16="http://schemas.microsoft.com/office/drawing/2014/chart" uri="{C3380CC4-5D6E-409C-BE32-E72D297353CC}">
                <c16:uniqueId val="{00000004-88A4-488E-8C4C-AF9E4214FF30}"/>
              </c:ext>
            </c:extLst>
          </c:dPt>
          <c:dPt>
            <c:idx val="6"/>
            <c:invertIfNegative val="0"/>
            <c:bubble3D val="0"/>
            <c:extLst>
              <c:ext xmlns:c16="http://schemas.microsoft.com/office/drawing/2014/chart" uri="{C3380CC4-5D6E-409C-BE32-E72D297353CC}">
                <c16:uniqueId val="{00000005-88A4-488E-8C4C-AF9E4214FF30}"/>
              </c:ext>
            </c:extLst>
          </c:dPt>
          <c:dPt>
            <c:idx val="7"/>
            <c:invertIfNegative val="0"/>
            <c:bubble3D val="0"/>
            <c:extLst>
              <c:ext xmlns:c16="http://schemas.microsoft.com/office/drawing/2014/chart" uri="{C3380CC4-5D6E-409C-BE32-E72D297353CC}">
                <c16:uniqueId val="{00000006-88A4-488E-8C4C-AF9E4214FF30}"/>
              </c:ext>
            </c:extLst>
          </c:dPt>
          <c:dPt>
            <c:idx val="9"/>
            <c:invertIfNegative val="0"/>
            <c:bubble3D val="0"/>
            <c:extLst>
              <c:ext xmlns:c16="http://schemas.microsoft.com/office/drawing/2014/chart" uri="{C3380CC4-5D6E-409C-BE32-E72D297353CC}">
                <c16:uniqueId val="{00000007-88A4-488E-8C4C-AF9E4214FF30}"/>
              </c:ext>
            </c:extLst>
          </c:dPt>
          <c:dPt>
            <c:idx val="10"/>
            <c:invertIfNegative val="0"/>
            <c:bubble3D val="0"/>
            <c:extLst>
              <c:ext xmlns:c16="http://schemas.microsoft.com/office/drawing/2014/chart" uri="{C3380CC4-5D6E-409C-BE32-E72D297353CC}">
                <c16:uniqueId val="{00000008-88A4-488E-8C4C-AF9E4214FF30}"/>
              </c:ext>
            </c:extLst>
          </c:dPt>
          <c:dLbls>
            <c:dLbl>
              <c:idx val="1"/>
              <c:numFmt formatCode="#,##0" sourceLinked="0"/>
              <c:spPr/>
              <c:txPr>
                <a:bodyPr/>
                <a:lstStyle/>
                <a:p>
                  <a:pPr>
                    <a:defRPr sz="1300" b="1"/>
                  </a:pPr>
                  <a:endParaRPr lang="cs-CZ"/>
                </a:p>
              </c:txPr>
              <c:showLegendKey val="0"/>
              <c:showVal val="1"/>
              <c:showCatName val="0"/>
              <c:showSerName val="0"/>
              <c:showPercent val="0"/>
              <c:showBubbleSize val="0"/>
              <c:extLst>
                <c:ext xmlns:c16="http://schemas.microsoft.com/office/drawing/2014/chart" uri="{C3380CC4-5D6E-409C-BE32-E72D297353CC}">
                  <c16:uniqueId val="{00000001-88A4-488E-8C4C-AF9E4214FF30}"/>
                </c:ext>
              </c:extLst>
            </c:dLbl>
            <c:numFmt formatCode="#,##0" sourceLinked="0"/>
            <c:spPr>
              <a:noFill/>
              <a:ln>
                <a:noFill/>
              </a:ln>
              <a:effectLst/>
            </c:spPr>
            <c:txPr>
              <a:bodyPr wrap="square" lIns="38100" tIns="19050" rIns="38100" bIns="19050" anchor="ctr">
                <a:spAutoFit/>
              </a:bodyPr>
              <a:lstStyle/>
              <a:p>
                <a:pPr>
                  <a:defRPr sz="13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iVysílání</c:v>
                </c:pt>
                <c:pt idx="1">
                  <c:v>teletext</c:v>
                </c:pt>
                <c:pt idx="2">
                  <c:v>iVysílání ČT :D</c:v>
                </c:pt>
                <c:pt idx="3">
                  <c:v>Počasí</c:v>
                </c:pt>
                <c:pt idx="4">
                  <c:v>Panorama</c:v>
                </c:pt>
                <c:pt idx="5">
                  <c:v>Čtsport - online</c:v>
                </c:pt>
              </c:strCache>
            </c:strRef>
          </c:cat>
          <c:val>
            <c:numRef>
              <c:f>List1!$B$2:$B$7</c:f>
              <c:numCache>
                <c:formatCode>General</c:formatCode>
                <c:ptCount val="6"/>
                <c:pt idx="0">
                  <c:v>561</c:v>
                </c:pt>
                <c:pt idx="1">
                  <c:v>160</c:v>
                </c:pt>
                <c:pt idx="2">
                  <c:v>90</c:v>
                </c:pt>
                <c:pt idx="3">
                  <c:v>44</c:v>
                </c:pt>
                <c:pt idx="4">
                  <c:v>46</c:v>
                </c:pt>
                <c:pt idx="5">
                  <c:v>29</c:v>
                </c:pt>
              </c:numCache>
            </c:numRef>
          </c:val>
          <c:extLst>
            <c:ext xmlns:c16="http://schemas.microsoft.com/office/drawing/2014/chart" uri="{C3380CC4-5D6E-409C-BE32-E72D297353CC}">
              <c16:uniqueId val="{00000009-88A4-488E-8C4C-AF9E4214FF30}"/>
            </c:ext>
          </c:extLst>
        </c:ser>
        <c:ser>
          <c:idx val="1"/>
          <c:order val="1"/>
          <c:tx>
            <c:strRef>
              <c:f>List1!$C$1</c:f>
              <c:strCache>
                <c:ptCount val="1"/>
                <c:pt idx="0">
                  <c:v>2024</c:v>
                </c:pt>
              </c:strCache>
            </c:strRef>
          </c:tx>
          <c:spPr>
            <a:solidFill>
              <a:srgbClr val="65778D"/>
            </a:solidFill>
          </c:spPr>
          <c:invertIfNegative val="0"/>
          <c:dLbls>
            <c:spPr>
              <a:noFill/>
              <a:ln>
                <a:noFill/>
              </a:ln>
              <a:effectLst/>
            </c:spPr>
            <c:txPr>
              <a:bodyPr wrap="square" lIns="38100" tIns="19050" rIns="38100" bIns="19050" anchor="ctr" anchorCtr="0">
                <a:spAutoFit/>
              </a:bodyPr>
              <a:lstStyle/>
              <a:p>
                <a:pPr algn="ctr">
                  <a:defRPr lang="en-US" sz="13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iVysílání</c:v>
                </c:pt>
                <c:pt idx="1">
                  <c:v>teletext</c:v>
                </c:pt>
                <c:pt idx="2">
                  <c:v>iVysílání ČT :D</c:v>
                </c:pt>
                <c:pt idx="3">
                  <c:v>Počasí</c:v>
                </c:pt>
                <c:pt idx="4">
                  <c:v>Panorama</c:v>
                </c:pt>
                <c:pt idx="5">
                  <c:v>Čtsport - online</c:v>
                </c:pt>
              </c:strCache>
            </c:strRef>
          </c:cat>
          <c:val>
            <c:numRef>
              <c:f>List1!$C$2:$C$7</c:f>
              <c:numCache>
                <c:formatCode>General</c:formatCode>
                <c:ptCount val="6"/>
                <c:pt idx="0">
                  <c:v>626</c:v>
                </c:pt>
                <c:pt idx="1">
                  <c:v>152</c:v>
                </c:pt>
                <c:pt idx="2">
                  <c:v>97</c:v>
                </c:pt>
                <c:pt idx="3">
                  <c:v>48</c:v>
                </c:pt>
                <c:pt idx="4">
                  <c:v>44</c:v>
                </c:pt>
                <c:pt idx="5">
                  <c:v>31</c:v>
                </c:pt>
              </c:numCache>
            </c:numRef>
          </c:val>
          <c:extLst>
            <c:ext xmlns:c16="http://schemas.microsoft.com/office/drawing/2014/chart" uri="{C3380CC4-5D6E-409C-BE32-E72D297353CC}">
              <c16:uniqueId val="{0000000A-88A4-488E-8C4C-AF9E4214FF30}"/>
            </c:ext>
          </c:extLst>
        </c:ser>
        <c:ser>
          <c:idx val="2"/>
          <c:order val="2"/>
          <c:tx>
            <c:strRef>
              <c:f>List1!$D$1</c:f>
              <c:strCache>
                <c:ptCount val="1"/>
                <c:pt idx="0">
                  <c:v>Ø 2019-2023</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3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iVysílání</c:v>
                </c:pt>
                <c:pt idx="1">
                  <c:v>teletext</c:v>
                </c:pt>
                <c:pt idx="2">
                  <c:v>iVysílání ČT :D</c:v>
                </c:pt>
                <c:pt idx="3">
                  <c:v>Počasí</c:v>
                </c:pt>
                <c:pt idx="4">
                  <c:v>Panorama</c:v>
                </c:pt>
                <c:pt idx="5">
                  <c:v>Čtsport - online</c:v>
                </c:pt>
              </c:strCache>
            </c:strRef>
          </c:cat>
          <c:val>
            <c:numRef>
              <c:f>List1!$D$2:$D$7</c:f>
              <c:numCache>
                <c:formatCode>0</c:formatCode>
                <c:ptCount val="6"/>
                <c:pt idx="0">
                  <c:v>359.5</c:v>
                </c:pt>
                <c:pt idx="1">
                  <c:v>97</c:v>
                </c:pt>
                <c:pt idx="2">
                  <c:v>64.5</c:v>
                </c:pt>
                <c:pt idx="3">
                  <c:v>34</c:v>
                </c:pt>
                <c:pt idx="4">
                  <c:v>33</c:v>
                </c:pt>
                <c:pt idx="5">
                  <c:v>31.75</c:v>
                </c:pt>
              </c:numCache>
            </c:numRef>
          </c:val>
          <c:extLst>
            <c:ext xmlns:c16="http://schemas.microsoft.com/office/drawing/2014/chart" uri="{C3380CC4-5D6E-409C-BE32-E72D297353CC}">
              <c16:uniqueId val="{0000000B-88A4-488E-8C4C-AF9E4214FF30}"/>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400" b="1"/>
            </a:pPr>
            <a:endParaRPr lang="cs-CZ"/>
          </a:p>
        </c:txPr>
        <c:crossAx val="103117568"/>
        <c:crosses val="autoZero"/>
        <c:auto val="1"/>
        <c:lblAlgn val="ctr"/>
        <c:lblOffset val="100"/>
        <c:tickLblSkip val="1"/>
        <c:noMultiLvlLbl val="0"/>
      </c:catAx>
      <c:valAx>
        <c:axId val="103117568"/>
        <c:scaling>
          <c:orientation val="minMax"/>
        </c:scaling>
        <c:delete val="1"/>
        <c:axPos val="t"/>
        <c:numFmt formatCode="General"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31032062821645051"/>
          <c:y val="0.90888222204166369"/>
          <c:w val="0.37498940795655472"/>
          <c:h val="6.4258566381231008E-2"/>
        </c:manualLayout>
      </c:layout>
      <c:overlay val="0"/>
      <c:spPr>
        <a:noFill/>
      </c:spPr>
      <c:txPr>
        <a:bodyPr/>
        <a:lstStyle/>
        <a:p>
          <a:pPr>
            <a:defRPr sz="1400" b="1"/>
          </a:pPr>
          <a:endParaRPr lang="cs-CZ"/>
        </a:p>
      </c:txPr>
    </c:legend>
    <c:plotVisOnly val="1"/>
    <c:dispBlanksAs val="gap"/>
    <c:showDLblsOverMax val="0"/>
  </c:chart>
  <c:spPr>
    <a:ln>
      <a:noFill/>
    </a:ln>
  </c:spPr>
  <c:txPr>
    <a:bodyPr/>
    <a:lstStyle/>
    <a:p>
      <a:pPr>
        <a:defRPr sz="1799"/>
      </a:pPr>
      <a:endParaRPr lang="cs-CZ"/>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93621734618609642"/>
          <c:h val="0.82488160519477927"/>
        </c:manualLayout>
      </c:layout>
      <c:barChart>
        <c:barDir val="bar"/>
        <c:grouping val="clustered"/>
        <c:varyColors val="0"/>
        <c:ser>
          <c:idx val="0"/>
          <c:order val="0"/>
          <c:tx>
            <c:strRef>
              <c:f>List1!$B$1</c:f>
              <c:strCache>
                <c:ptCount val="1"/>
                <c:pt idx="0">
                  <c:v>2025</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717F-42EB-8806-882A12498337}"/>
              </c:ext>
            </c:extLst>
          </c:dPt>
          <c:dPt>
            <c:idx val="1"/>
            <c:invertIfNegative val="0"/>
            <c:bubble3D val="0"/>
            <c:extLst>
              <c:ext xmlns:c16="http://schemas.microsoft.com/office/drawing/2014/chart" uri="{C3380CC4-5D6E-409C-BE32-E72D297353CC}">
                <c16:uniqueId val="{00000001-717F-42EB-8806-882A12498337}"/>
              </c:ext>
            </c:extLst>
          </c:dPt>
          <c:dPt>
            <c:idx val="2"/>
            <c:invertIfNegative val="0"/>
            <c:bubble3D val="0"/>
            <c:extLst>
              <c:ext xmlns:c16="http://schemas.microsoft.com/office/drawing/2014/chart" uri="{C3380CC4-5D6E-409C-BE32-E72D297353CC}">
                <c16:uniqueId val="{00000002-717F-42EB-8806-882A12498337}"/>
              </c:ext>
            </c:extLst>
          </c:dPt>
          <c:dPt>
            <c:idx val="4"/>
            <c:invertIfNegative val="0"/>
            <c:bubble3D val="0"/>
            <c:extLst>
              <c:ext xmlns:c16="http://schemas.microsoft.com/office/drawing/2014/chart" uri="{C3380CC4-5D6E-409C-BE32-E72D297353CC}">
                <c16:uniqueId val="{00000003-717F-42EB-8806-882A12498337}"/>
              </c:ext>
            </c:extLst>
          </c:dPt>
          <c:dPt>
            <c:idx val="5"/>
            <c:invertIfNegative val="0"/>
            <c:bubble3D val="0"/>
            <c:extLst>
              <c:ext xmlns:c16="http://schemas.microsoft.com/office/drawing/2014/chart" uri="{C3380CC4-5D6E-409C-BE32-E72D297353CC}">
                <c16:uniqueId val="{00000004-717F-42EB-8806-882A12498337}"/>
              </c:ext>
            </c:extLst>
          </c:dPt>
          <c:dPt>
            <c:idx val="6"/>
            <c:invertIfNegative val="0"/>
            <c:bubble3D val="0"/>
            <c:extLst>
              <c:ext xmlns:c16="http://schemas.microsoft.com/office/drawing/2014/chart" uri="{C3380CC4-5D6E-409C-BE32-E72D297353CC}">
                <c16:uniqueId val="{00000005-717F-42EB-8806-882A12498337}"/>
              </c:ext>
            </c:extLst>
          </c:dPt>
          <c:dPt>
            <c:idx val="7"/>
            <c:invertIfNegative val="0"/>
            <c:bubble3D val="0"/>
            <c:extLst>
              <c:ext xmlns:c16="http://schemas.microsoft.com/office/drawing/2014/chart" uri="{C3380CC4-5D6E-409C-BE32-E72D297353CC}">
                <c16:uniqueId val="{00000006-717F-42EB-8806-882A12498337}"/>
              </c:ext>
            </c:extLst>
          </c:dPt>
          <c:dPt>
            <c:idx val="9"/>
            <c:invertIfNegative val="0"/>
            <c:bubble3D val="0"/>
            <c:extLst>
              <c:ext xmlns:c16="http://schemas.microsoft.com/office/drawing/2014/chart" uri="{C3380CC4-5D6E-409C-BE32-E72D297353CC}">
                <c16:uniqueId val="{00000007-717F-42EB-8806-882A12498337}"/>
              </c:ext>
            </c:extLst>
          </c:dPt>
          <c:dPt>
            <c:idx val="10"/>
            <c:invertIfNegative val="0"/>
            <c:bubble3D val="0"/>
            <c:extLst>
              <c:ext xmlns:c16="http://schemas.microsoft.com/office/drawing/2014/chart" uri="{C3380CC4-5D6E-409C-BE32-E72D297353CC}">
                <c16:uniqueId val="{00000008-717F-42EB-8806-882A12498337}"/>
              </c:ext>
            </c:extLst>
          </c:dPt>
          <c:dLbls>
            <c:dLbl>
              <c:idx val="1"/>
              <c:numFmt formatCode="#,##0" sourceLinked="0"/>
              <c:spPr/>
              <c:txPr>
                <a:bodyPr/>
                <a:lstStyle/>
                <a:p>
                  <a:pPr>
                    <a:defRPr sz="1400" b="1"/>
                  </a:pPr>
                  <a:endParaRPr lang="cs-CZ"/>
                </a:p>
              </c:txPr>
              <c:showLegendKey val="0"/>
              <c:showVal val="1"/>
              <c:showCatName val="0"/>
              <c:showSerName val="0"/>
              <c:showPercent val="0"/>
              <c:showBubbleSize val="0"/>
              <c:extLst>
                <c:ext xmlns:c16="http://schemas.microsoft.com/office/drawing/2014/chart" uri="{C3380CC4-5D6E-409C-BE32-E72D297353CC}">
                  <c16:uniqueId val="{00000001-717F-42EB-8806-882A12498337}"/>
                </c:ext>
              </c:extLst>
            </c:dLbl>
            <c:numFmt formatCode="#,##0" sourceLinked="0"/>
            <c:spPr>
              <a:noFill/>
              <a:ln>
                <a:noFill/>
              </a:ln>
              <a:effectLst/>
            </c:spPr>
            <c:txPr>
              <a:bodyPr wrap="square" lIns="38100" tIns="19050" rIns="38100" bIns="19050" anchor="ctr">
                <a:spAutoFit/>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Facebook</c:v>
                </c:pt>
                <c:pt idx="1">
                  <c:v>Twitter</c:v>
                </c:pt>
                <c:pt idx="2">
                  <c:v>Instagram</c:v>
                </c:pt>
                <c:pt idx="3">
                  <c:v>Tik Tok</c:v>
                </c:pt>
              </c:strCache>
            </c:strRef>
          </c:cat>
          <c:val>
            <c:numRef>
              <c:f>List1!$B$2:$B$5</c:f>
              <c:numCache>
                <c:formatCode>#,##0</c:formatCode>
                <c:ptCount val="4"/>
                <c:pt idx="0">
                  <c:v>288370</c:v>
                </c:pt>
                <c:pt idx="1">
                  <c:v>390887</c:v>
                </c:pt>
                <c:pt idx="2">
                  <c:v>182714</c:v>
                </c:pt>
                <c:pt idx="3">
                  <c:v>65888</c:v>
                </c:pt>
              </c:numCache>
            </c:numRef>
          </c:val>
          <c:extLst>
            <c:ext xmlns:c16="http://schemas.microsoft.com/office/drawing/2014/chart" uri="{C3380CC4-5D6E-409C-BE32-E72D297353CC}">
              <c16:uniqueId val="{00000009-717F-42EB-8806-882A12498337}"/>
            </c:ext>
          </c:extLst>
        </c:ser>
        <c:ser>
          <c:idx val="1"/>
          <c:order val="1"/>
          <c:tx>
            <c:strRef>
              <c:f>List1!$C$1</c:f>
              <c:strCache>
                <c:ptCount val="1"/>
                <c:pt idx="0">
                  <c:v>2024</c:v>
                </c:pt>
              </c:strCache>
            </c:strRef>
          </c:tx>
          <c:spPr>
            <a:solidFill>
              <a:srgbClr val="65778D"/>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Facebook</c:v>
                </c:pt>
                <c:pt idx="1">
                  <c:v>Twitter</c:v>
                </c:pt>
                <c:pt idx="2">
                  <c:v>Instagram</c:v>
                </c:pt>
                <c:pt idx="3">
                  <c:v>Tik Tok</c:v>
                </c:pt>
              </c:strCache>
            </c:strRef>
          </c:cat>
          <c:val>
            <c:numRef>
              <c:f>List1!$C$2:$C$5</c:f>
              <c:numCache>
                <c:formatCode>#,##0</c:formatCode>
                <c:ptCount val="4"/>
                <c:pt idx="0">
                  <c:v>256459</c:v>
                </c:pt>
                <c:pt idx="1">
                  <c:v>418150</c:v>
                </c:pt>
                <c:pt idx="2">
                  <c:v>160473</c:v>
                </c:pt>
                <c:pt idx="3">
                  <c:v>66231</c:v>
                </c:pt>
              </c:numCache>
            </c:numRef>
          </c:val>
          <c:extLst>
            <c:ext xmlns:c16="http://schemas.microsoft.com/office/drawing/2014/chart" uri="{C3380CC4-5D6E-409C-BE32-E72D297353CC}">
              <c16:uniqueId val="{0000000A-717F-42EB-8806-882A12498337}"/>
            </c:ext>
          </c:extLst>
        </c:ser>
        <c:ser>
          <c:idx val="2"/>
          <c:order val="2"/>
          <c:tx>
            <c:strRef>
              <c:f>List1!$D$1</c:f>
              <c:strCache>
                <c:ptCount val="1"/>
                <c:pt idx="0">
                  <c:v>2023</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Facebook</c:v>
                </c:pt>
                <c:pt idx="1">
                  <c:v>Twitter</c:v>
                </c:pt>
                <c:pt idx="2">
                  <c:v>Instagram</c:v>
                </c:pt>
                <c:pt idx="3">
                  <c:v>Tik Tok</c:v>
                </c:pt>
              </c:strCache>
            </c:strRef>
          </c:cat>
          <c:val>
            <c:numRef>
              <c:f>List1!$D$2:$D$5</c:f>
              <c:numCache>
                <c:formatCode>#,##0</c:formatCode>
                <c:ptCount val="4"/>
                <c:pt idx="0">
                  <c:v>230520</c:v>
                </c:pt>
                <c:pt idx="1">
                  <c:v>411617</c:v>
                </c:pt>
                <c:pt idx="2">
                  <c:v>144616</c:v>
                </c:pt>
                <c:pt idx="3">
                  <c:v>65594</c:v>
                </c:pt>
              </c:numCache>
            </c:numRef>
          </c:val>
          <c:extLst>
            <c:ext xmlns:c16="http://schemas.microsoft.com/office/drawing/2014/chart" uri="{C3380CC4-5D6E-409C-BE32-E72D297353CC}">
              <c16:uniqueId val="{0000000B-717F-42EB-8806-882A12498337}"/>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9541891650944974"/>
          <c:y val="0.91168593671778198"/>
          <c:w val="0.40608348655968518"/>
          <c:h val="6.3217278649608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Sloupec2</c:v>
                </c:pt>
              </c:strCache>
            </c:strRef>
          </c:tx>
          <c:spPr>
            <a:solidFill>
              <a:srgbClr val="A6A6A6"/>
            </a:solidFill>
          </c:spPr>
          <c:invertIfNegative val="0"/>
          <c:dPt>
            <c:idx val="0"/>
            <c:invertIfNegative val="0"/>
            <c:bubble3D val="0"/>
            <c:extLst>
              <c:ext xmlns:c16="http://schemas.microsoft.com/office/drawing/2014/chart" uri="{C3380CC4-5D6E-409C-BE32-E72D297353CC}">
                <c16:uniqueId val="{00000001-5B53-4A53-AF01-9FF0DECB0DCA}"/>
              </c:ext>
            </c:extLst>
          </c:dPt>
          <c:dPt>
            <c:idx val="2"/>
            <c:invertIfNegative val="0"/>
            <c:bubble3D val="0"/>
            <c:extLst>
              <c:ext xmlns:c16="http://schemas.microsoft.com/office/drawing/2014/chart" uri="{C3380CC4-5D6E-409C-BE32-E72D297353CC}">
                <c16:uniqueId val="{00000003-5B53-4A53-AF01-9FF0DECB0DCA}"/>
              </c:ext>
            </c:extLst>
          </c:dPt>
          <c:dPt>
            <c:idx val="5"/>
            <c:invertIfNegative val="0"/>
            <c:bubble3D val="0"/>
            <c:extLst>
              <c:ext xmlns:c16="http://schemas.microsoft.com/office/drawing/2014/chart" uri="{C3380CC4-5D6E-409C-BE32-E72D297353CC}">
                <c16:uniqueId val="{00000004-5B53-4A53-AF01-9FF0DECB0DCA}"/>
              </c:ext>
            </c:extLst>
          </c:dPt>
          <c:dPt>
            <c:idx val="6"/>
            <c:invertIfNegative val="0"/>
            <c:bubble3D val="0"/>
            <c:spPr>
              <a:solidFill>
                <a:schemeClr val="bg1">
                  <a:lumMod val="65000"/>
                </a:schemeClr>
              </a:solidFill>
            </c:spPr>
            <c:extLst>
              <c:ext xmlns:c16="http://schemas.microsoft.com/office/drawing/2014/chart" uri="{C3380CC4-5D6E-409C-BE32-E72D297353CC}">
                <c16:uniqueId val="{0000000D-0FB9-4D3E-B9D7-67E9E67AA3C6}"/>
              </c:ext>
            </c:extLst>
          </c:dPt>
          <c:dPt>
            <c:idx val="7"/>
            <c:invertIfNegative val="0"/>
            <c:bubble3D val="0"/>
            <c:spPr>
              <a:solidFill>
                <a:schemeClr val="tx1"/>
              </a:solidFill>
            </c:spPr>
            <c:extLst>
              <c:ext xmlns:c16="http://schemas.microsoft.com/office/drawing/2014/chart" uri="{C3380CC4-5D6E-409C-BE32-E72D297353CC}">
                <c16:uniqueId val="{00000006-5B53-4A53-AF01-9FF0DECB0DCA}"/>
              </c:ext>
            </c:extLst>
          </c:dPt>
          <c:dPt>
            <c:idx val="8"/>
            <c:invertIfNegative val="0"/>
            <c:bubble3D val="0"/>
            <c:extLst>
              <c:ext xmlns:c16="http://schemas.microsoft.com/office/drawing/2014/chart" uri="{C3380CC4-5D6E-409C-BE32-E72D297353CC}">
                <c16:uniqueId val="{00000008-2798-4EA0-9406-8F1C61270FAB}"/>
              </c:ext>
            </c:extLst>
          </c:dPt>
          <c:dPt>
            <c:idx val="9"/>
            <c:invertIfNegative val="0"/>
            <c:bubble3D val="0"/>
            <c:extLst>
              <c:ext xmlns:c16="http://schemas.microsoft.com/office/drawing/2014/chart" uri="{C3380CC4-5D6E-409C-BE32-E72D297353CC}">
                <c16:uniqueId val="{0000000A-23EF-47B7-9105-40ED6B1F48EB}"/>
              </c:ext>
            </c:extLst>
          </c:dPt>
          <c:dPt>
            <c:idx val="10"/>
            <c:invertIfNegative val="0"/>
            <c:bubble3D val="0"/>
            <c:extLst>
              <c:ext xmlns:c16="http://schemas.microsoft.com/office/drawing/2014/chart" uri="{C3380CC4-5D6E-409C-BE32-E72D297353CC}">
                <c16:uniqueId val="{00000008-5B53-4A53-AF01-9FF0DECB0DCA}"/>
              </c:ext>
            </c:extLst>
          </c:dPt>
          <c:dPt>
            <c:idx val="11"/>
            <c:invertIfNegative val="0"/>
            <c:bubble3D val="0"/>
            <c:extLst>
              <c:ext xmlns:c16="http://schemas.microsoft.com/office/drawing/2014/chart" uri="{C3380CC4-5D6E-409C-BE32-E72D297353CC}">
                <c16:uniqueId val="{00000006-1AE3-485F-80E2-468FB541AC3B}"/>
              </c:ext>
            </c:extLst>
          </c:dPt>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List1!$A$2:$A$17</c:f>
              <c:strCache>
                <c:ptCount val="16"/>
                <c:pt idx="0">
                  <c:v>Arte (Francie)</c:v>
                </c:pt>
                <c:pt idx="1">
                  <c:v>ORF III (Rakousko)</c:v>
                </c:pt>
                <c:pt idx="2">
                  <c:v>Yle Teema (Finsko)</c:v>
                </c:pt>
                <c:pt idx="3">
                  <c:v>La Trois (Belgie)</c:v>
                </c:pt>
                <c:pt idx="4">
                  <c:v>3sat (Německo)</c:v>
                </c:pt>
                <c:pt idx="5">
                  <c:v>ARTE (Německo)</c:v>
                </c:pt>
                <c:pt idx="6">
                  <c:v>3sat (Rakousko)</c:v>
                </c:pt>
                <c:pt idx="7">
                  <c:v>ČT art (Česká republika)</c:v>
                </c:pt>
                <c:pt idx="8">
                  <c:v>Culturebox (Francie)</c:v>
                </c:pt>
                <c:pt idx="9">
                  <c:v>BBC Four (Velká Británie)</c:v>
                </c:pt>
                <c:pt idx="10">
                  <c:v>RTP2 (Portugalsko)</c:v>
                </c:pt>
                <c:pt idx="11">
                  <c:v>M5 (Maďarsko)</c:v>
                </c:pt>
                <c:pt idx="12">
                  <c:v>Rai 5 (Itálie)</c:v>
                </c:pt>
                <c:pt idx="13">
                  <c:v>TVP Kultura (Polsko)</c:v>
                </c:pt>
                <c:pt idx="14">
                  <c:v>Rai Storia (Itálie)</c:v>
                </c:pt>
                <c:pt idx="15">
                  <c:v>NPO 2 Extra (Nizozemsko)</c:v>
                </c:pt>
              </c:strCache>
            </c:strRef>
          </c:cat>
          <c:val>
            <c:numRef>
              <c:f>List1!$B$2:$B$17</c:f>
              <c:numCache>
                <c:formatCode>General</c:formatCode>
                <c:ptCount val="16"/>
                <c:pt idx="0" formatCode="0.0">
                  <c:v>3.1</c:v>
                </c:pt>
                <c:pt idx="1">
                  <c:v>2.6</c:v>
                </c:pt>
                <c:pt idx="2" formatCode="0.0">
                  <c:v>2.5</c:v>
                </c:pt>
                <c:pt idx="3" formatCode="0.0">
                  <c:v>1.7</c:v>
                </c:pt>
                <c:pt idx="4" formatCode="0.0">
                  <c:v>1.5</c:v>
                </c:pt>
                <c:pt idx="5" formatCode="0.0">
                  <c:v>1.4</c:v>
                </c:pt>
                <c:pt idx="6" formatCode="0.0">
                  <c:v>1.3</c:v>
                </c:pt>
                <c:pt idx="7" formatCode="0.0">
                  <c:v>1</c:v>
                </c:pt>
                <c:pt idx="8" formatCode="0.0">
                  <c:v>1</c:v>
                </c:pt>
                <c:pt idx="9" formatCode="0.0">
                  <c:v>0.8</c:v>
                </c:pt>
                <c:pt idx="10" formatCode="0.0">
                  <c:v>0.6</c:v>
                </c:pt>
                <c:pt idx="11" formatCode="0.0">
                  <c:v>0.5</c:v>
                </c:pt>
                <c:pt idx="12" formatCode="0.0">
                  <c:v>0.4</c:v>
                </c:pt>
                <c:pt idx="13" formatCode="0.0">
                  <c:v>0.4</c:v>
                </c:pt>
                <c:pt idx="14" formatCode="0.0">
                  <c:v>0.1</c:v>
                </c:pt>
                <c:pt idx="15" formatCode="0.0">
                  <c:v>0</c:v>
                </c:pt>
              </c:numCache>
            </c:numRef>
          </c:val>
          <c:extLst>
            <c:ext xmlns:c16="http://schemas.microsoft.com/office/drawing/2014/chart" uri="{C3380CC4-5D6E-409C-BE32-E72D297353CC}">
              <c16:uniqueId val="{00000007-5B53-4A53-AF01-9FF0DECB0DCA}"/>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4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89728399715207108"/>
          <c:h val="0.82488160519477927"/>
        </c:manualLayout>
      </c:layout>
      <c:barChart>
        <c:barDir val="bar"/>
        <c:grouping val="clustered"/>
        <c:varyColors val="0"/>
        <c:ser>
          <c:idx val="0"/>
          <c:order val="0"/>
          <c:tx>
            <c:strRef>
              <c:f>List1!$B$1</c:f>
              <c:strCache>
                <c:ptCount val="1"/>
                <c:pt idx="0">
                  <c:v>2025</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A183-4FE4-996D-BD32A28EB723}"/>
              </c:ext>
            </c:extLst>
          </c:dPt>
          <c:dPt>
            <c:idx val="1"/>
            <c:invertIfNegative val="0"/>
            <c:bubble3D val="0"/>
            <c:extLst>
              <c:ext xmlns:c16="http://schemas.microsoft.com/office/drawing/2014/chart" uri="{C3380CC4-5D6E-409C-BE32-E72D297353CC}">
                <c16:uniqueId val="{00000001-A183-4FE4-996D-BD32A28EB723}"/>
              </c:ext>
            </c:extLst>
          </c:dPt>
          <c:dPt>
            <c:idx val="2"/>
            <c:invertIfNegative val="0"/>
            <c:bubble3D val="0"/>
            <c:extLst>
              <c:ext xmlns:c16="http://schemas.microsoft.com/office/drawing/2014/chart" uri="{C3380CC4-5D6E-409C-BE32-E72D297353CC}">
                <c16:uniqueId val="{00000002-A183-4FE4-996D-BD32A28EB723}"/>
              </c:ext>
            </c:extLst>
          </c:dPt>
          <c:dPt>
            <c:idx val="4"/>
            <c:invertIfNegative val="0"/>
            <c:bubble3D val="0"/>
            <c:extLst>
              <c:ext xmlns:c16="http://schemas.microsoft.com/office/drawing/2014/chart" uri="{C3380CC4-5D6E-409C-BE32-E72D297353CC}">
                <c16:uniqueId val="{00000003-A183-4FE4-996D-BD32A28EB723}"/>
              </c:ext>
            </c:extLst>
          </c:dPt>
          <c:dPt>
            <c:idx val="5"/>
            <c:invertIfNegative val="0"/>
            <c:bubble3D val="0"/>
            <c:extLst>
              <c:ext xmlns:c16="http://schemas.microsoft.com/office/drawing/2014/chart" uri="{C3380CC4-5D6E-409C-BE32-E72D297353CC}">
                <c16:uniqueId val="{00000004-A183-4FE4-996D-BD32A28EB723}"/>
              </c:ext>
            </c:extLst>
          </c:dPt>
          <c:dPt>
            <c:idx val="6"/>
            <c:invertIfNegative val="0"/>
            <c:bubble3D val="0"/>
            <c:extLst>
              <c:ext xmlns:c16="http://schemas.microsoft.com/office/drawing/2014/chart" uri="{C3380CC4-5D6E-409C-BE32-E72D297353CC}">
                <c16:uniqueId val="{00000005-A183-4FE4-996D-BD32A28EB723}"/>
              </c:ext>
            </c:extLst>
          </c:dPt>
          <c:dPt>
            <c:idx val="7"/>
            <c:invertIfNegative val="0"/>
            <c:bubble3D val="0"/>
            <c:extLst>
              <c:ext xmlns:c16="http://schemas.microsoft.com/office/drawing/2014/chart" uri="{C3380CC4-5D6E-409C-BE32-E72D297353CC}">
                <c16:uniqueId val="{00000006-A183-4FE4-996D-BD32A28EB723}"/>
              </c:ext>
            </c:extLst>
          </c:dPt>
          <c:dPt>
            <c:idx val="9"/>
            <c:invertIfNegative val="0"/>
            <c:bubble3D val="0"/>
            <c:extLst>
              <c:ext xmlns:c16="http://schemas.microsoft.com/office/drawing/2014/chart" uri="{C3380CC4-5D6E-409C-BE32-E72D297353CC}">
                <c16:uniqueId val="{00000007-A183-4FE4-996D-BD32A28EB723}"/>
              </c:ext>
            </c:extLst>
          </c:dPt>
          <c:dPt>
            <c:idx val="10"/>
            <c:invertIfNegative val="0"/>
            <c:bubble3D val="0"/>
            <c:extLst>
              <c:ext xmlns:c16="http://schemas.microsoft.com/office/drawing/2014/chart" uri="{C3380CC4-5D6E-409C-BE32-E72D297353CC}">
                <c16:uniqueId val="{00000008-A183-4FE4-996D-BD32A28EB723}"/>
              </c:ext>
            </c:extLst>
          </c:dPt>
          <c:dLbls>
            <c:dLbl>
              <c:idx val="1"/>
              <c:numFmt formatCode="#,##0" sourceLinked="0"/>
              <c:spPr/>
              <c:txPr>
                <a:bodyPr/>
                <a:lstStyle/>
                <a:p>
                  <a:pPr>
                    <a:defRPr sz="1400" b="1"/>
                  </a:pPr>
                  <a:endParaRPr lang="cs-CZ"/>
                </a:p>
              </c:txPr>
              <c:showLegendKey val="0"/>
              <c:showVal val="1"/>
              <c:showCatName val="0"/>
              <c:showSerName val="0"/>
              <c:showPercent val="0"/>
              <c:showBubbleSize val="0"/>
              <c:extLst>
                <c:ext xmlns:c16="http://schemas.microsoft.com/office/drawing/2014/chart" uri="{C3380CC4-5D6E-409C-BE32-E72D297353CC}">
                  <c16:uniqueId val="{00000001-A183-4FE4-996D-BD32A28EB723}"/>
                </c:ext>
              </c:extLst>
            </c:dLbl>
            <c:numFmt formatCode="#,##0" sourceLinked="0"/>
            <c:spPr>
              <a:noFill/>
              <a:ln>
                <a:noFill/>
              </a:ln>
              <a:effectLst/>
            </c:spPr>
            <c:txPr>
              <a:bodyPr wrap="square" lIns="38100" tIns="19050" rIns="38100" bIns="19050" anchor="ctr">
                <a:spAutoFit/>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List1!$B$2:$B$4</c:f>
              <c:numCache>
                <c:formatCode>#,##0</c:formatCode>
                <c:ptCount val="3"/>
                <c:pt idx="0">
                  <c:v>959948</c:v>
                </c:pt>
                <c:pt idx="1">
                  <c:v>925874</c:v>
                </c:pt>
                <c:pt idx="2">
                  <c:v>460137</c:v>
                </c:pt>
              </c:numCache>
            </c:numRef>
          </c:val>
          <c:extLst>
            <c:ext xmlns:c16="http://schemas.microsoft.com/office/drawing/2014/chart" uri="{C3380CC4-5D6E-409C-BE32-E72D297353CC}">
              <c16:uniqueId val="{00000009-A183-4FE4-996D-BD32A28EB723}"/>
            </c:ext>
          </c:extLst>
        </c:ser>
        <c:ser>
          <c:idx val="1"/>
          <c:order val="1"/>
          <c:tx>
            <c:strRef>
              <c:f>List1!$C$1</c:f>
              <c:strCache>
                <c:ptCount val="1"/>
                <c:pt idx="0">
                  <c:v>2024</c:v>
                </c:pt>
              </c:strCache>
            </c:strRef>
          </c:tx>
          <c:spPr>
            <a:solidFill>
              <a:srgbClr val="65778D"/>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List1!$C$2:$C$4</c:f>
              <c:numCache>
                <c:formatCode>#,##0</c:formatCode>
                <c:ptCount val="3"/>
                <c:pt idx="0">
                  <c:v>929499</c:v>
                </c:pt>
                <c:pt idx="1">
                  <c:v>933925</c:v>
                </c:pt>
                <c:pt idx="2">
                  <c:v>419086</c:v>
                </c:pt>
              </c:numCache>
            </c:numRef>
          </c:val>
          <c:extLst>
            <c:ext xmlns:c16="http://schemas.microsoft.com/office/drawing/2014/chart" uri="{C3380CC4-5D6E-409C-BE32-E72D297353CC}">
              <c16:uniqueId val="{0000000A-A183-4FE4-996D-BD32A28EB723}"/>
            </c:ext>
          </c:extLst>
        </c:ser>
        <c:ser>
          <c:idx val="2"/>
          <c:order val="2"/>
          <c:tx>
            <c:strRef>
              <c:f>List1!$D$1</c:f>
              <c:strCache>
                <c:ptCount val="1"/>
                <c:pt idx="0">
                  <c:v>2023</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List1!$D$2:$D$4</c:f>
              <c:numCache>
                <c:formatCode>#,##0</c:formatCode>
                <c:ptCount val="3"/>
                <c:pt idx="0">
                  <c:v>897342</c:v>
                </c:pt>
                <c:pt idx="1">
                  <c:v>830655</c:v>
                </c:pt>
                <c:pt idx="2">
                  <c:v>373316</c:v>
                </c:pt>
              </c:numCache>
            </c:numRef>
          </c:val>
          <c:extLst>
            <c:ext xmlns:c16="http://schemas.microsoft.com/office/drawing/2014/chart" uri="{C3380CC4-5D6E-409C-BE32-E72D297353CC}">
              <c16:uniqueId val="{00000000-DC4C-41EE-9421-2DCD74861099}"/>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max val="1100000"/>
          <c:min val="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9541891650944974"/>
          <c:y val="0.91168593671778198"/>
          <c:w val="0.40608348655968518"/>
          <c:h val="6.3217278649608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89728399715207108"/>
          <c:h val="0.82488160519477927"/>
        </c:manualLayout>
      </c:layout>
      <c:barChart>
        <c:barDir val="bar"/>
        <c:grouping val="clustered"/>
        <c:varyColors val="0"/>
        <c:ser>
          <c:idx val="0"/>
          <c:order val="0"/>
          <c:tx>
            <c:strRef>
              <c:f>List1!$B$1</c:f>
              <c:strCache>
                <c:ptCount val="1"/>
                <c:pt idx="0">
                  <c:v>2025</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6F07-42B6-BBFC-2342F54AA923}"/>
              </c:ext>
            </c:extLst>
          </c:dPt>
          <c:dPt>
            <c:idx val="1"/>
            <c:invertIfNegative val="0"/>
            <c:bubble3D val="0"/>
            <c:extLst>
              <c:ext xmlns:c16="http://schemas.microsoft.com/office/drawing/2014/chart" uri="{C3380CC4-5D6E-409C-BE32-E72D297353CC}">
                <c16:uniqueId val="{00000001-6F07-42B6-BBFC-2342F54AA923}"/>
              </c:ext>
            </c:extLst>
          </c:dPt>
          <c:dPt>
            <c:idx val="2"/>
            <c:invertIfNegative val="0"/>
            <c:bubble3D val="0"/>
            <c:extLst>
              <c:ext xmlns:c16="http://schemas.microsoft.com/office/drawing/2014/chart" uri="{C3380CC4-5D6E-409C-BE32-E72D297353CC}">
                <c16:uniqueId val="{00000002-6F07-42B6-BBFC-2342F54AA923}"/>
              </c:ext>
            </c:extLst>
          </c:dPt>
          <c:dPt>
            <c:idx val="4"/>
            <c:invertIfNegative val="0"/>
            <c:bubble3D val="0"/>
            <c:extLst>
              <c:ext xmlns:c16="http://schemas.microsoft.com/office/drawing/2014/chart" uri="{C3380CC4-5D6E-409C-BE32-E72D297353CC}">
                <c16:uniqueId val="{00000003-6F07-42B6-BBFC-2342F54AA923}"/>
              </c:ext>
            </c:extLst>
          </c:dPt>
          <c:dPt>
            <c:idx val="5"/>
            <c:invertIfNegative val="0"/>
            <c:bubble3D val="0"/>
            <c:extLst>
              <c:ext xmlns:c16="http://schemas.microsoft.com/office/drawing/2014/chart" uri="{C3380CC4-5D6E-409C-BE32-E72D297353CC}">
                <c16:uniqueId val="{00000004-6F07-42B6-BBFC-2342F54AA923}"/>
              </c:ext>
            </c:extLst>
          </c:dPt>
          <c:dPt>
            <c:idx val="6"/>
            <c:invertIfNegative val="0"/>
            <c:bubble3D val="0"/>
            <c:extLst>
              <c:ext xmlns:c16="http://schemas.microsoft.com/office/drawing/2014/chart" uri="{C3380CC4-5D6E-409C-BE32-E72D297353CC}">
                <c16:uniqueId val="{00000005-6F07-42B6-BBFC-2342F54AA923}"/>
              </c:ext>
            </c:extLst>
          </c:dPt>
          <c:dPt>
            <c:idx val="7"/>
            <c:invertIfNegative val="0"/>
            <c:bubble3D val="0"/>
            <c:extLst>
              <c:ext xmlns:c16="http://schemas.microsoft.com/office/drawing/2014/chart" uri="{C3380CC4-5D6E-409C-BE32-E72D297353CC}">
                <c16:uniqueId val="{00000006-6F07-42B6-BBFC-2342F54AA923}"/>
              </c:ext>
            </c:extLst>
          </c:dPt>
          <c:dPt>
            <c:idx val="9"/>
            <c:invertIfNegative val="0"/>
            <c:bubble3D val="0"/>
            <c:extLst>
              <c:ext xmlns:c16="http://schemas.microsoft.com/office/drawing/2014/chart" uri="{C3380CC4-5D6E-409C-BE32-E72D297353CC}">
                <c16:uniqueId val="{00000007-6F07-42B6-BBFC-2342F54AA923}"/>
              </c:ext>
            </c:extLst>
          </c:dPt>
          <c:dPt>
            <c:idx val="10"/>
            <c:invertIfNegative val="0"/>
            <c:bubble3D val="0"/>
            <c:extLst>
              <c:ext xmlns:c16="http://schemas.microsoft.com/office/drawing/2014/chart" uri="{C3380CC4-5D6E-409C-BE32-E72D297353CC}">
                <c16:uniqueId val="{00000008-6F07-42B6-BBFC-2342F54AA923}"/>
              </c:ext>
            </c:extLst>
          </c:dPt>
          <c:dLbls>
            <c:dLbl>
              <c:idx val="1"/>
              <c:numFmt formatCode="#,##0" sourceLinked="0"/>
              <c:spPr/>
              <c:txPr>
                <a:bodyPr/>
                <a:lstStyle/>
                <a:p>
                  <a:pPr>
                    <a:defRPr sz="1400" b="1"/>
                  </a:pPr>
                  <a:endParaRPr lang="cs-CZ"/>
                </a:p>
              </c:txPr>
              <c:showLegendKey val="0"/>
              <c:showVal val="1"/>
              <c:showCatName val="0"/>
              <c:showSerName val="0"/>
              <c:showPercent val="0"/>
              <c:showBubbleSize val="0"/>
              <c:extLst>
                <c:ext xmlns:c16="http://schemas.microsoft.com/office/drawing/2014/chart" uri="{C3380CC4-5D6E-409C-BE32-E72D297353CC}">
                  <c16:uniqueId val="{00000001-6F07-42B6-BBFC-2342F54AA923}"/>
                </c:ext>
              </c:extLst>
            </c:dLbl>
            <c:numFmt formatCode="#,##0" sourceLinked="0"/>
            <c:spPr>
              <a:noFill/>
              <a:ln>
                <a:noFill/>
              </a:ln>
              <a:effectLst/>
            </c:spPr>
            <c:txPr>
              <a:bodyPr wrap="square" lIns="38100" tIns="19050" rIns="38100" bIns="19050" anchor="ctr">
                <a:spAutoFit/>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List1!$B$2:$B$4</c:f>
              <c:numCache>
                <c:formatCode>#,##0</c:formatCode>
                <c:ptCount val="3"/>
                <c:pt idx="0">
                  <c:v>452000</c:v>
                </c:pt>
                <c:pt idx="1">
                  <c:v>224000</c:v>
                </c:pt>
                <c:pt idx="2">
                  <c:v>164000</c:v>
                </c:pt>
              </c:numCache>
            </c:numRef>
          </c:val>
          <c:extLst>
            <c:ext xmlns:c16="http://schemas.microsoft.com/office/drawing/2014/chart" uri="{C3380CC4-5D6E-409C-BE32-E72D297353CC}">
              <c16:uniqueId val="{00000009-6F07-42B6-BBFC-2342F54AA923}"/>
            </c:ext>
          </c:extLst>
        </c:ser>
        <c:ser>
          <c:idx val="1"/>
          <c:order val="1"/>
          <c:tx>
            <c:strRef>
              <c:f>List1!$C$1</c:f>
              <c:strCache>
                <c:ptCount val="1"/>
                <c:pt idx="0">
                  <c:v>2024</c:v>
                </c:pt>
              </c:strCache>
            </c:strRef>
          </c:tx>
          <c:spPr>
            <a:solidFill>
              <a:srgbClr val="65778D"/>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List1!$C$2:$C$4</c:f>
              <c:numCache>
                <c:formatCode>#,##0</c:formatCode>
                <c:ptCount val="3"/>
                <c:pt idx="0">
                  <c:v>431000</c:v>
                </c:pt>
                <c:pt idx="1">
                  <c:v>255000</c:v>
                </c:pt>
                <c:pt idx="2">
                  <c:v>150000</c:v>
                </c:pt>
              </c:numCache>
            </c:numRef>
          </c:val>
          <c:extLst>
            <c:ext xmlns:c16="http://schemas.microsoft.com/office/drawing/2014/chart" uri="{C3380CC4-5D6E-409C-BE32-E72D297353CC}">
              <c16:uniqueId val="{0000000A-6F07-42B6-BBFC-2342F54AA923}"/>
            </c:ext>
          </c:extLst>
        </c:ser>
        <c:ser>
          <c:idx val="2"/>
          <c:order val="2"/>
          <c:tx>
            <c:strRef>
              <c:f>List1!$D$1</c:f>
              <c:strCache>
                <c:ptCount val="1"/>
                <c:pt idx="0">
                  <c:v>2023</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List1!$D$2:$D$4</c:f>
              <c:numCache>
                <c:formatCode>#,##0</c:formatCode>
                <c:ptCount val="3"/>
                <c:pt idx="0">
                  <c:v>405000</c:v>
                </c:pt>
                <c:pt idx="1">
                  <c:v>248000</c:v>
                </c:pt>
                <c:pt idx="2">
                  <c:v>115000</c:v>
                </c:pt>
              </c:numCache>
            </c:numRef>
          </c:val>
          <c:extLst>
            <c:ext xmlns:c16="http://schemas.microsoft.com/office/drawing/2014/chart" uri="{C3380CC4-5D6E-409C-BE32-E72D297353CC}">
              <c16:uniqueId val="{0000000B-6F07-42B6-BBFC-2342F54AA923}"/>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min val="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9541891650944974"/>
          <c:y val="0.91168593671778198"/>
          <c:w val="0.40608348655968518"/>
          <c:h val="6.3217278649608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87273701248208"/>
          <c:y val="2.7342597065240962E-2"/>
          <c:w val="0.78570811421066877"/>
          <c:h val="0.87343117690210137"/>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3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List1!$B$2:$B$4</c:f>
              <c:numCache>
                <c:formatCode>General</c:formatCode>
                <c:ptCount val="3"/>
                <c:pt idx="0">
                  <c:v>79</c:v>
                </c:pt>
                <c:pt idx="1">
                  <c:v>78</c:v>
                </c:pt>
                <c:pt idx="2">
                  <c:v>74</c:v>
                </c:pt>
              </c:numCache>
            </c:numRef>
          </c:val>
          <c:extLst>
            <c:ext xmlns:c16="http://schemas.microsoft.com/office/drawing/2014/chart" uri="{C3380CC4-5D6E-409C-BE32-E72D297353CC}">
              <c16:uniqueId val="{00000000-FF06-4876-B00D-2950339AEEBA}"/>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List1!$C$2:$C$4</c:f>
              <c:numCache>
                <c:formatCode>General</c:formatCode>
                <c:ptCount val="3"/>
                <c:pt idx="0">
                  <c:v>79</c:v>
                </c:pt>
                <c:pt idx="1">
                  <c:v>77</c:v>
                </c:pt>
                <c:pt idx="2">
                  <c:v>74</c:v>
                </c:pt>
              </c:numCache>
            </c:numRef>
          </c:val>
          <c:extLst>
            <c:ext xmlns:c16="http://schemas.microsoft.com/office/drawing/2014/chart" uri="{C3380CC4-5D6E-409C-BE32-E72D297353CC}">
              <c16:uniqueId val="{00000001-FF06-4876-B00D-2950339AEEBA}"/>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nchorCtr="0"/>
              <a:lstStyle/>
              <a:p>
                <a:pPr algn="ctr">
                  <a:defRPr lang="en-US" sz="13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List1!$D$2:$D$4</c:f>
              <c:numCache>
                <c:formatCode>0</c:formatCode>
                <c:ptCount val="3"/>
                <c:pt idx="0">
                  <c:v>77.599999999999994</c:v>
                </c:pt>
                <c:pt idx="1">
                  <c:v>78.599999999999994</c:v>
                </c:pt>
                <c:pt idx="2">
                  <c:v>75.599999999999994</c:v>
                </c:pt>
              </c:numCache>
            </c:numRef>
          </c:val>
          <c:extLst>
            <c:ext xmlns:c16="http://schemas.microsoft.com/office/drawing/2014/chart" uri="{C3380CC4-5D6E-409C-BE32-E72D297353CC}">
              <c16:uniqueId val="{00000002-FF06-4876-B00D-2950339AEEBA}"/>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2759577528218"/>
          <c:y val="3.0817218817695304E-2"/>
          <c:w val="0.64680789737480571"/>
          <c:h val="0.85734716027159741"/>
        </c:manualLayout>
      </c:layout>
      <c:barChart>
        <c:barDir val="bar"/>
        <c:grouping val="clustered"/>
        <c:varyColors val="0"/>
        <c:ser>
          <c:idx val="0"/>
          <c:order val="0"/>
          <c:tx>
            <c:strRef>
              <c:f>List1!$B$1</c:f>
              <c:strCache>
                <c:ptCount val="1"/>
                <c:pt idx="0">
                  <c:v>www.ivysilani.cz</c:v>
                </c:pt>
              </c:strCache>
            </c:strRef>
          </c:tx>
          <c:spPr>
            <a:solidFill>
              <a:srgbClr val="FF0000"/>
            </a:solidFill>
          </c:spPr>
          <c:invertIfNegative val="0"/>
          <c:dLbls>
            <c:spPr>
              <a:noFill/>
              <a:ln>
                <a:noFill/>
              </a:ln>
              <a:effectLst/>
            </c:spPr>
            <c:txPr>
              <a:bodyPr/>
              <a:lstStyle/>
              <a:p>
                <a:pPr>
                  <a:defRPr sz="14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Informační hodnota stránky</c:v>
                </c:pt>
                <c:pt idx="1">
                  <c:v>Grafické provedení stránky</c:v>
                </c:pt>
                <c:pt idx="2">
                  <c:v>Přehlednost stránky, orientace na stránce</c:v>
                </c:pt>
                <c:pt idx="3">
                  <c:v>Kvalita obsahu</c:v>
                </c:pt>
              </c:strCache>
            </c:strRef>
          </c:cat>
          <c:val>
            <c:numRef>
              <c:f>List1!$B$2:$B$5</c:f>
              <c:numCache>
                <c:formatCode>General</c:formatCode>
                <c:ptCount val="4"/>
                <c:pt idx="0">
                  <c:v>79</c:v>
                </c:pt>
                <c:pt idx="1">
                  <c:v>81</c:v>
                </c:pt>
                <c:pt idx="2">
                  <c:v>79</c:v>
                </c:pt>
                <c:pt idx="3">
                  <c:v>80</c:v>
                </c:pt>
              </c:numCache>
            </c:numRef>
          </c:val>
          <c:extLst>
            <c:ext xmlns:c16="http://schemas.microsoft.com/office/drawing/2014/chart" uri="{C3380CC4-5D6E-409C-BE32-E72D297353CC}">
              <c16:uniqueId val="{00000000-A031-4235-97B1-E2782623A016}"/>
            </c:ext>
          </c:extLst>
        </c:ser>
        <c:ser>
          <c:idx val="1"/>
          <c:order val="1"/>
          <c:tx>
            <c:strRef>
              <c:f>List1!$C$1</c:f>
              <c:strCache>
                <c:ptCount val="1"/>
                <c:pt idx="0">
                  <c:v>www.ct24.cz</c:v>
                </c:pt>
              </c:strCache>
            </c:strRef>
          </c:tx>
          <c:spPr>
            <a:solidFill>
              <a:srgbClr val="FF8000"/>
            </a:solidFill>
          </c:spPr>
          <c:invertIfNegative val="0"/>
          <c:dLbls>
            <c:spPr>
              <a:noFill/>
              <a:ln>
                <a:noFill/>
              </a:ln>
              <a:effectLst/>
            </c:spPr>
            <c:txPr>
              <a:bodyPr anchorCtr="0"/>
              <a:lstStyle/>
              <a:p>
                <a:pPr algn="ctr">
                  <a:defRPr lang="en-US" sz="14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Informační hodnota stránky</c:v>
                </c:pt>
                <c:pt idx="1">
                  <c:v>Grafické provedení stránky</c:v>
                </c:pt>
                <c:pt idx="2">
                  <c:v>Přehlednost stránky, orientace na stránce</c:v>
                </c:pt>
                <c:pt idx="3">
                  <c:v>Kvalita obsahu</c:v>
                </c:pt>
              </c:strCache>
            </c:strRef>
          </c:cat>
          <c:val>
            <c:numRef>
              <c:f>List1!$C$2:$C$5</c:f>
              <c:numCache>
                <c:formatCode>General</c:formatCode>
                <c:ptCount val="4"/>
                <c:pt idx="0">
                  <c:v>81</c:v>
                </c:pt>
                <c:pt idx="1">
                  <c:v>77</c:v>
                </c:pt>
                <c:pt idx="2">
                  <c:v>77</c:v>
                </c:pt>
                <c:pt idx="3">
                  <c:v>80</c:v>
                </c:pt>
              </c:numCache>
            </c:numRef>
          </c:val>
          <c:extLst>
            <c:ext xmlns:c16="http://schemas.microsoft.com/office/drawing/2014/chart" uri="{C3380CC4-5D6E-409C-BE32-E72D297353CC}">
              <c16:uniqueId val="{00000001-A031-4235-97B1-E2782623A016}"/>
            </c:ext>
          </c:extLst>
        </c:ser>
        <c:ser>
          <c:idx val="2"/>
          <c:order val="2"/>
          <c:tx>
            <c:strRef>
              <c:f>List1!$D$1</c:f>
              <c:strCache>
                <c:ptCount val="1"/>
                <c:pt idx="0">
                  <c:v>www.ctsport.cz</c:v>
                </c:pt>
              </c:strCache>
            </c:strRef>
          </c:tx>
          <c:spPr>
            <a:solidFill>
              <a:srgbClr val="004000"/>
            </a:solidFill>
          </c:spPr>
          <c:invertIfNegative val="0"/>
          <c:dLbls>
            <c:spPr>
              <a:noFill/>
              <a:ln>
                <a:noFill/>
              </a:ln>
              <a:effectLst/>
            </c:spPr>
            <c:txPr>
              <a:bodyPr anchorCtr="0"/>
              <a:lstStyle/>
              <a:p>
                <a:pPr algn="ctr">
                  <a:defRPr lang="en-US" sz="1400" b="1" i="0" u="none" strike="noStrike" kern="1200" baseline="0">
                    <a:solidFill>
                      <a:srgbClr val="10253F"/>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Informační hodnota stránky</c:v>
                </c:pt>
                <c:pt idx="1">
                  <c:v>Grafické provedení stránky</c:v>
                </c:pt>
                <c:pt idx="2">
                  <c:v>Přehlednost stránky, orientace na stránce</c:v>
                </c:pt>
                <c:pt idx="3">
                  <c:v>Kvalita obsahu</c:v>
                </c:pt>
              </c:strCache>
            </c:strRef>
          </c:cat>
          <c:val>
            <c:numRef>
              <c:f>List1!$D$2:$D$5</c:f>
              <c:numCache>
                <c:formatCode>General</c:formatCode>
                <c:ptCount val="4"/>
                <c:pt idx="0">
                  <c:v>77</c:v>
                </c:pt>
                <c:pt idx="1">
                  <c:v>74</c:v>
                </c:pt>
                <c:pt idx="2">
                  <c:v>72</c:v>
                </c:pt>
                <c:pt idx="3">
                  <c:v>77</c:v>
                </c:pt>
              </c:numCache>
            </c:numRef>
          </c:val>
          <c:extLst>
            <c:ext xmlns:c16="http://schemas.microsoft.com/office/drawing/2014/chart" uri="{C3380CC4-5D6E-409C-BE32-E72D297353CC}">
              <c16:uniqueId val="{00000002-A031-4235-97B1-E2782623A016}"/>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32164745897525"/>
          <c:y val="2.8494096194600197E-2"/>
          <c:w val="0.76166524777359701"/>
          <c:h val="0.94301180761079961"/>
        </c:manualLayout>
      </c:layout>
      <c:barChart>
        <c:barDir val="bar"/>
        <c:grouping val="clustered"/>
        <c:varyColors val="0"/>
        <c:ser>
          <c:idx val="0"/>
          <c:order val="0"/>
          <c:tx>
            <c:strRef>
              <c:f>List1!$B$1</c:f>
              <c:strCache>
                <c:ptCount val="1"/>
                <c:pt idx="0">
                  <c:v>Spokojenost</c:v>
                </c:pt>
              </c:strCache>
            </c:strRef>
          </c:tx>
          <c:spPr>
            <a:solidFill>
              <a:schemeClr val="accent3">
                <a:lumMod val="75000"/>
              </a:schemeClr>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TV populace 15+</c:v>
                </c:pt>
                <c:pt idx="2">
                  <c:v>Muži 15+</c:v>
                </c:pt>
                <c:pt idx="3">
                  <c:v>Ženy 15+</c:v>
                </c:pt>
                <c:pt idx="5">
                  <c:v>15-24 let</c:v>
                </c:pt>
                <c:pt idx="6">
                  <c:v>25-34 let</c:v>
                </c:pt>
                <c:pt idx="7">
                  <c:v>35-44 let</c:v>
                </c:pt>
                <c:pt idx="8">
                  <c:v>45-54 let</c:v>
                </c:pt>
                <c:pt idx="9">
                  <c:v>55-64 let</c:v>
                </c:pt>
                <c:pt idx="10">
                  <c:v>65 nebo více let</c:v>
                </c:pt>
              </c:strCache>
            </c:strRef>
          </c:cat>
          <c:val>
            <c:numRef>
              <c:f>List1!$B$2:$B$12</c:f>
              <c:numCache>
                <c:formatCode>General</c:formatCode>
                <c:ptCount val="11"/>
                <c:pt idx="0">
                  <c:v>83</c:v>
                </c:pt>
                <c:pt idx="2">
                  <c:v>80</c:v>
                </c:pt>
                <c:pt idx="3">
                  <c:v>86</c:v>
                </c:pt>
                <c:pt idx="5">
                  <c:v>83</c:v>
                </c:pt>
                <c:pt idx="6">
                  <c:v>80</c:v>
                </c:pt>
                <c:pt idx="7">
                  <c:v>79</c:v>
                </c:pt>
                <c:pt idx="8">
                  <c:v>82</c:v>
                </c:pt>
                <c:pt idx="9">
                  <c:v>82</c:v>
                </c:pt>
                <c:pt idx="10">
                  <c:v>83</c:v>
                </c:pt>
              </c:numCache>
            </c:numRef>
          </c:val>
          <c:extLst>
            <c:ext xmlns:c16="http://schemas.microsoft.com/office/drawing/2014/chart" uri="{C3380CC4-5D6E-409C-BE32-E72D297353CC}">
              <c16:uniqueId val="{00000000-9ED1-4226-8112-C7132937F533}"/>
            </c:ext>
          </c:extLst>
        </c:ser>
        <c:dLbls>
          <c:showLegendKey val="0"/>
          <c:showVal val="0"/>
          <c:showCatName val="0"/>
          <c:showSerName val="0"/>
          <c:showPercent val="0"/>
          <c:showBubbleSize val="0"/>
        </c:dLbls>
        <c:gapWidth val="34"/>
        <c:overlap val="-20"/>
        <c:axId val="94056448"/>
        <c:axId val="94057984"/>
      </c:barChart>
      <c:catAx>
        <c:axId val="94056448"/>
        <c:scaling>
          <c:orientation val="maxMin"/>
        </c:scaling>
        <c:delete val="0"/>
        <c:axPos val="l"/>
        <c:numFmt formatCode="#,##0.00" sourceLinked="0"/>
        <c:majorTickMark val="out"/>
        <c:minorTickMark val="none"/>
        <c:tickLblPos val="nextTo"/>
        <c:spPr>
          <a:ln w="6350">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min val="0"/>
        </c:scaling>
        <c:delete val="1"/>
        <c:axPos val="t"/>
        <c:numFmt formatCode="0%" sourceLinked="0"/>
        <c:majorTickMark val="out"/>
        <c:minorTickMark val="none"/>
        <c:tickLblPos val="nextTo"/>
        <c:crossAx val="94056448"/>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1240829253411"/>
          <c:y val="2.9868322815635694E-2"/>
          <c:w val="0.71502308485755384"/>
          <c:h val="0.86173959782741627"/>
        </c:manualLayout>
      </c:layout>
      <c:barChart>
        <c:barDir val="bar"/>
        <c:grouping val="clustered"/>
        <c:varyColors val="0"/>
        <c:ser>
          <c:idx val="0"/>
          <c:order val="0"/>
          <c:tx>
            <c:strRef>
              <c:f>List1!$B$1</c:f>
              <c:strCache>
                <c:ptCount val="1"/>
                <c:pt idx="0">
                  <c:v>CS 15+</c:v>
                </c:pt>
              </c:strCache>
            </c:strRef>
          </c:tx>
          <c:spPr>
            <a:solidFill>
              <a:schemeClr val="accent3">
                <a:alpha val="33000"/>
              </a:schemeClr>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List1!$B$2:$B$4</c:f>
              <c:numCache>
                <c:formatCode>General</c:formatCode>
                <c:ptCount val="3"/>
                <c:pt idx="0">
                  <c:v>65</c:v>
                </c:pt>
                <c:pt idx="1">
                  <c:v>20</c:v>
                </c:pt>
                <c:pt idx="2">
                  <c:v>7</c:v>
                </c:pt>
              </c:numCache>
            </c:numRef>
          </c:val>
          <c:extLst>
            <c:ext xmlns:c16="http://schemas.microsoft.com/office/drawing/2014/chart" uri="{C3380CC4-5D6E-409C-BE32-E72D297353CC}">
              <c16:uniqueId val="{00000000-1E5D-4F5E-9002-B15595DB17B3}"/>
            </c:ext>
          </c:extLst>
        </c:ser>
        <c:ser>
          <c:idx val="1"/>
          <c:order val="1"/>
          <c:tx>
            <c:strRef>
              <c:f>List1!$C$1</c:f>
              <c:strCache>
                <c:ptCount val="1"/>
                <c:pt idx="0">
                  <c:v>CS 4-9 let</c:v>
                </c:pt>
              </c:strCache>
            </c:strRef>
          </c:tx>
          <c:spPr>
            <a:solidFill>
              <a:schemeClr val="accent3"/>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List1!$C$2:$C$4</c:f>
              <c:numCache>
                <c:formatCode>General</c:formatCode>
                <c:ptCount val="3"/>
                <c:pt idx="0">
                  <c:v>50</c:v>
                </c:pt>
                <c:pt idx="1">
                  <c:v>39</c:v>
                </c:pt>
                <c:pt idx="2">
                  <c:v>39</c:v>
                </c:pt>
              </c:numCache>
            </c:numRef>
          </c:val>
          <c:extLst>
            <c:ext xmlns:c16="http://schemas.microsoft.com/office/drawing/2014/chart" uri="{C3380CC4-5D6E-409C-BE32-E72D297353CC}">
              <c16:uniqueId val="{00000001-1E5D-4F5E-9002-B15595DB17B3}"/>
            </c:ext>
          </c:extLst>
        </c:ser>
        <c:ser>
          <c:idx val="2"/>
          <c:order val="2"/>
          <c:tx>
            <c:strRef>
              <c:f>List1!$D$1</c:f>
              <c:strCache>
                <c:ptCount val="1"/>
                <c:pt idx="0">
                  <c:v>CS 4-12 let</c:v>
                </c:pt>
              </c:strCache>
            </c:strRef>
          </c:tx>
          <c:spPr>
            <a:solidFill>
              <a:schemeClr val="accent3">
                <a:lumMod val="75000"/>
              </a:schemeClr>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List1!$D$2:$D$4</c:f>
              <c:numCache>
                <c:formatCode>General</c:formatCode>
                <c:ptCount val="3"/>
                <c:pt idx="0">
                  <c:v>44</c:v>
                </c:pt>
                <c:pt idx="1">
                  <c:v>30</c:v>
                </c:pt>
                <c:pt idx="2">
                  <c:v>30</c:v>
                </c:pt>
              </c:numCache>
            </c:numRef>
          </c:val>
          <c:extLst>
            <c:ext xmlns:c16="http://schemas.microsoft.com/office/drawing/2014/chart" uri="{C3380CC4-5D6E-409C-BE32-E72D297353CC}">
              <c16:uniqueId val="{00000002-1E5D-4F5E-9002-B15595DB17B3}"/>
            </c:ext>
          </c:extLst>
        </c:ser>
        <c:dLbls>
          <c:showLegendKey val="0"/>
          <c:showVal val="0"/>
          <c:showCatName val="0"/>
          <c:showSerName val="0"/>
          <c:showPercent val="0"/>
          <c:showBubbleSize val="0"/>
        </c:dLbls>
        <c:gapWidth val="65"/>
        <c:overlap val="-20"/>
        <c:axId val="138133888"/>
        <c:axId val="138135424"/>
      </c:barChart>
      <c:catAx>
        <c:axId val="13813388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c:spPr>
        <c:txPr>
          <a:bodyPr/>
          <a:lstStyle/>
          <a:p>
            <a:pPr>
              <a:defRPr sz="1400" b="1"/>
            </a:pPr>
            <a:endParaRPr lang="cs-CZ"/>
          </a:p>
        </c:txPr>
        <c:crossAx val="138135424"/>
        <c:crosses val="autoZero"/>
        <c:auto val="1"/>
        <c:lblAlgn val="ctr"/>
        <c:lblOffset val="100"/>
        <c:tickLblSkip val="1"/>
        <c:noMultiLvlLbl val="0"/>
      </c:catAx>
      <c:valAx>
        <c:axId val="138135424"/>
        <c:scaling>
          <c:orientation val="minMax"/>
          <c:max val="100"/>
        </c:scaling>
        <c:delete val="1"/>
        <c:axPos val="t"/>
        <c:numFmt formatCode="General" sourceLinked="1"/>
        <c:majorTickMark val="out"/>
        <c:minorTickMark val="none"/>
        <c:tickLblPos val="nextTo"/>
        <c:crossAx val="138133888"/>
        <c:crosses val="autoZero"/>
        <c:crossBetween val="between"/>
      </c:valAx>
      <c:spPr>
        <a:noFill/>
        <a:ln w="25400">
          <a:noFill/>
        </a:ln>
      </c:spPr>
    </c:plotArea>
    <c:legend>
      <c:legendPos val="b"/>
      <c:layout>
        <c:manualLayout>
          <c:xMode val="edge"/>
          <c:yMode val="edge"/>
          <c:x val="0.31912373750115003"/>
          <c:y val="0.91199168971086519"/>
          <c:w val="0.36175240627903044"/>
          <c:h val="6.9748678453155175E-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List1!$B$2</c:f>
              <c:numCache>
                <c:formatCode>General</c:formatCode>
                <c:ptCount val="1"/>
                <c:pt idx="0">
                  <c:v>70</c:v>
                </c:pt>
              </c:numCache>
            </c:numRef>
          </c:val>
          <c:extLst>
            <c:ext xmlns:c16="http://schemas.microsoft.com/office/drawing/2014/chart" uri="{C3380CC4-5D6E-409C-BE32-E72D297353CC}">
              <c16:uniqueId val="{00000000-0EAD-453E-923F-D62329EE1FEC}"/>
            </c:ext>
          </c:extLst>
        </c:ser>
        <c:ser>
          <c:idx val="1"/>
          <c:order val="1"/>
          <c:tx>
            <c:strRef>
              <c:f>List1!$C$1</c:f>
              <c:strCache>
                <c:ptCount val="1"/>
                <c:pt idx="0">
                  <c:v>2024</c:v>
                </c:pt>
              </c:strCache>
            </c:strRef>
          </c:tx>
          <c:spPr>
            <a:solidFill>
              <a:srgbClr val="6D7F95"/>
            </a:solidFill>
          </c:spPr>
          <c:invertIfNegative val="0"/>
          <c:dLbls>
            <c:spPr>
              <a:noFill/>
              <a:ln>
                <a:noFill/>
              </a:ln>
              <a:effectLst/>
            </c:spPr>
            <c:txPr>
              <a:bodyPr/>
              <a:lstStyle/>
              <a:p>
                <a:pPr algn="ctr">
                  <a:defRPr lang="cs-CZ" sz="14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List1!$C$2</c:f>
              <c:numCache>
                <c:formatCode>General</c:formatCode>
                <c:ptCount val="1"/>
                <c:pt idx="0">
                  <c:v>71</c:v>
                </c:pt>
              </c:numCache>
            </c:numRef>
          </c:val>
          <c:extLst>
            <c:ext xmlns:c16="http://schemas.microsoft.com/office/drawing/2014/chart" uri="{C3380CC4-5D6E-409C-BE32-E72D297353CC}">
              <c16:uniqueId val="{00000001-0EAD-453E-923F-D62329EE1FEC}"/>
            </c:ext>
          </c:extLst>
        </c:ser>
        <c:ser>
          <c:idx val="2"/>
          <c:order val="2"/>
          <c:tx>
            <c:strRef>
              <c:f>List1!$D$1</c:f>
              <c:strCache>
                <c:ptCount val="1"/>
                <c:pt idx="0">
                  <c:v>Ø 2019-2023</c:v>
                </c:pt>
              </c:strCache>
            </c:strRef>
          </c:tx>
          <c:spPr>
            <a:solidFill>
              <a:srgbClr val="B5BEC9"/>
            </a:solidFill>
          </c:spPr>
          <c:invertIfNegative val="0"/>
          <c:dLbls>
            <c:spPr>
              <a:noFill/>
              <a:ln>
                <a:noFill/>
              </a:ln>
              <a:effectLst/>
            </c:spPr>
            <c:txPr>
              <a:bodyPr/>
              <a:lstStyle/>
              <a:p>
                <a:pPr algn="ctr">
                  <a:defRPr lang="cs-CZ" sz="14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List1!$D$2</c:f>
              <c:numCache>
                <c:formatCode>General</c:formatCode>
                <c:ptCount val="1"/>
                <c:pt idx="0">
                  <c:v>71</c:v>
                </c:pt>
              </c:numCache>
            </c:numRef>
          </c:val>
          <c:extLst>
            <c:ext xmlns:c16="http://schemas.microsoft.com/office/drawing/2014/chart" uri="{C3380CC4-5D6E-409C-BE32-E72D297353CC}">
              <c16:uniqueId val="{00000002-0EAD-453E-923F-D62329EE1FEC}"/>
            </c:ext>
          </c:extLst>
        </c:ser>
        <c:dLbls>
          <c:showLegendKey val="0"/>
          <c:showVal val="0"/>
          <c:showCatName val="0"/>
          <c:showSerName val="0"/>
          <c:showPercent val="0"/>
          <c:showBubbleSize val="0"/>
        </c:dLbls>
        <c:gapWidth val="65"/>
        <c:overlap val="-20"/>
        <c:axId val="137892992"/>
        <c:axId val="137894528"/>
      </c:barChart>
      <c:catAx>
        <c:axId val="1378929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txPr>
          <a:bodyPr/>
          <a:lstStyle/>
          <a:p>
            <a:pPr>
              <a:defRPr sz="1200" b="1"/>
            </a:pPr>
            <a:endParaRPr lang="cs-CZ"/>
          </a:p>
        </c:txPr>
        <c:crossAx val="137894528"/>
        <c:crosses val="autoZero"/>
        <c:auto val="1"/>
        <c:lblAlgn val="ctr"/>
        <c:lblOffset val="100"/>
        <c:tickLblSkip val="1"/>
        <c:noMultiLvlLbl val="0"/>
      </c:catAx>
      <c:valAx>
        <c:axId val="137894528"/>
        <c:scaling>
          <c:orientation val="minMax"/>
          <c:max val="100"/>
        </c:scaling>
        <c:delete val="1"/>
        <c:axPos val="t"/>
        <c:numFmt formatCode="General" sourceLinked="1"/>
        <c:majorTickMark val="out"/>
        <c:minorTickMark val="none"/>
        <c:tickLblPos val="nextTo"/>
        <c:crossAx val="137892992"/>
        <c:crosses val="autoZero"/>
        <c:crossBetween val="between"/>
      </c:valAx>
      <c:spPr>
        <a:ln>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51178431192163E-2"/>
          <c:y val="0.23550209467659214"/>
          <c:w val="0.9355488215688077"/>
          <c:h val="0.74197350617708746"/>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General</c:formatCode>
                <c:ptCount val="3"/>
                <c:pt idx="0">
                  <c:v>35</c:v>
                </c:pt>
                <c:pt idx="1">
                  <c:v>34</c:v>
                </c:pt>
                <c:pt idx="2">
                  <c:v>36</c:v>
                </c:pt>
              </c:numCache>
            </c:numRef>
          </c:val>
          <c:extLst>
            <c:ext xmlns:c16="http://schemas.microsoft.com/office/drawing/2014/chart" uri="{C3380CC4-5D6E-409C-BE32-E72D297353CC}">
              <c16:uniqueId val="{00000000-F600-477A-A6A1-E8B22651512A}"/>
            </c:ext>
          </c:extLst>
        </c:ser>
        <c:ser>
          <c:idx val="1"/>
          <c:order val="1"/>
          <c:tx>
            <c:strRef>
              <c:f>List1!$C$1</c:f>
              <c:strCache>
                <c:ptCount val="1"/>
                <c:pt idx="0">
                  <c:v>Evropská tvorba *</c:v>
                </c:pt>
              </c:strCache>
            </c:strRef>
          </c:tx>
          <c:spPr>
            <a:ln>
              <a:no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List1!$C$2:$C$4</c:f>
              <c:numCache>
                <c:formatCode>General</c:formatCode>
                <c:ptCount val="3"/>
                <c:pt idx="0">
                  <c:v>36</c:v>
                </c:pt>
                <c:pt idx="1">
                  <c:v>32</c:v>
                </c:pt>
                <c:pt idx="2">
                  <c:v>32</c:v>
                </c:pt>
              </c:numCache>
            </c:numRef>
          </c:val>
          <c:extLst>
            <c:ext xmlns:c16="http://schemas.microsoft.com/office/drawing/2014/chart" uri="{C3380CC4-5D6E-409C-BE32-E72D297353CC}">
              <c16:uniqueId val="{00000004-F600-477A-A6A1-E8B22651512A}"/>
            </c:ext>
          </c:extLst>
        </c:ser>
        <c:ser>
          <c:idx val="2"/>
          <c:order val="2"/>
          <c:tx>
            <c:strRef>
              <c:f>List1!$D$1</c:f>
              <c:strCache>
                <c:ptCount val="1"/>
                <c:pt idx="0">
                  <c:v>Mimoevropská tvorba</c:v>
                </c:pt>
              </c:strCache>
            </c:strRef>
          </c:tx>
          <c:spPr>
            <a:ln>
              <a:no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List1!$D$2:$D$4</c:f>
              <c:numCache>
                <c:formatCode>General</c:formatCode>
                <c:ptCount val="3"/>
                <c:pt idx="0">
                  <c:v>29</c:v>
                </c:pt>
                <c:pt idx="1">
                  <c:v>34</c:v>
                </c:pt>
                <c:pt idx="2">
                  <c:v>32</c:v>
                </c:pt>
              </c:numCache>
            </c:numRef>
          </c:val>
          <c:extLst>
            <c:ext xmlns:c16="http://schemas.microsoft.com/office/drawing/2014/chart" uri="{C3380CC4-5D6E-409C-BE32-E72D297353CC}">
              <c16:uniqueId val="{00000009-F600-477A-A6A1-E8B22651512A}"/>
            </c:ext>
          </c:extLst>
        </c:ser>
        <c:dLbls>
          <c:showLegendKey val="0"/>
          <c:showVal val="1"/>
          <c:showCatName val="0"/>
          <c:showSerName val="0"/>
          <c:showPercent val="0"/>
          <c:showBubbleSize val="0"/>
        </c:dLbls>
        <c:gapWidth val="46"/>
        <c:overlap val="100"/>
        <c:axId val="138037504"/>
        <c:axId val="138063872"/>
      </c:barChart>
      <c:catAx>
        <c:axId val="138037504"/>
        <c:scaling>
          <c:orientation val="maxMin"/>
        </c:scaling>
        <c:delete val="0"/>
        <c:axPos val="l"/>
        <c:numFmt formatCode="General" sourceLinked="1"/>
        <c:majorTickMark val="out"/>
        <c:minorTickMark val="none"/>
        <c:tickLblPos val="nextTo"/>
        <c:spPr>
          <a:ln w="6350">
            <a:solidFill>
              <a:schemeClr val="bg1">
                <a:lumMod val="75000"/>
              </a:schemeClr>
            </a:solidFill>
          </a:ln>
        </c:spPr>
        <c:txPr>
          <a:bodyPr/>
          <a:lstStyle/>
          <a:p>
            <a:pPr>
              <a:defRPr sz="1400" b="1"/>
            </a:pPr>
            <a:endParaRPr lang="cs-CZ"/>
          </a:p>
        </c:txPr>
        <c:crossAx val="138063872"/>
        <c:crosses val="autoZero"/>
        <c:auto val="1"/>
        <c:lblAlgn val="ctr"/>
        <c:lblOffset val="100"/>
        <c:noMultiLvlLbl val="0"/>
      </c:catAx>
      <c:valAx>
        <c:axId val="138063872"/>
        <c:scaling>
          <c:orientation val="minMax"/>
          <c:max val="100"/>
        </c:scaling>
        <c:delete val="1"/>
        <c:axPos val="t"/>
        <c:numFmt formatCode="General" sourceLinked="1"/>
        <c:majorTickMark val="out"/>
        <c:minorTickMark val="none"/>
        <c:tickLblPos val="nextTo"/>
        <c:crossAx val="138037504"/>
        <c:crosses val="autoZero"/>
        <c:crossBetween val="between"/>
      </c:valAx>
    </c:plotArea>
    <c:legend>
      <c:legendPos val="t"/>
      <c:layout>
        <c:manualLayout>
          <c:xMode val="edge"/>
          <c:yMode val="edge"/>
          <c:x val="0.20815169871576081"/>
          <c:y val="6.1487371455065637E-2"/>
          <c:w val="0.5832731330747245"/>
          <c:h val="0.14728477203238274"/>
        </c:manualLayout>
      </c:layout>
      <c:overlay val="0"/>
      <c:txPr>
        <a:bodyPr/>
        <a:lstStyle/>
        <a:p>
          <a:pPr>
            <a:defRPr sz="1400" b="1"/>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6016200822578"/>
          <c:y val="0.12148427287743213"/>
          <c:w val="0.86522061012841078"/>
          <c:h val="0.8450397434450454"/>
        </c:manualLayout>
      </c:layout>
      <c:barChart>
        <c:barDir val="bar"/>
        <c:grouping val="percentStacked"/>
        <c:varyColors val="0"/>
        <c:ser>
          <c:idx val="0"/>
          <c:order val="0"/>
          <c:tx>
            <c:strRef>
              <c:f>List1!$B$1</c:f>
              <c:strCache>
                <c:ptCount val="1"/>
                <c:pt idx="0">
                  <c:v>Dramatické</c:v>
                </c:pt>
              </c:strCache>
            </c:strRef>
          </c:tx>
          <c:spPr>
            <a:solidFill>
              <a:schemeClr val="accent2"/>
            </a:solidFill>
          </c:spPr>
          <c:invertIfNegative val="0"/>
          <c:dLbls>
            <c:spPr>
              <a:noFill/>
              <a:ln>
                <a:noFill/>
              </a:ln>
              <a:effectLst/>
            </c:spPr>
            <c:txPr>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General</c:formatCode>
                <c:ptCount val="3"/>
                <c:pt idx="0">
                  <c:v>73</c:v>
                </c:pt>
                <c:pt idx="1">
                  <c:v>72</c:v>
                </c:pt>
                <c:pt idx="2">
                  <c:v>71</c:v>
                </c:pt>
              </c:numCache>
            </c:numRef>
          </c:val>
          <c:extLst>
            <c:ext xmlns:c16="http://schemas.microsoft.com/office/drawing/2014/chart" uri="{C3380CC4-5D6E-409C-BE32-E72D297353CC}">
              <c16:uniqueId val="{00000000-8D45-4925-89B6-E3CDAD6F84A2}"/>
            </c:ext>
          </c:extLst>
        </c:ser>
        <c:ser>
          <c:idx val="1"/>
          <c:order val="1"/>
          <c:tx>
            <c:strRef>
              <c:f>List1!$C$1</c:f>
              <c:strCache>
                <c:ptCount val="1"/>
                <c:pt idx="0">
                  <c:v>Vzdělávací</c:v>
                </c:pt>
              </c:strCache>
            </c:strRef>
          </c:tx>
          <c:spPr>
            <a:solidFill>
              <a:schemeClr val="accent1">
                <a:lumMod val="75000"/>
              </a:schemeClr>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List1!$C$2:$C$4</c:f>
              <c:numCache>
                <c:formatCode>General</c:formatCode>
                <c:ptCount val="3"/>
                <c:pt idx="0">
                  <c:v>20</c:v>
                </c:pt>
                <c:pt idx="1">
                  <c:v>20</c:v>
                </c:pt>
                <c:pt idx="2">
                  <c:v>22</c:v>
                </c:pt>
              </c:numCache>
            </c:numRef>
          </c:val>
          <c:extLst>
            <c:ext xmlns:c16="http://schemas.microsoft.com/office/drawing/2014/chart" uri="{C3380CC4-5D6E-409C-BE32-E72D297353CC}">
              <c16:uniqueId val="{00000001-8D45-4925-89B6-E3CDAD6F84A2}"/>
            </c:ext>
          </c:extLst>
        </c:ser>
        <c:ser>
          <c:idx val="2"/>
          <c:order val="2"/>
          <c:tx>
            <c:strRef>
              <c:f>List1!$D$1</c:f>
              <c:strCache>
                <c:ptCount val="1"/>
                <c:pt idx="0">
                  <c:v>Dokumentární</c:v>
                </c:pt>
              </c:strCache>
            </c:strRef>
          </c:tx>
          <c:spPr>
            <a:solidFill>
              <a:schemeClr val="accent3">
                <a:lumMod val="75000"/>
              </a:schemeClr>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List1!$D$2:$D$4</c:f>
              <c:numCache>
                <c:formatCode>General</c:formatCode>
                <c:ptCount val="3"/>
                <c:pt idx="0">
                  <c:v>3</c:v>
                </c:pt>
                <c:pt idx="1">
                  <c:v>3</c:v>
                </c:pt>
                <c:pt idx="2">
                  <c:v>2</c:v>
                </c:pt>
              </c:numCache>
            </c:numRef>
          </c:val>
          <c:extLst>
            <c:ext xmlns:c16="http://schemas.microsoft.com/office/drawing/2014/chart" uri="{C3380CC4-5D6E-409C-BE32-E72D297353CC}">
              <c16:uniqueId val="{00000002-8D45-4925-89B6-E3CDAD6F84A2}"/>
            </c:ext>
          </c:extLst>
        </c:ser>
        <c:ser>
          <c:idx val="3"/>
          <c:order val="3"/>
          <c:tx>
            <c:strRef>
              <c:f>List1!$E$1</c:f>
              <c:strCache>
                <c:ptCount val="1"/>
                <c:pt idx="0">
                  <c:v>Zábavné</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List1!$E$2:$E$4</c:f>
              <c:numCache>
                <c:formatCode>General</c:formatCode>
                <c:ptCount val="3"/>
                <c:pt idx="0">
                  <c:v>2</c:v>
                </c:pt>
                <c:pt idx="1">
                  <c:v>3</c:v>
                </c:pt>
                <c:pt idx="2">
                  <c:v>3</c:v>
                </c:pt>
              </c:numCache>
            </c:numRef>
          </c:val>
          <c:extLst>
            <c:ext xmlns:c16="http://schemas.microsoft.com/office/drawing/2014/chart" uri="{C3380CC4-5D6E-409C-BE32-E72D297353CC}">
              <c16:uniqueId val="{00000003-8D45-4925-89B6-E3CDAD6F84A2}"/>
            </c:ext>
          </c:extLst>
        </c:ser>
        <c:ser>
          <c:idx val="4"/>
          <c:order val="4"/>
          <c:tx>
            <c:strRef>
              <c:f>List1!$F$1</c:f>
              <c:strCache>
                <c:ptCount val="1"/>
                <c:pt idx="0">
                  <c:v>Publicistický</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List1!$F$2:$F$4</c:f>
              <c:numCache>
                <c:formatCode>General</c:formatCode>
                <c:ptCount val="3"/>
                <c:pt idx="0">
                  <c:v>1</c:v>
                </c:pt>
                <c:pt idx="1">
                  <c:v>1</c:v>
                </c:pt>
                <c:pt idx="2">
                  <c:v>1</c:v>
                </c:pt>
              </c:numCache>
            </c:numRef>
          </c:val>
          <c:extLst>
            <c:ext xmlns:c16="http://schemas.microsoft.com/office/drawing/2014/chart" uri="{C3380CC4-5D6E-409C-BE32-E72D297353CC}">
              <c16:uniqueId val="{00000004-8D45-4925-89B6-E3CDAD6F84A2}"/>
            </c:ext>
          </c:extLst>
        </c:ser>
        <c:ser>
          <c:idx val="5"/>
          <c:order val="5"/>
          <c:tx>
            <c:strRef>
              <c:f>List1!$G$1</c:f>
              <c:strCache>
                <c:ptCount val="1"/>
                <c:pt idx="0">
                  <c:v>Sportovní</c:v>
                </c:pt>
              </c:strCache>
            </c:strRef>
          </c:tx>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List1!$G$2:$G$4</c:f>
              <c:numCache>
                <c:formatCode>General</c:formatCode>
                <c:ptCount val="3"/>
                <c:pt idx="0">
                  <c:v>1</c:v>
                </c:pt>
                <c:pt idx="1">
                  <c:v>1</c:v>
                </c:pt>
                <c:pt idx="2">
                  <c:v>1</c:v>
                </c:pt>
              </c:numCache>
            </c:numRef>
          </c:val>
          <c:extLst>
            <c:ext xmlns:c16="http://schemas.microsoft.com/office/drawing/2014/chart" uri="{C3380CC4-5D6E-409C-BE32-E72D297353CC}">
              <c16:uniqueId val="{00000005-8D45-4925-89B6-E3CDAD6F84A2}"/>
            </c:ext>
          </c:extLst>
        </c:ser>
        <c:dLbls>
          <c:showLegendKey val="0"/>
          <c:showVal val="0"/>
          <c:showCatName val="0"/>
          <c:showSerName val="0"/>
          <c:showPercent val="0"/>
          <c:showBubbleSize val="0"/>
        </c:dLbls>
        <c:gapWidth val="65"/>
        <c:overlap val="100"/>
        <c:axId val="138012928"/>
        <c:axId val="138158080"/>
      </c:barChart>
      <c:catAx>
        <c:axId val="138012928"/>
        <c:scaling>
          <c:orientation val="maxMin"/>
        </c:scaling>
        <c:delete val="0"/>
        <c:axPos val="l"/>
        <c:numFmt formatCode="General" sourceLinked="0"/>
        <c:majorTickMark val="out"/>
        <c:minorTickMark val="none"/>
        <c:tickLblPos val="nextTo"/>
        <c:txPr>
          <a:bodyPr/>
          <a:lstStyle/>
          <a:p>
            <a:pPr>
              <a:defRPr sz="1400" b="1"/>
            </a:pPr>
            <a:endParaRPr lang="cs-CZ"/>
          </a:p>
        </c:txPr>
        <c:crossAx val="138158080"/>
        <c:crosses val="autoZero"/>
        <c:auto val="1"/>
        <c:lblAlgn val="ctr"/>
        <c:lblOffset val="100"/>
        <c:noMultiLvlLbl val="0"/>
      </c:catAx>
      <c:valAx>
        <c:axId val="138158080"/>
        <c:scaling>
          <c:orientation val="minMax"/>
          <c:max val="1"/>
        </c:scaling>
        <c:delete val="1"/>
        <c:axPos val="t"/>
        <c:numFmt formatCode="0%" sourceLinked="1"/>
        <c:majorTickMark val="out"/>
        <c:minorTickMark val="none"/>
        <c:tickLblPos val="nextTo"/>
        <c:crossAx val="138012928"/>
        <c:crosses val="autoZero"/>
        <c:crossBetween val="between"/>
      </c:valAx>
      <c:spPr>
        <a:noFill/>
        <a:ln w="25400">
          <a:noFill/>
        </a:ln>
      </c:spPr>
    </c:plotArea>
    <c:legend>
      <c:legendPos val="t"/>
      <c:layout>
        <c:manualLayout>
          <c:xMode val="edge"/>
          <c:yMode val="edge"/>
          <c:x val="0.15949407407407407"/>
          <c:y val="1.8259627460466828E-2"/>
          <c:w val="0.68101175925925928"/>
          <c:h val="6.9748661739442788E-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93295188473274"/>
          <c:y val="2.8830160020802291E-2"/>
          <c:w val="0.61140253285385149"/>
          <c:h val="0.86654525117528824"/>
        </c:manualLayout>
      </c:layout>
      <c:barChart>
        <c:barDir val="bar"/>
        <c:grouping val="clustered"/>
        <c:varyColors val="0"/>
        <c:ser>
          <c:idx val="0"/>
          <c:order val="0"/>
          <c:tx>
            <c:strRef>
              <c:f>List1!$B$1</c:f>
              <c:strCache>
                <c:ptCount val="1"/>
                <c:pt idx="0">
                  <c:v>2025</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Podíl pořadů se skrytými a otevřenými titulky</c:v>
                </c:pt>
                <c:pt idx="1">
                  <c:v>Podíl pořadů v českém znakovém jazyce</c:v>
                </c:pt>
                <c:pt idx="2">
                  <c:v>Podíl pořadů vhodných pro osoby se zrakovým hendikepem</c:v>
                </c:pt>
                <c:pt idx="3">
                  <c:v>Podíl pořadů opatřených audiopopisem</c:v>
                </c:pt>
              </c:strCache>
            </c:strRef>
          </c:cat>
          <c:val>
            <c:numRef>
              <c:f>List1!$B$2:$B$5</c:f>
              <c:numCache>
                <c:formatCode>General</c:formatCode>
                <c:ptCount val="4"/>
                <c:pt idx="0">
                  <c:v>86</c:v>
                </c:pt>
                <c:pt idx="1">
                  <c:v>7</c:v>
                </c:pt>
                <c:pt idx="2">
                  <c:v>43</c:v>
                </c:pt>
                <c:pt idx="3" formatCode="0">
                  <c:v>20</c:v>
                </c:pt>
              </c:numCache>
            </c:numRef>
          </c:val>
          <c:extLst>
            <c:ext xmlns:c16="http://schemas.microsoft.com/office/drawing/2014/chart" uri="{C3380CC4-5D6E-409C-BE32-E72D297353CC}">
              <c16:uniqueId val="{00000000-613A-45B6-9D35-9298D0D9F9EA}"/>
            </c:ext>
          </c:extLst>
        </c:ser>
        <c:ser>
          <c:idx val="1"/>
          <c:order val="1"/>
          <c:tx>
            <c:strRef>
              <c:f>List1!$C$1</c:f>
              <c:strCache>
                <c:ptCount val="1"/>
                <c:pt idx="0">
                  <c:v>2024</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Podíl pořadů se skrytými a otevřenými titulky</c:v>
                </c:pt>
                <c:pt idx="1">
                  <c:v>Podíl pořadů v českém znakovém jazyce</c:v>
                </c:pt>
                <c:pt idx="2">
                  <c:v>Podíl pořadů vhodných pro osoby se zrakovým hendikepem</c:v>
                </c:pt>
                <c:pt idx="3">
                  <c:v>Podíl pořadů opatřených audiopopisem</c:v>
                </c:pt>
              </c:strCache>
            </c:strRef>
          </c:cat>
          <c:val>
            <c:numRef>
              <c:f>List1!$C$2:$C$5</c:f>
              <c:numCache>
                <c:formatCode>General</c:formatCode>
                <c:ptCount val="4"/>
                <c:pt idx="0">
                  <c:v>87</c:v>
                </c:pt>
                <c:pt idx="1">
                  <c:v>6</c:v>
                </c:pt>
                <c:pt idx="2">
                  <c:v>44</c:v>
                </c:pt>
                <c:pt idx="3" formatCode="0">
                  <c:v>21</c:v>
                </c:pt>
              </c:numCache>
            </c:numRef>
          </c:val>
          <c:extLst>
            <c:ext xmlns:c16="http://schemas.microsoft.com/office/drawing/2014/chart" uri="{C3380CC4-5D6E-409C-BE32-E72D297353CC}">
              <c16:uniqueId val="{00000001-613A-45B6-9D35-9298D0D9F9EA}"/>
            </c:ext>
          </c:extLst>
        </c:ser>
        <c:ser>
          <c:idx val="2"/>
          <c:order val="2"/>
          <c:tx>
            <c:strRef>
              <c:f>List1!$D$1</c:f>
              <c:strCache>
                <c:ptCount val="1"/>
                <c:pt idx="0">
                  <c:v>Ø 2019-2023</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Podíl pořadů se skrytými a otevřenými titulky</c:v>
                </c:pt>
                <c:pt idx="1">
                  <c:v>Podíl pořadů v českém znakovém jazyce</c:v>
                </c:pt>
                <c:pt idx="2">
                  <c:v>Podíl pořadů vhodných pro osoby se zrakovým hendikepem</c:v>
                </c:pt>
                <c:pt idx="3">
                  <c:v>Podíl pořadů opatřených audiopopisem</c:v>
                </c:pt>
              </c:strCache>
            </c:strRef>
          </c:cat>
          <c:val>
            <c:numRef>
              <c:f>List1!$D$2:$D$5</c:f>
              <c:numCache>
                <c:formatCode>0</c:formatCode>
                <c:ptCount val="4"/>
                <c:pt idx="0">
                  <c:v>87</c:v>
                </c:pt>
                <c:pt idx="1">
                  <c:v>7</c:v>
                </c:pt>
                <c:pt idx="2">
                  <c:v>42</c:v>
                </c:pt>
                <c:pt idx="3">
                  <c:v>21</c:v>
                </c:pt>
              </c:numCache>
            </c:numRef>
          </c:val>
          <c:extLst>
            <c:ext xmlns:c16="http://schemas.microsoft.com/office/drawing/2014/chart" uri="{C3380CC4-5D6E-409C-BE32-E72D297353CC}">
              <c16:uniqueId val="{00000002-613A-45B6-9D35-9298D0D9F9EA}"/>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4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2020</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28EB-40A7-84F7-883E90522DE4}"/>
              </c:ext>
            </c:extLst>
          </c:dPt>
          <c:dPt>
            <c:idx val="1"/>
            <c:invertIfNegative val="0"/>
            <c:bubble3D val="0"/>
            <c:extLst>
              <c:ext xmlns:c16="http://schemas.microsoft.com/office/drawing/2014/chart" uri="{C3380CC4-5D6E-409C-BE32-E72D297353CC}">
                <c16:uniqueId val="{00000006-4180-40AB-9C30-AF4187307351}"/>
              </c:ext>
            </c:extLst>
          </c:dPt>
          <c:dPt>
            <c:idx val="2"/>
            <c:invertIfNegative val="0"/>
            <c:bubble3D val="0"/>
            <c:spPr>
              <a:solidFill>
                <a:srgbClr val="FF66FF"/>
              </a:solidFill>
            </c:spPr>
            <c:extLst>
              <c:ext xmlns:c16="http://schemas.microsoft.com/office/drawing/2014/chart" uri="{C3380CC4-5D6E-409C-BE32-E72D297353CC}">
                <c16:uniqueId val="{00000002-28EB-40A7-84F7-883E90522DE4}"/>
              </c:ext>
            </c:extLst>
          </c:dPt>
          <c:dPt>
            <c:idx val="5"/>
            <c:invertIfNegative val="0"/>
            <c:bubble3D val="0"/>
            <c:extLst>
              <c:ext xmlns:c16="http://schemas.microsoft.com/office/drawing/2014/chart" uri="{C3380CC4-5D6E-409C-BE32-E72D297353CC}">
                <c16:uniqueId val="{00000003-28EB-40A7-84F7-883E90522DE4}"/>
              </c:ext>
            </c:extLst>
          </c:dPt>
          <c:dPt>
            <c:idx val="7"/>
            <c:invertIfNegative val="0"/>
            <c:bubble3D val="0"/>
            <c:extLst>
              <c:ext xmlns:c16="http://schemas.microsoft.com/office/drawing/2014/chart" uri="{C3380CC4-5D6E-409C-BE32-E72D297353CC}">
                <c16:uniqueId val="{00000005-28EB-40A7-84F7-883E90522DE4}"/>
              </c:ext>
            </c:extLst>
          </c:dPt>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DR Ramasjang (Dánsko)</c:v>
                </c:pt>
                <c:pt idx="1">
                  <c:v>NRK Super (Norsko)</c:v>
                </c:pt>
                <c:pt idx="2">
                  <c:v>ČT :D (Česká republika)</c:v>
                </c:pt>
                <c:pt idx="3">
                  <c:v>France 4 (Francie)</c:v>
                </c:pt>
                <c:pt idx="4">
                  <c:v>KIKA (Německo)</c:v>
                </c:pt>
                <c:pt idx="5">
                  <c:v>cbeebies (Velká Británie)</c:v>
                </c:pt>
                <c:pt idx="6">
                  <c:v>Ketnet (Belgie)</c:v>
                </c:pt>
                <c:pt idx="7">
                  <c:v>Auvio Kids TV (Belgie)</c:v>
                </c:pt>
                <c:pt idx="8">
                  <c:v>Rai Yoyo (Itálie)</c:v>
                </c:pt>
                <c:pt idx="9">
                  <c:v>CBBC (Velká Británie)</c:v>
                </c:pt>
                <c:pt idx="10">
                  <c:v>TVP ABC (Polsko)</c:v>
                </c:pt>
                <c:pt idx="11">
                  <c:v>M2 (Maďarsko)</c:v>
                </c:pt>
                <c:pt idx="12">
                  <c:v>Rai Gulp (Itálie)</c:v>
                </c:pt>
                <c:pt idx="13">
                  <c:v>RTP2 (Portugalsko)</c:v>
                </c:pt>
              </c:strCache>
            </c:strRef>
          </c:cat>
          <c:val>
            <c:numRef>
              <c:f>List1!$B$2:$B$15</c:f>
              <c:numCache>
                <c:formatCode>0.0</c:formatCode>
                <c:ptCount val="14"/>
                <c:pt idx="0">
                  <c:v>41.3</c:v>
                </c:pt>
                <c:pt idx="1">
                  <c:v>34.5</c:v>
                </c:pt>
                <c:pt idx="2">
                  <c:v>29.3</c:v>
                </c:pt>
                <c:pt idx="3">
                  <c:v>15.1</c:v>
                </c:pt>
                <c:pt idx="4">
                  <c:v>12.9</c:v>
                </c:pt>
                <c:pt idx="5">
                  <c:v>11.4</c:v>
                </c:pt>
                <c:pt idx="6">
                  <c:v>10.9</c:v>
                </c:pt>
                <c:pt idx="7">
                  <c:v>4.9000000000000004</c:v>
                </c:pt>
                <c:pt idx="8">
                  <c:v>4.4000000000000004</c:v>
                </c:pt>
                <c:pt idx="9">
                  <c:v>2.7</c:v>
                </c:pt>
                <c:pt idx="10">
                  <c:v>2.4</c:v>
                </c:pt>
                <c:pt idx="11">
                  <c:v>2</c:v>
                </c:pt>
                <c:pt idx="12">
                  <c:v>1.2</c:v>
                </c:pt>
                <c:pt idx="13">
                  <c:v>0.8</c:v>
                </c:pt>
              </c:numCache>
            </c:numRef>
          </c:val>
          <c:extLst>
            <c:ext xmlns:c16="http://schemas.microsoft.com/office/drawing/2014/chart" uri="{C3380CC4-5D6E-409C-BE32-E72D297353CC}">
              <c16:uniqueId val="{00000006-28EB-40A7-84F7-883E90522DE4}"/>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4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Dramatické</c:v>
                </c:pt>
              </c:strCache>
            </c:strRef>
          </c:tx>
          <c:spPr>
            <a:solidFill>
              <a:schemeClr val="accent2"/>
            </a:solidFill>
          </c:spPr>
          <c:invertIfNegative val="0"/>
          <c:dLbls>
            <c:spPr>
              <a:noFill/>
              <a:ln>
                <a:noFill/>
              </a:ln>
              <a:effectLst/>
            </c:spPr>
            <c:txPr>
              <a:bodyPr/>
              <a:lstStyle/>
              <a:p>
                <a:pPr>
                  <a:defRPr sz="14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0</c:formatCode>
                <c:ptCount val="3"/>
                <c:pt idx="0">
                  <c:v>34</c:v>
                </c:pt>
                <c:pt idx="1">
                  <c:v>35</c:v>
                </c:pt>
                <c:pt idx="2">
                  <c:v>37</c:v>
                </c:pt>
              </c:numCache>
            </c:numRef>
          </c:val>
          <c:extLst>
            <c:ext xmlns:c16="http://schemas.microsoft.com/office/drawing/2014/chart" uri="{C3380CC4-5D6E-409C-BE32-E72D297353CC}">
              <c16:uniqueId val="{00000000-7DC0-43F8-9899-91D992E5A9CC}"/>
            </c:ext>
          </c:extLst>
        </c:ser>
        <c:ser>
          <c:idx val="1"/>
          <c:order val="1"/>
          <c:tx>
            <c:strRef>
              <c:f>List1!$C$1</c:f>
              <c:strCache>
                <c:ptCount val="1"/>
                <c:pt idx="0">
                  <c:v>Zábavné</c:v>
                </c:pt>
              </c:strCache>
            </c:strRef>
          </c:tx>
          <c:spPr>
            <a:solidFill>
              <a:schemeClr val="accent1">
                <a:lumMod val="75000"/>
              </a:schemeClr>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List1!$C$2:$C$4</c:f>
              <c:numCache>
                <c:formatCode>0</c:formatCode>
                <c:ptCount val="3"/>
                <c:pt idx="0">
                  <c:v>19</c:v>
                </c:pt>
                <c:pt idx="1">
                  <c:v>18</c:v>
                </c:pt>
                <c:pt idx="2">
                  <c:v>18</c:v>
                </c:pt>
              </c:numCache>
            </c:numRef>
          </c:val>
          <c:extLst>
            <c:ext xmlns:c16="http://schemas.microsoft.com/office/drawing/2014/chart" uri="{C3380CC4-5D6E-409C-BE32-E72D297353CC}">
              <c16:uniqueId val="{00000001-7DC0-43F8-9899-91D992E5A9CC}"/>
            </c:ext>
          </c:extLst>
        </c:ser>
        <c:ser>
          <c:idx val="2"/>
          <c:order val="2"/>
          <c:tx>
            <c:strRef>
              <c:f>List1!$D$1</c:f>
              <c:strCache>
                <c:ptCount val="1"/>
                <c:pt idx="0">
                  <c:v>Hudební</c:v>
                </c:pt>
              </c:strCache>
            </c:strRef>
          </c:tx>
          <c:spPr>
            <a:solidFill>
              <a:schemeClr val="accent3">
                <a:lumMod val="75000"/>
              </a:schemeClr>
            </a:solidFill>
          </c:spPr>
          <c:invertIfNegative val="0"/>
          <c:dLbls>
            <c:dLbl>
              <c:idx val="0"/>
              <c:layout>
                <c:manualLayout>
                  <c:x val="-7.3152881111822419E-3"/>
                  <c:y val="7.84646661838474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C0-43F8-9899-91D992E5A9CC}"/>
                </c:ext>
              </c:extLst>
            </c:dLbl>
            <c:dLbl>
              <c:idx val="1"/>
              <c:layout>
                <c:manualLayout>
                  <c:x val="-4.389172866709345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C0-43F8-9899-91D992E5A9CC}"/>
                </c:ext>
              </c:extLst>
            </c:dLbl>
            <c:dLbl>
              <c:idx val="2"/>
              <c:layout>
                <c:manualLayout>
                  <c:x val="-5.8522304889457935E-3"/>
                  <c:y val="3.9232333101058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C0-43F8-9899-91D992E5A9CC}"/>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List1!$D$2:$D$4</c:f>
              <c:numCache>
                <c:formatCode>0</c:formatCode>
                <c:ptCount val="3"/>
                <c:pt idx="0">
                  <c:v>2</c:v>
                </c:pt>
                <c:pt idx="1">
                  <c:v>1</c:v>
                </c:pt>
                <c:pt idx="2">
                  <c:v>0</c:v>
                </c:pt>
              </c:numCache>
            </c:numRef>
          </c:val>
          <c:extLst>
            <c:ext xmlns:c16="http://schemas.microsoft.com/office/drawing/2014/chart" uri="{C3380CC4-5D6E-409C-BE32-E72D297353CC}">
              <c16:uniqueId val="{00000005-7DC0-43F8-9899-91D992E5A9CC}"/>
            </c:ext>
          </c:extLst>
        </c:ser>
        <c:ser>
          <c:idx val="3"/>
          <c:order val="3"/>
          <c:tx>
            <c:strRef>
              <c:f>List1!$E$1</c:f>
              <c:strCache>
                <c:ptCount val="1"/>
                <c:pt idx="0">
                  <c:v>Sportovní</c:v>
                </c:pt>
              </c:strCache>
            </c:strRef>
          </c:tx>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List1!$E$2:$E$4</c:f>
              <c:numCache>
                <c:formatCode>0</c:formatCode>
                <c:ptCount val="3"/>
                <c:pt idx="0">
                  <c:v>1</c:v>
                </c:pt>
                <c:pt idx="1">
                  <c:v>1</c:v>
                </c:pt>
                <c:pt idx="2">
                  <c:v>1</c:v>
                </c:pt>
              </c:numCache>
            </c:numRef>
          </c:val>
          <c:extLst>
            <c:ext xmlns:c16="http://schemas.microsoft.com/office/drawing/2014/chart" uri="{C3380CC4-5D6E-409C-BE32-E72D297353CC}">
              <c16:uniqueId val="{00000006-7DC0-43F8-9899-91D992E5A9CC}"/>
            </c:ext>
          </c:extLst>
        </c:ser>
        <c:ser>
          <c:idx val="4"/>
          <c:order val="4"/>
          <c:tx>
            <c:strRef>
              <c:f>List1!$F$1</c:f>
              <c:strCache>
                <c:ptCount val="1"/>
                <c:pt idx="0">
                  <c:v>Zpravodajské</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List1!$F$2:$F$4</c:f>
              <c:numCache>
                <c:formatCode>0</c:formatCode>
                <c:ptCount val="3"/>
                <c:pt idx="0">
                  <c:v>16</c:v>
                </c:pt>
                <c:pt idx="1">
                  <c:v>16</c:v>
                </c:pt>
                <c:pt idx="2">
                  <c:v>16</c:v>
                </c:pt>
              </c:numCache>
            </c:numRef>
          </c:val>
          <c:extLst>
            <c:ext xmlns:c16="http://schemas.microsoft.com/office/drawing/2014/chart" uri="{C3380CC4-5D6E-409C-BE32-E72D297353CC}">
              <c16:uniqueId val="{00000007-7DC0-43F8-9899-91D992E5A9CC}"/>
            </c:ext>
          </c:extLst>
        </c:ser>
        <c:ser>
          <c:idx val="5"/>
          <c:order val="5"/>
          <c:tx>
            <c:strRef>
              <c:f>List1!$G$1</c:f>
              <c:strCache>
                <c:ptCount val="1"/>
                <c:pt idx="0">
                  <c:v>Publicistické</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List1!$G$2:$G$4</c:f>
              <c:numCache>
                <c:formatCode>0</c:formatCode>
                <c:ptCount val="3"/>
                <c:pt idx="0">
                  <c:v>5</c:v>
                </c:pt>
                <c:pt idx="1">
                  <c:v>4</c:v>
                </c:pt>
                <c:pt idx="2">
                  <c:v>4</c:v>
                </c:pt>
              </c:numCache>
            </c:numRef>
          </c:val>
          <c:extLst>
            <c:ext xmlns:c16="http://schemas.microsoft.com/office/drawing/2014/chart" uri="{C3380CC4-5D6E-409C-BE32-E72D297353CC}">
              <c16:uniqueId val="{00000008-7DC0-43F8-9899-91D992E5A9CC}"/>
            </c:ext>
          </c:extLst>
        </c:ser>
        <c:ser>
          <c:idx val="6"/>
          <c:order val="6"/>
          <c:tx>
            <c:strRef>
              <c:f>List1!$H$1</c:f>
              <c:strCache>
                <c:ptCount val="1"/>
                <c:pt idx="0">
                  <c:v>Dokumentární</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List1!$H$2:$H$4</c:f>
              <c:numCache>
                <c:formatCode>0</c:formatCode>
                <c:ptCount val="3"/>
                <c:pt idx="0">
                  <c:v>5</c:v>
                </c:pt>
                <c:pt idx="1">
                  <c:v>5</c:v>
                </c:pt>
                <c:pt idx="2">
                  <c:v>4</c:v>
                </c:pt>
              </c:numCache>
            </c:numRef>
          </c:val>
          <c:extLst>
            <c:ext xmlns:c16="http://schemas.microsoft.com/office/drawing/2014/chart" uri="{C3380CC4-5D6E-409C-BE32-E72D297353CC}">
              <c16:uniqueId val="{00000009-7DC0-43F8-9899-91D992E5A9CC}"/>
            </c:ext>
          </c:extLst>
        </c:ser>
        <c:ser>
          <c:idx val="7"/>
          <c:order val="7"/>
          <c:tx>
            <c:strRef>
              <c:f>List1!$I$1</c:f>
              <c:strCache>
                <c:ptCount val="1"/>
                <c:pt idx="0">
                  <c:v>Náboženské</c:v>
                </c:pt>
              </c:strCache>
            </c:strRef>
          </c:tx>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A-7DC0-43F8-9899-91D992E5A9CC}"/>
                </c:ext>
              </c:extLst>
            </c:dLbl>
            <c:dLbl>
              <c:idx val="2"/>
              <c:delete val="1"/>
              <c:extLst>
                <c:ext xmlns:c15="http://schemas.microsoft.com/office/drawing/2012/chart" uri="{CE6537A1-D6FC-4f65-9D91-7224C49458BB}"/>
                <c:ext xmlns:c16="http://schemas.microsoft.com/office/drawing/2014/chart" uri="{C3380CC4-5D6E-409C-BE32-E72D297353CC}">
                  <c16:uniqueId val="{0000000B-7DC0-43F8-9899-91D992E5A9CC}"/>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List1!$I$2:$I$4</c:f>
              <c:numCache>
                <c:formatCode>0</c:formatCode>
                <c:ptCount val="3"/>
                <c:pt idx="0">
                  <c:v>0</c:v>
                </c:pt>
                <c:pt idx="1">
                  <c:v>0</c:v>
                </c:pt>
                <c:pt idx="2">
                  <c:v>0</c:v>
                </c:pt>
              </c:numCache>
            </c:numRef>
          </c:val>
          <c:extLst>
            <c:ext xmlns:c16="http://schemas.microsoft.com/office/drawing/2014/chart" uri="{C3380CC4-5D6E-409C-BE32-E72D297353CC}">
              <c16:uniqueId val="{0000000C-7DC0-43F8-9899-91D992E5A9CC}"/>
            </c:ext>
          </c:extLst>
        </c:ser>
        <c:ser>
          <c:idx val="8"/>
          <c:order val="8"/>
          <c:tx>
            <c:strRef>
              <c:f>List1!$J$1</c:f>
              <c:strCache>
                <c:ptCount val="1"/>
                <c:pt idx="0">
                  <c:v>Vzdělávací</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List1!$J$2:$J$4</c:f>
              <c:numCache>
                <c:formatCode>0</c:formatCode>
                <c:ptCount val="3"/>
                <c:pt idx="0">
                  <c:v>12</c:v>
                </c:pt>
                <c:pt idx="1">
                  <c:v>12</c:v>
                </c:pt>
                <c:pt idx="2">
                  <c:v>13</c:v>
                </c:pt>
              </c:numCache>
            </c:numRef>
          </c:val>
          <c:extLst>
            <c:ext xmlns:c16="http://schemas.microsoft.com/office/drawing/2014/chart" uri="{C3380CC4-5D6E-409C-BE32-E72D297353CC}">
              <c16:uniqueId val="{0000000D-7DC0-43F8-9899-91D992E5A9CC}"/>
            </c:ext>
          </c:extLst>
        </c:ser>
        <c:ser>
          <c:idx val="9"/>
          <c:order val="9"/>
          <c:tx>
            <c:strRef>
              <c:f>List1!$K$1</c:f>
              <c:strCache>
                <c:ptCount val="1"/>
                <c:pt idx="0">
                  <c:v>Ostatní</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List1!$K$2:$K$4</c:f>
              <c:numCache>
                <c:formatCode>0</c:formatCode>
                <c:ptCount val="3"/>
                <c:pt idx="0">
                  <c:v>6</c:v>
                </c:pt>
                <c:pt idx="1">
                  <c:v>8</c:v>
                </c:pt>
                <c:pt idx="2">
                  <c:v>7</c:v>
                </c:pt>
              </c:numCache>
            </c:numRef>
          </c:val>
          <c:extLst>
            <c:ext xmlns:c16="http://schemas.microsoft.com/office/drawing/2014/chart" uri="{C3380CC4-5D6E-409C-BE32-E72D297353CC}">
              <c16:uniqueId val="{0000000E-7DC0-43F8-9899-91D992E5A9CC}"/>
            </c:ext>
          </c:extLst>
        </c:ser>
        <c:dLbls>
          <c:dLblPos val="ctr"/>
          <c:showLegendKey val="0"/>
          <c:showVal val="1"/>
          <c:showCatName val="0"/>
          <c:showSerName val="0"/>
          <c:showPercent val="0"/>
          <c:showBubbleSize val="0"/>
        </c:dLbls>
        <c:gapWidth val="50"/>
        <c:overlap val="100"/>
        <c:axId val="150048128"/>
        <c:axId val="150372352"/>
      </c:barChart>
      <c:catAx>
        <c:axId val="150048128"/>
        <c:scaling>
          <c:orientation val="maxMin"/>
        </c:scaling>
        <c:delete val="0"/>
        <c:axPos val="l"/>
        <c:numFmt formatCode="General" sourceLinked="0"/>
        <c:majorTickMark val="out"/>
        <c:minorTickMark val="none"/>
        <c:tickLblPos val="nextTo"/>
        <c:txPr>
          <a:bodyPr/>
          <a:lstStyle/>
          <a:p>
            <a:pPr>
              <a:defRPr sz="1400" b="1"/>
            </a:pPr>
            <a:endParaRPr lang="cs-CZ"/>
          </a:p>
        </c:txPr>
        <c:crossAx val="150372352"/>
        <c:crosses val="autoZero"/>
        <c:auto val="1"/>
        <c:lblAlgn val="ctr"/>
        <c:lblOffset val="100"/>
        <c:noMultiLvlLbl val="0"/>
      </c:catAx>
      <c:valAx>
        <c:axId val="150372352"/>
        <c:scaling>
          <c:orientation val="minMax"/>
          <c:max val="1"/>
        </c:scaling>
        <c:delete val="1"/>
        <c:axPos val="t"/>
        <c:numFmt formatCode="0%" sourceLinked="1"/>
        <c:majorTickMark val="out"/>
        <c:minorTickMark val="none"/>
        <c:tickLblPos val="nextTo"/>
        <c:crossAx val="150048128"/>
        <c:crosses val="autoZero"/>
        <c:crossBetween val="between"/>
      </c:valAx>
      <c:spPr>
        <a:noFill/>
        <a:ln w="25400">
          <a:noFill/>
        </a:ln>
      </c:spPr>
    </c:plotArea>
    <c:legend>
      <c:legendPos val="t"/>
      <c:layout>
        <c:manualLayout>
          <c:xMode val="edge"/>
          <c:yMode val="edge"/>
          <c:x val="0.16033308625054196"/>
          <c:y val="3.1645963893699461E-2"/>
          <c:w val="0.81006195717542417"/>
          <c:h val="0.23385287533898974"/>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Dramatické</c:v>
                </c:pt>
              </c:strCache>
            </c:strRef>
          </c:tx>
          <c:spPr>
            <a:solidFill>
              <a:schemeClr val="accent2"/>
            </a:solidFill>
          </c:spPr>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List1!$B$2:$B$4</c:f>
              <c:numCache>
                <c:formatCode>0</c:formatCode>
                <c:ptCount val="3"/>
                <c:pt idx="0">
                  <c:v>15</c:v>
                </c:pt>
                <c:pt idx="1">
                  <c:v>17</c:v>
                </c:pt>
                <c:pt idx="2">
                  <c:v>18</c:v>
                </c:pt>
              </c:numCache>
            </c:numRef>
          </c:val>
          <c:extLst>
            <c:ext xmlns:c16="http://schemas.microsoft.com/office/drawing/2014/chart" uri="{C3380CC4-5D6E-409C-BE32-E72D297353CC}">
              <c16:uniqueId val="{00000000-D07E-42DA-B81E-A45319325C72}"/>
            </c:ext>
          </c:extLst>
        </c:ser>
        <c:ser>
          <c:idx val="1"/>
          <c:order val="1"/>
          <c:tx>
            <c:strRef>
              <c:f>List1!$C$1</c:f>
              <c:strCache>
                <c:ptCount val="1"/>
                <c:pt idx="0">
                  <c:v>Zábavné</c:v>
                </c:pt>
              </c:strCache>
            </c:strRef>
          </c:tx>
          <c:spPr>
            <a:solidFill>
              <a:schemeClr val="accent1">
                <a:lumMod val="75000"/>
              </a:schemeClr>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List1!$C$2:$C$4</c:f>
              <c:numCache>
                <c:formatCode>0</c:formatCode>
                <c:ptCount val="3"/>
                <c:pt idx="0">
                  <c:v>2</c:v>
                </c:pt>
                <c:pt idx="1">
                  <c:v>3</c:v>
                </c:pt>
                <c:pt idx="2">
                  <c:v>2</c:v>
                </c:pt>
              </c:numCache>
            </c:numRef>
          </c:val>
          <c:extLst>
            <c:ext xmlns:c16="http://schemas.microsoft.com/office/drawing/2014/chart" uri="{C3380CC4-5D6E-409C-BE32-E72D297353CC}">
              <c16:uniqueId val="{00000001-D07E-42DA-B81E-A45319325C72}"/>
            </c:ext>
          </c:extLst>
        </c:ser>
        <c:ser>
          <c:idx val="2"/>
          <c:order val="2"/>
          <c:tx>
            <c:strRef>
              <c:f>List1!$D$1</c:f>
              <c:strCache>
                <c:ptCount val="1"/>
                <c:pt idx="0">
                  <c:v>Hudební</c:v>
                </c:pt>
              </c:strCache>
            </c:strRef>
          </c:tx>
          <c:spPr>
            <a:solidFill>
              <a:schemeClr val="accent3">
                <a:lumMod val="75000"/>
              </a:schemeClr>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2025</c:v>
                </c:pt>
                <c:pt idx="1">
                  <c:v>2024</c:v>
                </c:pt>
                <c:pt idx="2">
                  <c:v>2023</c:v>
                </c:pt>
              </c:numCache>
            </c:numRef>
          </c:cat>
          <c:val>
            <c:numRef>
              <c:f>List1!$D$2:$D$4</c:f>
              <c:numCache>
                <c:formatCode>0</c:formatCode>
                <c:ptCount val="3"/>
                <c:pt idx="0">
                  <c:v>2</c:v>
                </c:pt>
                <c:pt idx="1">
                  <c:v>2</c:v>
                </c:pt>
                <c:pt idx="2">
                  <c:v>2</c:v>
                </c:pt>
              </c:numCache>
            </c:numRef>
          </c:val>
          <c:extLst>
            <c:ext xmlns:c16="http://schemas.microsoft.com/office/drawing/2014/chart" uri="{C3380CC4-5D6E-409C-BE32-E72D297353CC}">
              <c16:uniqueId val="{00000002-D07E-42DA-B81E-A45319325C72}"/>
            </c:ext>
          </c:extLst>
        </c:ser>
        <c:ser>
          <c:idx val="3"/>
          <c:order val="3"/>
          <c:tx>
            <c:strRef>
              <c:f>List1!$E$1</c:f>
              <c:strCache>
                <c:ptCount val="1"/>
                <c:pt idx="0">
                  <c:v>Sportovní</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List1!$E$2:$E$4</c:f>
              <c:numCache>
                <c:formatCode>0</c:formatCode>
                <c:ptCount val="3"/>
                <c:pt idx="0">
                  <c:v>3</c:v>
                </c:pt>
                <c:pt idx="1">
                  <c:v>2</c:v>
                </c:pt>
                <c:pt idx="2">
                  <c:v>1</c:v>
                </c:pt>
              </c:numCache>
            </c:numRef>
          </c:val>
          <c:extLst>
            <c:ext xmlns:c16="http://schemas.microsoft.com/office/drawing/2014/chart" uri="{C3380CC4-5D6E-409C-BE32-E72D297353CC}">
              <c16:uniqueId val="{00000003-D07E-42DA-B81E-A45319325C72}"/>
            </c:ext>
          </c:extLst>
        </c:ser>
        <c:ser>
          <c:idx val="4"/>
          <c:order val="4"/>
          <c:tx>
            <c:strRef>
              <c:f>List1!$F$1</c:f>
              <c:strCache>
                <c:ptCount val="1"/>
                <c:pt idx="0">
                  <c:v>Zpravodajské</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List1!$F$2:$F$4</c:f>
              <c:numCache>
                <c:formatCode>0</c:formatCode>
                <c:ptCount val="3"/>
                <c:pt idx="0">
                  <c:v>2</c:v>
                </c:pt>
                <c:pt idx="1">
                  <c:v>1</c:v>
                </c:pt>
                <c:pt idx="2">
                  <c:v>1</c:v>
                </c:pt>
              </c:numCache>
            </c:numRef>
          </c:val>
          <c:extLst>
            <c:ext xmlns:c16="http://schemas.microsoft.com/office/drawing/2014/chart" uri="{C3380CC4-5D6E-409C-BE32-E72D297353CC}">
              <c16:uniqueId val="{00000004-D07E-42DA-B81E-A45319325C72}"/>
            </c:ext>
          </c:extLst>
        </c:ser>
        <c:ser>
          <c:idx val="5"/>
          <c:order val="5"/>
          <c:tx>
            <c:strRef>
              <c:f>List1!$G$1</c:f>
              <c:strCache>
                <c:ptCount val="1"/>
                <c:pt idx="0">
                  <c:v>Publicistické</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List1!$G$2:$G$4</c:f>
              <c:numCache>
                <c:formatCode>0</c:formatCode>
                <c:ptCount val="3"/>
                <c:pt idx="0">
                  <c:v>6</c:v>
                </c:pt>
                <c:pt idx="1">
                  <c:v>6</c:v>
                </c:pt>
                <c:pt idx="2">
                  <c:v>6</c:v>
                </c:pt>
              </c:numCache>
            </c:numRef>
          </c:val>
          <c:extLst>
            <c:ext xmlns:c16="http://schemas.microsoft.com/office/drawing/2014/chart" uri="{C3380CC4-5D6E-409C-BE32-E72D297353CC}">
              <c16:uniqueId val="{00000005-D07E-42DA-B81E-A45319325C72}"/>
            </c:ext>
          </c:extLst>
        </c:ser>
        <c:ser>
          <c:idx val="6"/>
          <c:order val="6"/>
          <c:tx>
            <c:strRef>
              <c:f>List1!$H$1</c:f>
              <c:strCache>
                <c:ptCount val="1"/>
                <c:pt idx="0">
                  <c:v>Dokumentární</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List1!$H$2:$H$4</c:f>
              <c:numCache>
                <c:formatCode>0</c:formatCode>
                <c:ptCount val="3"/>
                <c:pt idx="0">
                  <c:v>53</c:v>
                </c:pt>
                <c:pt idx="1">
                  <c:v>51</c:v>
                </c:pt>
                <c:pt idx="2">
                  <c:v>53</c:v>
                </c:pt>
              </c:numCache>
            </c:numRef>
          </c:val>
          <c:extLst>
            <c:ext xmlns:c16="http://schemas.microsoft.com/office/drawing/2014/chart" uri="{C3380CC4-5D6E-409C-BE32-E72D297353CC}">
              <c16:uniqueId val="{00000006-D07E-42DA-B81E-A45319325C72}"/>
            </c:ext>
          </c:extLst>
        </c:ser>
        <c:ser>
          <c:idx val="7"/>
          <c:order val="7"/>
          <c:tx>
            <c:strRef>
              <c:f>List1!$I$1</c:f>
              <c:strCache>
                <c:ptCount val="1"/>
                <c:pt idx="0">
                  <c:v>Náboženské</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List1!$I$2:$I$4</c:f>
              <c:numCache>
                <c:formatCode>0</c:formatCode>
                <c:ptCount val="3"/>
                <c:pt idx="0">
                  <c:v>2</c:v>
                </c:pt>
                <c:pt idx="1">
                  <c:v>3</c:v>
                </c:pt>
                <c:pt idx="2">
                  <c:v>2</c:v>
                </c:pt>
              </c:numCache>
            </c:numRef>
          </c:val>
          <c:extLst>
            <c:ext xmlns:c16="http://schemas.microsoft.com/office/drawing/2014/chart" uri="{C3380CC4-5D6E-409C-BE32-E72D297353CC}">
              <c16:uniqueId val="{00000007-D07E-42DA-B81E-A45319325C72}"/>
            </c:ext>
          </c:extLst>
        </c:ser>
        <c:ser>
          <c:idx val="8"/>
          <c:order val="8"/>
          <c:tx>
            <c:strRef>
              <c:f>List1!$J$1</c:f>
              <c:strCache>
                <c:ptCount val="1"/>
                <c:pt idx="0">
                  <c:v>Vzdělávací</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List1!$J$2:$J$4</c:f>
              <c:numCache>
                <c:formatCode>0</c:formatCode>
                <c:ptCount val="3"/>
                <c:pt idx="0">
                  <c:v>10</c:v>
                </c:pt>
                <c:pt idx="1">
                  <c:v>10</c:v>
                </c:pt>
                <c:pt idx="2">
                  <c:v>10</c:v>
                </c:pt>
              </c:numCache>
            </c:numRef>
          </c:val>
          <c:extLst>
            <c:ext xmlns:c16="http://schemas.microsoft.com/office/drawing/2014/chart" uri="{C3380CC4-5D6E-409C-BE32-E72D297353CC}">
              <c16:uniqueId val="{00000008-D07E-42DA-B81E-A45319325C72}"/>
            </c:ext>
          </c:extLst>
        </c:ser>
        <c:ser>
          <c:idx val="9"/>
          <c:order val="9"/>
          <c:tx>
            <c:strRef>
              <c:f>List1!$K$1</c:f>
              <c:strCache>
                <c:ptCount val="1"/>
                <c:pt idx="0">
                  <c:v>Ostatní</c:v>
                </c:pt>
              </c:strCache>
            </c:strRef>
          </c:tx>
          <c:invertIfNegative val="0"/>
          <c:dLbls>
            <c:spPr>
              <a:noFill/>
              <a:ln>
                <a:noFill/>
              </a:ln>
              <a:effectLst/>
            </c:spPr>
            <c:txPr>
              <a:bodyPr anchorCtr="0"/>
              <a:lstStyle/>
              <a:p>
                <a:pPr algn="ctr">
                  <a:defRPr lang="en-US" sz="14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2025</c:v>
                </c:pt>
                <c:pt idx="1">
                  <c:v>2024</c:v>
                </c:pt>
                <c:pt idx="2">
                  <c:v>2023</c:v>
                </c:pt>
              </c:numCache>
            </c:numRef>
          </c:cat>
          <c:val>
            <c:numRef>
              <c:f>List1!$K$2:$K$4</c:f>
              <c:numCache>
                <c:formatCode>0</c:formatCode>
                <c:ptCount val="3"/>
                <c:pt idx="0">
                  <c:v>5</c:v>
                </c:pt>
                <c:pt idx="1">
                  <c:v>5</c:v>
                </c:pt>
                <c:pt idx="2">
                  <c:v>5</c:v>
                </c:pt>
              </c:numCache>
            </c:numRef>
          </c:val>
          <c:extLst>
            <c:ext xmlns:c16="http://schemas.microsoft.com/office/drawing/2014/chart" uri="{C3380CC4-5D6E-409C-BE32-E72D297353CC}">
              <c16:uniqueId val="{00000009-D07E-42DA-B81E-A45319325C72}"/>
            </c:ext>
          </c:extLst>
        </c:ser>
        <c:dLbls>
          <c:dLblPos val="ctr"/>
          <c:showLegendKey val="0"/>
          <c:showVal val="1"/>
          <c:showCatName val="0"/>
          <c:showSerName val="0"/>
          <c:showPercent val="0"/>
          <c:showBubbleSize val="0"/>
        </c:dLbls>
        <c:gapWidth val="50"/>
        <c:overlap val="100"/>
        <c:axId val="178000640"/>
        <c:axId val="178002176"/>
      </c:barChart>
      <c:catAx>
        <c:axId val="178000640"/>
        <c:scaling>
          <c:orientation val="maxMin"/>
        </c:scaling>
        <c:delete val="0"/>
        <c:axPos val="l"/>
        <c:numFmt formatCode="General" sourceLinked="0"/>
        <c:majorTickMark val="out"/>
        <c:minorTickMark val="none"/>
        <c:tickLblPos val="nextTo"/>
        <c:txPr>
          <a:bodyPr/>
          <a:lstStyle/>
          <a:p>
            <a:pPr>
              <a:defRPr sz="1400" b="1"/>
            </a:pPr>
            <a:endParaRPr lang="cs-CZ"/>
          </a:p>
        </c:txPr>
        <c:crossAx val="178002176"/>
        <c:crosses val="autoZero"/>
        <c:auto val="1"/>
        <c:lblAlgn val="ctr"/>
        <c:lblOffset val="100"/>
        <c:noMultiLvlLbl val="0"/>
      </c:catAx>
      <c:valAx>
        <c:axId val="178002176"/>
        <c:scaling>
          <c:orientation val="minMax"/>
          <c:max val="1"/>
        </c:scaling>
        <c:delete val="1"/>
        <c:axPos val="t"/>
        <c:numFmt formatCode="0%" sourceLinked="1"/>
        <c:majorTickMark val="out"/>
        <c:minorTickMark val="none"/>
        <c:tickLblPos val="nextTo"/>
        <c:crossAx val="178000640"/>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5450" cy="496494"/>
          </a:xfrm>
          <a:prstGeom prst="rect">
            <a:avLst/>
          </a:prstGeom>
        </p:spPr>
        <p:txBody>
          <a:bodyPr vert="horz" lIns="90610" tIns="45305" rIns="90610" bIns="45305" rtlCol="0"/>
          <a:lstStyle>
            <a:lvl1pPr algn="l">
              <a:defRPr sz="1200"/>
            </a:lvl1pPr>
          </a:lstStyle>
          <a:p>
            <a:endParaRPr lang="cs-CZ" dirty="0"/>
          </a:p>
        </p:txBody>
      </p:sp>
      <p:sp>
        <p:nvSpPr>
          <p:cNvPr id="3" name="Zástupný symbol pro datum 2"/>
          <p:cNvSpPr>
            <a:spLocks noGrp="1"/>
          </p:cNvSpPr>
          <p:nvPr>
            <p:ph type="dt" sz="quarter" idx="1"/>
          </p:nvPr>
        </p:nvSpPr>
        <p:spPr>
          <a:xfrm>
            <a:off x="3850655" y="1"/>
            <a:ext cx="2945450" cy="496494"/>
          </a:xfrm>
          <a:prstGeom prst="rect">
            <a:avLst/>
          </a:prstGeom>
        </p:spPr>
        <p:txBody>
          <a:bodyPr vert="horz" lIns="90610" tIns="45305" rIns="90610" bIns="45305" rtlCol="0"/>
          <a:lstStyle>
            <a:lvl1pPr algn="r">
              <a:defRPr sz="1200"/>
            </a:lvl1pPr>
          </a:lstStyle>
          <a:p>
            <a:fld id="{D0C033C6-5AED-45EA-B3F7-56FC1A60179A}" type="datetimeFigureOut">
              <a:rPr lang="cs-CZ" smtClean="0"/>
              <a:t>18.03.2026</a:t>
            </a:fld>
            <a:endParaRPr lang="cs-CZ" dirty="0"/>
          </a:p>
        </p:txBody>
      </p:sp>
      <p:sp>
        <p:nvSpPr>
          <p:cNvPr id="4" name="Zástupný symbol pro zápatí 3"/>
          <p:cNvSpPr>
            <a:spLocks noGrp="1"/>
          </p:cNvSpPr>
          <p:nvPr>
            <p:ph type="ftr" sz="quarter" idx="2"/>
          </p:nvPr>
        </p:nvSpPr>
        <p:spPr>
          <a:xfrm>
            <a:off x="0" y="9428551"/>
            <a:ext cx="2945450" cy="496494"/>
          </a:xfrm>
          <a:prstGeom prst="rect">
            <a:avLst/>
          </a:prstGeom>
        </p:spPr>
        <p:txBody>
          <a:bodyPr vert="horz" lIns="90610" tIns="45305" rIns="90610" bIns="45305"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50655" y="9428551"/>
            <a:ext cx="2945450" cy="496494"/>
          </a:xfrm>
          <a:prstGeom prst="rect">
            <a:avLst/>
          </a:prstGeom>
        </p:spPr>
        <p:txBody>
          <a:bodyPr vert="horz" lIns="90610" tIns="45305" rIns="90610" bIns="45305" rtlCol="0" anchor="b"/>
          <a:lstStyle>
            <a:lvl1pPr algn="r">
              <a:defRPr sz="1200"/>
            </a:lvl1pPr>
          </a:lstStyle>
          <a:p>
            <a:fld id="{A4998289-384F-4AE3-BF21-2EE6710BB7E0}" type="slidenum">
              <a:rPr lang="cs-CZ" smtClean="0"/>
              <a:t>‹#›</a:t>
            </a:fld>
            <a:endParaRPr lang="cs-CZ" dirty="0"/>
          </a:p>
        </p:txBody>
      </p:sp>
    </p:spTree>
    <p:extLst>
      <p:ext uri="{BB962C8B-B14F-4D97-AF65-F5344CB8AC3E}">
        <p14:creationId xmlns:p14="http://schemas.microsoft.com/office/powerpoint/2010/main" val="38920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3" y="4"/>
            <a:ext cx="2945657" cy="496330"/>
          </a:xfrm>
          <a:prstGeom prst="rect">
            <a:avLst/>
          </a:prstGeom>
        </p:spPr>
        <p:txBody>
          <a:bodyPr vert="horz" lIns="90610" tIns="45305" rIns="90610" bIns="45305" rtlCol="0"/>
          <a:lstStyle>
            <a:lvl1pPr algn="l" fontAlgn="auto">
              <a:spcBef>
                <a:spcPts val="0"/>
              </a:spcBef>
              <a:spcAft>
                <a:spcPts val="0"/>
              </a:spcAft>
              <a:defRPr sz="1200">
                <a:latin typeface="+mn-lt"/>
              </a:defRPr>
            </a:lvl1pPr>
          </a:lstStyle>
          <a:p>
            <a:pPr>
              <a:defRPr/>
            </a:pPr>
            <a:endParaRPr lang="cs-CZ" dirty="0"/>
          </a:p>
        </p:txBody>
      </p:sp>
      <p:sp>
        <p:nvSpPr>
          <p:cNvPr id="3" name="Zástupný symbol pro datum 2"/>
          <p:cNvSpPr>
            <a:spLocks noGrp="1"/>
          </p:cNvSpPr>
          <p:nvPr>
            <p:ph type="dt" idx="1"/>
          </p:nvPr>
        </p:nvSpPr>
        <p:spPr>
          <a:xfrm>
            <a:off x="3850447" y="4"/>
            <a:ext cx="2945657" cy="496330"/>
          </a:xfrm>
          <a:prstGeom prst="rect">
            <a:avLst/>
          </a:prstGeom>
        </p:spPr>
        <p:txBody>
          <a:bodyPr vert="horz" lIns="90610" tIns="45305" rIns="90610" bIns="45305" rtlCol="0"/>
          <a:lstStyle>
            <a:lvl1pPr algn="r" fontAlgn="auto">
              <a:spcBef>
                <a:spcPts val="0"/>
              </a:spcBef>
              <a:spcAft>
                <a:spcPts val="0"/>
              </a:spcAft>
              <a:defRPr sz="1200">
                <a:latin typeface="+mn-lt"/>
              </a:defRPr>
            </a:lvl1pPr>
          </a:lstStyle>
          <a:p>
            <a:pPr>
              <a:defRPr/>
            </a:pPr>
            <a:fld id="{048E3AD0-D767-4B3A-96CC-4D928EC2D555}" type="datetimeFigureOut">
              <a:rPr lang="cs-CZ"/>
              <a:pPr>
                <a:defRPr/>
              </a:pPr>
              <a:t>18.03.2026</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0610" tIns="45305" rIns="90610" bIns="45305" rtlCol="0" anchor="ctr"/>
          <a:lstStyle/>
          <a:p>
            <a:pPr lvl="0"/>
            <a:endParaRPr lang="cs-CZ" noProof="0" dirty="0"/>
          </a:p>
        </p:txBody>
      </p:sp>
      <p:sp>
        <p:nvSpPr>
          <p:cNvPr id="5" name="Zástupný symbol pro poznámky 4"/>
          <p:cNvSpPr>
            <a:spLocks noGrp="1"/>
          </p:cNvSpPr>
          <p:nvPr>
            <p:ph type="body" sz="quarter" idx="3"/>
          </p:nvPr>
        </p:nvSpPr>
        <p:spPr>
          <a:xfrm>
            <a:off x="679768" y="4715155"/>
            <a:ext cx="5438140" cy="4466989"/>
          </a:xfrm>
          <a:prstGeom prst="rect">
            <a:avLst/>
          </a:prstGeom>
        </p:spPr>
        <p:txBody>
          <a:bodyPr vert="horz" lIns="90610" tIns="45305" rIns="90610" bIns="45305"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3" y="9428587"/>
            <a:ext cx="2945657" cy="496330"/>
          </a:xfrm>
          <a:prstGeom prst="rect">
            <a:avLst/>
          </a:prstGeom>
        </p:spPr>
        <p:txBody>
          <a:bodyPr vert="horz" lIns="90610" tIns="45305" rIns="90610" bIns="45305" rtlCol="0" anchor="b"/>
          <a:lstStyle>
            <a:lvl1pPr algn="l" fontAlgn="auto">
              <a:spcBef>
                <a:spcPts val="0"/>
              </a:spcBef>
              <a:spcAft>
                <a:spcPts val="0"/>
              </a:spcAft>
              <a:defRPr sz="1200">
                <a:latin typeface="+mn-lt"/>
              </a:defRPr>
            </a:lvl1pPr>
          </a:lstStyle>
          <a:p>
            <a:pPr>
              <a:defRPr/>
            </a:pPr>
            <a:endParaRPr lang="cs-CZ" dirty="0"/>
          </a:p>
        </p:txBody>
      </p:sp>
      <p:sp>
        <p:nvSpPr>
          <p:cNvPr id="7" name="Zástupný symbol pro číslo snímku 6"/>
          <p:cNvSpPr>
            <a:spLocks noGrp="1"/>
          </p:cNvSpPr>
          <p:nvPr>
            <p:ph type="sldNum" sz="quarter" idx="5"/>
          </p:nvPr>
        </p:nvSpPr>
        <p:spPr>
          <a:xfrm>
            <a:off x="3850447" y="9428587"/>
            <a:ext cx="2945657" cy="496330"/>
          </a:xfrm>
          <a:prstGeom prst="rect">
            <a:avLst/>
          </a:prstGeom>
        </p:spPr>
        <p:txBody>
          <a:bodyPr vert="horz" lIns="90610" tIns="45305" rIns="90610" bIns="45305" rtlCol="0" anchor="b"/>
          <a:lstStyle>
            <a:lvl1pPr algn="r" fontAlgn="auto">
              <a:spcBef>
                <a:spcPts val="0"/>
              </a:spcBef>
              <a:spcAft>
                <a:spcPts val="0"/>
              </a:spcAft>
              <a:defRPr sz="1200">
                <a:latin typeface="+mn-lt"/>
              </a:defRPr>
            </a:lvl1pPr>
          </a:lstStyle>
          <a:p>
            <a:pPr>
              <a:defRPr/>
            </a:pPr>
            <a:fld id="{1CF8D365-5FAF-42B5-A360-8F7B2CEB5EDD}" type="slidenum">
              <a:rPr lang="cs-CZ"/>
              <a:pPr>
                <a:defRPr/>
              </a:pPr>
              <a:t>‹#›</a:t>
            </a:fld>
            <a:endParaRPr lang="cs-CZ" dirty="0"/>
          </a:p>
        </p:txBody>
      </p:sp>
    </p:spTree>
    <p:extLst>
      <p:ext uri="{BB962C8B-B14F-4D97-AF65-F5344CB8AC3E}">
        <p14:creationId xmlns:p14="http://schemas.microsoft.com/office/powerpoint/2010/main" val="243359849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104775" y="754063"/>
            <a:ext cx="6588125" cy="3706812"/>
          </a:xfrm>
          <a:noFill/>
          <a:ln>
            <a:solidFill>
              <a:srgbClr val="000000"/>
            </a:solidFill>
            <a:miter lim="800000"/>
            <a:headEnd/>
            <a:tailEnd/>
          </a:ln>
        </p:spPr>
        <p:txBody>
          <a:bodyPr/>
          <a:lstStyle/>
          <a:p>
            <a:endParaRPr lang="cs-CZ" dirty="0"/>
          </a:p>
        </p:txBody>
      </p:sp>
      <p:sp>
        <p:nvSpPr>
          <p:cNvPr id="15363" name="Rectangle 3"/>
          <p:cNvSpPr>
            <a:spLocks noGrp="1" noChangeArrowheads="1"/>
          </p:cNvSpPr>
          <p:nvPr>
            <p:ph type="body" idx="1"/>
          </p:nvPr>
        </p:nvSpPr>
        <p:spPr bwMode="auto">
          <a:xfrm>
            <a:off x="908054" y="4711520"/>
            <a:ext cx="4981575" cy="4468505"/>
          </a:xfrm>
          <a:noFill/>
        </p:spPr>
        <p:txBody>
          <a:bodyPr wrap="square" lIns="90586" tIns="45293" rIns="90586" bIns="45293" numCol="1" anchor="t" anchorCtr="0" compatLnSpc="1">
            <a:prstTxWarp prst="textNoShape">
              <a:avLst/>
            </a:prstTxWarp>
          </a:bodyPr>
          <a:lstStyle/>
          <a:p>
            <a:pPr eaLnBrk="1" hangingPunct="1">
              <a:spcBef>
                <a:spcPct val="0"/>
              </a:spcBef>
            </a:pPr>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a:t>
            </a:fld>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501931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80722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795113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55752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459" y="8687466"/>
            <a:ext cx="2970946" cy="455064"/>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528826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648724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476372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74375880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8280900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795384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713478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9028428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578299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702620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116</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249268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117</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latin typeface="Calibri" panose="020F0502020204030204" pitchFamily="34" charset="0"/>
              </a:rPr>
              <a:pPr algn="r" defTabSz="944664"/>
              <a:t>118</a:t>
            </a:fld>
            <a:endParaRPr lang="fr-FR" sz="1100" dirty="0">
              <a:solidFill>
                <a:prstClr val="black"/>
              </a:solidFill>
              <a:latin typeface="Calibri" panose="020F0502020204030204" pitchFamily="34" charset="0"/>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8387318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119</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7021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12</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511694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121</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5761862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122</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349321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123</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5369362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124</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125</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7646521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126</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988914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127</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dirty="0"/>
              <a:t>Na zvážení? </a:t>
            </a:r>
            <a:endParaRPr lang="en-US" dirty="0"/>
          </a:p>
        </p:txBody>
      </p:sp>
    </p:spTree>
    <p:extLst>
      <p:ext uri="{BB962C8B-B14F-4D97-AF65-F5344CB8AC3E}">
        <p14:creationId xmlns:p14="http://schemas.microsoft.com/office/powerpoint/2010/main" val="141475601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128</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8489145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129</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a:p>
        </p:txBody>
      </p:sp>
    </p:spTree>
    <p:extLst>
      <p:ext uri="{BB962C8B-B14F-4D97-AF65-F5344CB8AC3E}">
        <p14:creationId xmlns:p14="http://schemas.microsoft.com/office/powerpoint/2010/main" val="348925989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130</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3845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0102065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131</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75467370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132</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4959097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133</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4953533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134</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4560525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135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0795327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136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533371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137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8130648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138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2681564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CF71-F58D-5F40-3825-08BD0EDBC46E}"/>
            </a:ext>
          </a:extLst>
        </p:cNvPr>
        <p:cNvGrpSpPr/>
        <p:nvPr/>
      </p:nvGrpSpPr>
      <p:grpSpPr>
        <a:xfrm>
          <a:off x="0" y="0"/>
          <a:ext cx="0" cy="0"/>
          <a:chOff x="0" y="0"/>
          <a:chExt cx="0" cy="0"/>
        </a:xfrm>
      </p:grpSpPr>
      <p:sp>
        <p:nvSpPr>
          <p:cNvPr id="33793" name="Rectangle 7">
            <a:extLst>
              <a:ext uri="{FF2B5EF4-FFF2-40B4-BE49-F238E27FC236}">
                <a16:creationId xmlns:a16="http://schemas.microsoft.com/office/drawing/2014/main" id="{7AF588C4-6E4A-56E1-D979-C7DB7FBD5A5F}"/>
              </a:ext>
            </a:extLst>
          </p:cNvPr>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139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a:extLst>
              <a:ext uri="{FF2B5EF4-FFF2-40B4-BE49-F238E27FC236}">
                <a16:creationId xmlns:a16="http://schemas.microsoft.com/office/drawing/2014/main" id="{370F69C0-B29F-AAB9-BD91-CFD437D62432}"/>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a:extLst>
              <a:ext uri="{FF2B5EF4-FFF2-40B4-BE49-F238E27FC236}">
                <a16:creationId xmlns:a16="http://schemas.microsoft.com/office/drawing/2014/main" id="{8D310402-D526-5324-C40E-0CF8B0118434}"/>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0025208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D352B-EE67-865E-2414-2AA4EB01F34E}"/>
            </a:ext>
          </a:extLst>
        </p:cNvPr>
        <p:cNvGrpSpPr/>
        <p:nvPr/>
      </p:nvGrpSpPr>
      <p:grpSpPr>
        <a:xfrm>
          <a:off x="0" y="0"/>
          <a:ext cx="0" cy="0"/>
          <a:chOff x="0" y="0"/>
          <a:chExt cx="0" cy="0"/>
        </a:xfrm>
      </p:grpSpPr>
      <p:sp>
        <p:nvSpPr>
          <p:cNvPr id="33793" name="Rectangle 7">
            <a:extLst>
              <a:ext uri="{FF2B5EF4-FFF2-40B4-BE49-F238E27FC236}">
                <a16:creationId xmlns:a16="http://schemas.microsoft.com/office/drawing/2014/main" id="{90B29946-D737-80CA-2FB9-B53B212792FE}"/>
              </a:ext>
            </a:extLst>
          </p:cNvPr>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a:extLst>
              <a:ext uri="{FF2B5EF4-FFF2-40B4-BE49-F238E27FC236}">
                <a16:creationId xmlns:a16="http://schemas.microsoft.com/office/drawing/2014/main" id="{F477FCB3-E1B3-2FB6-F131-EB6271BA1382}"/>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a:extLst>
              <a:ext uri="{FF2B5EF4-FFF2-40B4-BE49-F238E27FC236}">
                <a16:creationId xmlns:a16="http://schemas.microsoft.com/office/drawing/2014/main" id="{5A4348BF-5843-9EB3-CBDA-689C607E6C5F}"/>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364382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14</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74375880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7413140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3583190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2939645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06590555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4883122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0222127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7917756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15</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29286428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3513732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2933145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153</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17790925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CCECE85-96F0-40D9-B8BF-7C1608C561E4}" type="slidenum">
              <a:rPr lang="fr-FR" altLang="cs-CZ" sz="1100">
                <a:solidFill>
                  <a:srgbClr val="000000"/>
                </a:solidFill>
              </a:rPr>
              <a:pPr algn="r" eaLnBrk="1" hangingPunct="1"/>
              <a:t>154</a:t>
            </a:fld>
            <a:endParaRPr lang="fr-FR" altLang="cs-CZ" sz="1100" dirty="0">
              <a:solidFill>
                <a:srgbClr val="000000"/>
              </a:solidFill>
            </a:endParaRPr>
          </a:p>
        </p:txBody>
      </p:sp>
      <p:sp>
        <p:nvSpPr>
          <p:cNvPr id="274435"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dirty="0"/>
          </a:p>
        </p:txBody>
      </p:sp>
      <p:sp>
        <p:nvSpPr>
          <p:cNvPr id="274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2339867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CCECE85-96F0-40D9-B8BF-7C1608C561E4}" type="slidenum">
              <a:rPr lang="fr-FR" altLang="cs-CZ" sz="1100">
                <a:solidFill>
                  <a:srgbClr val="000000"/>
                </a:solidFill>
              </a:rPr>
              <a:pPr algn="r" eaLnBrk="1" hangingPunct="1"/>
              <a:t>155</a:t>
            </a:fld>
            <a:endParaRPr lang="fr-FR" altLang="cs-CZ" sz="1100" dirty="0">
              <a:solidFill>
                <a:srgbClr val="000000"/>
              </a:solidFill>
            </a:endParaRPr>
          </a:p>
        </p:txBody>
      </p:sp>
      <p:sp>
        <p:nvSpPr>
          <p:cNvPr id="274435"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dirty="0"/>
          </a:p>
        </p:txBody>
      </p:sp>
      <p:sp>
        <p:nvSpPr>
          <p:cNvPr id="274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30390521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5118924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6353805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158</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8422625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159</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6918305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160</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1107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F7784-1C98-A157-CFD3-EF4196540592}"/>
            </a:ext>
          </a:extLst>
        </p:cNvPr>
        <p:cNvGrpSpPr/>
        <p:nvPr/>
      </p:nvGrpSpPr>
      <p:grpSpPr>
        <a:xfrm>
          <a:off x="0" y="0"/>
          <a:ext cx="0" cy="0"/>
          <a:chOff x="0" y="0"/>
          <a:chExt cx="0" cy="0"/>
        </a:xfrm>
      </p:grpSpPr>
      <p:sp>
        <p:nvSpPr>
          <p:cNvPr id="33793" name="Rectangle 7">
            <a:extLst>
              <a:ext uri="{FF2B5EF4-FFF2-40B4-BE49-F238E27FC236}">
                <a16:creationId xmlns:a16="http://schemas.microsoft.com/office/drawing/2014/main" id="{8B83C087-FE5C-C268-27BF-FDE81B3457BF}"/>
              </a:ext>
            </a:extLst>
          </p:cNvPr>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auto" latinLnBrk="0" hangingPunct="1">
              <a:lnSpc>
                <a:spcPct val="100000"/>
              </a:lnSpc>
              <a:spcBef>
                <a:spcPts val="0"/>
              </a:spcBef>
              <a:spcAft>
                <a:spcPts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44664" rtl="0" eaLnBrk="1" fontAlgn="auto" latinLnBrk="0" hangingPunct="1">
                <a:lnSpc>
                  <a:spcPct val="100000"/>
                </a:lnSpc>
                <a:spcBef>
                  <a:spcPts val="0"/>
                </a:spcBef>
                <a:spcAft>
                  <a:spcPts val="0"/>
                </a:spcAft>
                <a:buClrTx/>
                <a:buSzTx/>
                <a:buFontTx/>
                <a:buNone/>
                <a:tabLst/>
                <a:defRPr/>
              </a:pPr>
              <a:t>16</a:t>
            </a:fld>
            <a:endParaRPr kumimoji="0" lang="fr-FR"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3794" name="Rectangle 2">
            <a:extLst>
              <a:ext uri="{FF2B5EF4-FFF2-40B4-BE49-F238E27FC236}">
                <a16:creationId xmlns:a16="http://schemas.microsoft.com/office/drawing/2014/main" id="{B1BA2EA0-EEF8-64AD-249F-37DB96F9EF13}"/>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a:extLst>
              <a:ext uri="{FF2B5EF4-FFF2-40B4-BE49-F238E27FC236}">
                <a16:creationId xmlns:a16="http://schemas.microsoft.com/office/drawing/2014/main" id="{E816B00F-D895-A1D8-9BF7-831B8ABB583E}"/>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41324669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161</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8260087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162</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419275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163</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5673298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164</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9458530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165</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1429631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166</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9391472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167</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669187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168</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28273443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169</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37964459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170</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6688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F7784-1C98-A157-CFD3-EF4196540592}"/>
            </a:ext>
          </a:extLst>
        </p:cNvPr>
        <p:cNvGrpSpPr/>
        <p:nvPr/>
      </p:nvGrpSpPr>
      <p:grpSpPr>
        <a:xfrm>
          <a:off x="0" y="0"/>
          <a:ext cx="0" cy="0"/>
          <a:chOff x="0" y="0"/>
          <a:chExt cx="0" cy="0"/>
        </a:xfrm>
      </p:grpSpPr>
      <p:sp>
        <p:nvSpPr>
          <p:cNvPr id="33793" name="Rectangle 7">
            <a:extLst>
              <a:ext uri="{FF2B5EF4-FFF2-40B4-BE49-F238E27FC236}">
                <a16:creationId xmlns:a16="http://schemas.microsoft.com/office/drawing/2014/main" id="{8B83C087-FE5C-C268-27BF-FDE81B3457BF}"/>
              </a:ext>
            </a:extLst>
          </p:cNvPr>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auto" latinLnBrk="0" hangingPunct="1">
              <a:lnSpc>
                <a:spcPct val="100000"/>
              </a:lnSpc>
              <a:spcBef>
                <a:spcPts val="0"/>
              </a:spcBef>
              <a:spcAft>
                <a:spcPts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44664" rtl="0" eaLnBrk="1" fontAlgn="auto" latinLnBrk="0" hangingPunct="1">
                <a:lnSpc>
                  <a:spcPct val="100000"/>
                </a:lnSpc>
                <a:spcBef>
                  <a:spcPts val="0"/>
                </a:spcBef>
                <a:spcAft>
                  <a:spcPts val="0"/>
                </a:spcAft>
                <a:buClrTx/>
                <a:buSzTx/>
                <a:buFontTx/>
                <a:buNone/>
                <a:tabLst/>
                <a:defRPr/>
              </a:pPr>
              <a:t>17</a:t>
            </a:fld>
            <a:endParaRPr kumimoji="0" lang="fr-FR"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3794" name="Rectangle 2">
            <a:extLst>
              <a:ext uri="{FF2B5EF4-FFF2-40B4-BE49-F238E27FC236}">
                <a16:creationId xmlns:a16="http://schemas.microsoft.com/office/drawing/2014/main" id="{B1BA2EA0-EEF8-64AD-249F-37DB96F9EF13}"/>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a:extLst>
              <a:ext uri="{FF2B5EF4-FFF2-40B4-BE49-F238E27FC236}">
                <a16:creationId xmlns:a16="http://schemas.microsoft.com/office/drawing/2014/main" id="{E816B00F-D895-A1D8-9BF7-831B8ABB583E}"/>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250141219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171</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83792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6398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5586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2</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1694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2219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25462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769184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90525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13043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Tree>
    <p:extLst>
      <p:ext uri="{BB962C8B-B14F-4D97-AF65-F5344CB8AC3E}">
        <p14:creationId xmlns:p14="http://schemas.microsoft.com/office/powerpoint/2010/main" val="2632134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Tree>
    <p:extLst>
      <p:ext uri="{BB962C8B-B14F-4D97-AF65-F5344CB8AC3E}">
        <p14:creationId xmlns:p14="http://schemas.microsoft.com/office/powerpoint/2010/main" val="502003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3084819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3727954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211846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3</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46092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067667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529452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02557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552546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84994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78973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22767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16601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38</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92849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39</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cs-CZ" dirty="0"/>
          </a:p>
        </p:txBody>
      </p:sp>
    </p:spTree>
    <p:extLst>
      <p:ext uri="{BB962C8B-B14F-4D97-AF65-F5344CB8AC3E}">
        <p14:creationId xmlns:p14="http://schemas.microsoft.com/office/powerpoint/2010/main" val="266585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19437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77352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56122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42</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105814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53640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latin typeface="Calibri" panose="020F0502020204030204" pitchFamily="34" charset="0"/>
              </a:rPr>
              <a:pPr algn="r" defTabSz="944664"/>
              <a:t>45</a:t>
            </a:fld>
            <a:endParaRPr lang="fr-FR" sz="1100" dirty="0">
              <a:solidFill>
                <a:prstClr val="black"/>
              </a:solidFill>
              <a:latin typeface="Calibri" panose="020F0502020204030204" pitchFamily="34" charset="0"/>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852703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46</a:t>
            </a:fld>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0751458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latin typeface="Calibri" panose="020F0502020204030204" pitchFamily="34" charset="0"/>
              </a:rPr>
              <a:pPr algn="r" defTabSz="944664"/>
              <a:t>47</a:t>
            </a:fld>
            <a:endParaRPr lang="fr-FR" sz="1100" dirty="0">
              <a:solidFill>
                <a:prstClr val="black"/>
              </a:solidFill>
              <a:latin typeface="Calibri" panose="020F0502020204030204" pitchFamily="34" charset="0"/>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687606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latin typeface="Calibri" panose="020F0502020204030204" pitchFamily="34" charset="0"/>
              </a:rPr>
              <a:pPr algn="r" defTabSz="944664"/>
              <a:t>48</a:t>
            </a:fld>
            <a:endParaRPr lang="fr-FR" sz="1100" dirty="0">
              <a:solidFill>
                <a:prstClr val="black"/>
              </a:solidFill>
              <a:latin typeface="Calibri" panose="020F0502020204030204" pitchFamily="34" charset="0"/>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805340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49</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0" dirty="0"/>
          </a:p>
        </p:txBody>
      </p:sp>
    </p:spTree>
    <p:extLst>
      <p:ext uri="{BB962C8B-B14F-4D97-AF65-F5344CB8AC3E}">
        <p14:creationId xmlns:p14="http://schemas.microsoft.com/office/powerpoint/2010/main" val="403149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07536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80101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51</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52</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83017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1330497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521503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7" y="9497860"/>
            <a:ext cx="2950325" cy="497514"/>
          </a:xfrm>
          <a:prstGeom prst="rect">
            <a:avLst/>
          </a:prstGeom>
          <a:noFill/>
          <a:ln w="9525">
            <a:noFill/>
            <a:miter lim="800000"/>
            <a:headEnd/>
            <a:tailEnd/>
          </a:ln>
        </p:spPr>
        <p:txBody>
          <a:bodyPr lIns="87956" tIns="43978" rIns="87956" bIns="43978" anchor="b"/>
          <a:lstStyle/>
          <a:p>
            <a:pPr marL="0" marR="0" lvl="0" indent="0" algn="r" defTabSz="953628"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53628" rtl="0" eaLnBrk="1" fontAlgn="base" latinLnBrk="0" hangingPunct="1">
                <a:lnSpc>
                  <a:spcPct val="100000"/>
                </a:lnSpc>
                <a:spcBef>
                  <a:spcPct val="0"/>
                </a:spcBef>
                <a:spcAft>
                  <a:spcPct val="0"/>
                </a:spcAft>
                <a:buClrTx/>
                <a:buSzTx/>
                <a:buFontTx/>
                <a:buNone/>
                <a:tabLst/>
                <a:defRPr/>
              </a:pPr>
              <a:t>55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93609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7" y="9497860"/>
            <a:ext cx="2950325" cy="497514"/>
          </a:xfrm>
          <a:prstGeom prst="rect">
            <a:avLst/>
          </a:prstGeom>
          <a:noFill/>
          <a:ln w="9525">
            <a:noFill/>
            <a:miter lim="800000"/>
            <a:headEnd/>
            <a:tailEnd/>
          </a:ln>
        </p:spPr>
        <p:txBody>
          <a:bodyPr lIns="87956" tIns="43978" rIns="87956" bIns="43978" anchor="b"/>
          <a:lstStyle/>
          <a:p>
            <a:pPr marL="0" marR="0" lvl="0" indent="0" algn="r" defTabSz="953628"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53628" rtl="0" eaLnBrk="1" fontAlgn="base" latinLnBrk="0" hangingPunct="1">
                <a:lnSpc>
                  <a:spcPct val="100000"/>
                </a:lnSpc>
                <a:spcBef>
                  <a:spcPct val="0"/>
                </a:spcBef>
                <a:spcAft>
                  <a:spcPct val="0"/>
                </a:spcAft>
                <a:buClrTx/>
                <a:buSzTx/>
                <a:buFontTx/>
                <a:buNone/>
                <a:tabLst/>
                <a:defRPr/>
              </a:pPr>
              <a:t>56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085801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390056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marL="0" marR="0" lvl="0" indent="0" algn="r" defTabSz="953628"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53628" rtl="0" eaLnBrk="1" fontAlgn="base" latinLnBrk="0" hangingPunct="1">
                <a:lnSpc>
                  <a:spcPct val="100000"/>
                </a:lnSpc>
                <a:spcBef>
                  <a:spcPct val="0"/>
                </a:spcBef>
                <a:spcAft>
                  <a:spcPct val="0"/>
                </a:spcAft>
                <a:buClrTx/>
                <a:buSzTx/>
                <a:buFontTx/>
                <a:buNone/>
                <a:tabLst/>
                <a:defRPr/>
              </a:pPr>
              <a:t>58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849209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59</a:t>
            </a:fld>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885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176342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60</a:t>
            </a:fld>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695540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1AB98-2F79-9C6D-29E4-1960081AB1BF}"/>
            </a:ext>
          </a:extLst>
        </p:cNvPr>
        <p:cNvGrpSpPr/>
        <p:nvPr/>
      </p:nvGrpSpPr>
      <p:grpSpPr>
        <a:xfrm>
          <a:off x="0" y="0"/>
          <a:ext cx="0" cy="0"/>
          <a:chOff x="0" y="0"/>
          <a:chExt cx="0" cy="0"/>
        </a:xfrm>
      </p:grpSpPr>
      <p:sp>
        <p:nvSpPr>
          <p:cNvPr id="33793" name="Rectangle 7">
            <a:extLst>
              <a:ext uri="{FF2B5EF4-FFF2-40B4-BE49-F238E27FC236}">
                <a16:creationId xmlns:a16="http://schemas.microsoft.com/office/drawing/2014/main" id="{2310E79A-E8ED-24ED-DD14-F13A9D0D3B04}"/>
              </a:ext>
            </a:extLst>
          </p:cNvPr>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61</a:t>
            </a:fld>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794" name="Rectangle 2">
            <a:extLst>
              <a:ext uri="{FF2B5EF4-FFF2-40B4-BE49-F238E27FC236}">
                <a16:creationId xmlns:a16="http://schemas.microsoft.com/office/drawing/2014/main" id="{5C1EAA8D-C585-EB02-958E-41D319152195}"/>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a:extLst>
              <a:ext uri="{FF2B5EF4-FFF2-40B4-BE49-F238E27FC236}">
                <a16:creationId xmlns:a16="http://schemas.microsoft.com/office/drawing/2014/main" id="{54043444-C9D1-EBC3-7CBB-08AF31D1623B}"/>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1378494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048BC-D241-B8D5-4E58-5027893C0BBA}"/>
            </a:ext>
          </a:extLst>
        </p:cNvPr>
        <p:cNvGrpSpPr/>
        <p:nvPr/>
      </p:nvGrpSpPr>
      <p:grpSpPr>
        <a:xfrm>
          <a:off x="0" y="0"/>
          <a:ext cx="0" cy="0"/>
          <a:chOff x="0" y="0"/>
          <a:chExt cx="0" cy="0"/>
        </a:xfrm>
      </p:grpSpPr>
      <p:sp>
        <p:nvSpPr>
          <p:cNvPr id="33793" name="Rectangle 7">
            <a:extLst>
              <a:ext uri="{FF2B5EF4-FFF2-40B4-BE49-F238E27FC236}">
                <a16:creationId xmlns:a16="http://schemas.microsoft.com/office/drawing/2014/main" id="{D6E0F85A-8D1F-2BDE-FFB7-5EAAEBC88109}"/>
              </a:ext>
            </a:extLst>
          </p:cNvPr>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62</a:t>
            </a:fld>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794" name="Rectangle 2">
            <a:extLst>
              <a:ext uri="{FF2B5EF4-FFF2-40B4-BE49-F238E27FC236}">
                <a16:creationId xmlns:a16="http://schemas.microsoft.com/office/drawing/2014/main" id="{96B9F472-F510-5121-812D-38694974A09C}"/>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a:extLst>
              <a:ext uri="{FF2B5EF4-FFF2-40B4-BE49-F238E27FC236}">
                <a16:creationId xmlns:a16="http://schemas.microsoft.com/office/drawing/2014/main" id="{17388AD5-425F-7220-E474-8B1A9B7B6591}"/>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785590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20062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363601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607812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537217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742237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28294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9280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702658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70</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321408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71</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72</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11168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E1131-2578-C978-1334-2C1330437056}"/>
            </a:ext>
          </a:extLst>
        </p:cNvPr>
        <p:cNvGrpSpPr/>
        <p:nvPr/>
      </p:nvGrpSpPr>
      <p:grpSpPr>
        <a:xfrm>
          <a:off x="0" y="0"/>
          <a:ext cx="0" cy="0"/>
          <a:chOff x="0" y="0"/>
          <a:chExt cx="0" cy="0"/>
        </a:xfrm>
      </p:grpSpPr>
      <p:sp>
        <p:nvSpPr>
          <p:cNvPr id="33793" name="Rectangle 7">
            <a:extLst>
              <a:ext uri="{FF2B5EF4-FFF2-40B4-BE49-F238E27FC236}">
                <a16:creationId xmlns:a16="http://schemas.microsoft.com/office/drawing/2014/main" id="{597A8ED4-1376-81F3-4317-B97DDD10B53D}"/>
              </a:ext>
            </a:extLst>
          </p:cNvPr>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73</a:t>
            </a:fld>
            <a:endParaRPr lang="fr-FR" sz="1100" dirty="0"/>
          </a:p>
        </p:txBody>
      </p:sp>
      <p:sp>
        <p:nvSpPr>
          <p:cNvPr id="33794" name="Rectangle 2">
            <a:extLst>
              <a:ext uri="{FF2B5EF4-FFF2-40B4-BE49-F238E27FC236}">
                <a16:creationId xmlns:a16="http://schemas.microsoft.com/office/drawing/2014/main" id="{0B03937E-5C7C-040B-60A1-CBA112D5B082}"/>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a:extLst>
              <a:ext uri="{FF2B5EF4-FFF2-40B4-BE49-F238E27FC236}">
                <a16:creationId xmlns:a16="http://schemas.microsoft.com/office/drawing/2014/main" id="{78FAB1F4-5769-0E9D-96CD-ED9B061BC16C}"/>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51024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74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75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305797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76</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547466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77</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78</a:t>
            </a:fld>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79</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8</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4066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80</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49283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81</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0751281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82</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780959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83</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159133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84</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510466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459" y="8687466"/>
            <a:ext cx="2970946" cy="455064"/>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85</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356462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86</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127628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87</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0761763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88</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536113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89</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7449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latin typeface="Calibri" panose="020F0502020204030204" pitchFamily="34" charset="0"/>
              </a:rPr>
              <a:pPr algn="r" defTabSz="953628"/>
              <a:t>9</a:t>
            </a:fld>
            <a:endParaRPr lang="fr-FR" sz="1100" dirty="0">
              <a:latin typeface="Calibri" panose="020F0502020204030204" pitchFamily="34" charset="0"/>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920001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90</a:t>
            </a:fld>
            <a:endParaRPr lang="fr-FR" sz="1100" dirty="0"/>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134326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648724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31866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244582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232961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459" y="8687466"/>
            <a:ext cx="2970946" cy="455064"/>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2431783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96</a:t>
            </a:fld>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912298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7DEE6-4613-8CCF-2EA6-E1666DBAB08D}"/>
            </a:ext>
          </a:extLst>
        </p:cNvPr>
        <p:cNvGrpSpPr/>
        <p:nvPr/>
      </p:nvGrpSpPr>
      <p:grpSpPr>
        <a:xfrm>
          <a:off x="0" y="0"/>
          <a:ext cx="0" cy="0"/>
          <a:chOff x="0" y="0"/>
          <a:chExt cx="0" cy="0"/>
        </a:xfrm>
      </p:grpSpPr>
      <p:sp>
        <p:nvSpPr>
          <p:cNvPr id="33793" name="Rectangle 7">
            <a:extLst>
              <a:ext uri="{FF2B5EF4-FFF2-40B4-BE49-F238E27FC236}">
                <a16:creationId xmlns:a16="http://schemas.microsoft.com/office/drawing/2014/main" id="{22E2AA0B-6F16-8E53-90DF-8B9D722FAF8B}"/>
              </a:ext>
            </a:extLst>
          </p:cNvPr>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97</a:t>
            </a:fld>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794" name="Rectangle 2">
            <a:extLst>
              <a:ext uri="{FF2B5EF4-FFF2-40B4-BE49-F238E27FC236}">
                <a16:creationId xmlns:a16="http://schemas.microsoft.com/office/drawing/2014/main" id="{6B8074C7-CFDD-9EDB-EBD8-30FCB12DD0A3}"/>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a:extLst>
              <a:ext uri="{FF2B5EF4-FFF2-40B4-BE49-F238E27FC236}">
                <a16:creationId xmlns:a16="http://schemas.microsoft.com/office/drawing/2014/main" id="{9B01FC93-1398-7944-B766-2714D00AE0D0}"/>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2619858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459" y="8687466"/>
            <a:ext cx="2970946" cy="455064"/>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6421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txBody>
          <a:bodyPr/>
          <a:lstStyle/>
          <a:p>
            <a:endParaRPr lang="cs-CZ" dirty="0"/>
          </a:p>
        </p:txBody>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5950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8"/>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DFCE4B66-E0FC-4F66-B6B6-9D6E3316A2E1}" type="datetime1">
              <a:rPr lang="cs-CZ" smtClean="0"/>
              <a:t>18.03.2026</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8D78AB95-5174-4D82-8364-FFE68A2F7E94}"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73DC7ED5-3F13-4E86-A41C-D4A363B3CB89}" type="datetime1">
              <a:rPr lang="cs-CZ" smtClean="0"/>
              <a:t>18.03.2026</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408F346D-FDBF-45B7-B73E-8D04E1A4434C}"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41"/>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41"/>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E384FA5B-7979-4CEF-B88C-552E7E711F37}" type="datetime1">
              <a:rPr lang="cs-CZ" smtClean="0"/>
              <a:t>18.03.2026</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515C02DB-5D88-4A19-AE2F-B1DC13BF127C}"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BE4CE52-3ABE-4671-8D6D-E8E36017FF19}" type="datetime1">
              <a:rPr lang="cs-CZ" smtClean="0"/>
              <a:t>18.03.2026</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A206C89B-F7CC-4622-B022-C86FBC6D005E}"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3"/>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50116617-6139-48B0-8A9D-83758297EA78}" type="datetime1">
              <a:rPr lang="cs-CZ" smtClean="0"/>
              <a:t>18.03.2026</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BFA50CF5-9833-42A2-8BF6-BB3859D5E68A}"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F1FED7F5-E56E-424D-8595-B3DA3A88C48C}" type="datetime1">
              <a:rPr lang="cs-CZ" smtClean="0"/>
              <a:t>18.03.2026</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9E0F1C81-87EC-46FB-A395-66A85C0AFDF9}"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31F7BAF0-A643-4AAA-80C6-CE7F1E4F8DCA}" type="datetime1">
              <a:rPr lang="cs-CZ" smtClean="0"/>
              <a:t>18.03.2026</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dirty="0"/>
          </a:p>
        </p:txBody>
      </p:sp>
      <p:sp>
        <p:nvSpPr>
          <p:cNvPr id="9" name="Zástupný symbol pro číslo snímku 5"/>
          <p:cNvSpPr>
            <a:spLocks noGrp="1"/>
          </p:cNvSpPr>
          <p:nvPr>
            <p:ph type="sldNum" sz="quarter" idx="12"/>
          </p:nvPr>
        </p:nvSpPr>
        <p:spPr/>
        <p:txBody>
          <a:bodyPr/>
          <a:lstStyle>
            <a:lvl1pPr>
              <a:defRPr/>
            </a:lvl1pPr>
          </a:lstStyle>
          <a:p>
            <a:pPr>
              <a:defRPr/>
            </a:pPr>
            <a:fld id="{90F976E7-8636-4413-B52C-B8B8E8FEC1BB}"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4935EE5F-0D30-4CFC-A14F-6FDA47A956B5}" type="datetime1">
              <a:rPr lang="cs-CZ" smtClean="0"/>
              <a:t>18.03.2026</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dirty="0"/>
          </a:p>
        </p:txBody>
      </p:sp>
      <p:sp>
        <p:nvSpPr>
          <p:cNvPr id="5" name="Zástupný symbol pro číslo snímku 5"/>
          <p:cNvSpPr>
            <a:spLocks noGrp="1"/>
          </p:cNvSpPr>
          <p:nvPr>
            <p:ph type="sldNum" sz="quarter" idx="12"/>
          </p:nvPr>
        </p:nvSpPr>
        <p:spPr/>
        <p:txBody>
          <a:bodyPr/>
          <a:lstStyle>
            <a:lvl1pPr>
              <a:defRPr/>
            </a:lvl1pPr>
          </a:lstStyle>
          <a:p>
            <a:pPr>
              <a:defRPr/>
            </a:pPr>
            <a:fld id="{E760E8CE-9A04-4885-A02D-6FE8259C4BF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4F687DEE-6AE5-4F07-9A3A-9CABA5B5272A}" type="datetime1">
              <a:rPr lang="cs-CZ" smtClean="0"/>
              <a:t>18.03.2026</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dirty="0"/>
          </a:p>
        </p:txBody>
      </p:sp>
      <p:sp>
        <p:nvSpPr>
          <p:cNvPr id="4" name="Zástupný symbol pro číslo snímku 5"/>
          <p:cNvSpPr>
            <a:spLocks noGrp="1"/>
          </p:cNvSpPr>
          <p:nvPr>
            <p:ph type="sldNum" sz="quarter" idx="12"/>
          </p:nvPr>
        </p:nvSpPr>
        <p:spPr/>
        <p:txBody>
          <a:bodyPr/>
          <a:lstStyle>
            <a:lvl1pPr>
              <a:defRPr/>
            </a:lvl1pPr>
          </a:lstStyle>
          <a:p>
            <a:pPr>
              <a:defRPr/>
            </a:pPr>
            <a:fld id="{3A72E72D-F5F7-44E8-884D-F834706F38CC}"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2"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9635FEB-0F35-432E-A06B-B3EC77E96C60}" type="datetime1">
              <a:rPr lang="cs-CZ" smtClean="0"/>
              <a:t>18.03.2026</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20B1CEB5-2A65-4079-9A20-9DE6BDBFA8E5}"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A74D15C-B24F-45CF-8C3E-1D57F81E077E}" type="datetime1">
              <a:rPr lang="cs-CZ" smtClean="0"/>
              <a:t>18.03.2026</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1F7FB0B9-CF3E-41B2-844C-5C2B1F448747}"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E9B9402-A1B3-4A73-A847-63EF7FCD3D6F}" type="datetime1">
              <a:rPr lang="cs-CZ" smtClean="0"/>
              <a:t>18.03.2026</a:t>
            </a:fld>
            <a:endParaRPr lang="cs-CZ" dirty="0"/>
          </a:p>
        </p:txBody>
      </p:sp>
      <p:sp>
        <p:nvSpPr>
          <p:cNvPr id="5" name="Zástupný symbol pro zápatí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dirty="0"/>
          </a:p>
        </p:txBody>
      </p:sp>
      <p:sp>
        <p:nvSpPr>
          <p:cNvPr id="6" name="Zástupný symbol pro číslo snímku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D58F89-0D63-4D45-A10E-0715E0C9A959}"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10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9.png"/></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chart" Target="../charts/chart42.xml"/><Relationship Id="rId4" Type="http://schemas.openxmlformats.org/officeDocument/2006/relationships/chart" Target="../charts/chart4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45.xml"/><Relationship Id="rId2" Type="http://schemas.openxmlformats.org/officeDocument/2006/relationships/notesSlide" Target="../notesSlides/notesSlide111.xml"/><Relationship Id="rId1" Type="http://schemas.openxmlformats.org/officeDocument/2006/relationships/slideLayout" Target="../slideLayouts/slideLayout7.xml"/><Relationship Id="rId6" Type="http://schemas.openxmlformats.org/officeDocument/2006/relationships/chart" Target="../charts/chart44.xml"/><Relationship Id="rId5" Type="http://schemas.openxmlformats.org/officeDocument/2006/relationships/image" Target="../media/image46.png"/><Relationship Id="rId4" Type="http://schemas.openxmlformats.org/officeDocument/2006/relationships/image" Target="../media/image45.png"/></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chart" Target="../charts/chart48.xml"/></Relationships>
</file>

<file path=ppt/slides/_rels/slide11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chart" Target="../charts/chart50.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8" Type="http://schemas.openxmlformats.org/officeDocument/2006/relationships/chart" Target="../charts/chart56.xml"/><Relationship Id="rId3" Type="http://schemas.openxmlformats.org/officeDocument/2006/relationships/chart" Target="../charts/chart51.xml"/><Relationship Id="rId7" Type="http://schemas.openxmlformats.org/officeDocument/2006/relationships/chart" Target="../charts/chart55.xml"/><Relationship Id="rId2" Type="http://schemas.openxmlformats.org/officeDocument/2006/relationships/notesSlide" Target="../notesSlides/notesSlide128.xml"/><Relationship Id="rId1" Type="http://schemas.openxmlformats.org/officeDocument/2006/relationships/slideLayout" Target="../slideLayouts/slideLayout7.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 Id="rId9"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chart" Target="../charts/chart57.xml"/></Relationships>
</file>

<file path=ppt/slides/_rels/slide1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chart" Target="../charts/chart58.xml"/></Relationships>
</file>

<file path=ppt/slides/_rels/slide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chart" Target="../charts/chart59.xml"/><Relationship Id="rId7" Type="http://schemas.openxmlformats.org/officeDocument/2006/relationships/image" Target="../media/image50.png"/><Relationship Id="rId2" Type="http://schemas.openxmlformats.org/officeDocument/2006/relationships/notesSlide" Target="../notesSlides/notesSlide134.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1.png"/></Relationships>
</file>

<file path=ppt/slides/_rels/slide1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hart" Target="../charts/chart60.xml"/><Relationship Id="rId7" Type="http://schemas.openxmlformats.org/officeDocument/2006/relationships/image" Target="../media/image2.jpeg"/><Relationship Id="rId2" Type="http://schemas.openxmlformats.org/officeDocument/2006/relationships/notesSlide" Target="../notesSlides/notesSlide135.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52.png"/></Relationships>
</file>

<file path=ppt/slides/_rels/slide13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hart" Target="../charts/chart61.xml"/><Relationship Id="rId7" Type="http://schemas.openxmlformats.org/officeDocument/2006/relationships/image" Target="../media/image2.jpeg"/><Relationship Id="rId2" Type="http://schemas.openxmlformats.org/officeDocument/2006/relationships/notesSlide" Target="../notesSlides/notesSlide136.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48.png"/></Relationships>
</file>

<file path=ppt/slides/_rels/slide1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0.xml"/><Relationship Id="rId1" Type="http://schemas.openxmlformats.org/officeDocument/2006/relationships/slideLayout" Target="../slideLayouts/slideLayout7.xml"/><Relationship Id="rId4" Type="http://schemas.openxmlformats.org/officeDocument/2006/relationships/chart" Target="../charts/chart62.xml"/></Relationships>
</file>

<file path=ppt/slides/_rels/slide14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4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4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4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chart" Target="../charts/chart67.xml"/></Relationships>
</file>

<file path=ppt/slides/_rels/slide1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0.xml"/><Relationship Id="rId1" Type="http://schemas.openxmlformats.org/officeDocument/2006/relationships/slideLayout" Target="../slideLayouts/slideLayout7.xml"/><Relationship Id="rId4" Type="http://schemas.openxmlformats.org/officeDocument/2006/relationships/chart" Target="../charts/chart68.xml"/></Relationships>
</file>

<file path=ppt/slides/_rels/slide1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9.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0.png"/><Relationship Id="rId21" Type="http://schemas.openxmlformats.org/officeDocument/2006/relationships/image" Target="../media/image2.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47.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chart" Target="../charts/chart12.xml"/><Relationship Id="rId9" Type="http://schemas.openxmlformats.org/officeDocument/2006/relationships/image" Target="../media/image15.png"/><Relationship Id="rId14" Type="http://schemas.openxmlformats.org/officeDocument/2006/relationships/image" Target="../media/image20.png"/></Relationships>
</file>

<file path=ppt/slides/_rels/slide48.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18" Type="http://schemas.openxmlformats.org/officeDocument/2006/relationships/image" Target="../media/image40.png"/><Relationship Id="rId3" Type="http://schemas.openxmlformats.org/officeDocument/2006/relationships/image" Target="../media/image2.jpe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png"/><Relationship Id="rId2" Type="http://schemas.openxmlformats.org/officeDocument/2006/relationships/notesSlide" Target="../notesSlides/notesSlide48.xml"/><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jpeg"/><Relationship Id="rId19" Type="http://schemas.openxmlformats.org/officeDocument/2006/relationships/image" Target="../media/image41.jpeg"/><Relationship Id="rId4" Type="http://schemas.openxmlformats.org/officeDocument/2006/relationships/chart" Target="../charts/chart13.xml"/><Relationship Id="rId9" Type="http://schemas.openxmlformats.org/officeDocument/2006/relationships/image" Target="../media/image31.png"/><Relationship Id="rId1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image" Target="../media/image43.png"/><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6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7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8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9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Obrázek 6"/>
          <p:cNvPicPr>
            <a:picLocks noChangeAspect="1"/>
          </p:cNvPicPr>
          <p:nvPr/>
        </p:nvPicPr>
        <p:blipFill>
          <a:blip r:embed="rId3"/>
          <a:srcRect/>
          <a:stretch>
            <a:fillRect/>
          </a:stretch>
        </p:blipFill>
        <p:spPr bwMode="auto">
          <a:xfrm>
            <a:off x="407368" y="332656"/>
            <a:ext cx="2511425" cy="363538"/>
          </a:xfrm>
          <a:prstGeom prst="rect">
            <a:avLst/>
          </a:prstGeom>
          <a:noFill/>
          <a:ln w="9525">
            <a:noFill/>
            <a:miter lim="800000"/>
            <a:headEnd/>
            <a:tailEnd/>
          </a:ln>
        </p:spPr>
      </p:pic>
      <p:sp>
        <p:nvSpPr>
          <p:cNvPr id="14340" name="Zástupný symbol pro datum 7"/>
          <p:cNvSpPr txBox="1">
            <a:spLocks/>
          </p:cNvSpPr>
          <p:nvPr/>
        </p:nvSpPr>
        <p:spPr bwMode="auto">
          <a:xfrm>
            <a:off x="407368" y="6309320"/>
            <a:ext cx="8569201" cy="476672"/>
          </a:xfrm>
          <a:prstGeom prst="rect">
            <a:avLst/>
          </a:prstGeom>
          <a:noFill/>
          <a:ln w="9525">
            <a:noFill/>
            <a:miter lim="800000"/>
            <a:headEnd/>
            <a:tailEnd/>
          </a:ln>
        </p:spPr>
        <p:txBody>
          <a:bodyPr lIns="0" anchor="b"/>
          <a:lstStyle/>
          <a:p>
            <a:pPr defTabSz="1076325"/>
            <a:r>
              <a:rPr lang="cs-CZ" sz="1500" b="1" dirty="0">
                <a:solidFill>
                  <a:schemeClr val="tx2">
                    <a:lumMod val="50000"/>
                  </a:schemeClr>
                </a:solidFill>
                <a:latin typeface="+mj-lt"/>
                <a:cs typeface="Arial" charset="0"/>
              </a:rPr>
              <a:t>Zpracovala a předkládá: Mgr. Renata Týmová; výkonná ředitelka výzkumu a programových analýz ČT</a:t>
            </a:r>
          </a:p>
        </p:txBody>
      </p:sp>
      <p:sp>
        <p:nvSpPr>
          <p:cNvPr id="12" name="Zástupný symbol pro datum 7"/>
          <p:cNvSpPr txBox="1">
            <a:spLocks/>
          </p:cNvSpPr>
          <p:nvPr/>
        </p:nvSpPr>
        <p:spPr>
          <a:xfrm>
            <a:off x="407368" y="2013276"/>
            <a:ext cx="10441160" cy="1415727"/>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5400" b="1" spc="-150" dirty="0">
                <a:solidFill>
                  <a:schemeClr val="tx2">
                    <a:lumMod val="50000"/>
                  </a:schemeClr>
                </a:solidFill>
                <a:latin typeface="+mj-lt"/>
                <a:ea typeface="Verdana" pitchFamily="34" charset="0"/>
              </a:rPr>
              <a:t>HODNOCENÍ PLNĚNÍ VEŘEJNÉ SLUŽBY ČESKÉ TELEVIZE </a:t>
            </a:r>
          </a:p>
          <a:p>
            <a:pPr>
              <a:defRPr/>
            </a:pPr>
            <a:r>
              <a:rPr lang="cs-CZ" sz="5400" b="1" spc="-150" dirty="0">
                <a:solidFill>
                  <a:srgbClr val="FF0000"/>
                </a:solidFill>
                <a:latin typeface="+mj-lt"/>
                <a:ea typeface="Verdana" pitchFamily="34" charset="0"/>
              </a:rPr>
              <a:t>2025 </a:t>
            </a:r>
          </a:p>
        </p:txBody>
      </p:sp>
    </p:spTree>
    <p:extLst>
      <p:ext uri="{BB962C8B-B14F-4D97-AF65-F5344CB8AC3E}">
        <p14:creationId xmlns:p14="http://schemas.microsoft.com/office/powerpoint/2010/main" val="34447854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p:cNvSpPr>
            <a:spLocks noChangeArrowheads="1"/>
          </p:cNvSpPr>
          <p:nvPr/>
        </p:nvSpPr>
        <p:spPr bwMode="auto">
          <a:xfrm>
            <a:off x="1535026" y="161529"/>
            <a:ext cx="8937625"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800" b="1" dirty="0">
                <a:solidFill>
                  <a:srgbClr val="1A1F52"/>
                </a:solidFill>
                <a:latin typeface="Calibri" pitchFamily="34" charset="0"/>
                <a:cs typeface="Calibri" panose="020F0502020204030204" pitchFamily="34" charset="0"/>
              </a:rPr>
              <a:t>OBECNÉ METODOLOGICKÉ POZNÁMKY</a:t>
            </a:r>
          </a:p>
        </p:txBody>
      </p:sp>
      <p:sp>
        <p:nvSpPr>
          <p:cNvPr id="2" name="Obdélník 1"/>
          <p:cNvSpPr/>
          <p:nvPr/>
        </p:nvSpPr>
        <p:spPr>
          <a:xfrm>
            <a:off x="696000" y="810000"/>
            <a:ext cx="10800000" cy="5478423"/>
          </a:xfrm>
          <a:prstGeom prst="rect">
            <a:avLst/>
          </a:prstGeom>
        </p:spPr>
        <p:txBody>
          <a:bodyPr wrap="square">
            <a:spAutoFit/>
          </a:bodyPr>
          <a:lstStyle/>
          <a:p>
            <a:pPr marL="285750" indent="-285750" algn="just">
              <a:spcAft>
                <a:spcPts val="600"/>
              </a:spcAft>
              <a:buFont typeface="Arial" pitchFamily="34" charset="0"/>
              <a:buChar char="•"/>
            </a:pPr>
            <a:r>
              <a:rPr lang="cs-CZ" sz="1600" dirty="0">
                <a:solidFill>
                  <a:schemeClr val="dk1"/>
                </a:solidFill>
                <a:latin typeface="+mj-lt"/>
                <a:ea typeface="MS PGothic" pitchFamily="34" charset="-128"/>
              </a:rPr>
              <a:t>Pokud není u grafů uvedeno jinak, tak průměrným týdenním zásahem (reachem) je myšlen počet diváků v TV populaci 15+, kteří daný týden sledovali vysílání kontinuálně alespoň 15 minut. Zdrojem dat je elektronický výzkum sledovanosti ATO - Nielsen (dříve též ATO - Nielsen Admosphere nebo ATO - Mediaresearch). Zásah je uváděn v procentech diváků.</a:t>
            </a:r>
          </a:p>
          <a:p>
            <a:pPr marL="285750" indent="-285750" algn="just">
              <a:spcAft>
                <a:spcPts val="600"/>
              </a:spcAft>
              <a:buFont typeface="Arial" pitchFamily="34" charset="0"/>
              <a:buChar char="•"/>
            </a:pPr>
            <a:r>
              <a:rPr lang="cs-CZ" sz="1600" dirty="0">
                <a:solidFill>
                  <a:schemeClr val="dk1"/>
                </a:solidFill>
                <a:latin typeface="+mj-lt"/>
                <a:ea typeface="MS PGothic" pitchFamily="34" charset="-128"/>
              </a:rPr>
              <a:t>Podíl na publiku (share) je průměrem za příslušné období, založeným na vteřinových datech sledovanosti.</a:t>
            </a:r>
          </a:p>
          <a:p>
            <a:pPr marL="285750" indent="-285750" algn="just">
              <a:spcAft>
                <a:spcPts val="600"/>
              </a:spcAft>
              <a:buFont typeface="Arial" pitchFamily="34" charset="0"/>
              <a:buChar char="•"/>
            </a:pPr>
            <a:r>
              <a:rPr lang="cs-CZ" sz="1600" dirty="0">
                <a:solidFill>
                  <a:schemeClr val="dk1"/>
                </a:solidFill>
                <a:latin typeface="+mj-lt"/>
                <a:ea typeface="MS PGothic" pitchFamily="34" charset="-128"/>
              </a:rPr>
              <a:t>Zdrojem diváckého hodnocení pořadů podle kritérií spokojenosti, vnímané kvality a úrovně je denní kontinuální výzkum – DKV ČT. Výzkum probíhá na cílové skupině diváků ve věku 15+. </a:t>
            </a:r>
            <a:r>
              <a:rPr lang="cs-CZ" sz="1600" dirty="0">
                <a:solidFill>
                  <a:prstClr val="black"/>
                </a:solidFill>
                <a:latin typeface="+mj-lt"/>
              </a:rPr>
              <a:t>Na základě doporučení posudku M. Urbánikové a J. Kotišové, který mimo jiné vycházel i z důkladné mezinárodní rešerše, </a:t>
            </a:r>
            <a:r>
              <a:rPr lang="cs-CZ" sz="1600" b="1" dirty="0">
                <a:solidFill>
                  <a:prstClr val="black"/>
                </a:solidFill>
                <a:latin typeface="+mj-lt"/>
              </a:rPr>
              <a:t>ČT od roku 2025 přestala měřit původně uváděná kritéria pořadů </a:t>
            </a:r>
            <a:r>
              <a:rPr lang="cs-CZ" sz="1600" b="1" i="1" dirty="0">
                <a:solidFill>
                  <a:prstClr val="black"/>
                </a:solidFill>
                <a:latin typeface="+mj-lt"/>
              </a:rPr>
              <a:t>Originalita</a:t>
            </a:r>
            <a:r>
              <a:rPr lang="cs-CZ" sz="1600" b="1" dirty="0">
                <a:solidFill>
                  <a:prstClr val="black"/>
                </a:solidFill>
                <a:latin typeface="+mj-lt"/>
              </a:rPr>
              <a:t> a </a:t>
            </a:r>
            <a:r>
              <a:rPr lang="cs-CZ" sz="1600" b="1" i="1" dirty="0">
                <a:solidFill>
                  <a:prstClr val="black"/>
                </a:solidFill>
                <a:latin typeface="+mj-lt"/>
              </a:rPr>
              <a:t>Zaujetí</a:t>
            </a:r>
            <a:r>
              <a:rPr lang="cs-CZ" sz="1600" b="1" dirty="0">
                <a:solidFill>
                  <a:prstClr val="black"/>
                </a:solidFill>
                <a:latin typeface="+mj-lt"/>
              </a:rPr>
              <a:t> a u hlavních programových typů je nahradila parametry </a:t>
            </a:r>
            <a:r>
              <a:rPr lang="cs-CZ" sz="1600" b="1" i="1" dirty="0">
                <a:solidFill>
                  <a:prstClr val="black"/>
                </a:solidFill>
                <a:latin typeface="+mj-lt"/>
              </a:rPr>
              <a:t>Kvalita</a:t>
            </a:r>
            <a:r>
              <a:rPr lang="cs-CZ" sz="1600" b="1" dirty="0">
                <a:solidFill>
                  <a:prstClr val="black"/>
                </a:solidFill>
                <a:latin typeface="+mj-lt"/>
              </a:rPr>
              <a:t> a </a:t>
            </a:r>
            <a:r>
              <a:rPr lang="cs-CZ" sz="1600" b="1" i="1" dirty="0">
                <a:solidFill>
                  <a:prstClr val="black"/>
                </a:solidFill>
                <a:latin typeface="+mj-lt"/>
              </a:rPr>
              <a:t>Úroveň</a:t>
            </a:r>
            <a:r>
              <a:rPr lang="cs-CZ" sz="1600" dirty="0">
                <a:solidFill>
                  <a:prstClr val="black"/>
                </a:solidFill>
                <a:latin typeface="+mj-lt"/>
              </a:rPr>
              <a:t>. Jedná se o souhlas (součet podílů odpovědí </a:t>
            </a:r>
            <a:r>
              <a:rPr lang="cs-CZ" sz="1600" i="1" dirty="0">
                <a:solidFill>
                  <a:prstClr val="black"/>
                </a:solidFill>
                <a:latin typeface="+mj-lt"/>
              </a:rPr>
              <a:t>rozhodně souhlasím</a:t>
            </a:r>
            <a:r>
              <a:rPr lang="cs-CZ" sz="1600" dirty="0">
                <a:solidFill>
                  <a:prstClr val="black"/>
                </a:solidFill>
                <a:latin typeface="+mj-lt"/>
              </a:rPr>
              <a:t> a </a:t>
            </a:r>
            <a:r>
              <a:rPr lang="cs-CZ" sz="1600" i="1" dirty="0">
                <a:solidFill>
                  <a:prstClr val="black"/>
                </a:solidFill>
                <a:latin typeface="+mj-lt"/>
              </a:rPr>
              <a:t>spíše souhlasím</a:t>
            </a:r>
            <a:r>
              <a:rPr lang="cs-CZ" sz="1600" dirty="0">
                <a:solidFill>
                  <a:prstClr val="black"/>
                </a:solidFill>
                <a:latin typeface="+mj-lt"/>
              </a:rPr>
              <a:t>) s výroky „</a:t>
            </a:r>
            <a:r>
              <a:rPr lang="cs-CZ" sz="1600" i="1" u="none" strike="noStrike" kern="1200" spc="0" baseline="0" dirty="0">
                <a:solidFill>
                  <a:schemeClr val="tx1"/>
                </a:solidFill>
                <a:latin typeface="+mj-lt"/>
              </a:rPr>
              <a:t>Česká televize má kvalitnější pořady než ostatní televize“ </a:t>
            </a:r>
            <a:r>
              <a:rPr lang="cs-CZ" sz="1600" u="none" strike="noStrike" kern="1200" spc="0" baseline="0" dirty="0">
                <a:solidFill>
                  <a:schemeClr val="tx1"/>
                </a:solidFill>
                <a:latin typeface="+mj-lt"/>
              </a:rPr>
              <a:t>(Kvalita) </a:t>
            </a:r>
            <a:r>
              <a:rPr lang="cs-CZ" sz="1600" strike="noStrike" kern="1200" spc="0" baseline="0" dirty="0">
                <a:solidFill>
                  <a:schemeClr val="tx1"/>
                </a:solidFill>
                <a:latin typeface="+mj-lt"/>
              </a:rPr>
              <a:t>a</a:t>
            </a:r>
            <a:r>
              <a:rPr lang="cs-CZ" sz="1600" i="1" u="none" strike="noStrike" kern="1200" spc="0" baseline="0" dirty="0">
                <a:solidFill>
                  <a:schemeClr val="tx1"/>
                </a:solidFill>
                <a:latin typeface="+mj-lt"/>
              </a:rPr>
              <a:t> „Pořady České televize mají vysokou úroveň“ </a:t>
            </a:r>
            <a:r>
              <a:rPr lang="cs-CZ" sz="1600" u="none" strike="noStrike" kern="1200" spc="0" baseline="0" dirty="0">
                <a:solidFill>
                  <a:schemeClr val="tx1"/>
                </a:solidFill>
                <a:latin typeface="+mj-lt"/>
              </a:rPr>
              <a:t>(Úroveň) v daném žánru</a:t>
            </a:r>
            <a:r>
              <a:rPr lang="cs-CZ" sz="1600" i="1" u="none" strike="noStrike" kern="1200" spc="0" baseline="0" dirty="0">
                <a:solidFill>
                  <a:schemeClr val="tx1"/>
                </a:solidFill>
                <a:latin typeface="+mj-lt"/>
              </a:rPr>
              <a:t>. </a:t>
            </a:r>
            <a:endParaRPr lang="cs-CZ" sz="1600" dirty="0">
              <a:solidFill>
                <a:schemeClr val="dk1"/>
              </a:solidFill>
              <a:latin typeface="+mj-lt"/>
              <a:ea typeface="MS PGothic" pitchFamily="34" charset="-128"/>
            </a:endParaRPr>
          </a:p>
          <a:p>
            <a:pPr marL="285750" indent="-285750" algn="just">
              <a:spcAft>
                <a:spcPts val="600"/>
              </a:spcAft>
              <a:buFont typeface="Arial" pitchFamily="34" charset="0"/>
              <a:buChar char="•"/>
            </a:pPr>
            <a:r>
              <a:rPr lang="cs-CZ" sz="1600" dirty="0">
                <a:solidFill>
                  <a:schemeClr val="dk1"/>
                </a:solidFill>
                <a:latin typeface="+mj-lt"/>
                <a:ea typeface="MS PGothic" pitchFamily="34" charset="-128"/>
              </a:rPr>
              <a:t>V přehledových tabulkách v části </a:t>
            </a:r>
            <a:r>
              <a:rPr lang="cs-CZ" sz="1600" i="1" dirty="0">
                <a:solidFill>
                  <a:schemeClr val="dk1"/>
                </a:solidFill>
                <a:latin typeface="+mj-lt"/>
                <a:ea typeface="MS PGothic" pitchFamily="34" charset="-128"/>
              </a:rPr>
              <a:t>A. Vývoj hlavních ukazatelů – RQI</a:t>
            </a:r>
            <a:r>
              <a:rPr lang="cs-CZ" sz="1600" dirty="0">
                <a:solidFill>
                  <a:schemeClr val="dk1"/>
                </a:solidFill>
                <a:latin typeface="+mj-lt"/>
                <a:ea typeface="MS PGothic" pitchFamily="34" charset="-128"/>
              </a:rPr>
              <a:t> a v tabulce „Zásah vysílání a souhlas s výroky v jednotlivých cílových skupinách“ v části </a:t>
            </a:r>
            <a:r>
              <a:rPr lang="cs-CZ" sz="1600" i="1" dirty="0">
                <a:solidFill>
                  <a:schemeClr val="dk1"/>
                </a:solidFill>
                <a:latin typeface="+mj-lt"/>
                <a:ea typeface="MS PGothic" pitchFamily="34" charset="-128"/>
              </a:rPr>
              <a:t>C – Míra uspokojování potřeb různých diváckých skupin</a:t>
            </a:r>
            <a:r>
              <a:rPr lang="cs-CZ" sz="1600" dirty="0">
                <a:solidFill>
                  <a:schemeClr val="dk1"/>
                </a:solidFill>
                <a:latin typeface="+mj-lt"/>
                <a:ea typeface="MS PGothic" pitchFamily="34" charset="-128"/>
              </a:rPr>
              <a:t> uvádíme vedle hodnoty indikátoru za rok 2025 v závorce také hodnotu stejného indikátoru zjištěnou v roce 2024 a průměr hodnot indikátoru z let 2019-2023. Stejné časové členění je použito také ve většině přehledových grafů. </a:t>
            </a:r>
          </a:p>
          <a:p>
            <a:pPr marL="285750" indent="-285750" algn="just">
              <a:spcAft>
                <a:spcPts val="600"/>
              </a:spcAft>
              <a:buFont typeface="Arial" pitchFamily="34" charset="0"/>
              <a:buChar char="•"/>
            </a:pPr>
            <a:r>
              <a:rPr lang="cs-CZ" sz="1600" dirty="0">
                <a:solidFill>
                  <a:schemeClr val="dk1"/>
                </a:solidFill>
                <a:latin typeface="+mj-lt"/>
                <a:ea typeface="MS PGothic" pitchFamily="34" charset="-128"/>
              </a:rPr>
              <a:t>Výstupy z trackingu ČT jsou reprezentativní pro televizní populaci 18+. </a:t>
            </a:r>
          </a:p>
          <a:p>
            <a:pPr marL="285750" indent="-285750" algn="just">
              <a:spcAft>
                <a:spcPts val="600"/>
              </a:spcAft>
              <a:buFont typeface="Arial" pitchFamily="34" charset="0"/>
              <a:buChar char="•"/>
            </a:pPr>
            <a:r>
              <a:rPr lang="cs-CZ" sz="1600" dirty="0">
                <a:solidFill>
                  <a:schemeClr val="dk1"/>
                </a:solidFill>
                <a:latin typeface="+mj-lt"/>
                <a:ea typeface="MS PGothic" pitchFamily="34" charset="-128"/>
              </a:rPr>
              <a:t>V grafech označených symbolem         jsou u položek vycházejících z trackingového výzkumu (TRA) zobrazeny koeficienty daných indikátorů na stupnici 0-100 %. Koeficient je vypočítán z průměru odpovědí na škále </a:t>
            </a:r>
            <a:r>
              <a:rPr lang="cs-CZ" sz="1600" i="1" dirty="0">
                <a:solidFill>
                  <a:schemeClr val="dk1"/>
                </a:solidFill>
                <a:latin typeface="+mj-lt"/>
                <a:ea typeface="MS PGothic" pitchFamily="34" charset="-128"/>
              </a:rPr>
              <a:t>1: rozhodně souhlasím</a:t>
            </a:r>
            <a:r>
              <a:rPr lang="cs-CZ" sz="1600" dirty="0">
                <a:solidFill>
                  <a:schemeClr val="dk1"/>
                </a:solidFill>
                <a:latin typeface="+mj-lt"/>
                <a:ea typeface="MS PGothic" pitchFamily="34" charset="-128"/>
              </a:rPr>
              <a:t> až </a:t>
            </a:r>
            <a:r>
              <a:rPr lang="cs-CZ" sz="1600" i="1" dirty="0">
                <a:solidFill>
                  <a:schemeClr val="dk1"/>
                </a:solidFill>
                <a:latin typeface="+mj-lt"/>
                <a:ea typeface="MS PGothic" pitchFamily="34" charset="-128"/>
              </a:rPr>
              <a:t>4: rozhodně nesouhlasím</a:t>
            </a:r>
            <a:r>
              <a:rPr lang="cs-CZ" sz="1600" dirty="0">
                <a:solidFill>
                  <a:schemeClr val="dk1"/>
                </a:solidFill>
                <a:latin typeface="+mj-lt"/>
                <a:ea typeface="MS PGothic" pitchFamily="34" charset="-128"/>
              </a:rPr>
              <a:t>. </a:t>
            </a:r>
          </a:p>
          <a:p>
            <a:pPr marL="285750" indent="-285750" algn="just">
              <a:spcAft>
                <a:spcPts val="600"/>
              </a:spcAft>
              <a:buFont typeface="Arial" pitchFamily="34" charset="0"/>
              <a:buChar char="•"/>
            </a:pPr>
            <a:r>
              <a:rPr lang="cs-CZ" sz="1600" dirty="0">
                <a:solidFill>
                  <a:schemeClr val="dk1"/>
                </a:solidFill>
                <a:latin typeface="+mj-lt"/>
                <a:ea typeface="MS PGothic" pitchFamily="34" charset="-128"/>
              </a:rPr>
              <a:t>V grafech označených symbolem         jsou u položek vycházejících z trackingového výzkumu (TRA) zobrazeny prosté součty podílů odpovědí </a:t>
            </a:r>
            <a:r>
              <a:rPr lang="cs-CZ" sz="1600" i="1" dirty="0">
                <a:solidFill>
                  <a:schemeClr val="dk1"/>
                </a:solidFill>
                <a:latin typeface="+mj-lt"/>
                <a:ea typeface="MS PGothic" pitchFamily="34" charset="-128"/>
              </a:rPr>
              <a:t>1: rozhodně souhlasím</a:t>
            </a:r>
            <a:r>
              <a:rPr lang="cs-CZ" sz="1600" dirty="0">
                <a:solidFill>
                  <a:schemeClr val="dk1"/>
                </a:solidFill>
                <a:latin typeface="+mj-lt"/>
                <a:ea typeface="MS PGothic" pitchFamily="34" charset="-128"/>
              </a:rPr>
              <a:t> + </a:t>
            </a:r>
            <a:r>
              <a:rPr lang="cs-CZ" sz="1600" i="1" dirty="0">
                <a:solidFill>
                  <a:schemeClr val="dk1"/>
                </a:solidFill>
                <a:latin typeface="+mj-lt"/>
                <a:ea typeface="MS PGothic" pitchFamily="34" charset="-128"/>
              </a:rPr>
              <a:t>2: spíše souhlasím</a:t>
            </a:r>
            <a:r>
              <a:rPr lang="cs-CZ" sz="1600" dirty="0">
                <a:solidFill>
                  <a:schemeClr val="dk1"/>
                </a:solidFill>
                <a:latin typeface="+mj-lt"/>
                <a:ea typeface="MS PGothic" pitchFamily="34" charset="-128"/>
              </a:rPr>
              <a:t>, tzv. TOP2BOX.</a:t>
            </a:r>
          </a:p>
        </p:txBody>
      </p:sp>
      <p:sp>
        <p:nvSpPr>
          <p:cNvPr id="13" name="Ovál 12">
            <a:extLst>
              <a:ext uri="{FF2B5EF4-FFF2-40B4-BE49-F238E27FC236}">
                <a16:creationId xmlns:a16="http://schemas.microsoft.com/office/drawing/2014/main" id="{F0330A0D-0C54-45C1-9813-D3A00897115A}"/>
              </a:ext>
            </a:extLst>
          </p:cNvPr>
          <p:cNvSpPr/>
          <p:nvPr/>
        </p:nvSpPr>
        <p:spPr>
          <a:xfrm>
            <a:off x="4007768" y="4869160"/>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Calibri" panose="020F0502020204030204" pitchFamily="34" charset="0"/>
              </a:rPr>
              <a:t>K</a:t>
            </a:r>
            <a:endParaRPr lang="en-GB" b="1" dirty="0">
              <a:solidFill>
                <a:prstClr val="white"/>
              </a:solidFill>
              <a:cs typeface="Calibri" panose="020F0502020204030204" pitchFamily="34" charset="0"/>
            </a:endParaRPr>
          </a:p>
        </p:txBody>
      </p:sp>
      <p:sp>
        <p:nvSpPr>
          <p:cNvPr id="14" name="Ovál 13">
            <a:extLst>
              <a:ext uri="{FF2B5EF4-FFF2-40B4-BE49-F238E27FC236}">
                <a16:creationId xmlns:a16="http://schemas.microsoft.com/office/drawing/2014/main" id="{966FB65D-CF8C-4C3A-B536-7723CED7E0CA}"/>
              </a:ext>
            </a:extLst>
          </p:cNvPr>
          <p:cNvSpPr/>
          <p:nvPr/>
        </p:nvSpPr>
        <p:spPr>
          <a:xfrm>
            <a:off x="3935760" y="5661248"/>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Calibri" panose="020F0502020204030204" pitchFamily="34" charset="0"/>
              </a:rPr>
              <a:t>S</a:t>
            </a:r>
            <a:endParaRPr lang="en-GB" b="1" dirty="0">
              <a:solidFill>
                <a:prstClr val="white"/>
              </a:solidFill>
              <a:cs typeface="Calibri" panose="020F0502020204030204" pitchFamily="34" charset="0"/>
            </a:endParaRPr>
          </a:p>
        </p:txBody>
      </p:sp>
      <p:pic>
        <p:nvPicPr>
          <p:cNvPr id="3" name="Obrázek 6">
            <a:extLst>
              <a:ext uri="{FF2B5EF4-FFF2-40B4-BE49-F238E27FC236}">
                <a16:creationId xmlns:a16="http://schemas.microsoft.com/office/drawing/2014/main" id="{0B34E8BB-FE5E-CDD6-42CA-582B3C5BA742}"/>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číslo snímku 2">
            <a:extLst>
              <a:ext uri="{FF2B5EF4-FFF2-40B4-BE49-F238E27FC236}">
                <a16:creationId xmlns:a16="http://schemas.microsoft.com/office/drawing/2014/main" id="{44E45A08-A104-C1D5-A3CC-4BBEAFDB5A3C}"/>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Calibri" panose="020F0502020204030204" pitchFamily="34" charset="0"/>
              </a:rPr>
              <a:pPr fontAlgn="base">
                <a:spcBef>
                  <a:spcPct val="0"/>
                </a:spcBef>
                <a:spcAft>
                  <a:spcPct val="0"/>
                </a:spcAft>
              </a:pPr>
              <a:t>10</a:t>
            </a:fld>
            <a:endParaRPr lang="cs-CZ" sz="1100" dirty="0">
              <a:solidFill>
                <a:srgbClr val="1A1F52"/>
              </a:solidFill>
              <a:latin typeface="+mj-lt"/>
              <a:cs typeface="Calibri" panose="020F0502020204030204" pitchFamily="34" charset="0"/>
            </a:endParaRPr>
          </a:p>
        </p:txBody>
      </p:sp>
      <p:sp>
        <p:nvSpPr>
          <p:cNvPr id="8" name="Zástupný symbol pro datum 7">
            <a:extLst>
              <a:ext uri="{FF2B5EF4-FFF2-40B4-BE49-F238E27FC236}">
                <a16:creationId xmlns:a16="http://schemas.microsoft.com/office/drawing/2014/main" id="{A730CE8F-1639-A578-0E0E-BDC45558E207}"/>
              </a:ext>
            </a:extLst>
          </p:cNvPr>
          <p:cNvSpPr txBox="1">
            <a:spLocks/>
          </p:cNvSpPr>
          <p:nvPr/>
        </p:nvSpPr>
        <p:spPr bwMode="auto">
          <a:xfrm>
            <a:off x="370800"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cs typeface="Calibri" panose="020F0502020204030204" pitchFamily="34" charset="0"/>
              </a:rPr>
              <a:t>ÚVOD</a:t>
            </a:r>
          </a:p>
        </p:txBody>
      </p:sp>
      <p:sp>
        <p:nvSpPr>
          <p:cNvPr id="6" name="Zástupný symbol pro datum 7">
            <a:extLst>
              <a:ext uri="{FF2B5EF4-FFF2-40B4-BE49-F238E27FC236}">
                <a16:creationId xmlns:a16="http://schemas.microsoft.com/office/drawing/2014/main" id="{97155015-D7CF-BE88-3452-6CD5BAD30627}"/>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Tree>
    <p:extLst>
      <p:ext uri="{BB962C8B-B14F-4D97-AF65-F5344CB8AC3E}">
        <p14:creationId xmlns:p14="http://schemas.microsoft.com/office/powerpoint/2010/main" val="4652920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ulka 16">
            <a:extLst>
              <a:ext uri="{FF2B5EF4-FFF2-40B4-BE49-F238E27FC236}">
                <a16:creationId xmlns:a16="http://schemas.microsoft.com/office/drawing/2014/main" id="{91648A7F-33D5-48C8-9544-AEF854049625}"/>
              </a:ext>
            </a:extLst>
          </p:cNvPr>
          <p:cNvGraphicFramePr>
            <a:graphicFrameLocks noGrp="1"/>
          </p:cNvGraphicFramePr>
          <p:nvPr>
            <p:extLst>
              <p:ext uri="{D42A27DB-BD31-4B8C-83A1-F6EECF244321}">
                <p14:modId xmlns:p14="http://schemas.microsoft.com/office/powerpoint/2010/main" val="3215183497"/>
              </p:ext>
            </p:extLst>
          </p:nvPr>
        </p:nvGraphicFramePr>
        <p:xfrm>
          <a:off x="695400" y="1160905"/>
          <a:ext cx="10801201" cy="5213360"/>
        </p:xfrm>
        <a:graphic>
          <a:graphicData uri="http://schemas.openxmlformats.org/drawingml/2006/table">
            <a:tbl>
              <a:tblPr firstRow="1" bandRow="1">
                <a:tableStyleId>{5202B0CA-FC54-4496-8BCA-5EF66A818D29}</a:tableStyleId>
              </a:tblPr>
              <a:tblGrid>
                <a:gridCol w="4569574">
                  <a:extLst>
                    <a:ext uri="{9D8B030D-6E8A-4147-A177-3AD203B41FA5}">
                      <a16:colId xmlns:a16="http://schemas.microsoft.com/office/drawing/2014/main" val="20000"/>
                    </a:ext>
                  </a:extLst>
                </a:gridCol>
                <a:gridCol w="1108035">
                  <a:extLst>
                    <a:ext uri="{9D8B030D-6E8A-4147-A177-3AD203B41FA5}">
                      <a16:colId xmlns:a16="http://schemas.microsoft.com/office/drawing/2014/main" val="20001"/>
                    </a:ext>
                  </a:extLst>
                </a:gridCol>
                <a:gridCol w="1108035">
                  <a:extLst>
                    <a:ext uri="{9D8B030D-6E8A-4147-A177-3AD203B41FA5}">
                      <a16:colId xmlns:a16="http://schemas.microsoft.com/office/drawing/2014/main" val="20002"/>
                    </a:ext>
                  </a:extLst>
                </a:gridCol>
                <a:gridCol w="923361">
                  <a:extLst>
                    <a:ext uri="{9D8B030D-6E8A-4147-A177-3AD203B41FA5}">
                      <a16:colId xmlns:a16="http://schemas.microsoft.com/office/drawing/2014/main" val="3429543938"/>
                    </a:ext>
                  </a:extLst>
                </a:gridCol>
                <a:gridCol w="923361">
                  <a:extLst>
                    <a:ext uri="{9D8B030D-6E8A-4147-A177-3AD203B41FA5}">
                      <a16:colId xmlns:a16="http://schemas.microsoft.com/office/drawing/2014/main" val="106926034"/>
                    </a:ext>
                  </a:extLst>
                </a:gridCol>
                <a:gridCol w="963191">
                  <a:extLst>
                    <a:ext uri="{9D8B030D-6E8A-4147-A177-3AD203B41FA5}">
                      <a16:colId xmlns:a16="http://schemas.microsoft.com/office/drawing/2014/main" val="1556592085"/>
                    </a:ext>
                  </a:extLst>
                </a:gridCol>
                <a:gridCol w="1205644">
                  <a:extLst>
                    <a:ext uri="{9D8B030D-6E8A-4147-A177-3AD203B41FA5}">
                      <a16:colId xmlns:a16="http://schemas.microsoft.com/office/drawing/2014/main" val="2922508515"/>
                    </a:ext>
                  </a:extLst>
                </a:gridCol>
              </a:tblGrid>
              <a:tr h="810818">
                <a:tc>
                  <a:txBody>
                    <a:bodyPr/>
                    <a:lstStyle/>
                    <a:p>
                      <a:pPr marL="0" algn="l" defTabSz="914400" rtl="0" eaLnBrk="1" latinLnBrk="0" hangingPunct="1"/>
                      <a:r>
                        <a:rPr lang="cs-CZ" sz="1500" b="1" kern="1200" noProof="0" dirty="0">
                          <a:solidFill>
                            <a:schemeClr val="lt1"/>
                          </a:solidFill>
                          <a:latin typeface="+mn-lt"/>
                          <a:ea typeface="+mn-ea"/>
                          <a:cs typeface="+mn-cs"/>
                        </a:rPr>
                        <a:t>Akce/Přenos/Pořad</a:t>
                      </a:r>
                    </a:p>
                  </a:txBody>
                  <a:tcPr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Počet přenosů</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Sledovanost</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Podíl na publiku</a:t>
                      </a:r>
                    </a:p>
                    <a:p>
                      <a:pPr marL="0" algn="ctr" defTabSz="914400" rtl="0" eaLnBrk="1" fontAlgn="b" latinLnBrk="0" hangingPunct="1"/>
                      <a:r>
                        <a:rPr lang="cs-CZ" sz="15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Zásah</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online </a:t>
                      </a:r>
                    </a:p>
                    <a:p>
                      <a:pPr marL="0" algn="ctr" defTabSz="914400" rtl="0" eaLnBrk="1" fontAlgn="b" latinLnBrk="0" hangingPunct="1"/>
                      <a:r>
                        <a:rPr lang="cs-CZ" sz="15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500" b="1" kern="1200" dirty="0">
                          <a:solidFill>
                            <a:schemeClr val="lt1"/>
                          </a:solidFill>
                          <a:latin typeface="+mn-lt"/>
                          <a:ea typeface="+mn-ea"/>
                          <a:cs typeface="+mn-cs"/>
                        </a:rPr>
                        <a:t>Sledovanost</a:t>
                      </a:r>
                    </a:p>
                    <a:p>
                      <a:pPr marL="0" algn="ctr" defTabSz="914400" rtl="0" eaLnBrk="1" fontAlgn="ctr" latinLnBrk="0" hangingPunct="1"/>
                      <a:r>
                        <a:rPr lang="cs-CZ" sz="15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312438">
                <a:tc>
                  <a:txBody>
                    <a:bodyPr/>
                    <a:lstStyle/>
                    <a:p>
                      <a:pPr algn="l" fontAlgn="b"/>
                      <a:r>
                        <a:rPr lang="cs-CZ" sz="1400" b="1" i="0" u="none" strike="noStrike" dirty="0">
                          <a:solidFill>
                            <a:srgbClr val="000000"/>
                          </a:solidFill>
                          <a:effectLst/>
                          <a:latin typeface="Calibri" panose="020F0502020204030204" pitchFamily="34" charset="0"/>
                        </a:rPr>
                        <a:t>MS v ledním hokeji U20 2025 Kanada *</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206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11,03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1 991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219</a:t>
                      </a:r>
                    </a:p>
                  </a:txBody>
                  <a:tcPr marL="9525" marR="0" marT="9525" marB="0" anchor="ctr"/>
                </a:tc>
                <a:extLst>
                  <a:ext uri="{0D108BD9-81ED-4DB2-BD59-A6C34878D82A}">
                    <a16:rowId xmlns:a16="http://schemas.microsoft.com/office/drawing/2014/main" val="10001"/>
                  </a:ext>
                </a:extLst>
              </a:tr>
              <a:tr h="312438">
                <a:tc>
                  <a:txBody>
                    <a:bodyPr/>
                    <a:lstStyle/>
                    <a:p>
                      <a:pPr algn="l" fontAlgn="b"/>
                      <a:r>
                        <a:rPr lang="pl-PL" sz="1400" b="1" i="0" u="none" strike="noStrike">
                          <a:solidFill>
                            <a:srgbClr val="000000"/>
                          </a:solidFill>
                          <a:effectLst/>
                          <a:latin typeface="Calibri" panose="020F0502020204030204" pitchFamily="34" charset="0"/>
                        </a:rPr>
                        <a:t>Kvalifikace na EURO U21 2027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4,59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774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111</a:t>
                      </a:r>
                    </a:p>
                  </a:txBody>
                  <a:tcPr marL="9525" marR="0" marT="9525" marB="0" anchor="ctr"/>
                </a:tc>
                <a:extLst>
                  <a:ext uri="{0D108BD9-81ED-4DB2-BD59-A6C34878D82A}">
                    <a16:rowId xmlns:a16="http://schemas.microsoft.com/office/drawing/2014/main" val="10002"/>
                  </a:ext>
                </a:extLst>
              </a:tr>
              <a:tr h="312438">
                <a:tc>
                  <a:txBody>
                    <a:bodyPr/>
                    <a:lstStyle/>
                    <a:p>
                      <a:pPr algn="l" fontAlgn="b"/>
                      <a:r>
                        <a:rPr lang="cs-CZ" sz="1400" b="1" i="0" u="none" strike="noStrike" dirty="0">
                          <a:solidFill>
                            <a:srgbClr val="000000"/>
                          </a:solidFill>
                          <a:effectLst/>
                          <a:latin typeface="Calibri" panose="020F0502020204030204" pitchFamily="34" charset="0"/>
                        </a:rPr>
                        <a:t>EURO U21 2025 Slovensko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4,02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1 385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94</a:t>
                      </a:r>
                    </a:p>
                  </a:txBody>
                  <a:tcPr marL="9525" marR="0" marT="9525" marB="0" anchor="ctr"/>
                </a:tc>
                <a:extLst>
                  <a:ext uri="{0D108BD9-81ED-4DB2-BD59-A6C34878D82A}">
                    <a16:rowId xmlns:a16="http://schemas.microsoft.com/office/drawing/2014/main" val="9543939"/>
                  </a:ext>
                </a:extLst>
              </a:tr>
              <a:tr h="312438">
                <a:tc>
                  <a:txBody>
                    <a:bodyPr/>
                    <a:lstStyle/>
                    <a:p>
                      <a:pPr algn="l" fontAlgn="b"/>
                      <a:r>
                        <a:rPr lang="es-ES" sz="1400" b="1" i="0" u="none" strike="noStrike" dirty="0">
                          <a:solidFill>
                            <a:srgbClr val="000000"/>
                          </a:solidFill>
                          <a:effectLst/>
                          <a:latin typeface="Calibri" panose="020F0502020204030204" pitchFamily="34" charset="0"/>
                        </a:rPr>
                        <a:t>MS ve fotbalu U17 2025 Katar</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4,01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612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56</a:t>
                      </a:r>
                    </a:p>
                  </a:txBody>
                  <a:tcPr marL="9525" marR="0" marT="9525" marB="0" anchor="ctr"/>
                </a:tc>
                <a:extLst>
                  <a:ext uri="{0D108BD9-81ED-4DB2-BD59-A6C34878D82A}">
                    <a16:rowId xmlns:a16="http://schemas.microsoft.com/office/drawing/2014/main" val="3781785074"/>
                  </a:ext>
                </a:extLst>
              </a:tr>
              <a:tr h="312438">
                <a:tc>
                  <a:txBody>
                    <a:bodyPr/>
                    <a:lstStyle/>
                    <a:p>
                      <a:pPr algn="l" fontAlgn="b"/>
                      <a:r>
                        <a:rPr lang="cs-CZ" sz="1400" b="1" i="0" u="none" strike="noStrike" dirty="0">
                          <a:solidFill>
                            <a:srgbClr val="000000"/>
                          </a:solidFill>
                          <a:effectLst/>
                          <a:latin typeface="Calibri" panose="020F0502020204030204" pitchFamily="34" charset="0"/>
                        </a:rPr>
                        <a:t>MS v biatlonu juniorů 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3,71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578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53</a:t>
                      </a:r>
                    </a:p>
                  </a:txBody>
                  <a:tcPr marL="9525" marR="0" marT="9525" marB="0" anchor="ctr"/>
                </a:tc>
                <a:extLst>
                  <a:ext uri="{0D108BD9-81ED-4DB2-BD59-A6C34878D82A}">
                    <a16:rowId xmlns:a16="http://schemas.microsoft.com/office/drawing/2014/main" val="4074333033"/>
                  </a:ext>
                </a:extLst>
              </a:tr>
              <a:tr h="312438">
                <a:tc>
                  <a:txBody>
                    <a:bodyPr/>
                    <a:lstStyle/>
                    <a:p>
                      <a:pPr algn="l" fontAlgn="b"/>
                      <a:r>
                        <a:rPr lang="cs-CZ" sz="1400" b="1" i="0" u="none" strike="noStrike" dirty="0">
                          <a:solidFill>
                            <a:srgbClr val="000000"/>
                          </a:solidFill>
                          <a:effectLst/>
                          <a:latin typeface="Calibri" panose="020F0502020204030204" pitchFamily="34" charset="0"/>
                        </a:rPr>
                        <a:t>MS v ledním hokeji U18 2025 USA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2,75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512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38</a:t>
                      </a:r>
                    </a:p>
                  </a:txBody>
                  <a:tcPr marL="9525" marR="0" marT="9525" marB="0" anchor="ctr"/>
                </a:tc>
                <a:extLst>
                  <a:ext uri="{0D108BD9-81ED-4DB2-BD59-A6C34878D82A}">
                    <a16:rowId xmlns:a16="http://schemas.microsoft.com/office/drawing/2014/main" val="1912919079"/>
                  </a:ext>
                </a:extLst>
              </a:tr>
              <a:tr h="312438">
                <a:tc>
                  <a:txBody>
                    <a:bodyPr/>
                    <a:lstStyle/>
                    <a:p>
                      <a:pPr algn="l" fontAlgn="b"/>
                      <a:r>
                        <a:rPr lang="es-ES" sz="1400" b="1" i="0" u="none" strike="noStrike" dirty="0">
                          <a:solidFill>
                            <a:srgbClr val="000000"/>
                          </a:solidFill>
                          <a:effectLst/>
                          <a:latin typeface="Calibri" panose="020F0502020204030204" pitchFamily="34" charset="0"/>
                        </a:rPr>
                        <a:t>MS ve volejbalu U21 2025 Čína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3,71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224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38</a:t>
                      </a:r>
                    </a:p>
                  </a:txBody>
                  <a:tcPr marL="9525" marR="0" marT="9525" marB="0" anchor="ctr"/>
                </a:tc>
                <a:extLst>
                  <a:ext uri="{0D108BD9-81ED-4DB2-BD59-A6C34878D82A}">
                    <a16:rowId xmlns:a16="http://schemas.microsoft.com/office/drawing/2014/main" val="2758869314"/>
                  </a:ext>
                </a:extLst>
              </a:tr>
              <a:tr h="312438">
                <a:tc>
                  <a:txBody>
                    <a:bodyPr/>
                    <a:lstStyle/>
                    <a:p>
                      <a:pPr algn="l" fontAlgn="b"/>
                      <a:r>
                        <a:rPr lang="pl-PL" sz="1400" b="1" i="0" u="none" strike="noStrike">
                          <a:solidFill>
                            <a:srgbClr val="000000"/>
                          </a:solidFill>
                          <a:effectLst/>
                          <a:latin typeface="Calibri" panose="020F0502020204030204" pitchFamily="34" charset="0"/>
                        </a:rPr>
                        <a:t>ME v ragby XV U18 2025 Česko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1,24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146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30</a:t>
                      </a:r>
                    </a:p>
                  </a:txBody>
                  <a:tcPr marL="9525" marR="0" marT="9525" marB="0" anchor="ctr"/>
                </a:tc>
                <a:extLst>
                  <a:ext uri="{0D108BD9-81ED-4DB2-BD59-A6C34878D82A}">
                    <a16:rowId xmlns:a16="http://schemas.microsoft.com/office/drawing/2014/main" val="3684829408"/>
                  </a:ext>
                </a:extLst>
              </a:tr>
              <a:tr h="312438">
                <a:tc>
                  <a:txBody>
                    <a:bodyPr/>
                    <a:lstStyle/>
                    <a:p>
                      <a:pPr algn="l" fontAlgn="b"/>
                      <a:r>
                        <a:rPr lang="pl-PL" sz="1400" b="1" i="0" u="none" strike="noStrike" dirty="0">
                          <a:solidFill>
                            <a:srgbClr val="000000"/>
                          </a:solidFill>
                          <a:effectLst/>
                          <a:latin typeface="Calibri" panose="020F0502020204030204" pitchFamily="34" charset="0"/>
                        </a:rPr>
                        <a:t>MS v basketbalu U19 2025 Česko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1,37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405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28</a:t>
                      </a:r>
                    </a:p>
                  </a:txBody>
                  <a:tcPr marL="9525" marR="0" marT="9525" marB="0" anchor="ctr"/>
                </a:tc>
                <a:extLst>
                  <a:ext uri="{0D108BD9-81ED-4DB2-BD59-A6C34878D82A}">
                    <a16:rowId xmlns:a16="http://schemas.microsoft.com/office/drawing/2014/main" val="756837432"/>
                  </a:ext>
                </a:extLst>
              </a:tr>
              <a:tr h="312438">
                <a:tc>
                  <a:txBody>
                    <a:bodyPr/>
                    <a:lstStyle/>
                    <a:p>
                      <a:pPr algn="l" fontAlgn="b"/>
                      <a:r>
                        <a:rPr lang="cs-CZ" sz="1400" b="1" i="0" u="none" strike="noStrike" dirty="0">
                          <a:solidFill>
                            <a:srgbClr val="000000"/>
                          </a:solidFill>
                          <a:effectLst/>
                          <a:latin typeface="Calibri" panose="020F0502020204030204" pitchFamily="34" charset="0"/>
                        </a:rPr>
                        <a:t>Olympiáda dětí a mládeže 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2,08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625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25</a:t>
                      </a:r>
                    </a:p>
                  </a:txBody>
                  <a:tcPr marL="9525" marR="0" marT="9525" marB="0" anchor="ctr"/>
                </a:tc>
                <a:extLst>
                  <a:ext uri="{0D108BD9-81ED-4DB2-BD59-A6C34878D82A}">
                    <a16:rowId xmlns:a16="http://schemas.microsoft.com/office/drawing/2014/main" val="1073160224"/>
                  </a:ext>
                </a:extLst>
              </a:tr>
              <a:tr h="312438">
                <a:tc>
                  <a:txBody>
                    <a:bodyPr/>
                    <a:lstStyle/>
                    <a:p>
                      <a:pPr algn="l" fontAlgn="b"/>
                      <a:r>
                        <a:rPr lang="cs-CZ" sz="1400" b="1" i="0" u="none" strike="noStrike" dirty="0">
                          <a:solidFill>
                            <a:srgbClr val="000000"/>
                          </a:solidFill>
                          <a:effectLst/>
                          <a:latin typeface="Calibri" panose="020F0502020204030204" pitchFamily="34" charset="0"/>
                        </a:rPr>
                        <a:t>MS v orientačním běhu juniorů 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2,21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17</a:t>
                      </a:r>
                    </a:p>
                  </a:txBody>
                  <a:tcPr marL="9525" marR="0" marT="9525" marB="0" anchor="ctr"/>
                </a:tc>
                <a:extLst>
                  <a:ext uri="{0D108BD9-81ED-4DB2-BD59-A6C34878D82A}">
                    <a16:rowId xmlns:a16="http://schemas.microsoft.com/office/drawing/2014/main" val="4246301056"/>
                  </a:ext>
                </a:extLst>
              </a:tr>
              <a:tr h="312438">
                <a:tc>
                  <a:txBody>
                    <a:bodyPr/>
                    <a:lstStyle/>
                    <a:p>
                      <a:pPr algn="l" fontAlgn="b"/>
                      <a:r>
                        <a:rPr lang="cs-CZ" sz="1400" b="1" i="0" u="none" strike="noStrike" dirty="0">
                          <a:solidFill>
                            <a:srgbClr val="000000"/>
                          </a:solidFill>
                          <a:effectLst/>
                          <a:latin typeface="Calibri" panose="020F0502020204030204" pitchFamily="34" charset="0"/>
                        </a:rPr>
                        <a:t>Pohár mládeže FAČR 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0,83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150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16</a:t>
                      </a:r>
                    </a:p>
                  </a:txBody>
                  <a:tcPr marL="9525" marR="0" marT="9525" marB="0" anchor="ctr"/>
                </a:tc>
                <a:extLst>
                  <a:ext uri="{0D108BD9-81ED-4DB2-BD59-A6C34878D82A}">
                    <a16:rowId xmlns:a16="http://schemas.microsoft.com/office/drawing/2014/main" val="4168068237"/>
                  </a:ext>
                </a:extLst>
              </a:tr>
              <a:tr h="340848">
                <a:tc>
                  <a:txBody>
                    <a:bodyPr/>
                    <a:lstStyle/>
                    <a:p>
                      <a:pPr algn="l" fontAlgn="b"/>
                      <a:r>
                        <a:rPr lang="cs-CZ" sz="1400" b="1" i="0" u="none" strike="noStrike" dirty="0">
                          <a:solidFill>
                            <a:srgbClr val="000000"/>
                          </a:solidFill>
                          <a:effectLst/>
                          <a:latin typeface="Calibri" panose="020F0502020204030204" pitchFamily="34" charset="0"/>
                        </a:rPr>
                        <a:t>MS v házené U19 2025 Egypt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0,78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162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11</a:t>
                      </a:r>
                    </a:p>
                  </a:txBody>
                  <a:tcPr marL="9525" marR="0" marT="9525" marB="0" anchor="ctr"/>
                </a:tc>
                <a:extLst>
                  <a:ext uri="{0D108BD9-81ED-4DB2-BD59-A6C34878D82A}">
                    <a16:rowId xmlns:a16="http://schemas.microsoft.com/office/drawing/2014/main" val="3831695896"/>
                  </a:ext>
                </a:extLst>
              </a:tr>
              <a:tr h="312438">
                <a:tc>
                  <a:txBody>
                    <a:bodyPr/>
                    <a:lstStyle/>
                    <a:p>
                      <a:pPr algn="l" fontAlgn="b"/>
                      <a:r>
                        <a:rPr lang="es-ES" sz="1400" b="1" i="0" u="none" strike="noStrike" dirty="0">
                          <a:solidFill>
                            <a:srgbClr val="000000"/>
                          </a:solidFill>
                          <a:effectLst/>
                          <a:latin typeface="Calibri" panose="020F0502020204030204" pitchFamily="34" charset="0"/>
                        </a:rPr>
                        <a:t>ME ve vodním slalomu juniorů a U23 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0,56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9</a:t>
                      </a:r>
                    </a:p>
                  </a:txBody>
                  <a:tcPr marL="9525" marR="0" marT="9525" marB="0" anchor="ctr"/>
                </a:tc>
                <a:extLst>
                  <a:ext uri="{0D108BD9-81ED-4DB2-BD59-A6C34878D82A}">
                    <a16:rowId xmlns:a16="http://schemas.microsoft.com/office/drawing/2014/main" val="2519225879"/>
                  </a:ext>
                </a:extLst>
              </a:tr>
            </a:tbl>
          </a:graphicData>
        </a:graphic>
      </p:graphicFrame>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119335" y="429071"/>
            <a:ext cx="11953330" cy="695673"/>
          </a:xfrm>
          <a:prstGeom prst="roundRect">
            <a:avLst>
              <a:gd name="adj" fmla="val 9792"/>
            </a:avLst>
          </a:prstGeom>
          <a:solidFill>
            <a:schemeClr val="bg1"/>
          </a:solidFill>
          <a:ln>
            <a:noFill/>
          </a:ln>
        </p:spPr>
        <p:txBody>
          <a:bodyPr lIns="91431" tIns="45716" rIns="91431" bIns="45716"/>
          <a:lstStyle/>
          <a:p>
            <a:pPr marL="1588" indent="-1588" algn="ctr" defTabSz="271463">
              <a:lnSpc>
                <a:spcPct val="90000"/>
              </a:lnSpc>
              <a:spcBef>
                <a:spcPts val="200"/>
              </a:spcBef>
              <a:spcAft>
                <a:spcPct val="20000"/>
              </a:spcAft>
              <a:tabLst>
                <a:tab pos="631825" algn="l"/>
              </a:tabLst>
              <a:defRPr/>
            </a:pPr>
            <a:r>
              <a:rPr lang="cs-CZ" sz="2100" b="1" dirty="0">
                <a:solidFill>
                  <a:prstClr val="black"/>
                </a:solidFill>
                <a:latin typeface="Calibri" pitchFamily="34" charset="0"/>
              </a:rPr>
              <a:t>2025: PŘEHLED A SLEDOVANOST SPORTOVNÍCH POŘADŮ ZAMĚŘENÝCH NA MLÁDEŽ A JUNIORY</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živá v TV +TS0-3, CS 4+</a:t>
            </a:r>
            <a:endParaRPr lang="cs-CZ" sz="1300" dirty="0">
              <a:solidFill>
                <a:prstClr val="black"/>
              </a:solidFill>
              <a:latin typeface="Calibri" pitchFamily="34" charset="0"/>
            </a:endParaRPr>
          </a:p>
        </p:txBody>
      </p:sp>
      <p:pic>
        <p:nvPicPr>
          <p:cNvPr id="2" name="Obrázek 6">
            <a:extLst>
              <a:ext uri="{FF2B5EF4-FFF2-40B4-BE49-F238E27FC236}">
                <a16:creationId xmlns:a16="http://schemas.microsoft.com/office/drawing/2014/main" id="{6CDDD338-511F-119D-76B8-BB8A7A7A0A0E}"/>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260F8E1C-A82A-730D-A910-C72F20444147}"/>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66AAA8AA-2450-AD94-38A6-8E86BDF716F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100</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5296AE0B-4361-7D28-054E-ED625FA610E5}"/>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6" name="Zástupný symbol pro datum 7">
            <a:extLst>
              <a:ext uri="{FF2B5EF4-FFF2-40B4-BE49-F238E27FC236}">
                <a16:creationId xmlns:a16="http://schemas.microsoft.com/office/drawing/2014/main" id="{EC820560-FD11-A7D2-ED2B-08B737D520D2}"/>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p>
        </p:txBody>
      </p:sp>
      <p:sp>
        <p:nvSpPr>
          <p:cNvPr id="7" name="TextovéPole 6">
            <a:extLst>
              <a:ext uri="{FF2B5EF4-FFF2-40B4-BE49-F238E27FC236}">
                <a16:creationId xmlns:a16="http://schemas.microsoft.com/office/drawing/2014/main" id="{C2E7ECF0-354E-28F5-DDAC-D9D72A7A0028}"/>
              </a:ext>
            </a:extLst>
          </p:cNvPr>
          <p:cNvSpPr txBox="1"/>
          <p:nvPr/>
        </p:nvSpPr>
        <p:spPr>
          <a:xfrm>
            <a:off x="8184233" y="6546564"/>
            <a:ext cx="3391604" cy="260543"/>
          </a:xfrm>
          <a:prstGeom prst="rect">
            <a:avLst/>
          </a:prstGeom>
          <a:noFill/>
        </p:spPr>
        <p:txBody>
          <a:bodyPr wrap="square" lIns="0" rtlCol="0">
            <a:spAutoFit/>
          </a:bodyPr>
          <a:lstStyle/>
          <a:p>
            <a:pPr marL="0" marR="0" lvl="0" indent="0" algn="r" defTabSz="914400" rtl="0" eaLnBrk="1" fontAlgn="base" latinLnBrk="0" hangingPunct="1">
              <a:lnSpc>
                <a:spcPct val="110000"/>
              </a:lnSpc>
              <a:spcBef>
                <a:spcPct val="0"/>
              </a:spcBef>
              <a:spcAft>
                <a:spcPct val="0"/>
              </a:spcAft>
              <a:buClrTx/>
              <a:buSzTx/>
              <a:buFontTx/>
              <a:buNone/>
              <a:tabLst/>
              <a:defRPr/>
            </a:pPr>
            <a:r>
              <a:rPr kumimoji="0" lang="cs-CZ" sz="1000" b="0" u="none" strike="noStrike" kern="1200" cap="none" spc="0" normalizeH="0" baseline="0" noProof="0" dirty="0">
                <a:ln>
                  <a:noFill/>
                </a:ln>
                <a:solidFill>
                  <a:prstClr val="black"/>
                </a:solidFill>
                <a:effectLst/>
                <a:uLnTx/>
                <a:uFillTx/>
                <a:latin typeface="Calibri"/>
                <a:ea typeface="+mn-ea"/>
                <a:cs typeface="+mn-cs"/>
              </a:rPr>
              <a:t>* Do průměru jsou započítány i přenosy z </a:t>
            </a:r>
            <a:r>
              <a:rPr kumimoji="0" lang="pl-PL" sz="1000" b="0" u="none" strike="noStrike" kern="1200" cap="none" spc="0" normalizeH="0" baseline="0" noProof="0" dirty="0">
                <a:ln>
                  <a:noFill/>
                </a:ln>
                <a:solidFill>
                  <a:prstClr val="black"/>
                </a:solidFill>
                <a:effectLst/>
                <a:uLnTx/>
                <a:uFillTx/>
                <a:latin typeface="Calibri"/>
                <a:ea typeface="+mn-ea"/>
                <a:cs typeface="+mn-cs"/>
              </a:rPr>
              <a:t>konce roku 2024. </a:t>
            </a:r>
            <a:endParaRPr kumimoji="0" lang="cs-CZ" sz="1000" b="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1447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1627188" y="426196"/>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lnSpc>
                <a:spcPct val="90000"/>
              </a:lnSpc>
              <a:spcBef>
                <a:spcPts val="200"/>
              </a:spcBef>
              <a:spcAft>
                <a:spcPct val="20000"/>
              </a:spcAft>
              <a:tabLst>
                <a:tab pos="631825" algn="l"/>
              </a:tabLst>
              <a:defRPr/>
            </a:pPr>
            <a:r>
              <a:rPr lang="cs-CZ" sz="2100" b="1" dirty="0">
                <a:solidFill>
                  <a:prstClr val="black"/>
                </a:solidFill>
                <a:latin typeface="Calibri" pitchFamily="34" charset="0"/>
              </a:rPr>
              <a:t>2025: PŘEHLED A SLEDOVANOST SPORTOVNÍCH POŘADŮ</a:t>
            </a:r>
          </a:p>
          <a:p>
            <a:pPr marL="1588" indent="-1588" algn="ctr" defTabSz="271463">
              <a:lnSpc>
                <a:spcPct val="90000"/>
              </a:lnSpc>
              <a:spcBef>
                <a:spcPts val="200"/>
              </a:spcBef>
              <a:spcAft>
                <a:spcPct val="20000"/>
              </a:spcAft>
              <a:tabLst>
                <a:tab pos="631825" algn="l"/>
              </a:tabLst>
              <a:defRPr/>
            </a:pPr>
            <a:r>
              <a:rPr lang="cs-CZ" sz="2100" b="1" dirty="0">
                <a:solidFill>
                  <a:prstClr val="black"/>
                </a:solidFill>
                <a:latin typeface="Calibri" pitchFamily="34" charset="0"/>
              </a:rPr>
              <a:t>ZAMĚŘENÝCH NA SPORTOVCE S HENDIKEPEM A NA SENIORY</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živá v TV +TS0-3, CS 4+</a:t>
            </a:r>
            <a:endParaRPr lang="cs-CZ" sz="1300" dirty="0">
              <a:solidFill>
                <a:prstClr val="black"/>
              </a:solidFill>
              <a:latin typeface="Calibri" pitchFamily="34" charset="0"/>
            </a:endParaRPr>
          </a:p>
        </p:txBody>
      </p:sp>
      <p:graphicFrame>
        <p:nvGraphicFramePr>
          <p:cNvPr id="2" name="Tabulka 1">
            <a:extLst>
              <a:ext uri="{FF2B5EF4-FFF2-40B4-BE49-F238E27FC236}">
                <a16:creationId xmlns:a16="http://schemas.microsoft.com/office/drawing/2014/main" id="{92541BAA-504C-4592-B0DD-AE03564593C6}"/>
              </a:ext>
            </a:extLst>
          </p:cNvPr>
          <p:cNvGraphicFramePr>
            <a:graphicFrameLocks noGrp="1"/>
          </p:cNvGraphicFramePr>
          <p:nvPr>
            <p:extLst>
              <p:ext uri="{D42A27DB-BD31-4B8C-83A1-F6EECF244321}">
                <p14:modId xmlns:p14="http://schemas.microsoft.com/office/powerpoint/2010/main" val="1095932582"/>
              </p:ext>
            </p:extLst>
          </p:nvPr>
        </p:nvGraphicFramePr>
        <p:xfrm>
          <a:off x="693339" y="1700808"/>
          <a:ext cx="10805323" cy="2575362"/>
        </p:xfrm>
        <a:graphic>
          <a:graphicData uri="http://schemas.openxmlformats.org/drawingml/2006/table">
            <a:tbl>
              <a:tblPr firstRow="1" bandRow="1">
                <a:tableStyleId>{5202B0CA-FC54-4496-8BCA-5EF66A818D29}</a:tableStyleId>
              </a:tblPr>
              <a:tblGrid>
                <a:gridCol w="4571317">
                  <a:extLst>
                    <a:ext uri="{9D8B030D-6E8A-4147-A177-3AD203B41FA5}">
                      <a16:colId xmlns:a16="http://schemas.microsoft.com/office/drawing/2014/main" val="20000"/>
                    </a:ext>
                  </a:extLst>
                </a:gridCol>
                <a:gridCol w="1108457">
                  <a:extLst>
                    <a:ext uri="{9D8B030D-6E8A-4147-A177-3AD203B41FA5}">
                      <a16:colId xmlns:a16="http://schemas.microsoft.com/office/drawing/2014/main" val="20001"/>
                    </a:ext>
                  </a:extLst>
                </a:gridCol>
                <a:gridCol w="1108457">
                  <a:extLst>
                    <a:ext uri="{9D8B030D-6E8A-4147-A177-3AD203B41FA5}">
                      <a16:colId xmlns:a16="http://schemas.microsoft.com/office/drawing/2014/main" val="20002"/>
                    </a:ext>
                  </a:extLst>
                </a:gridCol>
                <a:gridCol w="923715">
                  <a:extLst>
                    <a:ext uri="{9D8B030D-6E8A-4147-A177-3AD203B41FA5}">
                      <a16:colId xmlns:a16="http://schemas.microsoft.com/office/drawing/2014/main" val="3429543938"/>
                    </a:ext>
                  </a:extLst>
                </a:gridCol>
                <a:gridCol w="923715">
                  <a:extLst>
                    <a:ext uri="{9D8B030D-6E8A-4147-A177-3AD203B41FA5}">
                      <a16:colId xmlns:a16="http://schemas.microsoft.com/office/drawing/2014/main" val="106926034"/>
                    </a:ext>
                  </a:extLst>
                </a:gridCol>
                <a:gridCol w="963558">
                  <a:extLst>
                    <a:ext uri="{9D8B030D-6E8A-4147-A177-3AD203B41FA5}">
                      <a16:colId xmlns:a16="http://schemas.microsoft.com/office/drawing/2014/main" val="1556592085"/>
                    </a:ext>
                  </a:extLst>
                </a:gridCol>
                <a:gridCol w="1206104">
                  <a:extLst>
                    <a:ext uri="{9D8B030D-6E8A-4147-A177-3AD203B41FA5}">
                      <a16:colId xmlns:a16="http://schemas.microsoft.com/office/drawing/2014/main" val="2922508515"/>
                    </a:ext>
                  </a:extLst>
                </a:gridCol>
              </a:tblGrid>
              <a:tr h="691833">
                <a:tc>
                  <a:txBody>
                    <a:bodyPr/>
                    <a:lstStyle/>
                    <a:p>
                      <a:pPr marL="0" algn="l" defTabSz="914400" rtl="0" eaLnBrk="1" latinLnBrk="0" hangingPunct="1"/>
                      <a:r>
                        <a:rPr lang="cs-CZ" sz="1500" b="1" kern="1200" noProof="0" dirty="0">
                          <a:solidFill>
                            <a:schemeClr val="lt1"/>
                          </a:solidFill>
                          <a:latin typeface="+mn-lt"/>
                          <a:ea typeface="+mn-ea"/>
                          <a:cs typeface="+mn-cs"/>
                        </a:rPr>
                        <a:t>Akce/Přenos/Pořad</a:t>
                      </a:r>
                    </a:p>
                  </a:txBody>
                  <a:tcPr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Počet přenosů</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Sledovanost</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Podíl na publiku</a:t>
                      </a:r>
                    </a:p>
                    <a:p>
                      <a:pPr marL="0" algn="ctr" defTabSz="914400" rtl="0" eaLnBrk="1" fontAlgn="b" latinLnBrk="0" hangingPunct="1"/>
                      <a:r>
                        <a:rPr lang="cs-CZ" sz="15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Zásah</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online </a:t>
                      </a:r>
                    </a:p>
                    <a:p>
                      <a:pPr marL="0" algn="ctr" defTabSz="914400" rtl="0" eaLnBrk="1" fontAlgn="b" latinLnBrk="0" hangingPunct="1"/>
                      <a:r>
                        <a:rPr lang="cs-CZ" sz="15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500" b="1" kern="1200" dirty="0">
                          <a:solidFill>
                            <a:schemeClr val="lt1"/>
                          </a:solidFill>
                          <a:latin typeface="+mn-lt"/>
                          <a:ea typeface="+mn-ea"/>
                          <a:cs typeface="+mn-cs"/>
                        </a:rPr>
                        <a:t>Sledovanost</a:t>
                      </a:r>
                    </a:p>
                    <a:p>
                      <a:pPr marL="0" algn="ctr" defTabSz="914400" rtl="0" eaLnBrk="1" fontAlgn="ctr" latinLnBrk="0" hangingPunct="1"/>
                      <a:r>
                        <a:rPr lang="cs-CZ" sz="15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313657">
                <a:tc>
                  <a:txBody>
                    <a:bodyPr/>
                    <a:lstStyle/>
                    <a:p>
                      <a:pPr algn="l" fontAlgn="b"/>
                      <a:r>
                        <a:rPr lang="cs-CZ" sz="1400" b="1" i="0" u="none" strike="noStrike" dirty="0">
                          <a:solidFill>
                            <a:srgbClr val="000000"/>
                          </a:solidFill>
                          <a:effectLst/>
                          <a:latin typeface="Calibri" panose="020F0502020204030204" pitchFamily="34" charset="0"/>
                        </a:rPr>
                        <a:t>MS v parahokeji 2025 USA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0,92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185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28</a:t>
                      </a:r>
                    </a:p>
                  </a:txBody>
                  <a:tcPr marL="9525" marR="0" marT="9525" marB="0" anchor="ctr"/>
                </a:tc>
                <a:extLst>
                  <a:ext uri="{0D108BD9-81ED-4DB2-BD59-A6C34878D82A}">
                    <a16:rowId xmlns:a16="http://schemas.microsoft.com/office/drawing/2014/main" val="10001"/>
                  </a:ext>
                </a:extLst>
              </a:tr>
              <a:tr h="313657">
                <a:tc>
                  <a:txBody>
                    <a:bodyPr/>
                    <a:lstStyle/>
                    <a:p>
                      <a:pPr algn="l" fontAlgn="b"/>
                      <a:r>
                        <a:rPr lang="cs-CZ" sz="1400" b="1" i="0" u="none" strike="noStrike" dirty="0">
                          <a:solidFill>
                            <a:srgbClr val="000000"/>
                          </a:solidFill>
                          <a:effectLst/>
                          <a:latin typeface="Calibri" panose="020F0502020204030204" pitchFamily="34" charset="0"/>
                        </a:rPr>
                        <a:t>Archiv D</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1,86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322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15</a:t>
                      </a:r>
                    </a:p>
                  </a:txBody>
                  <a:tcPr marL="9525" marR="0" marT="9525" marB="0" anchor="ctr"/>
                </a:tc>
                <a:extLst>
                  <a:ext uri="{0D108BD9-81ED-4DB2-BD59-A6C34878D82A}">
                    <a16:rowId xmlns:a16="http://schemas.microsoft.com/office/drawing/2014/main" val="755018814"/>
                  </a:ext>
                </a:extLst>
              </a:tr>
              <a:tr h="313657">
                <a:tc>
                  <a:txBody>
                    <a:bodyPr/>
                    <a:lstStyle/>
                    <a:p>
                      <a:pPr algn="l" fontAlgn="b"/>
                      <a:r>
                        <a:rPr lang="cs-CZ" sz="1400" b="1" i="0" u="none" strike="noStrike" dirty="0">
                          <a:solidFill>
                            <a:srgbClr val="000000"/>
                          </a:solidFill>
                          <a:effectLst/>
                          <a:latin typeface="Calibri" panose="020F0502020204030204" pitchFamily="34" charset="0"/>
                        </a:rPr>
                        <a:t>Světový turnaj parahokeje 2025 Česko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0,65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104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12</a:t>
                      </a:r>
                    </a:p>
                  </a:txBody>
                  <a:tcPr marL="9525" marR="0" marT="9525" marB="0" anchor="ctr"/>
                </a:tc>
                <a:extLst>
                  <a:ext uri="{0D108BD9-81ED-4DB2-BD59-A6C34878D82A}">
                    <a16:rowId xmlns:a16="http://schemas.microsoft.com/office/drawing/2014/main" val="10002"/>
                  </a:ext>
                </a:extLst>
              </a:tr>
              <a:tr h="313657">
                <a:tc>
                  <a:txBody>
                    <a:bodyPr/>
                    <a:lstStyle/>
                    <a:p>
                      <a:pPr algn="l" fontAlgn="b"/>
                      <a:r>
                        <a:rPr lang="cs-CZ" sz="1400" b="1" i="0" u="none" strike="noStrike" dirty="0">
                          <a:solidFill>
                            <a:srgbClr val="000000"/>
                          </a:solidFill>
                          <a:effectLst/>
                          <a:latin typeface="Calibri" panose="020F0502020204030204" pitchFamily="34" charset="0"/>
                        </a:rPr>
                        <a:t>Přípravné utkání mužů v paraflorbalu 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0,81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8</a:t>
                      </a:r>
                    </a:p>
                  </a:txBody>
                  <a:tcPr marL="9525" marR="0" marT="9525" marB="0" anchor="ctr"/>
                </a:tc>
                <a:extLst>
                  <a:ext uri="{0D108BD9-81ED-4DB2-BD59-A6C34878D82A}">
                    <a16:rowId xmlns:a16="http://schemas.microsoft.com/office/drawing/2014/main" val="10006"/>
                  </a:ext>
                </a:extLst>
              </a:tr>
              <a:tr h="313657">
                <a:tc>
                  <a:txBody>
                    <a:bodyPr/>
                    <a:lstStyle/>
                    <a:p>
                      <a:pPr algn="l" fontAlgn="b"/>
                      <a:r>
                        <a:rPr lang="sv-SE" sz="1400" b="1" i="0" u="none" strike="noStrike" dirty="0">
                          <a:solidFill>
                            <a:srgbClr val="000000"/>
                          </a:solidFill>
                          <a:effectLst/>
                          <a:latin typeface="Calibri" panose="020F0502020204030204" pitchFamily="34" charset="0"/>
                        </a:rPr>
                        <a:t>Sport v regionech: Liga seniorů v Táboře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0,71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7</a:t>
                      </a:r>
                    </a:p>
                  </a:txBody>
                  <a:tcPr marL="9525" marR="0" marT="9525" marB="0" anchor="ctr"/>
                </a:tc>
                <a:extLst>
                  <a:ext uri="{0D108BD9-81ED-4DB2-BD59-A6C34878D82A}">
                    <a16:rowId xmlns:a16="http://schemas.microsoft.com/office/drawing/2014/main" val="517900737"/>
                  </a:ext>
                </a:extLst>
              </a:tr>
              <a:tr h="313657">
                <a:tc>
                  <a:txBody>
                    <a:bodyPr/>
                    <a:lstStyle/>
                    <a:p>
                      <a:pPr algn="l" fontAlgn="b"/>
                      <a:r>
                        <a:rPr lang="cs-CZ" sz="1400" b="1" i="0" u="none" strike="noStrike" dirty="0">
                          <a:solidFill>
                            <a:srgbClr val="000000"/>
                          </a:solidFill>
                          <a:effectLst/>
                          <a:latin typeface="Calibri" panose="020F0502020204030204" pitchFamily="34" charset="0"/>
                        </a:rPr>
                        <a:t>Tenis: Wheelchair Czech Open</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0,09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a:t>
                      </a:r>
                    </a:p>
                  </a:txBody>
                  <a:tcPr marL="9525" marR="0" marT="9525" marB="0" anchor="ctr"/>
                </a:tc>
                <a:extLst>
                  <a:ext uri="{0D108BD9-81ED-4DB2-BD59-A6C34878D82A}">
                    <a16:rowId xmlns:a16="http://schemas.microsoft.com/office/drawing/2014/main" val="4168068237"/>
                  </a:ext>
                </a:extLst>
              </a:tr>
            </a:tbl>
          </a:graphicData>
        </a:graphic>
      </p:graphicFrame>
      <p:pic>
        <p:nvPicPr>
          <p:cNvPr id="3" name="Obrázek 6">
            <a:extLst>
              <a:ext uri="{FF2B5EF4-FFF2-40B4-BE49-F238E27FC236}">
                <a16:creationId xmlns:a16="http://schemas.microsoft.com/office/drawing/2014/main" id="{A4B2A376-9E29-4918-DBBE-DD2C19718912}"/>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44B76CBF-FBD1-C98F-82FF-D930EEF17E0F}"/>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715CA797-1DF8-783F-5124-A77A5B12A58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101</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D5EB1489-986E-C5AD-088C-479DA31895A3}"/>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6D786801-D6DD-A70C-1F5E-45B0379F0800}"/>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p>
        </p:txBody>
      </p:sp>
    </p:spTree>
    <p:extLst>
      <p:ext uri="{BB962C8B-B14F-4D97-AF65-F5344CB8AC3E}">
        <p14:creationId xmlns:p14="http://schemas.microsoft.com/office/powerpoint/2010/main" val="14001011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1627188" y="427206"/>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lnSpc>
                <a:spcPct val="90000"/>
              </a:lnSpc>
              <a:spcBef>
                <a:spcPts val="200"/>
              </a:spcBef>
              <a:spcAft>
                <a:spcPct val="20000"/>
              </a:spcAft>
              <a:tabLst>
                <a:tab pos="631825" algn="l"/>
              </a:tabLst>
              <a:defRPr/>
            </a:pPr>
            <a:r>
              <a:rPr lang="cs-CZ" sz="2100" b="1" dirty="0">
                <a:solidFill>
                  <a:prstClr val="black"/>
                </a:solidFill>
                <a:latin typeface="Calibri" pitchFamily="34" charset="0"/>
              </a:rPr>
              <a:t>2025: PŘEHLED A SLEDOVANOST SPORTOVNÍCH POŘADŮ</a:t>
            </a:r>
          </a:p>
          <a:p>
            <a:pPr marL="1588" indent="-1588" algn="ctr" defTabSz="271463">
              <a:lnSpc>
                <a:spcPct val="90000"/>
              </a:lnSpc>
              <a:spcBef>
                <a:spcPts val="200"/>
              </a:spcBef>
              <a:spcAft>
                <a:spcPct val="20000"/>
              </a:spcAft>
              <a:tabLst>
                <a:tab pos="631825" algn="l"/>
              </a:tabLst>
              <a:defRPr/>
            </a:pPr>
            <a:r>
              <a:rPr lang="cs-CZ" sz="2100" b="1" dirty="0">
                <a:solidFill>
                  <a:prstClr val="black"/>
                </a:solidFill>
                <a:latin typeface="Calibri" pitchFamily="34" charset="0"/>
              </a:rPr>
              <a:t>ZAMĚŘENÝCH NA UNIVERZITNÍ A AMATÉRSKÝ SPORT</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živá v TV +TS0-3, CS 4+</a:t>
            </a:r>
            <a:endParaRPr lang="cs-CZ" sz="1300" dirty="0">
              <a:solidFill>
                <a:prstClr val="black"/>
              </a:solidFill>
              <a:latin typeface="Calibri" pitchFamily="34" charset="0"/>
            </a:endParaRPr>
          </a:p>
        </p:txBody>
      </p:sp>
      <p:graphicFrame>
        <p:nvGraphicFramePr>
          <p:cNvPr id="3" name="Tabulka 2">
            <a:extLst>
              <a:ext uri="{FF2B5EF4-FFF2-40B4-BE49-F238E27FC236}">
                <a16:creationId xmlns:a16="http://schemas.microsoft.com/office/drawing/2014/main" id="{9698C28E-1849-7613-F74B-60EE25F6C995}"/>
              </a:ext>
            </a:extLst>
          </p:cNvPr>
          <p:cNvGraphicFramePr>
            <a:graphicFrameLocks noGrp="1"/>
          </p:cNvGraphicFramePr>
          <p:nvPr>
            <p:extLst>
              <p:ext uri="{D42A27DB-BD31-4B8C-83A1-F6EECF244321}">
                <p14:modId xmlns:p14="http://schemas.microsoft.com/office/powerpoint/2010/main" val="2058992435"/>
              </p:ext>
            </p:extLst>
          </p:nvPr>
        </p:nvGraphicFramePr>
        <p:xfrm>
          <a:off x="695401" y="1719321"/>
          <a:ext cx="10801199" cy="1948048"/>
        </p:xfrm>
        <a:graphic>
          <a:graphicData uri="http://schemas.openxmlformats.org/drawingml/2006/table">
            <a:tbl>
              <a:tblPr firstRow="1" bandRow="1">
                <a:tableStyleId>{5202B0CA-FC54-4496-8BCA-5EF66A818D29}</a:tableStyleId>
              </a:tblPr>
              <a:tblGrid>
                <a:gridCol w="4569575">
                  <a:extLst>
                    <a:ext uri="{9D8B030D-6E8A-4147-A177-3AD203B41FA5}">
                      <a16:colId xmlns:a16="http://schemas.microsoft.com/office/drawing/2014/main" val="20000"/>
                    </a:ext>
                  </a:extLst>
                </a:gridCol>
                <a:gridCol w="1108033">
                  <a:extLst>
                    <a:ext uri="{9D8B030D-6E8A-4147-A177-3AD203B41FA5}">
                      <a16:colId xmlns:a16="http://schemas.microsoft.com/office/drawing/2014/main" val="20001"/>
                    </a:ext>
                  </a:extLst>
                </a:gridCol>
                <a:gridCol w="1108033">
                  <a:extLst>
                    <a:ext uri="{9D8B030D-6E8A-4147-A177-3AD203B41FA5}">
                      <a16:colId xmlns:a16="http://schemas.microsoft.com/office/drawing/2014/main" val="20002"/>
                    </a:ext>
                  </a:extLst>
                </a:gridCol>
                <a:gridCol w="923361">
                  <a:extLst>
                    <a:ext uri="{9D8B030D-6E8A-4147-A177-3AD203B41FA5}">
                      <a16:colId xmlns:a16="http://schemas.microsoft.com/office/drawing/2014/main" val="3429543938"/>
                    </a:ext>
                  </a:extLst>
                </a:gridCol>
                <a:gridCol w="923361">
                  <a:extLst>
                    <a:ext uri="{9D8B030D-6E8A-4147-A177-3AD203B41FA5}">
                      <a16:colId xmlns:a16="http://schemas.microsoft.com/office/drawing/2014/main" val="106926034"/>
                    </a:ext>
                  </a:extLst>
                </a:gridCol>
                <a:gridCol w="963192">
                  <a:extLst>
                    <a:ext uri="{9D8B030D-6E8A-4147-A177-3AD203B41FA5}">
                      <a16:colId xmlns:a16="http://schemas.microsoft.com/office/drawing/2014/main" val="1556592085"/>
                    </a:ext>
                  </a:extLst>
                </a:gridCol>
                <a:gridCol w="1205644">
                  <a:extLst>
                    <a:ext uri="{9D8B030D-6E8A-4147-A177-3AD203B41FA5}">
                      <a16:colId xmlns:a16="http://schemas.microsoft.com/office/drawing/2014/main" val="2922508515"/>
                    </a:ext>
                  </a:extLst>
                </a:gridCol>
              </a:tblGrid>
              <a:tr h="691833">
                <a:tc>
                  <a:txBody>
                    <a:bodyPr/>
                    <a:lstStyle/>
                    <a:p>
                      <a:pPr marL="0" algn="l" defTabSz="914400" rtl="0" eaLnBrk="1" latinLnBrk="0" hangingPunct="1"/>
                      <a:r>
                        <a:rPr lang="cs-CZ" sz="1500" b="1" kern="1200" noProof="0" dirty="0">
                          <a:solidFill>
                            <a:schemeClr val="lt1"/>
                          </a:solidFill>
                          <a:latin typeface="+mn-lt"/>
                          <a:ea typeface="+mn-ea"/>
                          <a:cs typeface="+mn-cs"/>
                        </a:rPr>
                        <a:t>Akce/Přenos/Pořad</a:t>
                      </a:r>
                    </a:p>
                  </a:txBody>
                  <a:tcPr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Počet přenosů</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Sledovanost</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Podíl na publiku</a:t>
                      </a:r>
                    </a:p>
                    <a:p>
                      <a:pPr marL="0" algn="ctr" defTabSz="914400" rtl="0" eaLnBrk="1" fontAlgn="b" latinLnBrk="0" hangingPunct="1"/>
                      <a:r>
                        <a:rPr lang="cs-CZ" sz="15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Zásah</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online </a:t>
                      </a:r>
                    </a:p>
                    <a:p>
                      <a:pPr marL="0" algn="ctr" defTabSz="914400" rtl="0" eaLnBrk="1" fontAlgn="b" latinLnBrk="0" hangingPunct="1"/>
                      <a:r>
                        <a:rPr lang="cs-CZ" sz="15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500" b="1" kern="1200" dirty="0">
                          <a:solidFill>
                            <a:schemeClr val="lt1"/>
                          </a:solidFill>
                          <a:latin typeface="+mn-lt"/>
                          <a:ea typeface="+mn-ea"/>
                          <a:cs typeface="+mn-cs"/>
                        </a:rPr>
                        <a:t>Sledovanost</a:t>
                      </a:r>
                    </a:p>
                    <a:p>
                      <a:pPr marL="0" algn="ctr" defTabSz="914400" rtl="0" eaLnBrk="1" fontAlgn="ctr" latinLnBrk="0" hangingPunct="1"/>
                      <a:r>
                        <a:rPr lang="cs-CZ" sz="15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313657">
                <a:tc>
                  <a:txBody>
                    <a:bodyPr/>
                    <a:lstStyle/>
                    <a:p>
                      <a:pPr algn="l" fontAlgn="b"/>
                      <a:r>
                        <a:rPr lang="nl-NL" sz="1400" b="1" i="0" u="none" strike="noStrike" dirty="0">
                          <a:solidFill>
                            <a:srgbClr val="000000"/>
                          </a:solidFill>
                          <a:effectLst/>
                          <a:latin typeface="Calibri" panose="020F0502020204030204" pitchFamily="34" charset="0"/>
                        </a:rPr>
                        <a:t>S ČT sport na vrchol 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2,26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522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47</a:t>
                      </a:r>
                    </a:p>
                  </a:txBody>
                  <a:tcPr marL="9525" marR="0" marT="9525" marB="0" anchor="ctr"/>
                </a:tc>
                <a:extLst>
                  <a:ext uri="{0D108BD9-81ED-4DB2-BD59-A6C34878D82A}">
                    <a16:rowId xmlns:a16="http://schemas.microsoft.com/office/drawing/2014/main" val="10001"/>
                  </a:ext>
                </a:extLst>
              </a:tr>
              <a:tr h="313657">
                <a:tc>
                  <a:txBody>
                    <a:bodyPr/>
                    <a:lstStyle/>
                    <a:p>
                      <a:pPr algn="l" fontAlgn="b"/>
                      <a:r>
                        <a:rPr lang="cs-CZ" sz="1400" b="1" i="0" u="none" strike="noStrike" dirty="0">
                          <a:solidFill>
                            <a:srgbClr val="000000"/>
                          </a:solidFill>
                          <a:effectLst/>
                          <a:latin typeface="Calibri" panose="020F0502020204030204" pitchFamily="34" charset="0"/>
                        </a:rPr>
                        <a:t>Univerzitní liga ledního hokeje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0,37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204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11</a:t>
                      </a:r>
                    </a:p>
                  </a:txBody>
                  <a:tcPr marL="9525" marR="0" marT="9525" marB="0" anchor="ctr"/>
                </a:tc>
                <a:extLst>
                  <a:ext uri="{0D108BD9-81ED-4DB2-BD59-A6C34878D82A}">
                    <a16:rowId xmlns:a16="http://schemas.microsoft.com/office/drawing/2014/main" val="755018814"/>
                  </a:ext>
                </a:extLst>
              </a:tr>
              <a:tr h="313657">
                <a:tc>
                  <a:txBody>
                    <a:bodyPr/>
                    <a:lstStyle/>
                    <a:p>
                      <a:pPr algn="l" fontAlgn="b"/>
                      <a:r>
                        <a:rPr lang="cs-CZ" sz="1400" b="1" i="0" u="none" strike="noStrike" dirty="0">
                          <a:solidFill>
                            <a:srgbClr val="000000"/>
                          </a:solidFill>
                          <a:effectLst/>
                          <a:latin typeface="Calibri" panose="020F0502020204030204" pitchFamily="34" charset="0"/>
                        </a:rPr>
                        <a:t>Sokolský zpravodaj</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1,00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97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9</a:t>
                      </a:r>
                    </a:p>
                  </a:txBody>
                  <a:tcPr marL="9525" marR="0" marT="9525" marB="0" anchor="ctr"/>
                </a:tc>
                <a:extLst>
                  <a:ext uri="{0D108BD9-81ED-4DB2-BD59-A6C34878D82A}">
                    <a16:rowId xmlns:a16="http://schemas.microsoft.com/office/drawing/2014/main" val="10002"/>
                  </a:ext>
                </a:extLst>
              </a:tr>
              <a:tr h="313657">
                <a:tc>
                  <a:txBody>
                    <a:bodyPr/>
                    <a:lstStyle/>
                    <a:p>
                      <a:pPr algn="l" fontAlgn="b"/>
                      <a:r>
                        <a:rPr lang="cs-CZ" sz="1400" b="1" i="0" u="none" strike="noStrike" dirty="0">
                          <a:solidFill>
                            <a:srgbClr val="000000"/>
                          </a:solidFill>
                          <a:effectLst/>
                          <a:latin typeface="Calibri" panose="020F0502020204030204" pitchFamily="34" charset="0"/>
                        </a:rPr>
                        <a:t>NCAA 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0,99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2</a:t>
                      </a:r>
                    </a:p>
                  </a:txBody>
                  <a:tcPr marL="9525" marR="0" marT="9525" marB="0" anchor="ctr"/>
                </a:tc>
                <a:extLst>
                  <a:ext uri="{0D108BD9-81ED-4DB2-BD59-A6C34878D82A}">
                    <a16:rowId xmlns:a16="http://schemas.microsoft.com/office/drawing/2014/main" val="10006"/>
                  </a:ext>
                </a:extLst>
              </a:tr>
            </a:tbl>
          </a:graphicData>
        </a:graphic>
      </p:graphicFrame>
      <p:pic>
        <p:nvPicPr>
          <p:cNvPr id="2" name="Obrázek 6">
            <a:extLst>
              <a:ext uri="{FF2B5EF4-FFF2-40B4-BE49-F238E27FC236}">
                <a16:creationId xmlns:a16="http://schemas.microsoft.com/office/drawing/2014/main" id="{060E18B9-EA08-A814-9EF9-2573752700E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6DF40C46-EA80-1EF4-BAD5-D8B66A1E86C7}"/>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191BC56E-A9E5-B2B1-3AB2-BC22E8D0EDCC}"/>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102</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F6339A67-8C0D-48CF-75F4-ED02913F5E58}"/>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7809911D-A7AB-52CB-D0FC-669F6E6E8518}"/>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p>
        </p:txBody>
      </p:sp>
    </p:spTree>
    <p:extLst>
      <p:ext uri="{BB962C8B-B14F-4D97-AF65-F5344CB8AC3E}">
        <p14:creationId xmlns:p14="http://schemas.microsoft.com/office/powerpoint/2010/main" val="34553057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7AAEFE14-B492-4CCC-8555-D13C1ED17256}"/>
              </a:ext>
            </a:extLst>
          </p:cNvPr>
          <p:cNvSpPr txBox="1"/>
          <p:nvPr/>
        </p:nvSpPr>
        <p:spPr>
          <a:xfrm>
            <a:off x="623391" y="1223169"/>
            <a:ext cx="10873209" cy="4355038"/>
          </a:xfrm>
          <a:prstGeom prst="rect">
            <a:avLst/>
          </a:prstGeom>
          <a:noFill/>
        </p:spPr>
        <p:txBody>
          <a:bodyPr wrap="square" rtlCol="0">
            <a:spAutoFit/>
          </a:bodyPr>
          <a:lstStyle/>
          <a:p>
            <a:pPr marL="285750" indent="-285750" algn="just">
              <a:spcAft>
                <a:spcPts val="600"/>
              </a:spcAft>
              <a:buFont typeface="Arial" pitchFamily="34" charset="0"/>
              <a:buChar char="•"/>
              <a:defRPr/>
            </a:pPr>
            <a:r>
              <a:rPr lang="cs-CZ" b="1" dirty="0">
                <a:solidFill>
                  <a:srgbClr val="000000"/>
                </a:solidFill>
                <a:latin typeface="Calibri" panose="020F0502020204030204" pitchFamily="34" charset="0"/>
              </a:rPr>
              <a:t>ČT odvysílala v loňském roce přenosy z několika desítek různých mistrovství světa či Evropy</a:t>
            </a:r>
            <a:r>
              <a:rPr lang="cs-CZ" dirty="0">
                <a:solidFill>
                  <a:srgbClr val="000000"/>
                </a:solidFill>
                <a:latin typeface="Calibri" panose="020F0502020204030204" pitchFamily="34" charset="0"/>
              </a:rPr>
              <a:t>. Vedle již zmíněných světových šampionátů v biatlonu, hokeji a florbalu je třeba zmínit také MS v cyklokrosu, atletice, alpském i klasickém lyžování, v bruslařských disciplínách, silniční cyklistice či házené.</a:t>
            </a:r>
          </a:p>
          <a:p>
            <a:pPr marL="285750" indent="-285750" algn="just">
              <a:spcAft>
                <a:spcPts val="600"/>
              </a:spcAft>
              <a:buFont typeface="Arial" pitchFamily="34" charset="0"/>
              <a:buChar char="•"/>
              <a:defRPr/>
            </a:pPr>
            <a:r>
              <a:rPr lang="cs-CZ" b="1" dirty="0">
                <a:solidFill>
                  <a:prstClr val="black"/>
                </a:solidFill>
                <a:latin typeface="Calibri"/>
              </a:rPr>
              <a:t>Ze sportovních akcí mládeže a juniorů diváci věnovali nejvíce pozornosti MS v ledním hokeji do 20 let nebo fotbalové kvalifikaci na ME hráčů do 21 let.</a:t>
            </a:r>
            <a:endParaRPr lang="cs-CZ" dirty="0">
              <a:solidFill>
                <a:prstClr val="black"/>
              </a:solidFill>
              <a:latin typeface="Calibri"/>
            </a:endParaRPr>
          </a:p>
          <a:p>
            <a:pPr marL="285750" indent="-285750" algn="just">
              <a:spcAft>
                <a:spcPts val="600"/>
              </a:spcAft>
              <a:buFont typeface="Arial" pitchFamily="34" charset="0"/>
              <a:buChar char="•"/>
              <a:defRPr/>
            </a:pPr>
            <a:r>
              <a:rPr lang="cs-CZ" b="1" dirty="0">
                <a:solidFill>
                  <a:prstClr val="black"/>
                </a:solidFill>
                <a:latin typeface="Calibri"/>
              </a:rPr>
              <a:t>Nejsledovanějším samostatným přenosem zaměřeným na mládež a juniory bylo stejně jako na MS dospělých utkání Česko-Švédsko, v tomto případě o bronzové medaile. Přenos sledovalo 540 tisíc diváků </a:t>
            </a:r>
            <a:r>
              <a:rPr lang="cs-CZ" dirty="0">
                <a:solidFill>
                  <a:prstClr val="black"/>
                </a:solidFill>
                <a:latin typeface="Calibri"/>
              </a:rPr>
              <a:t>s podílem na publiku 25,36 %.</a:t>
            </a:r>
            <a:endParaRPr lang="cs-CZ" b="1" dirty="0">
              <a:solidFill>
                <a:prstClr val="black"/>
              </a:solidFill>
              <a:latin typeface="Calibri"/>
            </a:endParaRPr>
          </a:p>
          <a:p>
            <a:pPr marL="285750" indent="-285750" algn="just">
              <a:spcAft>
                <a:spcPts val="600"/>
              </a:spcAft>
              <a:buFont typeface="Arial" pitchFamily="34" charset="0"/>
              <a:buChar char="•"/>
              <a:defRPr/>
            </a:pPr>
            <a:r>
              <a:rPr lang="cs-CZ" b="1" dirty="0">
                <a:solidFill>
                  <a:prstClr val="black"/>
                </a:solidFill>
                <a:latin typeface="Calibri"/>
              </a:rPr>
              <a:t>Pokud jde o sport hendikepovaných</a:t>
            </a:r>
            <a:r>
              <a:rPr lang="cs-CZ" dirty="0">
                <a:solidFill>
                  <a:prstClr val="black"/>
                </a:solidFill>
                <a:latin typeface="Calibri"/>
              </a:rPr>
              <a:t>,</a:t>
            </a:r>
            <a:r>
              <a:rPr lang="cs-CZ" b="1" dirty="0">
                <a:solidFill>
                  <a:prstClr val="black"/>
                </a:solidFill>
                <a:latin typeface="Calibri"/>
              </a:rPr>
              <a:t> </a:t>
            </a:r>
            <a:r>
              <a:rPr lang="cs-CZ" dirty="0">
                <a:solidFill>
                  <a:prstClr val="black"/>
                </a:solidFill>
                <a:latin typeface="Calibri"/>
              </a:rPr>
              <a:t>zařadila Česká televize do vysílání především přenosy z para hokeje </a:t>
            </a:r>
            <a:r>
              <a:rPr lang="cs-CZ" dirty="0">
                <a:solidFill>
                  <a:srgbClr val="000000"/>
                </a:solidFill>
                <a:latin typeface="Calibri" panose="020F0502020204030204" pitchFamily="34" charset="0"/>
              </a:rPr>
              <a:t>nebo tenisového turnaje vozíčkářů. </a:t>
            </a:r>
            <a:r>
              <a:rPr lang="cs-CZ" b="1" dirty="0">
                <a:solidFill>
                  <a:srgbClr val="000000"/>
                </a:solidFill>
                <a:latin typeface="Calibri" panose="020F0502020204030204" pitchFamily="34" charset="0"/>
              </a:rPr>
              <a:t>Primárně divákům z řad seniorů </a:t>
            </a:r>
            <a:r>
              <a:rPr lang="cs-CZ" dirty="0">
                <a:solidFill>
                  <a:srgbClr val="000000"/>
                </a:solidFill>
                <a:latin typeface="Calibri" panose="020F0502020204030204" pitchFamily="34" charset="0"/>
              </a:rPr>
              <a:t>byla určena série archivních sportovních dokumentů </a:t>
            </a:r>
            <a:r>
              <a:rPr lang="cs-CZ" b="1" i="1" dirty="0">
                <a:solidFill>
                  <a:srgbClr val="000000"/>
                </a:solidFill>
                <a:latin typeface="Calibri" panose="020F0502020204030204" pitchFamily="34" charset="0"/>
              </a:rPr>
              <a:t>Archiv D</a:t>
            </a:r>
            <a:r>
              <a:rPr lang="cs-CZ" b="1" dirty="0">
                <a:solidFill>
                  <a:srgbClr val="000000"/>
                </a:solidFill>
                <a:latin typeface="Calibri" panose="020F0502020204030204" pitchFamily="34" charset="0"/>
              </a:rPr>
              <a:t> </a:t>
            </a:r>
            <a:r>
              <a:rPr lang="cs-CZ" dirty="0">
                <a:solidFill>
                  <a:srgbClr val="000000"/>
                </a:solidFill>
                <a:latin typeface="Calibri" panose="020F0502020204030204" pitchFamily="34" charset="0"/>
              </a:rPr>
              <a:t>nebo pravidelný </a:t>
            </a:r>
            <a:r>
              <a:rPr lang="cs-CZ" b="1" i="1" dirty="0">
                <a:solidFill>
                  <a:srgbClr val="000000"/>
                </a:solidFill>
                <a:latin typeface="Calibri" panose="020F0502020204030204" pitchFamily="34" charset="0"/>
              </a:rPr>
              <a:t>Sokolský zpravodaj</a:t>
            </a:r>
            <a:r>
              <a:rPr lang="cs-CZ" dirty="0">
                <a:solidFill>
                  <a:srgbClr val="000000"/>
                </a:solidFill>
                <a:latin typeface="Calibri" panose="020F0502020204030204" pitchFamily="34" charset="0"/>
              </a:rPr>
              <a:t>.</a:t>
            </a:r>
          </a:p>
          <a:p>
            <a:pPr marL="285750" indent="-285750" algn="just">
              <a:spcAft>
                <a:spcPts val="600"/>
              </a:spcAft>
              <a:buFont typeface="Arial" pitchFamily="34" charset="0"/>
              <a:buChar char="•"/>
              <a:defRPr/>
            </a:pPr>
            <a:r>
              <a:rPr lang="cs-CZ" b="1" dirty="0">
                <a:solidFill>
                  <a:srgbClr val="000000"/>
                </a:solidFill>
                <a:latin typeface="Calibri" panose="020F0502020204030204" pitchFamily="34" charset="0"/>
              </a:rPr>
              <a:t>Amatérský sport </a:t>
            </a:r>
            <a:r>
              <a:rPr lang="cs-CZ" dirty="0">
                <a:solidFill>
                  <a:srgbClr val="000000"/>
                </a:solidFill>
                <a:latin typeface="Calibri" panose="020F0502020204030204" pitchFamily="34" charset="0"/>
              </a:rPr>
              <a:t>měl na obrazovkách své zastoupení v podobě pořadu </a:t>
            </a:r>
            <a:r>
              <a:rPr lang="cs-CZ" b="1" i="1" dirty="0">
                <a:solidFill>
                  <a:srgbClr val="000000"/>
                </a:solidFill>
                <a:latin typeface="Calibri" panose="020F0502020204030204" pitchFamily="34" charset="0"/>
              </a:rPr>
              <a:t>S ČT sport na vrchol</a:t>
            </a:r>
            <a:r>
              <a:rPr lang="cs-CZ" i="1" dirty="0">
                <a:solidFill>
                  <a:srgbClr val="000000"/>
                </a:solidFill>
                <a:latin typeface="Calibri" panose="020F0502020204030204" pitchFamily="34" charset="0"/>
              </a:rPr>
              <a:t>,</a:t>
            </a:r>
            <a:r>
              <a:rPr lang="cs-CZ" dirty="0">
                <a:solidFill>
                  <a:srgbClr val="000000"/>
                </a:solidFill>
                <a:latin typeface="Calibri" panose="020F0502020204030204" pitchFamily="34" charset="0"/>
              </a:rPr>
              <a:t> </a:t>
            </a:r>
            <a:r>
              <a:rPr lang="cs-CZ" dirty="0">
                <a:solidFill>
                  <a:srgbClr val="000000"/>
                </a:solidFill>
                <a:latin typeface="SourceSansPro"/>
              </a:rPr>
              <a:t>věnovaného amatérským lyžařům.</a:t>
            </a:r>
            <a:endParaRPr lang="cs-CZ" dirty="0">
              <a:solidFill>
                <a:srgbClr val="000000"/>
              </a:solidFill>
              <a:latin typeface="Calibri" panose="020F0502020204030204" pitchFamily="34" charset="0"/>
            </a:endParaRPr>
          </a:p>
          <a:p>
            <a:pPr marL="285750" indent="-285750" algn="just">
              <a:spcAft>
                <a:spcPts val="600"/>
              </a:spcAft>
              <a:buFont typeface="Arial" pitchFamily="34" charset="0"/>
              <a:buChar char="•"/>
              <a:defRPr/>
            </a:pPr>
            <a:r>
              <a:rPr lang="cs-CZ" b="1" dirty="0">
                <a:solidFill>
                  <a:srgbClr val="000000"/>
                </a:solidFill>
                <a:latin typeface="Calibri" panose="020F0502020204030204" pitchFamily="34" charset="0"/>
              </a:rPr>
              <a:t>Univerzitní sport </a:t>
            </a:r>
            <a:r>
              <a:rPr lang="cs-CZ" dirty="0">
                <a:solidFill>
                  <a:srgbClr val="000000"/>
                </a:solidFill>
                <a:latin typeface="Calibri" panose="020F0502020204030204" pitchFamily="34" charset="0"/>
              </a:rPr>
              <a:t>reprezentovaly zejména přenosy z univerzitní ligy ledního hokeje. </a:t>
            </a:r>
          </a:p>
        </p:txBody>
      </p:sp>
      <p:sp>
        <p:nvSpPr>
          <p:cNvPr id="2" name="AutoShape 2">
            <a:extLst>
              <a:ext uri="{FF2B5EF4-FFF2-40B4-BE49-F238E27FC236}">
                <a16:creationId xmlns:a16="http://schemas.microsoft.com/office/drawing/2014/main" id="{C7667327-12BD-E077-9F0C-A9CEF357AAEC}"/>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D1D10A68-155E-A9B9-3988-2E78D546C7AB}"/>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D4192CF2-8ED1-AB44-A030-469A262BB6A2}"/>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B354E9B7-BC80-1E4C-C945-64284BA4866A}"/>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103</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76D4FCC4-3CFC-D2BC-877C-9A4032259F73}"/>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A285E0ED-2DBF-499C-8CDD-058C7362347A}"/>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p>
        </p:txBody>
      </p:sp>
    </p:spTree>
    <p:extLst>
      <p:ext uri="{BB962C8B-B14F-4D97-AF65-F5344CB8AC3E}">
        <p14:creationId xmlns:p14="http://schemas.microsoft.com/office/powerpoint/2010/main" val="24805525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7"/>
          <p:cNvSpPr txBox="1">
            <a:spLocks/>
          </p:cNvSpPr>
          <p:nvPr/>
        </p:nvSpPr>
        <p:spPr bwMode="auto">
          <a:xfrm>
            <a:off x="1775521" y="404664"/>
            <a:ext cx="8532118"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2800" dirty="0">
                <a:latin typeface="Calibri" pitchFamily="34" charset="0"/>
              </a:rPr>
              <a:t>CÍL 5 – Prezentace regionů České republiky, Evropy a světa</a:t>
            </a:r>
            <a:endParaRPr lang="cs-CZ" sz="2800" dirty="0">
              <a:latin typeface="Calibri"/>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696000" y="1831174"/>
            <a:ext cx="10800000" cy="3185487"/>
          </a:xfrm>
          <a:prstGeom prst="rect">
            <a:avLst/>
          </a:prstGeom>
          <a:solidFill>
            <a:schemeClr val="bg1">
              <a:lumMod val="95000"/>
            </a:schemeClr>
          </a:solidFill>
        </p:spPr>
        <p:txBody>
          <a:bodyPr wrap="square">
            <a:spAutoFit/>
          </a:bodyPr>
          <a:lstStyle/>
          <a:p>
            <a:pPr algn="ctr">
              <a:spcBef>
                <a:spcPts val="600"/>
              </a:spcBef>
              <a:spcAft>
                <a:spcPts val="1200"/>
              </a:spcAft>
              <a:defRPr/>
            </a:pPr>
            <a:r>
              <a:rPr lang="cs-CZ" sz="1600" b="1" dirty="0">
                <a:solidFill>
                  <a:prstClr val="black"/>
                </a:solidFill>
                <a:latin typeface="Calibri"/>
              </a:rPr>
              <a:t>VYBRANÉ POŽADAVKY NA VYSÍLÁNÍ SPADAJÍCÍ POD CÍL 5</a:t>
            </a:r>
            <a:endParaRPr lang="cs-CZ" sz="1500" dirty="0">
              <a:solidFill>
                <a:prstClr val="black"/>
              </a:solidFill>
              <a:latin typeface="Calibri"/>
            </a:endParaRPr>
          </a:p>
          <a:p>
            <a:pPr marL="285750" indent="-285750" algn="just">
              <a:spcAft>
                <a:spcPts val="600"/>
              </a:spcAft>
              <a:buFont typeface="Arial" panose="020B0604020202020204" pitchFamily="34" charset="0"/>
              <a:buChar char="•"/>
              <a:defRPr/>
            </a:pPr>
            <a:r>
              <a:rPr lang="cs-CZ" sz="1300" i="1" dirty="0">
                <a:solidFill>
                  <a:prstClr val="black"/>
                </a:solidFill>
                <a:latin typeface="Calibri"/>
              </a:rPr>
              <a:t>„(ČT) v oblasti zpravodajských a publicistických pořadů zajišťuje regionální vysílání prostřednictvím televizních studií České televize (dále jen "televizní studia") pro území jejich působnosti. Regionální vysílání každého televizního studia musí vyváženě obsahovat příspěvky z celého území jeho působnosti… “</a:t>
            </a:r>
            <a:r>
              <a:rPr lang="cs-CZ" sz="1300" dirty="0">
                <a:solidFill>
                  <a:prstClr val="black"/>
                </a:solidFill>
                <a:latin typeface="Calibri"/>
              </a:rPr>
              <a:t> (Zákon o ČT, § 3 odst. 1 písm. d) </a:t>
            </a:r>
          </a:p>
          <a:p>
            <a:pPr marL="285750" indent="-285750" algn="just">
              <a:spcAft>
                <a:spcPts val="600"/>
              </a:spcAft>
              <a:buFont typeface="Arial" panose="020B0604020202020204" pitchFamily="34" charset="0"/>
              <a:buChar char="•"/>
              <a:defRPr/>
            </a:pPr>
            <a:r>
              <a:rPr lang="cs-CZ" sz="1300" i="1" dirty="0">
                <a:solidFill>
                  <a:prstClr val="black"/>
                </a:solidFill>
                <a:latin typeface="Calibri"/>
              </a:rPr>
              <a:t>„Časový rozsah regionálního vysílání zpravodajských a publicistických pořadů podle § 3 odst. 1 písm. c) činí u Televizního studia Brno a Televizního studia Ostrava alespoň 25 minut denně;“ </a:t>
            </a:r>
            <a:r>
              <a:rPr lang="cs-CZ" sz="1300" dirty="0">
                <a:solidFill>
                  <a:prstClr val="black"/>
                </a:solidFill>
                <a:latin typeface="Calibri"/>
              </a:rPr>
              <a:t>(Zákon o ČT, § 12 odst. 3)</a:t>
            </a:r>
            <a:endParaRPr lang="cs-CZ" sz="1300" i="1" dirty="0">
              <a:solidFill>
                <a:prstClr val="black"/>
              </a:solidFill>
              <a:latin typeface="Calibri"/>
            </a:endParaRPr>
          </a:p>
          <a:p>
            <a:pPr marL="285750" indent="-285750" algn="just">
              <a:spcAft>
                <a:spcPts val="600"/>
              </a:spcAft>
              <a:buFont typeface="Arial" panose="020B0604020202020204" pitchFamily="34" charset="0"/>
              <a:buChar char="•"/>
              <a:defRPr/>
            </a:pPr>
            <a:r>
              <a:rPr lang="cs-CZ" sz="1300" i="1" dirty="0">
                <a:solidFill>
                  <a:prstClr val="black"/>
                </a:solidFill>
                <a:latin typeface="Calibri"/>
              </a:rPr>
              <a:t>„Podíl vysílání televizních studií na celostátních vysílacích okruzích musí činit minimálně 20 % celkového vysílacího času České televize v měsíčním úhrnu.“</a:t>
            </a:r>
            <a:r>
              <a:rPr lang="cs-CZ" sz="1300" dirty="0">
                <a:solidFill>
                  <a:prstClr val="black"/>
                </a:solidFill>
                <a:latin typeface="Calibri"/>
              </a:rPr>
              <a:t> (Zákon o ČT, § 12 odst. 4)</a:t>
            </a:r>
          </a:p>
          <a:p>
            <a:pPr marL="285750" indent="-285750" algn="just">
              <a:spcAft>
                <a:spcPts val="600"/>
              </a:spcAft>
              <a:buFont typeface="Arial" panose="020B0604020202020204" pitchFamily="34" charset="0"/>
              <a:buChar char="•"/>
              <a:defRPr/>
            </a:pPr>
            <a:r>
              <a:rPr lang="cs-CZ" sz="1300" i="1" dirty="0">
                <a:solidFill>
                  <a:prstClr val="black"/>
                </a:solidFill>
                <a:latin typeface="Calibri"/>
              </a:rPr>
              <a:t>„Provozovatel televizního vysílání je povinen tam, kde je to proveditelné, vyhradit pro evropská díla nadpoloviční podíl celkového vysílacího času každého svého programu. Do celkového vysílacího času programu, z něhož se určuje podíl vysílacího času vyhrazeného pro evropská díla, se nezapočítává čas určený vysílání zpravodajských pořadů, sportovních událostí, soutěží, teletextu, reklamy a teleshoppingu.“</a:t>
            </a:r>
            <a:r>
              <a:rPr lang="cs-CZ" sz="1300" dirty="0">
                <a:solidFill>
                  <a:prstClr val="black"/>
                </a:solidFill>
                <a:latin typeface="Calibri"/>
              </a:rPr>
              <a:t> (Zákon o provozování rozhlasového a televizního vysílání, § 42)</a:t>
            </a:r>
          </a:p>
          <a:p>
            <a:pPr marL="285750" indent="-285750" algn="just">
              <a:spcAft>
                <a:spcPts val="600"/>
              </a:spcAft>
              <a:buFont typeface="Arial" panose="020B0604020202020204" pitchFamily="34" charset="0"/>
              <a:buChar char="•"/>
              <a:defRPr/>
            </a:pPr>
            <a:r>
              <a:rPr lang="cs-CZ" sz="1300" i="1" dirty="0">
                <a:solidFill>
                  <a:prstClr val="black"/>
                </a:solidFill>
                <a:latin typeface="Calibri"/>
              </a:rPr>
              <a:t>„</a:t>
            </a:r>
            <a:r>
              <a:rPr lang="pt-BR" sz="1300" i="1" dirty="0">
                <a:solidFill>
                  <a:prstClr val="black"/>
                </a:solidFill>
                <a:latin typeface="Calibri"/>
              </a:rPr>
              <a:t>Pevné místo v programu zaujímá regionální zpravodajství.</a:t>
            </a:r>
            <a:r>
              <a:rPr lang="cs-CZ" sz="1300" i="1" dirty="0">
                <a:solidFill>
                  <a:prstClr val="black"/>
                </a:solidFill>
                <a:latin typeface="Calibri"/>
              </a:rPr>
              <a:t>“ </a:t>
            </a:r>
            <a:r>
              <a:rPr lang="cs-CZ" sz="1300" dirty="0">
                <a:solidFill>
                  <a:prstClr val="black"/>
                </a:solidFill>
                <a:latin typeface="Calibri"/>
              </a:rPr>
              <a:t>(Kodex ČT, čl. 5 odst. 5.1) </a:t>
            </a:r>
          </a:p>
        </p:txBody>
      </p:sp>
      <p:pic>
        <p:nvPicPr>
          <p:cNvPr id="2" name="Obrázek 6">
            <a:extLst>
              <a:ext uri="{FF2B5EF4-FFF2-40B4-BE49-F238E27FC236}">
                <a16:creationId xmlns:a16="http://schemas.microsoft.com/office/drawing/2014/main" id="{7B42C665-8F61-65EB-4D9F-6BF982A470DF}"/>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DAB596BF-CF63-1D03-CF10-F7B061D5510F}"/>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612F2B36-6449-FFFD-EC8D-ED327F72D4A8}"/>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104</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2FF26FD9-793E-2B9C-BF91-E23DF0E2FA4D}"/>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30795270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ál 14">
            <a:extLst>
              <a:ext uri="{FF2B5EF4-FFF2-40B4-BE49-F238E27FC236}">
                <a16:creationId xmlns:a16="http://schemas.microsoft.com/office/drawing/2014/main" id="{8F23678A-9F52-4327-8831-1B8A62933034}"/>
              </a:ext>
            </a:extLst>
          </p:cNvPr>
          <p:cNvSpPr/>
          <p:nvPr/>
        </p:nvSpPr>
        <p:spPr>
          <a:xfrm>
            <a:off x="10992544" y="5518389"/>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cs-CZ" b="1" dirty="0">
                <a:solidFill>
                  <a:prstClr val="white"/>
                </a:solidFill>
                <a:latin typeface="Calibri"/>
                <a:cs typeface="Times New Roman" panose="02020603050405020304" pitchFamily="18" charset="0"/>
              </a:rPr>
              <a:t>K</a:t>
            </a:r>
            <a:endParaRPr lang="en-GB" b="1" dirty="0">
              <a:solidFill>
                <a:prstClr val="white"/>
              </a:solidFill>
              <a:latin typeface="Calibri"/>
              <a:cs typeface="Times New Roman" panose="02020603050405020304" pitchFamily="18" charset="0"/>
            </a:endParaRPr>
          </a:p>
        </p:txBody>
      </p:sp>
      <p:pic>
        <p:nvPicPr>
          <p:cNvPr id="2" name="Obrázek 6">
            <a:extLst>
              <a:ext uri="{FF2B5EF4-FFF2-40B4-BE49-F238E27FC236}">
                <a16:creationId xmlns:a16="http://schemas.microsoft.com/office/drawing/2014/main" id="{BC26CB5E-629A-E5D8-A88A-E7C301B19F8B}"/>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170B8A68-D72F-90CB-9A8D-570676907C37}"/>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992BB21D-A314-2BEB-7E65-3CBAFA1DF4A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105</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5089B9DC-AF1E-AC47-B34A-3F8F69C6D818}"/>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p>
        </p:txBody>
      </p:sp>
      <p:sp>
        <p:nvSpPr>
          <p:cNvPr id="8" name="Zástupný symbol pro datum 7">
            <a:extLst>
              <a:ext uri="{FF2B5EF4-FFF2-40B4-BE49-F238E27FC236}">
                <a16:creationId xmlns:a16="http://schemas.microsoft.com/office/drawing/2014/main" id="{23462C37-9856-B609-54F5-2B2DB57093EC}"/>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9" name="Graf 8">
            <a:extLst>
              <a:ext uri="{FF2B5EF4-FFF2-40B4-BE49-F238E27FC236}">
                <a16:creationId xmlns:a16="http://schemas.microsoft.com/office/drawing/2014/main" id="{DF5AB3E6-28D3-A4B2-DC30-ACB67A0F01E1}"/>
              </a:ext>
            </a:extLst>
          </p:cNvPr>
          <p:cNvGraphicFramePr>
            <a:graphicFrameLocks/>
          </p:cNvGraphicFramePr>
          <p:nvPr/>
        </p:nvGraphicFramePr>
        <p:xfrm>
          <a:off x="551384" y="1340768"/>
          <a:ext cx="10944616" cy="4497076"/>
        </p:xfrm>
        <a:graphic>
          <a:graphicData uri="http://schemas.openxmlformats.org/drawingml/2006/chart">
            <c:chart xmlns:c="http://schemas.openxmlformats.org/drawingml/2006/chart" xmlns:r="http://schemas.openxmlformats.org/officeDocument/2006/relationships" r:id="rId4"/>
          </a:graphicData>
        </a:graphic>
      </p:graphicFrame>
      <p:sp>
        <p:nvSpPr>
          <p:cNvPr id="10" name="AutoShape 2">
            <a:extLst>
              <a:ext uri="{FF2B5EF4-FFF2-40B4-BE49-F238E27FC236}">
                <a16:creationId xmlns:a16="http://schemas.microsoft.com/office/drawing/2014/main" id="{6F7C418F-F0A8-CDA4-CB16-8CFD95CAF272}"/>
              </a:ext>
            </a:extLst>
          </p:cNvPr>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ZÁKLADNÍ PŘEHLED</a:t>
            </a: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DKV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1" name="Zástupný symbol pro datum 7">
            <a:extLst>
              <a:ext uri="{FF2B5EF4-FFF2-40B4-BE49-F238E27FC236}">
                <a16:creationId xmlns:a16="http://schemas.microsoft.com/office/drawing/2014/main" id="{D89AEE95-372B-69AE-A3E2-394F0E4FF35A}"/>
              </a:ext>
            </a:extLst>
          </p:cNvPr>
          <p:cNvSpPr txBox="1">
            <a:spLocks/>
          </p:cNvSpPr>
          <p:nvPr/>
        </p:nvSpPr>
        <p:spPr bwMode="auto">
          <a:xfrm>
            <a:off x="9624392" y="6093296"/>
            <a:ext cx="2195103" cy="336128"/>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endParaRPr lang="cs-CZ" sz="1000" dirty="0">
              <a:cs typeface="Calibri" panose="020F0502020204030204" pitchFamily="34" charset="0"/>
            </a:endParaRPr>
          </a:p>
          <a:p>
            <a:r>
              <a:rPr lang="cs-CZ" sz="1000" dirty="0">
                <a:cs typeface="Calibri" panose="020F0502020204030204" pitchFamily="34" charset="0"/>
              </a:rPr>
              <a:t>* měřeno od roku 2025</a:t>
            </a:r>
          </a:p>
        </p:txBody>
      </p:sp>
    </p:spTree>
    <p:extLst>
      <p:ext uri="{BB962C8B-B14F-4D97-AF65-F5344CB8AC3E}">
        <p14:creationId xmlns:p14="http://schemas.microsoft.com/office/powerpoint/2010/main" val="35191104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POČET MĚST A OBCÍ ZMÍNĚNÝCH V POŘADU UDÁLOSTI V REGIONECH</a:t>
            </a:r>
            <a:endParaRPr lang="cs-CZ" sz="2100" dirty="0">
              <a:solidFill>
                <a:prstClr val="black"/>
              </a:solidFill>
              <a:latin typeface="Calibri"/>
            </a:endParaRPr>
          </a:p>
          <a:p>
            <a:pPr marL="1588" indent="-1588" algn="ctr" defTabSz="258763">
              <a:lnSpc>
                <a:spcPct val="110000"/>
              </a:lnSpc>
              <a:spcBef>
                <a:spcPts val="200"/>
              </a:spcBef>
              <a:tabLst>
                <a:tab pos="18097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Media Tenor, počet měst a obcí</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graphicFrame>
        <p:nvGraphicFramePr>
          <p:cNvPr id="13" name="Graf 12">
            <a:extLst>
              <a:ext uri="{FF2B5EF4-FFF2-40B4-BE49-F238E27FC236}">
                <a16:creationId xmlns:a16="http://schemas.microsoft.com/office/drawing/2014/main" id="{4D10018E-0711-41DD-8FF1-34B6BFBF97F2}"/>
              </a:ext>
            </a:extLst>
          </p:cNvPr>
          <p:cNvGraphicFramePr>
            <a:graphicFrameLocks/>
          </p:cNvGraphicFramePr>
          <p:nvPr/>
        </p:nvGraphicFramePr>
        <p:xfrm>
          <a:off x="696000" y="1340768"/>
          <a:ext cx="10800000" cy="4670565"/>
        </p:xfrm>
        <a:graphic>
          <a:graphicData uri="http://schemas.openxmlformats.org/drawingml/2006/chart">
            <c:chart xmlns:c="http://schemas.openxmlformats.org/drawingml/2006/chart" xmlns:r="http://schemas.openxmlformats.org/officeDocument/2006/relationships" r:id="rId3"/>
          </a:graphicData>
        </a:graphic>
      </p:graphicFrame>
      <p:sp>
        <p:nvSpPr>
          <p:cNvPr id="11" name="Zástupný symbol pro datum 7">
            <a:extLst>
              <a:ext uri="{FF2B5EF4-FFF2-40B4-BE49-F238E27FC236}">
                <a16:creationId xmlns:a16="http://schemas.microsoft.com/office/drawing/2014/main" id="{9B5568B9-F896-44EF-B3E4-09722059CABF}"/>
              </a:ext>
            </a:extLst>
          </p:cNvPr>
          <p:cNvSpPr txBox="1">
            <a:spLocks/>
          </p:cNvSpPr>
          <p:nvPr/>
        </p:nvSpPr>
        <p:spPr bwMode="auto">
          <a:xfrm>
            <a:off x="4439816" y="6093059"/>
            <a:ext cx="7380820" cy="356953"/>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pPr>
              <a:defRPr/>
            </a:pPr>
            <a:r>
              <a:rPr lang="cs-CZ" sz="1000" dirty="0">
                <a:solidFill>
                  <a:prstClr val="black"/>
                </a:solidFill>
                <a:latin typeface="Calibri"/>
              </a:rPr>
              <a:t>*Začátkem dubna 2023 došlo k rozšíření regionálního vysílání ČT o další dvě relace, Jih a západ a Sever a východ. </a:t>
            </a:r>
          </a:p>
          <a:p>
            <a:pPr>
              <a:defRPr/>
            </a:pPr>
            <a:r>
              <a:rPr lang="cs-CZ" sz="1000" dirty="0">
                <a:solidFill>
                  <a:prstClr val="black"/>
                </a:solidFill>
              </a:rPr>
              <a:t>Počet měst a obcí zmíněných v obou pořadech </a:t>
            </a:r>
            <a:r>
              <a:rPr lang="cs-CZ" sz="1000" dirty="0">
                <a:solidFill>
                  <a:prstClr val="black"/>
                </a:solidFill>
                <a:latin typeface="Calibri"/>
              </a:rPr>
              <a:t>je zaznamenáván a reportován od roku 2024.</a:t>
            </a:r>
          </a:p>
        </p:txBody>
      </p:sp>
      <p:pic>
        <p:nvPicPr>
          <p:cNvPr id="2" name="Obrázek 6">
            <a:extLst>
              <a:ext uri="{FF2B5EF4-FFF2-40B4-BE49-F238E27FC236}">
                <a16:creationId xmlns:a16="http://schemas.microsoft.com/office/drawing/2014/main" id="{83388DDA-3EED-59BB-2B9A-B423D0BACC00}"/>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0821A6D2-D787-F2FE-4FDC-AD072AFEC2AD}"/>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42DCD5E5-C17A-D947-8E8B-53B920702537}"/>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106</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9A4FD8C3-7889-512A-645C-CAD15E02095B}"/>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p>
        </p:txBody>
      </p:sp>
      <p:sp>
        <p:nvSpPr>
          <p:cNvPr id="6" name="Zástupný symbol pro datum 7">
            <a:extLst>
              <a:ext uri="{FF2B5EF4-FFF2-40B4-BE49-F238E27FC236}">
                <a16:creationId xmlns:a16="http://schemas.microsoft.com/office/drawing/2014/main" id="{22E26303-4D92-3DD6-9E5C-3158E6245F53}"/>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26195938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PODÍL JEDNOTLIVÝCH STUDIÍ NA VYSÍLÁNÍ ČT JAKO CELKU, ČT1 A ČT2</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pic>
        <p:nvPicPr>
          <p:cNvPr id="23" name="Picture 3" descr="C:\Users\Martin\Desktop\ct.jpg">
            <a:extLst>
              <a:ext uri="{FF2B5EF4-FFF2-40B4-BE49-F238E27FC236}">
                <a16:creationId xmlns:a16="http://schemas.microsoft.com/office/drawing/2014/main" id="{55FA06A8-FDC2-451D-B281-333389D452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633" y="2180301"/>
            <a:ext cx="934972" cy="5574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ers\kj231779\Desktop\CT_loga.png">
            <a:extLst>
              <a:ext uri="{FF2B5EF4-FFF2-40B4-BE49-F238E27FC236}">
                <a16:creationId xmlns:a16="http://schemas.microsoft.com/office/drawing/2014/main" id="{99F9C250-4BE7-4EA8-B68D-8EBE2919E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1755" r="69679" b="58443"/>
          <a:stretch>
            <a:fillRect/>
          </a:stretch>
        </p:blipFill>
        <p:spPr bwMode="auto">
          <a:xfrm>
            <a:off x="1127448" y="3660807"/>
            <a:ext cx="977342" cy="55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C:\Users\kj231779\Desktop\CT_loga.png">
            <a:extLst>
              <a:ext uri="{FF2B5EF4-FFF2-40B4-BE49-F238E27FC236}">
                <a16:creationId xmlns:a16="http://schemas.microsoft.com/office/drawing/2014/main" id="{C90B0BF6-8221-4F68-AC8D-B1EE4C69E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852" t="13348" r="22842" b="60576"/>
          <a:stretch>
            <a:fillRect/>
          </a:stretch>
        </p:blipFill>
        <p:spPr bwMode="auto">
          <a:xfrm>
            <a:off x="1153067" y="5177407"/>
            <a:ext cx="926104" cy="47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6">
            <a:extLst>
              <a:ext uri="{FF2B5EF4-FFF2-40B4-BE49-F238E27FC236}">
                <a16:creationId xmlns:a16="http://schemas.microsoft.com/office/drawing/2014/main" id="{3F906988-4F96-9508-C872-A46B9984EF62}"/>
              </a:ext>
            </a:extLst>
          </p:cNvPr>
          <p:cNvPicPr>
            <a:picLocks/>
          </p:cNvPicPr>
          <p:nvPr/>
        </p:nvPicPr>
        <p:blipFill>
          <a:blip r:embed="rId5"/>
          <a:srcRect/>
          <a:stretch>
            <a:fillRect/>
          </a:stretch>
        </p:blipFill>
        <p:spPr bwMode="auto">
          <a:xfrm>
            <a:off x="371364" y="6450012"/>
            <a:ext cx="11449272" cy="75600"/>
          </a:xfrm>
          <a:prstGeom prst="rect">
            <a:avLst/>
          </a:prstGeom>
          <a:noFill/>
          <a:ln w="9525">
            <a:noFill/>
            <a:miter lim="800000"/>
            <a:headEnd/>
            <a:tailEnd/>
          </a:ln>
        </p:spPr>
      </p:pic>
      <p:sp>
        <p:nvSpPr>
          <p:cNvPr id="6" name="Zástupný symbol pro datum 7">
            <a:extLst>
              <a:ext uri="{FF2B5EF4-FFF2-40B4-BE49-F238E27FC236}">
                <a16:creationId xmlns:a16="http://schemas.microsoft.com/office/drawing/2014/main" id="{91499F58-438B-5149-F959-B66AF351D94E}"/>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8" name="Zástupný symbol pro číslo snímku 2">
            <a:extLst>
              <a:ext uri="{FF2B5EF4-FFF2-40B4-BE49-F238E27FC236}">
                <a16:creationId xmlns:a16="http://schemas.microsoft.com/office/drawing/2014/main" id="{8B2E07E7-57DA-30A8-2731-D2207FD5C2B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107</a:t>
            </a:fld>
            <a:endParaRPr lang="cs-CZ" sz="1100" dirty="0">
              <a:solidFill>
                <a:srgbClr val="1A1F52"/>
              </a:solidFill>
              <a:latin typeface="+mj-lt"/>
              <a:cs typeface="Arial" charset="0"/>
            </a:endParaRPr>
          </a:p>
        </p:txBody>
      </p:sp>
      <p:sp>
        <p:nvSpPr>
          <p:cNvPr id="9" name="Zástupný symbol pro datum 7">
            <a:extLst>
              <a:ext uri="{FF2B5EF4-FFF2-40B4-BE49-F238E27FC236}">
                <a16:creationId xmlns:a16="http://schemas.microsoft.com/office/drawing/2014/main" id="{C21550AC-855A-EA61-648E-D7C2FE5D5F6D}"/>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p>
        </p:txBody>
      </p:sp>
      <p:sp>
        <p:nvSpPr>
          <p:cNvPr id="10" name="Zástupný symbol pro datum 7">
            <a:extLst>
              <a:ext uri="{FF2B5EF4-FFF2-40B4-BE49-F238E27FC236}">
                <a16:creationId xmlns:a16="http://schemas.microsoft.com/office/drawing/2014/main" id="{D28D8F64-450C-C6F4-F393-B95CE0196AB2}"/>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11" name="Tabulka 10">
            <a:extLst>
              <a:ext uri="{FF2B5EF4-FFF2-40B4-BE49-F238E27FC236}">
                <a16:creationId xmlns:a16="http://schemas.microsoft.com/office/drawing/2014/main" id="{499D7B9F-DA9B-F23E-BD2C-6087EB46E150}"/>
              </a:ext>
            </a:extLst>
          </p:cNvPr>
          <p:cNvGraphicFramePr>
            <a:graphicFrameLocks noGrp="1"/>
          </p:cNvGraphicFramePr>
          <p:nvPr/>
        </p:nvGraphicFramePr>
        <p:xfrm>
          <a:off x="2386716" y="1700809"/>
          <a:ext cx="8749844" cy="1152127"/>
        </p:xfrm>
        <a:graphic>
          <a:graphicData uri="http://schemas.openxmlformats.org/drawingml/2006/table">
            <a:tbl>
              <a:tblPr/>
              <a:tblGrid>
                <a:gridCol w="1946522">
                  <a:extLst>
                    <a:ext uri="{9D8B030D-6E8A-4147-A177-3AD203B41FA5}">
                      <a16:colId xmlns:a16="http://schemas.microsoft.com/office/drawing/2014/main" val="20000"/>
                    </a:ext>
                  </a:extLst>
                </a:gridCol>
                <a:gridCol w="1133887">
                  <a:extLst>
                    <a:ext uri="{9D8B030D-6E8A-4147-A177-3AD203B41FA5}">
                      <a16:colId xmlns:a16="http://schemas.microsoft.com/office/drawing/2014/main" val="20003"/>
                    </a:ext>
                  </a:extLst>
                </a:gridCol>
                <a:gridCol w="1133887">
                  <a:extLst>
                    <a:ext uri="{9D8B030D-6E8A-4147-A177-3AD203B41FA5}">
                      <a16:colId xmlns:a16="http://schemas.microsoft.com/office/drawing/2014/main" val="20004"/>
                    </a:ext>
                  </a:extLst>
                </a:gridCol>
                <a:gridCol w="1133887">
                  <a:extLst>
                    <a:ext uri="{9D8B030D-6E8A-4147-A177-3AD203B41FA5}">
                      <a16:colId xmlns:a16="http://schemas.microsoft.com/office/drawing/2014/main" val="20005"/>
                    </a:ext>
                  </a:extLst>
                </a:gridCol>
                <a:gridCol w="1133887">
                  <a:extLst>
                    <a:ext uri="{9D8B030D-6E8A-4147-A177-3AD203B41FA5}">
                      <a16:colId xmlns:a16="http://schemas.microsoft.com/office/drawing/2014/main" val="20006"/>
                    </a:ext>
                  </a:extLst>
                </a:gridCol>
                <a:gridCol w="1133887">
                  <a:extLst>
                    <a:ext uri="{9D8B030D-6E8A-4147-A177-3AD203B41FA5}">
                      <a16:colId xmlns:a16="http://schemas.microsoft.com/office/drawing/2014/main" val="20007"/>
                    </a:ext>
                  </a:extLst>
                </a:gridCol>
                <a:gridCol w="1133887">
                  <a:extLst>
                    <a:ext uri="{9D8B030D-6E8A-4147-A177-3AD203B41FA5}">
                      <a16:colId xmlns:a16="http://schemas.microsoft.com/office/drawing/2014/main" val="2791777266"/>
                    </a:ext>
                  </a:extLst>
                </a:gridCol>
              </a:tblGrid>
              <a:tr h="369550">
                <a:tc>
                  <a:txBody>
                    <a:bodyPr/>
                    <a:lstStyle/>
                    <a:p>
                      <a:pPr algn="ctr" fontAlgn="ctr"/>
                      <a:endParaRPr lang="cs-CZ" sz="14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2025</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2024</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859">
                <a:tc>
                  <a:txBody>
                    <a:bodyPr/>
                    <a:lstStyle/>
                    <a:p>
                      <a:pPr marL="85725" indent="0" algn="l" defTabSz="914400" rtl="0" eaLnBrk="1" fontAlgn="ctr" latinLnBrk="0" hangingPunct="1"/>
                      <a:r>
                        <a:rPr lang="cs-CZ" sz="1400" b="1"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859">
                <a:tc>
                  <a:txBody>
                    <a:bodyPr/>
                    <a:lstStyle/>
                    <a:p>
                      <a:pPr marL="85725" indent="0" algn="l" defTabSz="914400" rtl="0" eaLnBrk="1" fontAlgn="ctr" latinLnBrk="0" hangingPunct="1"/>
                      <a:r>
                        <a:rPr lang="cs-CZ" sz="1400" b="1"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b="0" i="0" u="none" strike="noStrike" dirty="0">
                          <a:solidFill>
                            <a:srgbClr val="000000"/>
                          </a:solidFill>
                          <a:effectLst/>
                          <a:latin typeface="Calibri" panose="020F0502020204030204" pitchFamily="34" charset="0"/>
                        </a:rPr>
                        <a:t>9</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0859">
                <a:tc>
                  <a:txBody>
                    <a:bodyPr/>
                    <a:lstStyle/>
                    <a:p>
                      <a:pPr marL="85725" indent="0" algn="l" defTabSz="914400" rtl="0" eaLnBrk="1" fontAlgn="ctr" latinLnBrk="0" hangingPunct="1"/>
                      <a:r>
                        <a:rPr lang="cs-CZ" sz="1400" b="1" i="0" u="none" strike="noStrike" kern="1200" dirty="0">
                          <a:solidFill>
                            <a:srgbClr val="000000"/>
                          </a:solidFill>
                          <a:effectLst/>
                          <a:latin typeface="+mj-lt"/>
                          <a:ea typeface="+mn-ea"/>
                          <a:cs typeface="+mn-cs"/>
                        </a:rPr>
                        <a:t>ČT Praha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b="0" i="0" u="none" strike="noStrike" dirty="0">
                          <a:solidFill>
                            <a:srgbClr val="000000"/>
                          </a:solidFill>
                          <a:effectLst/>
                          <a:latin typeface="Calibri" panose="020F0502020204030204" pitchFamily="34" charset="0"/>
                        </a:rPr>
                        <a:t>81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82</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12" name="Tabulka 11">
            <a:extLst>
              <a:ext uri="{FF2B5EF4-FFF2-40B4-BE49-F238E27FC236}">
                <a16:creationId xmlns:a16="http://schemas.microsoft.com/office/drawing/2014/main" id="{BA5917B5-36AE-7B11-3C93-FF9B558C2668}"/>
              </a:ext>
            </a:extLst>
          </p:cNvPr>
          <p:cNvGraphicFramePr>
            <a:graphicFrameLocks noGrp="1"/>
          </p:cNvGraphicFramePr>
          <p:nvPr/>
        </p:nvGraphicFramePr>
        <p:xfrm>
          <a:off x="2386712" y="3176974"/>
          <a:ext cx="8749845" cy="1152127"/>
        </p:xfrm>
        <a:graphic>
          <a:graphicData uri="http://schemas.openxmlformats.org/drawingml/2006/table">
            <a:tbl>
              <a:tblPr/>
              <a:tblGrid>
                <a:gridCol w="1946523">
                  <a:extLst>
                    <a:ext uri="{9D8B030D-6E8A-4147-A177-3AD203B41FA5}">
                      <a16:colId xmlns:a16="http://schemas.microsoft.com/office/drawing/2014/main" val="20000"/>
                    </a:ext>
                  </a:extLst>
                </a:gridCol>
                <a:gridCol w="1133887">
                  <a:extLst>
                    <a:ext uri="{9D8B030D-6E8A-4147-A177-3AD203B41FA5}">
                      <a16:colId xmlns:a16="http://schemas.microsoft.com/office/drawing/2014/main" val="20003"/>
                    </a:ext>
                  </a:extLst>
                </a:gridCol>
                <a:gridCol w="1133887">
                  <a:extLst>
                    <a:ext uri="{9D8B030D-6E8A-4147-A177-3AD203B41FA5}">
                      <a16:colId xmlns:a16="http://schemas.microsoft.com/office/drawing/2014/main" val="20004"/>
                    </a:ext>
                  </a:extLst>
                </a:gridCol>
                <a:gridCol w="1133887">
                  <a:extLst>
                    <a:ext uri="{9D8B030D-6E8A-4147-A177-3AD203B41FA5}">
                      <a16:colId xmlns:a16="http://schemas.microsoft.com/office/drawing/2014/main" val="20005"/>
                    </a:ext>
                  </a:extLst>
                </a:gridCol>
                <a:gridCol w="1133887">
                  <a:extLst>
                    <a:ext uri="{9D8B030D-6E8A-4147-A177-3AD203B41FA5}">
                      <a16:colId xmlns:a16="http://schemas.microsoft.com/office/drawing/2014/main" val="20006"/>
                    </a:ext>
                  </a:extLst>
                </a:gridCol>
                <a:gridCol w="1133887">
                  <a:extLst>
                    <a:ext uri="{9D8B030D-6E8A-4147-A177-3AD203B41FA5}">
                      <a16:colId xmlns:a16="http://schemas.microsoft.com/office/drawing/2014/main" val="20007"/>
                    </a:ext>
                  </a:extLst>
                </a:gridCol>
                <a:gridCol w="1133887">
                  <a:extLst>
                    <a:ext uri="{9D8B030D-6E8A-4147-A177-3AD203B41FA5}">
                      <a16:colId xmlns:a16="http://schemas.microsoft.com/office/drawing/2014/main" val="4238548869"/>
                    </a:ext>
                  </a:extLst>
                </a:gridCol>
              </a:tblGrid>
              <a:tr h="369550">
                <a:tc>
                  <a:txBody>
                    <a:bodyPr/>
                    <a:lstStyle/>
                    <a:p>
                      <a:pPr algn="ctr" fontAlgn="ctr"/>
                      <a:endParaRPr lang="cs-CZ" sz="14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2025</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2024</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859">
                <a:tc>
                  <a:txBody>
                    <a:bodyPr/>
                    <a:lstStyle/>
                    <a:p>
                      <a:pPr marL="85725" indent="0" algn="l" defTabSz="914400" rtl="0" eaLnBrk="1" fontAlgn="ctr" latinLnBrk="0" hangingPunct="1"/>
                      <a:r>
                        <a:rPr lang="cs-CZ" sz="1400" b="1"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859">
                <a:tc>
                  <a:txBody>
                    <a:bodyPr/>
                    <a:lstStyle/>
                    <a:p>
                      <a:pPr marL="85725" indent="0" algn="l" defTabSz="914400" rtl="0" eaLnBrk="1" fontAlgn="ctr" latinLnBrk="0" hangingPunct="1"/>
                      <a:r>
                        <a:rPr lang="cs-CZ" sz="1400" b="1"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b="0" i="0" u="none" strike="noStrike" dirty="0">
                          <a:solidFill>
                            <a:srgbClr val="000000"/>
                          </a:solidFill>
                          <a:effectLst/>
                          <a:latin typeface="Calibri" panose="020F0502020204030204" pitchFamily="34" charset="0"/>
                        </a:rPr>
                        <a:t>11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0859">
                <a:tc>
                  <a:txBody>
                    <a:bodyPr/>
                    <a:lstStyle/>
                    <a:p>
                      <a:pPr marL="85725" indent="0" algn="l" defTabSz="914400" rtl="0" eaLnBrk="1" fontAlgn="ctr" latinLnBrk="0" hangingPunct="1"/>
                      <a:r>
                        <a:rPr lang="cs-CZ" sz="1400" b="1" i="0" u="none" strike="noStrike" kern="1200" dirty="0">
                          <a:solidFill>
                            <a:srgbClr val="000000"/>
                          </a:solidFill>
                          <a:effectLst/>
                          <a:latin typeface="+mj-lt"/>
                          <a:ea typeface="+mn-ea"/>
                          <a:cs typeface="+mn-cs"/>
                        </a:rPr>
                        <a:t>ČT Praha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b="0" i="0" u="none" strike="noStrike" dirty="0">
                          <a:solidFill>
                            <a:srgbClr val="000000"/>
                          </a:solidFill>
                          <a:effectLst/>
                          <a:latin typeface="Calibri" panose="020F0502020204030204" pitchFamily="34" charset="0"/>
                        </a:rPr>
                        <a:t>75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74</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13" name="Tabulka 12">
            <a:extLst>
              <a:ext uri="{FF2B5EF4-FFF2-40B4-BE49-F238E27FC236}">
                <a16:creationId xmlns:a16="http://schemas.microsoft.com/office/drawing/2014/main" id="{F03078A8-18FC-3F1B-A747-F6DBB7A9A40F}"/>
              </a:ext>
            </a:extLst>
          </p:cNvPr>
          <p:cNvGraphicFramePr>
            <a:graphicFrameLocks noGrp="1"/>
          </p:cNvGraphicFramePr>
          <p:nvPr/>
        </p:nvGraphicFramePr>
        <p:xfrm>
          <a:off x="2386712" y="4653138"/>
          <a:ext cx="8749845" cy="1152127"/>
        </p:xfrm>
        <a:graphic>
          <a:graphicData uri="http://schemas.openxmlformats.org/drawingml/2006/table">
            <a:tbl>
              <a:tblPr/>
              <a:tblGrid>
                <a:gridCol w="1946523">
                  <a:extLst>
                    <a:ext uri="{9D8B030D-6E8A-4147-A177-3AD203B41FA5}">
                      <a16:colId xmlns:a16="http://schemas.microsoft.com/office/drawing/2014/main" val="20000"/>
                    </a:ext>
                  </a:extLst>
                </a:gridCol>
                <a:gridCol w="1133887">
                  <a:extLst>
                    <a:ext uri="{9D8B030D-6E8A-4147-A177-3AD203B41FA5}">
                      <a16:colId xmlns:a16="http://schemas.microsoft.com/office/drawing/2014/main" val="20003"/>
                    </a:ext>
                  </a:extLst>
                </a:gridCol>
                <a:gridCol w="1133887">
                  <a:extLst>
                    <a:ext uri="{9D8B030D-6E8A-4147-A177-3AD203B41FA5}">
                      <a16:colId xmlns:a16="http://schemas.microsoft.com/office/drawing/2014/main" val="20004"/>
                    </a:ext>
                  </a:extLst>
                </a:gridCol>
                <a:gridCol w="1133887">
                  <a:extLst>
                    <a:ext uri="{9D8B030D-6E8A-4147-A177-3AD203B41FA5}">
                      <a16:colId xmlns:a16="http://schemas.microsoft.com/office/drawing/2014/main" val="20005"/>
                    </a:ext>
                  </a:extLst>
                </a:gridCol>
                <a:gridCol w="1133887">
                  <a:extLst>
                    <a:ext uri="{9D8B030D-6E8A-4147-A177-3AD203B41FA5}">
                      <a16:colId xmlns:a16="http://schemas.microsoft.com/office/drawing/2014/main" val="20006"/>
                    </a:ext>
                  </a:extLst>
                </a:gridCol>
                <a:gridCol w="1133887">
                  <a:extLst>
                    <a:ext uri="{9D8B030D-6E8A-4147-A177-3AD203B41FA5}">
                      <a16:colId xmlns:a16="http://schemas.microsoft.com/office/drawing/2014/main" val="20007"/>
                    </a:ext>
                  </a:extLst>
                </a:gridCol>
                <a:gridCol w="1133887">
                  <a:extLst>
                    <a:ext uri="{9D8B030D-6E8A-4147-A177-3AD203B41FA5}">
                      <a16:colId xmlns:a16="http://schemas.microsoft.com/office/drawing/2014/main" val="1576463840"/>
                    </a:ext>
                  </a:extLst>
                </a:gridCol>
              </a:tblGrid>
              <a:tr h="369550">
                <a:tc>
                  <a:txBody>
                    <a:bodyPr/>
                    <a:lstStyle/>
                    <a:p>
                      <a:pPr algn="ctr" fontAlgn="ctr"/>
                      <a:endParaRPr lang="cs-CZ" sz="14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2025</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2024</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859">
                <a:tc>
                  <a:txBody>
                    <a:bodyPr/>
                    <a:lstStyle/>
                    <a:p>
                      <a:pPr marL="85725" indent="0" algn="l" defTabSz="914400" rtl="0" eaLnBrk="1" fontAlgn="ctr" latinLnBrk="0" hangingPunct="1"/>
                      <a:r>
                        <a:rPr lang="cs-CZ" sz="1400" b="1"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859">
                <a:tc>
                  <a:txBody>
                    <a:bodyPr/>
                    <a:lstStyle/>
                    <a:p>
                      <a:pPr marL="85725" indent="0" algn="l" defTabSz="914400" rtl="0" eaLnBrk="1" fontAlgn="ctr" latinLnBrk="0" hangingPunct="1"/>
                      <a:r>
                        <a:rPr lang="cs-CZ" sz="1400" b="1"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b="0" i="0" u="none" strike="noStrike" dirty="0">
                          <a:solidFill>
                            <a:srgbClr val="000000"/>
                          </a:solidFill>
                          <a:effectLst/>
                          <a:latin typeface="Calibri" panose="020F0502020204030204" pitchFamily="34" charset="0"/>
                        </a:rPr>
                        <a:t>15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0859">
                <a:tc>
                  <a:txBody>
                    <a:bodyPr/>
                    <a:lstStyle/>
                    <a:p>
                      <a:pPr marL="85725" indent="0" algn="l" defTabSz="914400" rtl="0" eaLnBrk="1" fontAlgn="ctr" latinLnBrk="0" hangingPunct="1"/>
                      <a:r>
                        <a:rPr lang="cs-CZ" sz="1400" b="1" i="0" u="none" strike="noStrike" kern="1200" dirty="0">
                          <a:solidFill>
                            <a:srgbClr val="000000"/>
                          </a:solidFill>
                          <a:effectLst/>
                          <a:latin typeface="+mj-lt"/>
                          <a:ea typeface="+mn-ea"/>
                          <a:cs typeface="+mn-cs"/>
                        </a:rPr>
                        <a:t>ČT Praha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b="0" i="0" u="none" strike="noStrike" dirty="0">
                          <a:solidFill>
                            <a:srgbClr val="000000"/>
                          </a:solidFill>
                          <a:effectLst/>
                          <a:latin typeface="Calibri" panose="020F0502020204030204" pitchFamily="34" charset="0"/>
                        </a:rPr>
                        <a:t>74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75</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79747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696000" y="1484784"/>
            <a:ext cx="10800000" cy="3724096"/>
          </a:xfrm>
          <a:prstGeom prst="rect">
            <a:avLst/>
          </a:prstGeom>
          <a:noFill/>
        </p:spPr>
        <p:txBody>
          <a:bodyPr wrap="square" rtlCol="0">
            <a:spAutoFit/>
          </a:bodyPr>
          <a:lstStyle/>
          <a:p>
            <a:pPr marL="285750" indent="-285750" algn="just">
              <a:spcAft>
                <a:spcPts val="600"/>
              </a:spcAft>
              <a:buFont typeface="Arial" pitchFamily="34" charset="0"/>
              <a:buChar char="•"/>
              <a:defRPr/>
            </a:pPr>
            <a:r>
              <a:rPr lang="cs-CZ" b="1" dirty="0">
                <a:solidFill>
                  <a:prstClr val="black"/>
                </a:solidFill>
                <a:latin typeface="Calibri"/>
              </a:rPr>
              <a:t>Průměrný týdenní zásah regionálních pořadů České televize dosáhl v roce 2025 hodnoty 11 %, meziročně ani ve střednědobém horizontu se tedy nezměnil.</a:t>
            </a:r>
            <a:endParaRPr lang="cs-CZ" dirty="0">
              <a:solidFill>
                <a:prstClr val="black"/>
              </a:solidFill>
              <a:latin typeface="Calibri"/>
            </a:endParaRPr>
          </a:p>
          <a:p>
            <a:pPr marL="285750" indent="-285750" algn="just">
              <a:spcAft>
                <a:spcPts val="600"/>
              </a:spcAft>
              <a:buFont typeface="Arial" pitchFamily="34" charset="0"/>
              <a:buChar char="•"/>
              <a:defRPr/>
            </a:pPr>
            <a:r>
              <a:rPr lang="cs-CZ" b="1" dirty="0">
                <a:solidFill>
                  <a:prstClr val="black"/>
                </a:solidFill>
                <a:latin typeface="Calibri"/>
              </a:rPr>
              <a:t>Již v roce 2023 bylo spuštěno vysílání dvou nových regionálních zpravodajských studií: Jihozápad </a:t>
            </a:r>
            <a:r>
              <a:rPr lang="cs-CZ" dirty="0">
                <a:solidFill>
                  <a:prstClr val="black"/>
                </a:solidFill>
                <a:latin typeface="Calibri"/>
              </a:rPr>
              <a:t>(Plzeň, České Budějovice) </a:t>
            </a:r>
            <a:r>
              <a:rPr lang="cs-CZ" b="1" dirty="0">
                <a:solidFill>
                  <a:prstClr val="black"/>
                </a:solidFill>
                <a:latin typeface="Calibri"/>
              </a:rPr>
              <a:t>a Severovýchod </a:t>
            </a:r>
            <a:r>
              <a:rPr lang="cs-CZ" dirty="0">
                <a:solidFill>
                  <a:prstClr val="black"/>
                </a:solidFill>
                <a:latin typeface="Calibri"/>
              </a:rPr>
              <a:t>(Hradec Králové, Ústí nad Labem), což se mimo jiné projevilo i ve významném nárůstu celkového počtu obcí a měst zmíněných v pořadu </a:t>
            </a:r>
            <a:r>
              <a:rPr lang="cs-CZ" i="1" dirty="0">
                <a:solidFill>
                  <a:prstClr val="black"/>
                </a:solidFill>
                <a:latin typeface="Calibri"/>
              </a:rPr>
              <a:t>Události v regionech</a:t>
            </a:r>
            <a:r>
              <a:rPr lang="cs-CZ" dirty="0">
                <a:solidFill>
                  <a:prstClr val="black"/>
                </a:solidFill>
                <a:latin typeface="Calibri"/>
              </a:rPr>
              <a:t>. Tento trend pokračoval i v roce 2025, kdy se </a:t>
            </a:r>
            <a:r>
              <a:rPr lang="cs-CZ" b="1" dirty="0">
                <a:solidFill>
                  <a:prstClr val="black"/>
                </a:solidFill>
                <a:latin typeface="Calibri"/>
              </a:rPr>
              <a:t>celkový počet zmíněných sídel</a:t>
            </a:r>
            <a:r>
              <a:rPr lang="cs-CZ" dirty="0">
                <a:solidFill>
                  <a:prstClr val="black"/>
                </a:solidFill>
                <a:latin typeface="Calibri"/>
              </a:rPr>
              <a:t> zvýšil na </a:t>
            </a:r>
            <a:r>
              <a:rPr lang="cs-CZ" b="1" dirty="0">
                <a:solidFill>
                  <a:prstClr val="black"/>
                </a:solidFill>
                <a:latin typeface="Calibri"/>
              </a:rPr>
              <a:t>2 146 </a:t>
            </a:r>
            <a:r>
              <a:rPr lang="cs-CZ" dirty="0">
                <a:solidFill>
                  <a:prstClr val="black"/>
                </a:solidFill>
                <a:latin typeface="Calibri"/>
              </a:rPr>
              <a:t>(meziročně +13 %).</a:t>
            </a:r>
          </a:p>
          <a:p>
            <a:pPr marL="285750" indent="-285750" algn="just">
              <a:spcAft>
                <a:spcPts val="600"/>
              </a:spcAft>
              <a:buFont typeface="Arial" pitchFamily="34" charset="0"/>
              <a:buChar char="•"/>
              <a:defRPr/>
            </a:pPr>
            <a:r>
              <a:rPr lang="cs-CZ" b="1" dirty="0">
                <a:solidFill>
                  <a:prstClr val="black"/>
                </a:solidFill>
                <a:latin typeface="Calibri"/>
              </a:rPr>
              <a:t>Koeficient spokojenosti diváků s regionálními pořady zůstal meziročně na hodnotě 84 %, oproti průměru let 2019-2023 se jednalo o navýšení o 2 p.b. </a:t>
            </a:r>
          </a:p>
          <a:p>
            <a:pPr marL="285750" indent="-285750" algn="just">
              <a:spcAft>
                <a:spcPts val="600"/>
              </a:spcAft>
              <a:buFont typeface="Arial" pitchFamily="34" charset="0"/>
              <a:buChar char="•"/>
              <a:defRPr/>
            </a:pPr>
            <a:r>
              <a:rPr lang="cs-CZ" b="1" dirty="0">
                <a:solidFill>
                  <a:prstClr val="black"/>
                </a:solidFill>
                <a:latin typeface="Calibri"/>
              </a:rPr>
              <a:t>78 % diváků se domnívá, že ČT dobře informuje o tom, co se děje v ČR a jejich regionu.</a:t>
            </a:r>
          </a:p>
          <a:p>
            <a:pPr marL="285750" indent="-285750" algn="just">
              <a:spcAft>
                <a:spcPts val="600"/>
              </a:spcAft>
              <a:buFont typeface="Arial" pitchFamily="34" charset="0"/>
              <a:buChar char="•"/>
              <a:defRPr/>
            </a:pPr>
            <a:r>
              <a:rPr lang="cs-CZ" b="1" dirty="0">
                <a:solidFill>
                  <a:prstClr val="black"/>
                </a:solidFill>
                <a:latin typeface="Calibri"/>
              </a:rPr>
              <a:t>Podíl regionálních studií TS Brno a TS Ostrava na vysílání plnoformátových programů ČT1 a ČT2 v roce 2025 výrazně převyšoval zákonem stanovenou hranici 20 %</a:t>
            </a:r>
            <a:r>
              <a:rPr lang="cs-CZ" dirty="0">
                <a:solidFill>
                  <a:prstClr val="black"/>
                </a:solidFill>
                <a:latin typeface="Calibri"/>
              </a:rPr>
              <a:t>. Bereme-li v potaz všechny stanice České televize, podíl na vysílání regionálních studií dosáhl přesně této hranice (TS Brno 10 % a TS Ostrava 10 %).</a:t>
            </a:r>
          </a:p>
        </p:txBody>
      </p:sp>
      <p:sp>
        <p:nvSpPr>
          <p:cNvPr id="2" name="AutoShape 2">
            <a:extLst>
              <a:ext uri="{FF2B5EF4-FFF2-40B4-BE49-F238E27FC236}">
                <a16:creationId xmlns:a16="http://schemas.microsoft.com/office/drawing/2014/main" id="{C3072E82-7D39-C651-B03C-6C159386D7EA}"/>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EF7A3331-DDBE-21EC-116D-A9E7D7F2F042}"/>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FF42FFA7-603B-DEB5-7DF9-F827D30992D9}"/>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365C9862-7600-D7DC-A854-F77431455F1C}"/>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108</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C8B9F243-1729-F4FF-3562-C00684C883DB}"/>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p>
        </p:txBody>
      </p:sp>
      <p:sp>
        <p:nvSpPr>
          <p:cNvPr id="7" name="Zástupný symbol pro datum 7">
            <a:extLst>
              <a:ext uri="{FF2B5EF4-FFF2-40B4-BE49-F238E27FC236}">
                <a16:creationId xmlns:a16="http://schemas.microsoft.com/office/drawing/2014/main" id="{84350439-FFFC-2E0C-71A6-F6A38D5DCF2B}"/>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33511536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3F65275C-1C4E-8D7E-50B7-C854D2C8591F}"/>
              </a:ext>
            </a:extLst>
          </p:cNvPr>
          <p:cNvGraphicFramePr/>
          <p:nvPr/>
        </p:nvGraphicFramePr>
        <p:xfrm>
          <a:off x="8194565" y="1687368"/>
          <a:ext cx="3618742" cy="4249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f 2">
            <a:extLst>
              <a:ext uri="{FF2B5EF4-FFF2-40B4-BE49-F238E27FC236}">
                <a16:creationId xmlns:a16="http://schemas.microsoft.com/office/drawing/2014/main" id="{9897BA2E-F717-7392-81EF-B5C58F033260}"/>
              </a:ext>
            </a:extLst>
          </p:cNvPr>
          <p:cNvGraphicFramePr/>
          <p:nvPr/>
        </p:nvGraphicFramePr>
        <p:xfrm>
          <a:off x="4282046" y="1687368"/>
          <a:ext cx="3618742" cy="4249738"/>
        </p:xfrm>
        <a:graphic>
          <a:graphicData uri="http://schemas.openxmlformats.org/drawingml/2006/chart">
            <c:chart xmlns:c="http://schemas.openxmlformats.org/drawingml/2006/chart" xmlns:r="http://schemas.openxmlformats.org/officeDocument/2006/relationships" r:id="rId4"/>
          </a:graphicData>
        </a:graphic>
      </p:graphicFrame>
      <p:sp>
        <p:nvSpPr>
          <p:cNvPr id="18" name="AutoShape 2">
            <a:extLst>
              <a:ext uri="{FF2B5EF4-FFF2-40B4-BE49-F238E27FC236}">
                <a16:creationId xmlns:a16="http://schemas.microsoft.com/office/drawing/2014/main" id="{EE12C279-AF89-451C-8665-8743D1BE7FCD}"/>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Podíl DOMÁCÍCH, evropských a MIMOEVROPSKÝCH pořadů na všech POŘADECH podle jednotlivých žánrů</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1" name="Zástupný symbol pro datum 7"/>
          <p:cNvSpPr txBox="1">
            <a:spLocks/>
          </p:cNvSpPr>
          <p:nvPr/>
        </p:nvSpPr>
        <p:spPr bwMode="auto">
          <a:xfrm>
            <a:off x="4656608" y="6060144"/>
            <a:ext cx="7164027" cy="361297"/>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pPr>
              <a:defRPr/>
            </a:pPr>
            <a:r>
              <a:rPr lang="cs-CZ" sz="1000" dirty="0">
                <a:solidFill>
                  <a:prstClr val="black"/>
                </a:solidFill>
                <a:latin typeface="Calibri"/>
              </a:rPr>
              <a:t>* Do kategorie „evropská tvorba“ jsou zahrnuty všechny pořady vyrobené v členských státech Rady Evropy s výjimkou České republiky.</a:t>
            </a:r>
          </a:p>
          <a:p>
            <a:pPr>
              <a:defRPr/>
            </a:pPr>
            <a:r>
              <a:rPr lang="cs-CZ" sz="1000" dirty="0">
                <a:solidFill>
                  <a:prstClr val="black"/>
                </a:solidFill>
                <a:latin typeface="Calibri"/>
              </a:rPr>
              <a:t>** U sportovních pořadů jsou do evropské a mimoevropské tvorby započítávány i pořady vyrobené ČT, ovšem na území jiného státu. </a:t>
            </a:r>
          </a:p>
        </p:txBody>
      </p:sp>
      <p:graphicFrame>
        <p:nvGraphicFramePr>
          <p:cNvPr id="23" name="Graf 22">
            <a:extLst>
              <a:ext uri="{FF2B5EF4-FFF2-40B4-BE49-F238E27FC236}">
                <a16:creationId xmlns:a16="http://schemas.microsoft.com/office/drawing/2014/main" id="{A9E6AAB3-A967-4ED5-ADE8-FC0CEB7F91DB}"/>
              </a:ext>
            </a:extLst>
          </p:cNvPr>
          <p:cNvGraphicFramePr/>
          <p:nvPr/>
        </p:nvGraphicFramePr>
        <p:xfrm>
          <a:off x="371364" y="1682608"/>
          <a:ext cx="3618742" cy="4249738"/>
        </p:xfrm>
        <a:graphic>
          <a:graphicData uri="http://schemas.openxmlformats.org/drawingml/2006/chart">
            <c:chart xmlns:c="http://schemas.openxmlformats.org/drawingml/2006/chart" xmlns:r="http://schemas.openxmlformats.org/officeDocument/2006/relationships" r:id="rId5"/>
          </a:graphicData>
        </a:graphic>
      </p:graphicFrame>
      <p:pic>
        <p:nvPicPr>
          <p:cNvPr id="4" name="Obrázek 6">
            <a:extLst>
              <a:ext uri="{FF2B5EF4-FFF2-40B4-BE49-F238E27FC236}">
                <a16:creationId xmlns:a16="http://schemas.microsoft.com/office/drawing/2014/main" id="{B136FFA2-C1E6-C855-A8AB-9D73B9762E3D}"/>
              </a:ext>
            </a:extLst>
          </p:cNvPr>
          <p:cNvPicPr>
            <a:picLocks/>
          </p:cNvPicPr>
          <p:nvPr/>
        </p:nvPicPr>
        <p:blipFill>
          <a:blip r:embed="rId6"/>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datum 7">
            <a:extLst>
              <a:ext uri="{FF2B5EF4-FFF2-40B4-BE49-F238E27FC236}">
                <a16:creationId xmlns:a16="http://schemas.microsoft.com/office/drawing/2014/main" id="{5768293F-19CE-BCE6-E512-87D684F0C137}"/>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6" name="Zástupný symbol pro číslo snímku 2">
            <a:extLst>
              <a:ext uri="{FF2B5EF4-FFF2-40B4-BE49-F238E27FC236}">
                <a16:creationId xmlns:a16="http://schemas.microsoft.com/office/drawing/2014/main" id="{E2268771-35F4-6DDB-193B-7593038A89D0}"/>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109</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33804EFD-F3BA-8B67-52D1-6807A92442FF}"/>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p>
        </p:txBody>
      </p:sp>
      <p:sp>
        <p:nvSpPr>
          <p:cNvPr id="8" name="Zástupný symbol pro datum 7">
            <a:extLst>
              <a:ext uri="{FF2B5EF4-FFF2-40B4-BE49-F238E27FC236}">
                <a16:creationId xmlns:a16="http://schemas.microsoft.com/office/drawing/2014/main" id="{14FB4720-C2BD-6451-0F21-AC259C7973D8}"/>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250375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a:spLocks noChangeAspect="1"/>
          </p:cNvSpPr>
          <p:nvPr/>
        </p:nvSpPr>
        <p:spPr>
          <a:xfrm>
            <a:off x="1703515" y="1700811"/>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65</a:t>
            </a:r>
            <a:r>
              <a:rPr lang="cs-CZ" sz="5400" dirty="0">
                <a:latin typeface="+mj-lt"/>
              </a:rPr>
              <a:t> </a:t>
            </a:r>
            <a:r>
              <a:rPr lang="cs-CZ" sz="3200" dirty="0">
                <a:latin typeface="+mj-lt"/>
              </a:rPr>
              <a:t>%</a:t>
            </a:r>
            <a:endParaRPr lang="cs-CZ" sz="1250" dirty="0">
              <a:latin typeface="+mj-lt"/>
            </a:endParaRPr>
          </a:p>
          <a:p>
            <a:endParaRPr lang="cs-CZ" sz="2400" dirty="0">
              <a:latin typeface="+mj-lt"/>
            </a:endParaRPr>
          </a:p>
          <a:p>
            <a:endParaRPr lang="cs-CZ" sz="1200" dirty="0">
              <a:latin typeface="+mj-lt"/>
            </a:endParaRPr>
          </a:p>
          <a:p>
            <a:r>
              <a:rPr lang="cs-CZ" sz="1200" b="1" dirty="0">
                <a:latin typeface="+mj-lt"/>
              </a:rPr>
              <a:t>obyvatel je každý týden zasaženo vysíláním ČT.</a:t>
            </a:r>
            <a:endParaRPr lang="cs-CZ" sz="2800" b="1" dirty="0">
              <a:latin typeface="+mj-lt"/>
            </a:endParaRPr>
          </a:p>
        </p:txBody>
      </p:sp>
      <p:sp>
        <p:nvSpPr>
          <p:cNvPr id="21" name="TextovéPole 20"/>
          <p:cNvSpPr txBox="1">
            <a:spLocks noChangeAspect="1"/>
          </p:cNvSpPr>
          <p:nvPr/>
        </p:nvSpPr>
        <p:spPr>
          <a:xfrm>
            <a:off x="3935760" y="1700811"/>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62</a:t>
            </a:r>
            <a:r>
              <a:rPr lang="cs-CZ" sz="5400" dirty="0">
                <a:latin typeface="+mj-lt"/>
              </a:rPr>
              <a:t> </a:t>
            </a:r>
            <a:r>
              <a:rPr lang="cs-CZ" sz="3200" dirty="0">
                <a:latin typeface="+mj-lt"/>
              </a:rPr>
              <a:t>%</a:t>
            </a:r>
            <a:endParaRPr lang="cs-CZ" sz="1250" dirty="0">
              <a:latin typeface="+mj-lt"/>
            </a:endParaRPr>
          </a:p>
          <a:p>
            <a:endParaRPr lang="cs-CZ" sz="2400" dirty="0">
              <a:latin typeface="+mj-lt"/>
            </a:endParaRPr>
          </a:p>
          <a:p>
            <a:endParaRPr lang="cs-CZ" sz="1200" dirty="0">
              <a:latin typeface="+mj-lt"/>
            </a:endParaRPr>
          </a:p>
          <a:p>
            <a:r>
              <a:rPr lang="cs-CZ" sz="1200" b="1" dirty="0">
                <a:latin typeface="+mj-lt"/>
              </a:rPr>
              <a:t>obyvatel si myslí, </a:t>
            </a:r>
          </a:p>
          <a:p>
            <a:r>
              <a:rPr lang="cs-CZ" sz="1200" b="1" dirty="0">
                <a:latin typeface="+mj-lt"/>
              </a:rPr>
              <a:t>že je ČT důvěryhodná.</a:t>
            </a:r>
            <a:endParaRPr lang="cs-CZ" sz="2800" b="1" dirty="0">
              <a:latin typeface="+mj-lt"/>
            </a:endParaRPr>
          </a:p>
        </p:txBody>
      </p:sp>
      <p:sp>
        <p:nvSpPr>
          <p:cNvPr id="22" name="TextovéPole 21"/>
          <p:cNvSpPr txBox="1">
            <a:spLocks noChangeAspect="1"/>
          </p:cNvSpPr>
          <p:nvPr/>
        </p:nvSpPr>
        <p:spPr>
          <a:xfrm>
            <a:off x="6168008" y="1700811"/>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68</a:t>
            </a:r>
            <a:r>
              <a:rPr lang="cs-CZ" sz="5400" dirty="0">
                <a:latin typeface="+mj-lt"/>
              </a:rPr>
              <a:t> </a:t>
            </a:r>
            <a:r>
              <a:rPr lang="cs-CZ" sz="3200" dirty="0">
                <a:latin typeface="+mj-lt"/>
              </a:rPr>
              <a:t>%</a:t>
            </a:r>
            <a:endParaRPr lang="cs-CZ" sz="1250" dirty="0">
              <a:latin typeface="+mj-lt"/>
            </a:endParaRPr>
          </a:p>
          <a:p>
            <a:endParaRPr lang="cs-CZ" sz="100" dirty="0">
              <a:latin typeface="+mj-lt"/>
            </a:endParaRPr>
          </a:p>
          <a:p>
            <a:endParaRPr lang="cs-CZ" sz="100" dirty="0">
              <a:latin typeface="+mj-lt"/>
            </a:endParaRPr>
          </a:p>
          <a:p>
            <a:r>
              <a:rPr lang="cs-CZ" sz="1200" b="1" dirty="0">
                <a:latin typeface="+mj-lt"/>
              </a:rPr>
              <a:t>obyvatel si myslí, že je ve zpravodajských a publicistických pořadech ČT dáván dostatečný prostor názorům odborníků.</a:t>
            </a:r>
            <a:endParaRPr lang="cs-CZ" sz="2800" b="1" dirty="0">
              <a:latin typeface="+mj-lt"/>
            </a:endParaRPr>
          </a:p>
        </p:txBody>
      </p:sp>
      <p:sp>
        <p:nvSpPr>
          <p:cNvPr id="23" name="TextovéPole 22"/>
          <p:cNvSpPr txBox="1">
            <a:spLocks noChangeAspect="1"/>
          </p:cNvSpPr>
          <p:nvPr/>
        </p:nvSpPr>
        <p:spPr>
          <a:xfrm>
            <a:off x="8400256" y="1700811"/>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64</a:t>
            </a:r>
            <a:r>
              <a:rPr lang="cs-CZ" sz="5400" dirty="0">
                <a:latin typeface="+mj-lt"/>
              </a:rPr>
              <a:t> </a:t>
            </a:r>
            <a:r>
              <a:rPr lang="cs-CZ" sz="3200" dirty="0">
                <a:latin typeface="+mj-lt"/>
              </a:rPr>
              <a:t>%</a:t>
            </a:r>
            <a:endParaRPr lang="cs-CZ" sz="1250" dirty="0">
              <a:latin typeface="+mj-lt"/>
            </a:endParaRPr>
          </a:p>
          <a:p>
            <a:endParaRPr lang="cs-CZ" sz="100" dirty="0">
              <a:latin typeface="+mj-lt"/>
            </a:endParaRPr>
          </a:p>
          <a:p>
            <a:endParaRPr lang="cs-CZ" sz="300" dirty="0">
              <a:latin typeface="+mj-lt"/>
            </a:endParaRPr>
          </a:p>
          <a:p>
            <a:endParaRPr lang="cs-CZ" sz="1000" dirty="0">
              <a:latin typeface="+mj-lt"/>
            </a:endParaRPr>
          </a:p>
          <a:p>
            <a:r>
              <a:rPr lang="cs-CZ" sz="1200" b="1" dirty="0">
                <a:latin typeface="+mj-lt"/>
              </a:rPr>
              <a:t>obyvatel si myslí, že ve vysílání ČT v dostatečné míře dostávají prostor různé názory a úhly pohledu.</a:t>
            </a:r>
            <a:endParaRPr lang="cs-CZ" sz="2800" b="1" dirty="0">
              <a:latin typeface="+mj-lt"/>
            </a:endParaRPr>
          </a:p>
        </p:txBody>
      </p:sp>
      <p:sp>
        <p:nvSpPr>
          <p:cNvPr id="24" name="TextovéPole 23"/>
          <p:cNvSpPr txBox="1">
            <a:spLocks noChangeAspect="1"/>
          </p:cNvSpPr>
          <p:nvPr/>
        </p:nvSpPr>
        <p:spPr>
          <a:xfrm>
            <a:off x="1703515" y="3861671"/>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68</a:t>
            </a:r>
            <a:r>
              <a:rPr lang="cs-CZ" sz="5400" dirty="0">
                <a:latin typeface="+mj-lt"/>
              </a:rPr>
              <a:t> </a:t>
            </a:r>
            <a:r>
              <a:rPr lang="cs-CZ" sz="3200" dirty="0">
                <a:latin typeface="+mj-lt"/>
              </a:rPr>
              <a:t>%</a:t>
            </a:r>
            <a:endParaRPr lang="cs-CZ" sz="1250" dirty="0">
              <a:latin typeface="+mj-lt"/>
            </a:endParaRPr>
          </a:p>
          <a:p>
            <a:endParaRPr lang="cs-CZ" sz="1400" dirty="0">
              <a:latin typeface="+mj-lt"/>
            </a:endParaRPr>
          </a:p>
          <a:p>
            <a:endParaRPr lang="cs-CZ" sz="1200" dirty="0">
              <a:latin typeface="+mj-lt"/>
            </a:endParaRPr>
          </a:p>
          <a:p>
            <a:r>
              <a:rPr lang="cs-CZ" sz="1200" b="1" dirty="0">
                <a:latin typeface="+mj-lt"/>
              </a:rPr>
              <a:t>obyvatel si myslí, že ČT významně přispívá k rozvoji vzdělanosti svých diváků.</a:t>
            </a:r>
            <a:endParaRPr lang="cs-CZ" sz="2800" b="1" dirty="0">
              <a:latin typeface="+mj-lt"/>
            </a:endParaRPr>
          </a:p>
        </p:txBody>
      </p:sp>
      <p:sp>
        <p:nvSpPr>
          <p:cNvPr id="25" name="TextovéPole 24"/>
          <p:cNvSpPr txBox="1">
            <a:spLocks noChangeAspect="1"/>
          </p:cNvSpPr>
          <p:nvPr/>
        </p:nvSpPr>
        <p:spPr>
          <a:xfrm>
            <a:off x="3935760" y="3861671"/>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65</a:t>
            </a:r>
            <a:r>
              <a:rPr lang="cs-CZ" sz="5400" dirty="0">
                <a:latin typeface="+mj-lt"/>
              </a:rPr>
              <a:t> </a:t>
            </a:r>
            <a:r>
              <a:rPr lang="cs-CZ" sz="3200" dirty="0">
                <a:latin typeface="+mj-lt"/>
              </a:rPr>
              <a:t>%</a:t>
            </a:r>
            <a:endParaRPr lang="cs-CZ" sz="1250" dirty="0">
              <a:latin typeface="+mj-lt"/>
            </a:endParaRPr>
          </a:p>
          <a:p>
            <a:endParaRPr lang="cs-CZ" sz="1600" dirty="0">
              <a:latin typeface="+mj-lt"/>
            </a:endParaRPr>
          </a:p>
          <a:p>
            <a:r>
              <a:rPr lang="cs-CZ" sz="1200" b="1" dirty="0">
                <a:latin typeface="+mj-lt"/>
              </a:rPr>
              <a:t>obyvatel si myslí, </a:t>
            </a:r>
          </a:p>
          <a:p>
            <a:r>
              <a:rPr lang="cs-CZ" sz="1200" b="1" dirty="0">
                <a:latin typeface="+mj-lt"/>
              </a:rPr>
              <a:t>že ČT má mezi televizemi vedoucí postavení v oblasti kulturních pořadů.</a:t>
            </a:r>
            <a:endParaRPr lang="cs-CZ" sz="2800" b="1" dirty="0">
              <a:latin typeface="+mj-lt"/>
            </a:endParaRPr>
          </a:p>
        </p:txBody>
      </p:sp>
      <p:sp>
        <p:nvSpPr>
          <p:cNvPr id="26" name="TextovéPole 25"/>
          <p:cNvSpPr txBox="1">
            <a:spLocks noChangeAspect="1"/>
          </p:cNvSpPr>
          <p:nvPr/>
        </p:nvSpPr>
        <p:spPr>
          <a:xfrm>
            <a:off x="6168008" y="3861671"/>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68</a:t>
            </a:r>
            <a:r>
              <a:rPr lang="cs-CZ" sz="5400" dirty="0">
                <a:latin typeface="+mj-lt"/>
              </a:rPr>
              <a:t> </a:t>
            </a:r>
            <a:r>
              <a:rPr lang="cs-CZ" sz="3200" dirty="0">
                <a:latin typeface="+mj-lt"/>
              </a:rPr>
              <a:t>%</a:t>
            </a:r>
            <a:endParaRPr lang="cs-CZ" sz="1250" dirty="0">
              <a:latin typeface="+mj-lt"/>
            </a:endParaRPr>
          </a:p>
          <a:p>
            <a:endParaRPr lang="cs-CZ" sz="1400" dirty="0">
              <a:latin typeface="+mj-lt"/>
            </a:endParaRPr>
          </a:p>
          <a:p>
            <a:endParaRPr lang="cs-CZ" sz="1200" dirty="0">
              <a:latin typeface="+mj-lt"/>
            </a:endParaRPr>
          </a:p>
          <a:p>
            <a:r>
              <a:rPr lang="cs-CZ" sz="1200" b="1" dirty="0">
                <a:latin typeface="+mj-lt"/>
              </a:rPr>
              <a:t>obyvatel si myslí, že ČT přináší divákům i pořady, které ostatní TV nevysílají.</a:t>
            </a:r>
            <a:endParaRPr lang="cs-CZ" sz="2800" b="1" dirty="0">
              <a:latin typeface="+mj-lt"/>
            </a:endParaRPr>
          </a:p>
        </p:txBody>
      </p:sp>
      <p:sp>
        <p:nvSpPr>
          <p:cNvPr id="27" name="TextovéPole 26"/>
          <p:cNvSpPr txBox="1">
            <a:spLocks noChangeAspect="1"/>
          </p:cNvSpPr>
          <p:nvPr/>
        </p:nvSpPr>
        <p:spPr>
          <a:xfrm>
            <a:off x="8400256" y="3861671"/>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51</a:t>
            </a:r>
            <a:r>
              <a:rPr lang="cs-CZ" sz="5400" dirty="0">
                <a:latin typeface="+mj-lt"/>
              </a:rPr>
              <a:t> </a:t>
            </a:r>
            <a:r>
              <a:rPr lang="cs-CZ" sz="3200" dirty="0">
                <a:latin typeface="+mj-lt"/>
              </a:rPr>
              <a:t>%</a:t>
            </a:r>
            <a:endParaRPr lang="cs-CZ" sz="1250" dirty="0">
              <a:latin typeface="+mj-lt"/>
            </a:endParaRPr>
          </a:p>
          <a:p>
            <a:endParaRPr lang="cs-CZ" sz="100" dirty="0">
              <a:latin typeface="+mj-lt"/>
            </a:endParaRPr>
          </a:p>
          <a:p>
            <a:endParaRPr lang="cs-CZ" sz="900" dirty="0">
              <a:latin typeface="+mj-lt"/>
            </a:endParaRPr>
          </a:p>
          <a:p>
            <a:endParaRPr lang="cs-CZ" sz="1200" dirty="0">
              <a:latin typeface="+mj-lt"/>
            </a:endParaRPr>
          </a:p>
          <a:p>
            <a:endParaRPr lang="cs-CZ" sz="1400" dirty="0">
              <a:latin typeface="+mj-lt"/>
            </a:endParaRPr>
          </a:p>
          <a:p>
            <a:r>
              <a:rPr lang="cs-CZ" sz="1200" b="1" dirty="0">
                <a:latin typeface="+mj-lt"/>
              </a:rPr>
              <a:t>obyvatel si myslí, že je ČT inovativní.</a:t>
            </a:r>
            <a:endParaRPr lang="cs-CZ" sz="2800" b="1" dirty="0">
              <a:latin typeface="+mj-lt"/>
            </a:endParaRPr>
          </a:p>
        </p:txBody>
      </p:sp>
      <p:sp>
        <p:nvSpPr>
          <p:cNvPr id="6" name="TextovéPole 5"/>
          <p:cNvSpPr txBox="1"/>
          <p:nvPr/>
        </p:nvSpPr>
        <p:spPr>
          <a:xfrm>
            <a:off x="3419654" y="1700808"/>
            <a:ext cx="300082" cy="369332"/>
          </a:xfrm>
          <a:prstGeom prst="rect">
            <a:avLst/>
          </a:prstGeom>
          <a:noFill/>
        </p:spPr>
        <p:txBody>
          <a:bodyPr wrap="none" rtlCol="0">
            <a:spAutoFit/>
          </a:bodyPr>
          <a:lstStyle/>
          <a:p>
            <a:r>
              <a:rPr lang="cs-CZ" dirty="0">
                <a:latin typeface="+mj-lt"/>
              </a:rPr>
              <a:t>*</a:t>
            </a:r>
          </a:p>
        </p:txBody>
      </p:sp>
      <p:sp>
        <p:nvSpPr>
          <p:cNvPr id="28" name="TextovéPole 27"/>
          <p:cNvSpPr txBox="1"/>
          <p:nvPr/>
        </p:nvSpPr>
        <p:spPr>
          <a:xfrm>
            <a:off x="5536486" y="1700808"/>
            <a:ext cx="415498" cy="369332"/>
          </a:xfrm>
          <a:prstGeom prst="rect">
            <a:avLst/>
          </a:prstGeom>
          <a:noFill/>
        </p:spPr>
        <p:txBody>
          <a:bodyPr wrap="none" rtlCol="0">
            <a:spAutoFit/>
          </a:bodyPr>
          <a:lstStyle/>
          <a:p>
            <a:r>
              <a:rPr lang="cs-CZ" dirty="0">
                <a:latin typeface="+mj-lt"/>
              </a:rPr>
              <a:t>**</a:t>
            </a:r>
          </a:p>
        </p:txBody>
      </p:sp>
      <p:sp>
        <p:nvSpPr>
          <p:cNvPr id="29" name="TextovéPole 28"/>
          <p:cNvSpPr txBox="1"/>
          <p:nvPr/>
        </p:nvSpPr>
        <p:spPr>
          <a:xfrm>
            <a:off x="7768734" y="1700808"/>
            <a:ext cx="415498" cy="369332"/>
          </a:xfrm>
          <a:prstGeom prst="rect">
            <a:avLst/>
          </a:prstGeom>
          <a:noFill/>
        </p:spPr>
        <p:txBody>
          <a:bodyPr wrap="none" rtlCol="0">
            <a:spAutoFit/>
          </a:bodyPr>
          <a:lstStyle/>
          <a:p>
            <a:r>
              <a:rPr lang="cs-CZ" dirty="0">
                <a:latin typeface="+mj-lt"/>
              </a:rPr>
              <a:t>**</a:t>
            </a:r>
          </a:p>
        </p:txBody>
      </p:sp>
      <p:sp>
        <p:nvSpPr>
          <p:cNvPr id="30" name="TextovéPole 29"/>
          <p:cNvSpPr txBox="1"/>
          <p:nvPr/>
        </p:nvSpPr>
        <p:spPr>
          <a:xfrm>
            <a:off x="10000982" y="1700808"/>
            <a:ext cx="415498" cy="369332"/>
          </a:xfrm>
          <a:prstGeom prst="rect">
            <a:avLst/>
          </a:prstGeom>
          <a:noFill/>
        </p:spPr>
        <p:txBody>
          <a:bodyPr wrap="none" rtlCol="0">
            <a:spAutoFit/>
          </a:bodyPr>
          <a:lstStyle/>
          <a:p>
            <a:r>
              <a:rPr lang="cs-CZ" dirty="0">
                <a:latin typeface="+mj-lt"/>
              </a:rPr>
              <a:t>**</a:t>
            </a:r>
          </a:p>
        </p:txBody>
      </p:sp>
      <p:sp>
        <p:nvSpPr>
          <p:cNvPr id="31" name="TextovéPole 30"/>
          <p:cNvSpPr txBox="1"/>
          <p:nvPr/>
        </p:nvSpPr>
        <p:spPr>
          <a:xfrm>
            <a:off x="5536486" y="3861048"/>
            <a:ext cx="415498" cy="369332"/>
          </a:xfrm>
          <a:prstGeom prst="rect">
            <a:avLst/>
          </a:prstGeom>
          <a:noFill/>
        </p:spPr>
        <p:txBody>
          <a:bodyPr wrap="none" rtlCol="0">
            <a:spAutoFit/>
          </a:bodyPr>
          <a:lstStyle/>
          <a:p>
            <a:r>
              <a:rPr lang="cs-CZ" dirty="0">
                <a:latin typeface="+mj-lt"/>
              </a:rPr>
              <a:t>**</a:t>
            </a:r>
          </a:p>
        </p:txBody>
      </p:sp>
      <p:sp>
        <p:nvSpPr>
          <p:cNvPr id="32" name="TextovéPole 31"/>
          <p:cNvSpPr txBox="1"/>
          <p:nvPr/>
        </p:nvSpPr>
        <p:spPr>
          <a:xfrm>
            <a:off x="7768734" y="3861048"/>
            <a:ext cx="415498" cy="369332"/>
          </a:xfrm>
          <a:prstGeom prst="rect">
            <a:avLst/>
          </a:prstGeom>
          <a:noFill/>
        </p:spPr>
        <p:txBody>
          <a:bodyPr wrap="none" rtlCol="0">
            <a:spAutoFit/>
          </a:bodyPr>
          <a:lstStyle/>
          <a:p>
            <a:r>
              <a:rPr lang="cs-CZ" dirty="0">
                <a:latin typeface="+mj-lt"/>
              </a:rPr>
              <a:t>**</a:t>
            </a:r>
          </a:p>
        </p:txBody>
      </p:sp>
      <p:sp>
        <p:nvSpPr>
          <p:cNvPr id="33" name="TextovéPole 32"/>
          <p:cNvSpPr txBox="1"/>
          <p:nvPr/>
        </p:nvSpPr>
        <p:spPr>
          <a:xfrm>
            <a:off x="10000982" y="3861048"/>
            <a:ext cx="415498" cy="369332"/>
          </a:xfrm>
          <a:prstGeom prst="rect">
            <a:avLst/>
          </a:prstGeom>
          <a:noFill/>
        </p:spPr>
        <p:txBody>
          <a:bodyPr wrap="none" rtlCol="0">
            <a:spAutoFit/>
          </a:bodyPr>
          <a:lstStyle/>
          <a:p>
            <a:r>
              <a:rPr lang="cs-CZ" dirty="0">
                <a:latin typeface="+mj-lt"/>
              </a:rPr>
              <a:t>**</a:t>
            </a:r>
          </a:p>
        </p:txBody>
      </p:sp>
      <p:sp>
        <p:nvSpPr>
          <p:cNvPr id="34" name="TextovéPole 33"/>
          <p:cNvSpPr txBox="1"/>
          <p:nvPr/>
        </p:nvSpPr>
        <p:spPr>
          <a:xfrm>
            <a:off x="3304238" y="3861048"/>
            <a:ext cx="415498" cy="369332"/>
          </a:xfrm>
          <a:prstGeom prst="rect">
            <a:avLst/>
          </a:prstGeom>
          <a:noFill/>
        </p:spPr>
        <p:txBody>
          <a:bodyPr wrap="none" rtlCol="0">
            <a:spAutoFit/>
          </a:bodyPr>
          <a:lstStyle/>
          <a:p>
            <a:r>
              <a:rPr lang="cs-CZ" dirty="0">
                <a:latin typeface="+mj-lt"/>
              </a:rPr>
              <a:t>**</a:t>
            </a:r>
          </a:p>
        </p:txBody>
      </p:sp>
      <p:sp>
        <p:nvSpPr>
          <p:cNvPr id="38" name="Zástupný symbol pro datum 7"/>
          <p:cNvSpPr txBox="1">
            <a:spLocks/>
          </p:cNvSpPr>
          <p:nvPr/>
        </p:nvSpPr>
        <p:spPr bwMode="auto">
          <a:xfrm>
            <a:off x="1884366" y="447328"/>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3200" dirty="0">
                <a:latin typeface="Calibri" pitchFamily="34" charset="0"/>
              </a:rPr>
              <a:t>HLAVNÍ PŘEHLED ZA ROK 2025</a:t>
            </a:r>
          </a:p>
          <a:p>
            <a:pPr marL="1588" indent="-1588" algn="ctr" defTabSz="271463">
              <a:spcBef>
                <a:spcPts val="200"/>
              </a:spcBef>
              <a:spcAft>
                <a:spcPct val="20000"/>
              </a:spcAft>
              <a:tabLst>
                <a:tab pos="631825" algn="l"/>
              </a:tabLst>
              <a:defRPr/>
            </a:pPr>
            <a:r>
              <a:rPr lang="cs-CZ" sz="1200" dirty="0">
                <a:latin typeface="Calibri" pitchFamily="34" charset="0"/>
              </a:rPr>
              <a:t>Zdroje: ATO – Nielsen*, Tracking ČT **</a:t>
            </a:r>
          </a:p>
        </p:txBody>
      </p:sp>
      <p:pic>
        <p:nvPicPr>
          <p:cNvPr id="2" name="Obrázek 6">
            <a:extLst>
              <a:ext uri="{FF2B5EF4-FFF2-40B4-BE49-F238E27FC236}">
                <a16:creationId xmlns:a16="http://schemas.microsoft.com/office/drawing/2014/main" id="{539BD933-61A6-5270-D761-D4FC0AEDAF5A}"/>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6F78084A-F86E-E485-6E2E-685773AEA9C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DAF6E970-1445-4E8F-FE6D-3DB6CA05683F}"/>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a:t>
            </a:fld>
            <a:endParaRPr lang="cs-CZ" sz="1100" dirty="0">
              <a:solidFill>
                <a:srgbClr val="1A1F52"/>
              </a:solidFill>
              <a:latin typeface="+mj-lt"/>
              <a:cs typeface="Arial" charset="0"/>
            </a:endParaRPr>
          </a:p>
        </p:txBody>
      </p:sp>
      <p:sp>
        <p:nvSpPr>
          <p:cNvPr id="36" name="TextovéPole 35">
            <a:extLst>
              <a:ext uri="{FF2B5EF4-FFF2-40B4-BE49-F238E27FC236}">
                <a16:creationId xmlns:a16="http://schemas.microsoft.com/office/drawing/2014/main" id="{6EA590CE-05E6-4FFD-B96A-49B6DDDA58A4}"/>
              </a:ext>
            </a:extLst>
          </p:cNvPr>
          <p:cNvSpPr txBox="1"/>
          <p:nvPr/>
        </p:nvSpPr>
        <p:spPr>
          <a:xfrm>
            <a:off x="4518916" y="6053226"/>
            <a:ext cx="7301720" cy="400110"/>
          </a:xfrm>
          <a:prstGeom prst="rect">
            <a:avLst/>
          </a:prstGeom>
          <a:noFill/>
        </p:spPr>
        <p:txBody>
          <a:bodyPr wrap="square" rIns="0" rtlCol="0">
            <a:spAutoFit/>
          </a:bodyPr>
          <a:lstStyle/>
          <a:p>
            <a:pPr algn="r"/>
            <a:r>
              <a:rPr lang="cs-CZ" sz="1000" dirty="0">
                <a:latin typeface="+mj-lt"/>
              </a:rPr>
              <a:t>* Televizní populace 15+</a:t>
            </a:r>
          </a:p>
          <a:p>
            <a:pPr algn="r"/>
            <a:r>
              <a:rPr lang="cs-CZ" sz="1000" dirty="0">
                <a:latin typeface="+mj-lt"/>
              </a:rPr>
              <a:t>** Konzumenti TV videoobsahu ČR 18+, součet podílů odpovědí </a:t>
            </a:r>
            <a:r>
              <a:rPr lang="cs-CZ" sz="1000" i="1" dirty="0">
                <a:latin typeface="+mj-lt"/>
              </a:rPr>
              <a:t>rozhodně souhlasím</a:t>
            </a:r>
            <a:r>
              <a:rPr lang="cs-CZ" sz="1000" dirty="0">
                <a:latin typeface="+mj-lt"/>
              </a:rPr>
              <a:t> a </a:t>
            </a:r>
            <a:r>
              <a:rPr lang="cs-CZ" sz="1000" i="1" dirty="0">
                <a:latin typeface="+mj-lt"/>
              </a:rPr>
              <a:t>spíše souhlasím</a:t>
            </a:r>
            <a:r>
              <a:rPr lang="cs-CZ" sz="1000" dirty="0">
                <a:latin typeface="+mj-lt"/>
              </a:rPr>
              <a:t> (TOP2BOX)</a:t>
            </a:r>
          </a:p>
        </p:txBody>
      </p:sp>
    </p:spTree>
    <p:extLst>
      <p:ext uri="{BB962C8B-B14F-4D97-AF65-F5344CB8AC3E}">
        <p14:creationId xmlns:p14="http://schemas.microsoft.com/office/powerpoint/2010/main" val="18888688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696000" y="1604395"/>
          <a:ext cx="10800000" cy="4845621"/>
        </p:xfrm>
        <a:graphic>
          <a:graphicData uri="http://schemas.openxmlformats.org/drawingml/2006/chart">
            <c:chart xmlns:c="http://schemas.openxmlformats.org/drawingml/2006/chart" xmlns:r="http://schemas.openxmlformats.org/officeDocument/2006/relationships" r:id="rId3"/>
          </a:graphicData>
        </a:graphic>
      </p:graphicFrame>
      <p:sp>
        <p:nvSpPr>
          <p:cNvPr id="16" name="AutoShape 2">
            <a:extLst>
              <a:ext uri="{FF2B5EF4-FFF2-40B4-BE49-F238E27FC236}">
                <a16:creationId xmlns:a16="http://schemas.microsoft.com/office/drawing/2014/main" id="{BED93CB0-25C6-46FB-806D-FBA59D3A7775}"/>
              </a:ext>
            </a:extLst>
          </p:cNvPr>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ZEMĚ PŮVODU DOKUMENTÁRNÍCH POŘADŮ</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pic>
        <p:nvPicPr>
          <p:cNvPr id="2" name="Obrázek 6">
            <a:extLst>
              <a:ext uri="{FF2B5EF4-FFF2-40B4-BE49-F238E27FC236}">
                <a16:creationId xmlns:a16="http://schemas.microsoft.com/office/drawing/2014/main" id="{DB099F15-BF3B-5B5E-3229-61A9C03BAB87}"/>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938D69D8-D51C-95F5-4A7A-EBE88C7BD492}"/>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94B95FB2-CF30-5310-1E64-B5EFF99C5F60}"/>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110</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5D2B3106-1AB5-176B-6A96-A0EC76538560}"/>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p>
        </p:txBody>
      </p:sp>
      <p:sp>
        <p:nvSpPr>
          <p:cNvPr id="6" name="Zástupný symbol pro datum 7">
            <a:extLst>
              <a:ext uri="{FF2B5EF4-FFF2-40B4-BE49-F238E27FC236}">
                <a16:creationId xmlns:a16="http://schemas.microsoft.com/office/drawing/2014/main" id="{B0D7A80D-CB03-BD3C-4120-302CA19F0B14}"/>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38975736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
            <a:extLst>
              <a:ext uri="{FF2B5EF4-FFF2-40B4-BE49-F238E27FC236}">
                <a16:creationId xmlns:a16="http://schemas.microsoft.com/office/drawing/2014/main" id="{7E5EEF9D-C310-4197-9A95-B286825140EF}"/>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PODÍL ZPRÁV Z DOMOVA, EVROPY A SVĚTA VE VYSÍLÁNÍ ZPRAVODAJSTVÍ</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Media Tenor,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7" name="Zástupný symbol pro datum 7">
            <a:extLst>
              <a:ext uri="{FF2B5EF4-FFF2-40B4-BE49-F238E27FC236}">
                <a16:creationId xmlns:a16="http://schemas.microsoft.com/office/drawing/2014/main" id="{677768D6-2F82-47A9-8660-0E98AF19229D}"/>
              </a:ext>
            </a:extLst>
          </p:cNvPr>
          <p:cNvSpPr txBox="1">
            <a:spLocks/>
          </p:cNvSpPr>
          <p:nvPr/>
        </p:nvSpPr>
        <p:spPr bwMode="auto">
          <a:xfrm>
            <a:off x="4799856" y="6060144"/>
            <a:ext cx="7020780" cy="361297"/>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pPr>
              <a:defRPr/>
            </a:pPr>
            <a:r>
              <a:rPr lang="cs-CZ" sz="1000" dirty="0">
                <a:solidFill>
                  <a:prstClr val="black"/>
                </a:solidFill>
                <a:latin typeface="Calibri"/>
              </a:rPr>
              <a:t>* Do kategorie „zprávy z Evropy“ jsou zahrnuty všechny zprávy týkající se členských států Rady Evropy s výjimkou České republiky.</a:t>
            </a:r>
          </a:p>
        </p:txBody>
      </p:sp>
      <p:pic>
        <p:nvPicPr>
          <p:cNvPr id="4" name="Obrázek 6">
            <a:extLst>
              <a:ext uri="{FF2B5EF4-FFF2-40B4-BE49-F238E27FC236}">
                <a16:creationId xmlns:a16="http://schemas.microsoft.com/office/drawing/2014/main" id="{7D7EF353-AF3C-DEF9-38AD-88A5E805B78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datum 7">
            <a:extLst>
              <a:ext uri="{FF2B5EF4-FFF2-40B4-BE49-F238E27FC236}">
                <a16:creationId xmlns:a16="http://schemas.microsoft.com/office/drawing/2014/main" id="{E8C0E7B7-5156-BC59-2472-74ECA57753B6}"/>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6" name="Zástupný symbol pro číslo snímku 2">
            <a:extLst>
              <a:ext uri="{FF2B5EF4-FFF2-40B4-BE49-F238E27FC236}">
                <a16:creationId xmlns:a16="http://schemas.microsoft.com/office/drawing/2014/main" id="{55C0AD45-8BF5-0F59-C01C-CCFDD343C9F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111</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892913BA-BAE2-17F4-D2F2-B4EA1775C928}"/>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p>
        </p:txBody>
      </p:sp>
      <p:sp>
        <p:nvSpPr>
          <p:cNvPr id="8" name="Zástupný symbol pro datum 7">
            <a:extLst>
              <a:ext uri="{FF2B5EF4-FFF2-40B4-BE49-F238E27FC236}">
                <a16:creationId xmlns:a16="http://schemas.microsoft.com/office/drawing/2014/main" id="{48465E9C-6E43-1CE9-CA82-F59D6E4AE25A}"/>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pic>
        <p:nvPicPr>
          <p:cNvPr id="9" name="Picture 12" descr="Výsledek obrázku pro LOGO ČT24">
            <a:extLst>
              <a:ext uri="{FF2B5EF4-FFF2-40B4-BE49-F238E27FC236}">
                <a16:creationId xmlns:a16="http://schemas.microsoft.com/office/drawing/2014/main" id="{8BCA3E39-4F35-2B68-FB88-572B474AC4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00" y="1613450"/>
            <a:ext cx="983041" cy="330766"/>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EE82B24B-D1E4-677B-F96C-5319E3D7B0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000" y="3951354"/>
            <a:ext cx="1115386" cy="292970"/>
          </a:xfrm>
          <a:prstGeom prst="rect">
            <a:avLst/>
          </a:prstGeom>
        </p:spPr>
      </p:pic>
      <p:graphicFrame>
        <p:nvGraphicFramePr>
          <p:cNvPr id="11" name="Graf 10">
            <a:extLst>
              <a:ext uri="{FF2B5EF4-FFF2-40B4-BE49-F238E27FC236}">
                <a16:creationId xmlns:a16="http://schemas.microsoft.com/office/drawing/2014/main" id="{D3E54890-3338-E39C-15D2-7E2FFDE0001C}"/>
              </a:ext>
            </a:extLst>
          </p:cNvPr>
          <p:cNvGraphicFramePr>
            <a:graphicFrameLocks/>
          </p:cNvGraphicFramePr>
          <p:nvPr>
            <p:extLst>
              <p:ext uri="{D42A27DB-BD31-4B8C-83A1-F6EECF244321}">
                <p14:modId xmlns:p14="http://schemas.microsoft.com/office/powerpoint/2010/main" val="960731711"/>
              </p:ext>
            </p:extLst>
          </p:nvPr>
        </p:nvGraphicFramePr>
        <p:xfrm>
          <a:off x="696000" y="1481318"/>
          <a:ext cx="10800000" cy="216370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af 11">
            <a:extLst>
              <a:ext uri="{FF2B5EF4-FFF2-40B4-BE49-F238E27FC236}">
                <a16:creationId xmlns:a16="http://schemas.microsoft.com/office/drawing/2014/main" id="{9FF8D4C3-BC79-ABB1-2FF7-17C3900B8C47}"/>
              </a:ext>
            </a:extLst>
          </p:cNvPr>
          <p:cNvGraphicFramePr>
            <a:graphicFrameLocks/>
          </p:cNvGraphicFramePr>
          <p:nvPr>
            <p:extLst>
              <p:ext uri="{D42A27DB-BD31-4B8C-83A1-F6EECF244321}">
                <p14:modId xmlns:p14="http://schemas.microsoft.com/office/powerpoint/2010/main" val="1581875593"/>
              </p:ext>
            </p:extLst>
          </p:nvPr>
        </p:nvGraphicFramePr>
        <p:xfrm>
          <a:off x="696000" y="3785574"/>
          <a:ext cx="10800000" cy="216370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892849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696000" y="1327115"/>
            <a:ext cx="10800000" cy="4124206"/>
          </a:xfrm>
          <a:prstGeom prst="rect">
            <a:avLst/>
          </a:prstGeom>
          <a:noFill/>
        </p:spPr>
        <p:txBody>
          <a:bodyPr wrap="square" rtlCol="0">
            <a:spAutoFit/>
          </a:bodyPr>
          <a:lstStyle/>
          <a:p>
            <a:pPr marL="285750" indent="-285750" algn="just">
              <a:spcAft>
                <a:spcPts val="600"/>
              </a:spcAft>
              <a:buFont typeface="Arial" pitchFamily="34" charset="0"/>
              <a:buChar char="•"/>
              <a:defRPr/>
            </a:pPr>
            <a:r>
              <a:rPr lang="cs-CZ" b="1" dirty="0">
                <a:solidFill>
                  <a:prstClr val="black"/>
                </a:solidFill>
                <a:latin typeface="Calibri"/>
                <a:cs typeface="Arial" panose="020B0604020202020204" pitchFamily="34" charset="0"/>
              </a:rPr>
              <a:t>Podíl domácí tvorby na zpravodajských, publicistických a náboženských pořadech vysílaných Českou televizí byl i v roce 2025 absolutní nebo téměř absolutní</a:t>
            </a:r>
            <a:r>
              <a:rPr lang="cs-CZ" dirty="0">
                <a:solidFill>
                  <a:prstClr val="black"/>
                </a:solidFill>
                <a:latin typeface="Calibri"/>
                <a:cs typeface="Arial" panose="020B0604020202020204" pitchFamily="34" charset="0"/>
              </a:rPr>
              <a:t>.</a:t>
            </a:r>
            <a:r>
              <a:rPr lang="cs-CZ" b="1" dirty="0">
                <a:solidFill>
                  <a:prstClr val="black"/>
                </a:solidFill>
                <a:latin typeface="Calibri"/>
                <a:cs typeface="Arial" panose="020B0604020202020204" pitchFamily="34" charset="0"/>
              </a:rPr>
              <a:t> </a:t>
            </a:r>
            <a:r>
              <a:rPr lang="cs-CZ" dirty="0">
                <a:solidFill>
                  <a:prstClr val="black"/>
                </a:solidFill>
                <a:latin typeface="Calibri"/>
                <a:cs typeface="Arial" panose="020B0604020202020204" pitchFamily="34" charset="0"/>
              </a:rPr>
              <a:t>Nejvyšší zastoupení zahraniční tvorby (evropské či mimoevropské) jsme zaznamenali u dramatických pořadů (podíl 70 %; meziročně -1 p.b.) a dokumentárních pořadů (64 %; beze změny).</a:t>
            </a:r>
          </a:p>
          <a:p>
            <a:pPr marL="285750" indent="-285750" algn="just">
              <a:spcAft>
                <a:spcPts val="600"/>
              </a:spcAft>
              <a:buFont typeface="Arial" pitchFamily="34" charset="0"/>
              <a:buChar char="•"/>
              <a:defRPr/>
            </a:pPr>
            <a:r>
              <a:rPr lang="cs-CZ" dirty="0">
                <a:solidFill>
                  <a:prstClr val="black"/>
                </a:solidFill>
                <a:latin typeface="Calibri"/>
              </a:rPr>
              <a:t>Podíl různých zemí původu na zahraničních dokumentárních pořadech vysílaných ČT zůstává v posledních letech v zásadě stabilní. </a:t>
            </a:r>
            <a:r>
              <a:rPr lang="cs-CZ" b="1" dirty="0">
                <a:solidFill>
                  <a:prstClr val="black"/>
                </a:solidFill>
                <a:latin typeface="Calibri"/>
              </a:rPr>
              <a:t>Nadále platí, že Česká televize výrazně nejčastěji přebírá dokumenty z Velké Británie a Francie, u obou zemí došlo v minulém roce k mírnému nárůstu o 2 p.b. </a:t>
            </a:r>
            <a:r>
              <a:rPr lang="cs-CZ" dirty="0">
                <a:solidFill>
                  <a:prstClr val="black"/>
                </a:solidFill>
                <a:latin typeface="Calibri"/>
              </a:rPr>
              <a:t>Naopak pokles o 3 p.b. jsme zaznamenali u dokumentů z USA. </a:t>
            </a:r>
            <a:r>
              <a:rPr lang="cs-CZ" b="1" dirty="0">
                <a:solidFill>
                  <a:prstClr val="black"/>
                </a:solidFill>
                <a:latin typeface="Calibri"/>
              </a:rPr>
              <a:t>Největší část dokumentárního vysílání nicméně i loňském roce zabíraly domácí dokumenty; </a:t>
            </a:r>
            <a:r>
              <a:rPr lang="cs-CZ" dirty="0">
                <a:solidFill>
                  <a:prstClr val="black"/>
                </a:solidFill>
                <a:latin typeface="Calibri"/>
              </a:rPr>
              <a:t>jejich podíl byl více než třetinový (36 %; meziročně beze změny).</a:t>
            </a:r>
            <a:endParaRPr lang="cs-CZ" b="1" dirty="0">
              <a:solidFill>
                <a:prstClr val="black"/>
              </a:solidFill>
              <a:latin typeface="Calibri"/>
            </a:endParaRPr>
          </a:p>
          <a:p>
            <a:pPr marL="285750" indent="-285750" algn="just">
              <a:spcAft>
                <a:spcPts val="600"/>
              </a:spcAft>
              <a:buFont typeface="Arial" pitchFamily="34" charset="0"/>
              <a:buChar char="•"/>
              <a:defRPr/>
            </a:pPr>
            <a:r>
              <a:rPr lang="cs-CZ" b="1" dirty="0">
                <a:solidFill>
                  <a:prstClr val="black"/>
                </a:solidFill>
                <a:latin typeface="Calibri"/>
                <a:cs typeface="Arial" panose="020B0604020202020204" pitchFamily="34" charset="0"/>
              </a:rPr>
              <a:t>Vzhledem k neklidné geopolitické situaci došlo v minulém roce ve vysílání ČT24 k nárůstu podílu zpráv z Evropy (z 28 % na 33 %) i ze světa (z 19 % na 23 %), recipročně o 9 p.b. poklesl podíl zpráv z domova</a:t>
            </a:r>
            <a:r>
              <a:rPr lang="cs-CZ" dirty="0">
                <a:solidFill>
                  <a:prstClr val="black"/>
                </a:solidFill>
                <a:latin typeface="Calibri"/>
                <a:cs typeface="Arial" panose="020B0604020202020204" pitchFamily="34" charset="0"/>
              </a:rPr>
              <a:t>.</a:t>
            </a:r>
            <a:r>
              <a:rPr lang="cs-CZ" b="1" dirty="0">
                <a:solidFill>
                  <a:prstClr val="black"/>
                </a:solidFill>
                <a:latin typeface="Calibri"/>
                <a:cs typeface="Arial" panose="020B0604020202020204" pitchFamily="34" charset="0"/>
              </a:rPr>
              <a:t> </a:t>
            </a:r>
            <a:r>
              <a:rPr lang="cs-CZ" dirty="0">
                <a:solidFill>
                  <a:prstClr val="black"/>
                </a:solidFill>
                <a:latin typeface="Calibri"/>
                <a:cs typeface="Arial" panose="020B0604020202020204" pitchFamily="34" charset="0"/>
              </a:rPr>
              <a:t>Zprávy ze zahraničí tak vysílání dominovaly (56 % oproti 44 % zpráv z domova). Rostoucí trend podílu zahraničního zpravodajství jsme zaznamenali také u hlavní zpravodajské relace ČT </a:t>
            </a:r>
            <a:r>
              <a:rPr lang="cs-CZ" i="1" dirty="0">
                <a:solidFill>
                  <a:prstClr val="black"/>
                </a:solidFill>
                <a:latin typeface="Calibri"/>
                <a:cs typeface="Arial" panose="020B0604020202020204" pitchFamily="34" charset="0"/>
              </a:rPr>
              <a:t>Události</a:t>
            </a:r>
            <a:r>
              <a:rPr lang="cs-CZ" dirty="0">
                <a:solidFill>
                  <a:prstClr val="black"/>
                </a:solidFill>
                <a:latin typeface="Calibri"/>
                <a:cs typeface="Arial" panose="020B0604020202020204" pitchFamily="34" charset="0"/>
              </a:rPr>
              <a:t>. Stále zde s 55 % převládaly zprávy z domova, ale jejich podíl meziročně klesl o 7 p.b.</a:t>
            </a:r>
          </a:p>
        </p:txBody>
      </p:sp>
      <p:sp>
        <p:nvSpPr>
          <p:cNvPr id="2" name="AutoShape 2">
            <a:extLst>
              <a:ext uri="{FF2B5EF4-FFF2-40B4-BE49-F238E27FC236}">
                <a16:creationId xmlns:a16="http://schemas.microsoft.com/office/drawing/2014/main" id="{1F308977-24C7-C970-9786-20EC91EB50E8}"/>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D6AA1628-E163-8B74-38E4-EDE95A9ED1CF}"/>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A404261F-0BB4-865E-7769-612509FF9CA6}"/>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D8C589B8-A7A8-C238-F990-47BF9FBC4F3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112</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E0AE3DA2-0644-8F95-E212-34DE43C99908}"/>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p>
        </p:txBody>
      </p:sp>
      <p:sp>
        <p:nvSpPr>
          <p:cNvPr id="7" name="Zástupný symbol pro datum 7">
            <a:extLst>
              <a:ext uri="{FF2B5EF4-FFF2-40B4-BE49-F238E27FC236}">
                <a16:creationId xmlns:a16="http://schemas.microsoft.com/office/drawing/2014/main" id="{CDA231F9-BC40-26BF-1B6A-A5DD041EEFC4}"/>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16692855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af 18"/>
          <p:cNvGraphicFramePr/>
          <p:nvPr/>
        </p:nvGraphicFramePr>
        <p:xfrm>
          <a:off x="479376" y="1604395"/>
          <a:ext cx="11016624" cy="4778921"/>
        </p:xfrm>
        <a:graphic>
          <a:graphicData uri="http://schemas.openxmlformats.org/drawingml/2006/chart">
            <c:chart xmlns:c="http://schemas.openxmlformats.org/drawingml/2006/chart" xmlns:r="http://schemas.openxmlformats.org/officeDocument/2006/relationships" r:id="rId3"/>
          </a:graphicData>
        </a:graphic>
      </p:graphicFrame>
      <p:sp>
        <p:nvSpPr>
          <p:cNvPr id="18" name="AutoShape 2">
            <a:extLst>
              <a:ext uri="{FF2B5EF4-FFF2-40B4-BE49-F238E27FC236}">
                <a16:creationId xmlns:a16="http://schemas.microsoft.com/office/drawing/2014/main" id="{EE12C279-AF89-451C-8665-8743D1BE7FCD}"/>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algn="ctr" defTabSz="271463">
              <a:spcBef>
                <a:spcPct val="20000"/>
              </a:spcBef>
              <a:spcAft>
                <a:spcPct val="20000"/>
              </a:spcAft>
              <a:tabLst>
                <a:tab pos="631825" algn="l"/>
              </a:tabLst>
              <a:defRPr/>
            </a:pPr>
            <a:r>
              <a:rPr lang="cs-CZ" altLang="cs-CZ" sz="2100" b="1" dirty="0">
                <a:solidFill>
                  <a:prstClr val="black"/>
                </a:solidFill>
                <a:latin typeface="Calibri"/>
                <a:cs typeface="Times New Roman" panose="02020603050405020304" pitchFamily="18" charset="0"/>
              </a:rPr>
              <a:t>2025: PODÍL INFORMACÍ SOUVISEJÍCÍCH S PRAHOU NA REGIONÁLNÍM OBSAHU VYBRANÝCH ZPRAVODAJSKÝCH RELACÍ ČT</a:t>
            </a:r>
            <a:endParaRPr lang="cs-CZ" sz="2100" b="1" cap="all"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v %</a:t>
            </a: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pic>
        <p:nvPicPr>
          <p:cNvPr id="2" name="Obrázek 6">
            <a:extLst>
              <a:ext uri="{FF2B5EF4-FFF2-40B4-BE49-F238E27FC236}">
                <a16:creationId xmlns:a16="http://schemas.microsoft.com/office/drawing/2014/main" id="{4F0B66B1-B1D1-B621-9E8B-2EC9056F30AF}"/>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143897E0-7BA7-171E-FC6F-370A6D55261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4447A5FB-729B-5DDB-D61A-0481D57BCF58}"/>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113</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1CA1A281-E319-9A17-B1F6-7652B43F7303}"/>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p>
        </p:txBody>
      </p:sp>
      <p:sp>
        <p:nvSpPr>
          <p:cNvPr id="6" name="Zástupný symbol pro datum 7">
            <a:extLst>
              <a:ext uri="{FF2B5EF4-FFF2-40B4-BE49-F238E27FC236}">
                <a16:creationId xmlns:a16="http://schemas.microsoft.com/office/drawing/2014/main" id="{9F6F52C2-106E-5E97-426C-190BA4E56340}"/>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36555317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a:extLst>
              <a:ext uri="{FF2B5EF4-FFF2-40B4-BE49-F238E27FC236}">
                <a16:creationId xmlns:a16="http://schemas.microsoft.com/office/drawing/2014/main" id="{EE12C279-AF89-451C-8665-8743D1BE7FCD}"/>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2025: PODÍL </a:t>
            </a:r>
            <a:r>
              <a:rPr lang="cs-CZ" sz="2100" b="1" dirty="0">
                <a:solidFill>
                  <a:prstClr val="black"/>
                </a:solidFill>
                <a:latin typeface="Calibri"/>
              </a:rPr>
              <a:t>ZPRÁV TÝKAJÍCÍCH SE </a:t>
            </a:r>
            <a:r>
              <a:rPr lang="pt-BR" sz="2100" b="1" dirty="0">
                <a:solidFill>
                  <a:prstClr val="black"/>
                </a:solidFill>
                <a:latin typeface="Calibri"/>
              </a:rPr>
              <a:t>JEDNOTLIVÝCH KRAJŮ ČR NA REGIONÁLNÍM ZPRAVODAJSTVÍ POŘADU UDÁLOSTI </a:t>
            </a:r>
            <a:endParaRPr lang="cs-CZ" sz="2100" b="1" dirty="0">
              <a:solidFill>
                <a:prstClr val="black"/>
              </a:solidFill>
              <a:latin typeface="Calibri"/>
            </a:endParaRPr>
          </a:p>
          <a:p>
            <a:pPr marL="1588" indent="-1588" algn="ctr" defTabSz="271463">
              <a:spcBef>
                <a:spcPts val="200"/>
              </a:spcBef>
              <a:spcAft>
                <a:spcPct val="20000"/>
              </a:spcAft>
              <a:tabLst>
                <a:tab pos="631825" algn="l"/>
              </a:tabLst>
              <a:defRPr/>
            </a:pPr>
            <a:r>
              <a:rPr lang="cs-CZ" sz="1200" b="1" dirty="0">
                <a:solidFill>
                  <a:prstClr val="black"/>
                </a:solidFill>
                <a:latin typeface="Calibri" pitchFamily="34" charset="0"/>
              </a:rPr>
              <a:t>Zdroj: Media Tenor, v %</a:t>
            </a: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graphicFrame>
        <p:nvGraphicFramePr>
          <p:cNvPr id="10" name="Graf 9"/>
          <p:cNvGraphicFramePr>
            <a:graphicFrameLocks/>
          </p:cNvGraphicFramePr>
          <p:nvPr/>
        </p:nvGraphicFramePr>
        <p:xfrm>
          <a:off x="696000" y="1547245"/>
          <a:ext cx="10800000" cy="4834087"/>
        </p:xfrm>
        <a:graphic>
          <a:graphicData uri="http://schemas.openxmlformats.org/drawingml/2006/chart">
            <c:chart xmlns:c="http://schemas.openxmlformats.org/drawingml/2006/chart" xmlns:r="http://schemas.openxmlformats.org/officeDocument/2006/relationships" r:id="rId3"/>
          </a:graphicData>
        </a:graphic>
      </p:graphicFrame>
      <p:pic>
        <p:nvPicPr>
          <p:cNvPr id="2" name="Obrázek 6">
            <a:extLst>
              <a:ext uri="{FF2B5EF4-FFF2-40B4-BE49-F238E27FC236}">
                <a16:creationId xmlns:a16="http://schemas.microsoft.com/office/drawing/2014/main" id="{B68339B6-5E10-7FA3-DE71-AFC377E788C0}"/>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F3FEA1C5-4247-6BBC-4451-8B603A61DD32}"/>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4A9B4980-FB90-1F1F-3EEE-18992C13D092}"/>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114</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20729922-1328-211D-BD45-E66AFBE342A9}"/>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p>
        </p:txBody>
      </p:sp>
      <p:sp>
        <p:nvSpPr>
          <p:cNvPr id="6" name="Zástupný symbol pro datum 7">
            <a:extLst>
              <a:ext uri="{FF2B5EF4-FFF2-40B4-BE49-F238E27FC236}">
                <a16:creationId xmlns:a16="http://schemas.microsoft.com/office/drawing/2014/main" id="{72CAC980-FFEF-9981-42DE-6862AAF110D4}"/>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24595594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CB5036CF-DEC7-4780-B76A-12C45B70DD42}"/>
              </a:ext>
            </a:extLst>
          </p:cNvPr>
          <p:cNvSpPr/>
          <p:nvPr/>
        </p:nvSpPr>
        <p:spPr>
          <a:xfrm>
            <a:off x="696000" y="1220847"/>
            <a:ext cx="10800000" cy="3570208"/>
          </a:xfrm>
          <a:prstGeom prst="rect">
            <a:avLst/>
          </a:prstGeom>
        </p:spPr>
        <p:txBody>
          <a:bodyPr wrap="square">
            <a:spAutoFit/>
          </a:bodyPr>
          <a:lstStyle/>
          <a:p>
            <a:pPr marL="285750" indent="-285750" algn="just">
              <a:spcAft>
                <a:spcPts val="600"/>
              </a:spcAft>
              <a:buFont typeface="Arial" pitchFamily="34" charset="0"/>
              <a:buChar char="•"/>
              <a:defRPr/>
            </a:pPr>
            <a:r>
              <a:rPr lang="cs-CZ" b="1" dirty="0">
                <a:solidFill>
                  <a:prstClr val="black"/>
                </a:solidFill>
                <a:latin typeface="Calibri"/>
              </a:rPr>
              <a:t>Podíl příspěvků o Praze na regionálním obsahu hlavní zpravodajské relace </a:t>
            </a:r>
            <a:r>
              <a:rPr lang="cs-CZ" b="1" i="1" dirty="0">
                <a:solidFill>
                  <a:prstClr val="black"/>
                </a:solidFill>
                <a:latin typeface="Calibri"/>
              </a:rPr>
              <a:t>Události</a:t>
            </a:r>
            <a:r>
              <a:rPr lang="cs-CZ" dirty="0">
                <a:solidFill>
                  <a:prstClr val="black"/>
                </a:solidFill>
                <a:latin typeface="Calibri"/>
              </a:rPr>
              <a:t> </a:t>
            </a:r>
            <a:r>
              <a:rPr lang="cs-CZ" b="1" dirty="0">
                <a:solidFill>
                  <a:prstClr val="black"/>
                </a:solidFill>
                <a:latin typeface="Calibri"/>
              </a:rPr>
              <a:t>činil v minulém roce 20 %, meziročně se nezměnil. </a:t>
            </a:r>
          </a:p>
          <a:p>
            <a:pPr marL="285750" indent="-285750" algn="just">
              <a:spcAft>
                <a:spcPts val="600"/>
              </a:spcAft>
              <a:buFont typeface="Arial" pitchFamily="34" charset="0"/>
              <a:buChar char="•"/>
              <a:defRPr/>
            </a:pPr>
            <a:r>
              <a:rPr lang="cs-CZ" dirty="0">
                <a:solidFill>
                  <a:prstClr val="black"/>
                </a:solidFill>
                <a:latin typeface="Calibri"/>
              </a:rPr>
              <a:t>V rámci </a:t>
            </a:r>
            <a:r>
              <a:rPr lang="cs-CZ" i="1" dirty="0">
                <a:solidFill>
                  <a:prstClr val="black"/>
                </a:solidFill>
                <a:latin typeface="Calibri"/>
              </a:rPr>
              <a:t>Událostí, komentářů</a:t>
            </a:r>
            <a:r>
              <a:rPr lang="cs-CZ" dirty="0">
                <a:solidFill>
                  <a:prstClr val="black"/>
                </a:solidFill>
                <a:latin typeface="Calibri"/>
              </a:rPr>
              <a:t> se tématy souvisejícími s Prahou zabývalo 25 % všech regionálních příspěvků. V </a:t>
            </a:r>
            <a:r>
              <a:rPr lang="cs-CZ" i="1" dirty="0">
                <a:solidFill>
                  <a:prstClr val="black"/>
                </a:solidFill>
                <a:latin typeface="Calibri"/>
              </a:rPr>
              <a:t>Událostech v kultuře</a:t>
            </a:r>
            <a:r>
              <a:rPr lang="cs-CZ" dirty="0">
                <a:solidFill>
                  <a:prstClr val="black"/>
                </a:solidFill>
                <a:latin typeface="Calibri"/>
              </a:rPr>
              <a:t> byl tento podíl dokonce 41 %, což nepochybně souvisí s tím, že v Praze sídlí celá řada významných kulturně-společenských institucí, jakými jsou divadla, muzea, koncertní síně apod. Zároveň platí, že světově známí umělci vystupující v ČR míří nejčastěji právě do Prahy.</a:t>
            </a:r>
          </a:p>
          <a:p>
            <a:pPr marL="285750" indent="-285750" algn="just">
              <a:spcAft>
                <a:spcPts val="600"/>
              </a:spcAft>
              <a:buFont typeface="Arial" pitchFamily="34" charset="0"/>
              <a:buChar char="•"/>
              <a:defRPr/>
            </a:pPr>
            <a:r>
              <a:rPr lang="cs-CZ" b="1" dirty="0">
                <a:solidFill>
                  <a:prstClr val="black"/>
                </a:solidFill>
                <a:latin typeface="Calibri"/>
              </a:rPr>
              <a:t>Rovněž u podílu zpráv z jednotlivých krajů na regionálním zpravodajství </a:t>
            </a:r>
            <a:r>
              <a:rPr lang="cs-CZ" b="1" i="1" dirty="0">
                <a:solidFill>
                  <a:prstClr val="black"/>
                </a:solidFill>
                <a:latin typeface="Calibri"/>
              </a:rPr>
              <a:t>Událostí</a:t>
            </a:r>
            <a:r>
              <a:rPr lang="cs-CZ" b="1" dirty="0">
                <a:solidFill>
                  <a:prstClr val="black"/>
                </a:solidFill>
                <a:latin typeface="Calibri"/>
              </a:rPr>
              <a:t> je patrné výrazně vyšší poměrné zastoupení příspěvků vázaných na metropoli</a:t>
            </a:r>
            <a:r>
              <a:rPr lang="cs-CZ" dirty="0">
                <a:solidFill>
                  <a:prstClr val="black"/>
                </a:solidFill>
                <a:latin typeface="Calibri"/>
              </a:rPr>
              <a:t> (22 %).</a:t>
            </a:r>
            <a:r>
              <a:rPr lang="cs-CZ" b="1" dirty="0">
                <a:solidFill>
                  <a:prstClr val="black"/>
                </a:solidFill>
                <a:latin typeface="Calibri"/>
              </a:rPr>
              <a:t> </a:t>
            </a:r>
            <a:r>
              <a:rPr lang="cs-CZ" dirty="0">
                <a:solidFill>
                  <a:prstClr val="black"/>
                </a:solidFill>
                <a:latin typeface="Calibri"/>
              </a:rPr>
              <a:t>Je to přirozeně dáno tím, že </a:t>
            </a:r>
            <a:r>
              <a:rPr lang="cs-CZ" b="1" dirty="0">
                <a:solidFill>
                  <a:prstClr val="black"/>
                </a:solidFill>
                <a:latin typeface="Calibri"/>
              </a:rPr>
              <a:t>v Praze sídlí Parlament, Úřad vlády, ministerstva, prezident i řada dalších centrálních institucí</a:t>
            </a:r>
            <a:r>
              <a:rPr lang="cs-CZ" dirty="0">
                <a:solidFill>
                  <a:prstClr val="black"/>
                </a:solidFill>
                <a:latin typeface="Calibri"/>
              </a:rPr>
              <a:t>. Pokud bychom Prahu nebrali v potaz, pak by podíl témat a událostí vázaných na ostatní kraje víceméně odpovídal jejich podílu na populaci. V dalším pořadí tak za Prahou nalezneme zprávy z nejlidnatějších krajů, tedy Jihomoravského (11 %), Moravskoslezského a Středočeského (shodně 10 %).</a:t>
            </a:r>
          </a:p>
        </p:txBody>
      </p:sp>
      <p:sp>
        <p:nvSpPr>
          <p:cNvPr id="2" name="AutoShape 2">
            <a:extLst>
              <a:ext uri="{FF2B5EF4-FFF2-40B4-BE49-F238E27FC236}">
                <a16:creationId xmlns:a16="http://schemas.microsoft.com/office/drawing/2014/main" id="{10AB52FA-9D02-6B65-3B0F-23C46768392A}"/>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D0D0B8FF-659F-F369-E09E-450AA80C0CEF}"/>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A6D722B4-EACB-6D4F-7328-9D1F5F94CF50}"/>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99E3A319-8FB8-752C-416E-1038AC29A4B1}"/>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115</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A2429144-A1CD-80E6-D924-7B4F4E77E00A}"/>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p>
        </p:txBody>
      </p:sp>
      <p:sp>
        <p:nvSpPr>
          <p:cNvPr id="7" name="Zástupný symbol pro datum 7">
            <a:extLst>
              <a:ext uri="{FF2B5EF4-FFF2-40B4-BE49-F238E27FC236}">
                <a16:creationId xmlns:a16="http://schemas.microsoft.com/office/drawing/2014/main" id="{39097ED5-FEF0-31BA-4BF1-0B38801E6071}"/>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28555622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7"/>
          <p:cNvSpPr txBox="1">
            <a:spLocks/>
          </p:cNvSpPr>
          <p:nvPr/>
        </p:nvSpPr>
        <p:spPr bwMode="auto">
          <a:xfrm>
            <a:off x="1884366"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2800" dirty="0">
                <a:latin typeface="Calibri" pitchFamily="34" charset="0"/>
              </a:rPr>
              <a:t>CÍL 6 – Rozvoj nových médií a vysílacích služeb</a:t>
            </a:r>
          </a:p>
        </p:txBody>
      </p:sp>
      <p:sp>
        <p:nvSpPr>
          <p:cNvPr id="9" name="Obdélník 8">
            <a:extLst>
              <a:ext uri="{FF2B5EF4-FFF2-40B4-BE49-F238E27FC236}">
                <a16:creationId xmlns:a16="http://schemas.microsoft.com/office/drawing/2014/main" id="{8EACD2A2-3E94-496B-B55E-288F9B812FF3}"/>
              </a:ext>
            </a:extLst>
          </p:cNvPr>
          <p:cNvSpPr/>
          <p:nvPr/>
        </p:nvSpPr>
        <p:spPr>
          <a:xfrm>
            <a:off x="696000" y="1484784"/>
            <a:ext cx="10800000" cy="4431983"/>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VYBRANÉ POŽADAVKY NA VYSÍLÁNÍ SPADAJÍCÍ POD CÍL 6</a:t>
            </a:r>
            <a:endParaRPr lang="cs-CZ" sz="1500" dirty="0">
              <a:solidFill>
                <a:prstClr val="black"/>
              </a:solidFill>
              <a:latin typeface="Calibri"/>
            </a:endParaRPr>
          </a:p>
          <a:p>
            <a:pPr algn="just">
              <a:spcAft>
                <a:spcPts val="600"/>
              </a:spcAft>
            </a:pPr>
            <a:r>
              <a:rPr lang="cs-CZ" sz="1200" dirty="0">
                <a:solidFill>
                  <a:prstClr val="black"/>
                </a:solidFill>
                <a:latin typeface="Calibri"/>
              </a:rPr>
              <a:t>Česká televize se dlouhodobě zabývá rozvojem a implementací nových technologií do struktury vysílání. Legislativní rámec se v této oblasti omezuje spíše na obecná konstatování, která uvádíme níže, ale která již plně nereflektují rychlý vývoj v oblasti komunikací a informačních technologií. </a:t>
            </a:r>
          </a:p>
          <a:p>
            <a:pPr marL="285750" indent="-285750" algn="just">
              <a:spcAft>
                <a:spcPts val="600"/>
              </a:spcAft>
              <a:buFont typeface="Arial" panose="020B0604020202020204" pitchFamily="34" charset="0"/>
              <a:buChar char="•"/>
            </a:pPr>
            <a:r>
              <a:rPr lang="cs-CZ" sz="1200" i="1" dirty="0">
                <a:solidFill>
                  <a:prstClr val="black"/>
                </a:solidFill>
                <a:latin typeface="Calibri"/>
              </a:rPr>
              <a:t>„Česká televize naplňuje veřejnou službu v oblasti televizního vysílání zejména tím, že: … i) poskytuje teletextové služby …“ </a:t>
            </a:r>
            <a:r>
              <a:rPr lang="cs-CZ" sz="1200" dirty="0">
                <a:solidFill>
                  <a:prstClr val="black"/>
                </a:solidFill>
                <a:latin typeface="Calibri"/>
              </a:rPr>
              <a:t>(Zákon o ČT, § 3 odst. 1 písm. i)</a:t>
            </a:r>
          </a:p>
          <a:p>
            <a:pPr marL="285750" indent="-285750" algn="just">
              <a:spcAft>
                <a:spcPts val="600"/>
              </a:spcAft>
              <a:buFont typeface="Arial" panose="020B0604020202020204" pitchFamily="34" charset="0"/>
              <a:buChar char="•"/>
            </a:pPr>
            <a:r>
              <a:rPr lang="cs-CZ" sz="1200" i="1" dirty="0">
                <a:solidFill>
                  <a:prstClr val="black"/>
                </a:solidFill>
                <a:latin typeface="Calibri"/>
              </a:rPr>
              <a:t>„Česká televize naplňuje veřejnou službu v oblasti televizního vysílání zejména tím, že: … k) vyvíjí činnost v oblastech nových vysílacích technologií a služeb … “ </a:t>
            </a:r>
            <a:r>
              <a:rPr lang="cs-CZ" sz="1200" dirty="0">
                <a:solidFill>
                  <a:prstClr val="black"/>
                </a:solidFill>
                <a:latin typeface="Calibri"/>
              </a:rPr>
              <a:t>(Zákon o ČT, § 3 odst. 1 písm. k)</a:t>
            </a:r>
            <a:endParaRPr lang="cs-CZ" sz="1200" i="1" dirty="0">
              <a:solidFill>
                <a:prstClr val="black"/>
              </a:solidFill>
              <a:latin typeface="Calibri"/>
            </a:endParaRPr>
          </a:p>
          <a:p>
            <a:pPr marL="285750" indent="-285750" algn="just">
              <a:spcAft>
                <a:spcPts val="600"/>
              </a:spcAft>
              <a:buFont typeface="Arial" panose="020B0604020202020204" pitchFamily="34" charset="0"/>
              <a:buChar char="•"/>
            </a:pPr>
            <a:r>
              <a:rPr lang="cs-CZ" sz="1200" i="1" dirty="0">
                <a:solidFill>
                  <a:prstClr val="black"/>
                </a:solidFill>
                <a:latin typeface="Calibri"/>
              </a:rPr>
              <a:t>„Česká televize naplňuje veřejnou službu v oblasti televizního vysílání zejména tím, že: … m) poskytuje veřejnosti informace a obsah podle § 2 odst. 1 prostřednictvím internetových stránek a aplikací České televize." </a:t>
            </a:r>
            <a:r>
              <a:rPr lang="cs-CZ" sz="1200" dirty="0">
                <a:solidFill>
                  <a:prstClr val="black"/>
                </a:solidFill>
                <a:latin typeface="Calibri"/>
              </a:rPr>
              <a:t>(Zákon o ČT, § 3 odst. 1 písm. m)</a:t>
            </a:r>
          </a:p>
          <a:p>
            <a:pPr marL="285750" indent="-285750" algn="just">
              <a:spcAft>
                <a:spcPts val="600"/>
              </a:spcAft>
              <a:buFont typeface="Arial" panose="020B0604020202020204" pitchFamily="34" charset="0"/>
              <a:buChar char="•"/>
            </a:pPr>
            <a:r>
              <a:rPr lang="cs-CZ" sz="1200" i="1" dirty="0">
                <a:solidFill>
                  <a:prstClr val="black"/>
                </a:solidFill>
                <a:latin typeface="Calibri"/>
              </a:rPr>
              <a:t>„Poskytovatel audiovizuální mediální služby na vyžádání je povinen zajistit, aby audiovizuální mediální služba na vyžádání neobsahovala sdělení záměrně zpracované tak, aby mělo vliv na podvědomí fyzické osoby, aniž by jej tato osoba vědomě vnímala, a aby nepodněcovala k nenávisti …“ (</a:t>
            </a:r>
            <a:r>
              <a:rPr lang="cs-CZ" sz="1200" dirty="0">
                <a:solidFill>
                  <a:prstClr val="black"/>
                </a:solidFill>
                <a:latin typeface="Calibri"/>
              </a:rPr>
              <a:t>Zákon 132/2010 sb. o audiovizuálních mediálních službách na vyžádání, § 6 odst. 2) </a:t>
            </a:r>
          </a:p>
          <a:p>
            <a:pPr marL="285750" indent="-285750" algn="just">
              <a:spcAft>
                <a:spcPts val="600"/>
              </a:spcAft>
              <a:buFont typeface="Arial" panose="020B0604020202020204" pitchFamily="34" charset="0"/>
              <a:buChar char="•"/>
            </a:pPr>
            <a:r>
              <a:rPr lang="cs-CZ" sz="1200" i="1" dirty="0">
                <a:solidFill>
                  <a:prstClr val="black"/>
                </a:solidFill>
                <a:latin typeface="Calibri"/>
              </a:rPr>
              <a:t>„Poskytovatel audiovizuální mediální služby na vyžádání je povinen zajistit, aby audiovizuální mediální služba na vyžádání, jejíž obsah může vážně narušit fyzický, psychický nebo mravní vývoj dětí a mladistvých zejména tím, že obsahuje pornografii a hrubé samoúčelné násilí, byla dostupná pouze tak, aby děti a mladiství neměli běžně možnost obsah této audiovizuální mediální služby na vyžádání vidět nebo slyšet.“ (</a:t>
            </a:r>
            <a:r>
              <a:rPr lang="cs-CZ" sz="1200" dirty="0">
                <a:solidFill>
                  <a:prstClr val="black"/>
                </a:solidFill>
                <a:latin typeface="Calibri"/>
              </a:rPr>
              <a:t>Zákon 132/2010 sb. o audiovizuálních mediálních službách na vyžádání, § 6 odst. 3) </a:t>
            </a:r>
          </a:p>
          <a:p>
            <a:pPr algn="just">
              <a:spcAft>
                <a:spcPts val="600"/>
              </a:spcAft>
            </a:pPr>
            <a:r>
              <a:rPr lang="cs-CZ" sz="1200" dirty="0">
                <a:solidFill>
                  <a:prstClr val="black"/>
                </a:solidFill>
                <a:latin typeface="Calibri"/>
              </a:rPr>
              <a:t>Nad rámec zákonného vymezení má Česká televize definovány další vlastní cíle, mezi něž patří především:</a:t>
            </a:r>
          </a:p>
          <a:p>
            <a:pPr marL="285750" indent="-285750" algn="just">
              <a:spcAft>
                <a:spcPts val="600"/>
              </a:spcAft>
              <a:buFont typeface="Arial" panose="020B0604020202020204" pitchFamily="34" charset="0"/>
              <a:buChar char="•"/>
            </a:pPr>
            <a:r>
              <a:rPr lang="cs-CZ" sz="1200" dirty="0">
                <a:solidFill>
                  <a:prstClr val="black"/>
                </a:solidFill>
                <a:latin typeface="Calibri"/>
              </a:rPr>
              <a:t>přispívat ke zlepšování obsahu ČT vytvářením kanálů pro permanentní komunikaci s diváky,</a:t>
            </a:r>
          </a:p>
          <a:p>
            <a:pPr marL="285750" indent="-285750" algn="just">
              <a:spcAft>
                <a:spcPts val="600"/>
              </a:spcAft>
              <a:buFont typeface="Arial" panose="020B0604020202020204" pitchFamily="34" charset="0"/>
              <a:buChar char="•"/>
            </a:pPr>
            <a:r>
              <a:rPr lang="cs-CZ" sz="1200" dirty="0">
                <a:solidFill>
                  <a:prstClr val="black"/>
                </a:solidFill>
                <a:latin typeface="Calibri"/>
              </a:rPr>
              <a:t>využívat nové technologické možnosti k alternativní distribuci obsahu směrem k divákům tak, aby výsledkem byla komfortnější dosažitelnost služeb ČT bez ohledu na čas a místo.</a:t>
            </a:r>
          </a:p>
        </p:txBody>
      </p:sp>
      <p:pic>
        <p:nvPicPr>
          <p:cNvPr id="2" name="Obrázek 6">
            <a:extLst>
              <a:ext uri="{FF2B5EF4-FFF2-40B4-BE49-F238E27FC236}">
                <a16:creationId xmlns:a16="http://schemas.microsoft.com/office/drawing/2014/main" id="{2BC02569-415B-C196-66B0-470A5C5351F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F52ACC3D-690F-B745-1F2D-087E25F6CA8D}"/>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5A9AA85B-F37E-C0AB-D19C-9E165C9DE60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116</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9684BF75-305A-D81D-DE46-920F32C18875}"/>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26871309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id="{79BF6E53-8967-4601-9C79-B7700290F260}"/>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VNÍMÁNÍ ČT V SOUVISLOSTI SE ZAVÁDĚNÍM NOVÝCH TECHNOLOGIÍ A POSKYTOVÁNÍM ONLINE OBSAHU</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endParaRPr lang="cs-CZ" sz="1300" dirty="0">
              <a:solidFill>
                <a:prstClr val="black"/>
              </a:solidFill>
              <a:latin typeface="Calibri" pitchFamily="34" charset="0"/>
            </a:endParaRPr>
          </a:p>
        </p:txBody>
      </p:sp>
      <p:pic>
        <p:nvPicPr>
          <p:cNvPr id="2" name="Obrázek 6">
            <a:extLst>
              <a:ext uri="{FF2B5EF4-FFF2-40B4-BE49-F238E27FC236}">
                <a16:creationId xmlns:a16="http://schemas.microsoft.com/office/drawing/2014/main" id="{A31F13AA-7B2E-8868-473F-900FFF5ED07B}"/>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719E4143-3320-0932-6AED-285EB3CCCF2D}"/>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7B2231E4-2A40-F02B-0BA2-5DCE562804E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117</a:t>
            </a:fld>
            <a:endParaRPr lang="cs-CZ" sz="1100" dirty="0">
              <a:solidFill>
                <a:srgbClr val="1A1F52"/>
              </a:solidFill>
              <a:latin typeface="+mj-lt"/>
              <a:cs typeface="Arial" charset="0"/>
            </a:endParaRPr>
          </a:p>
        </p:txBody>
      </p:sp>
      <p:sp>
        <p:nvSpPr>
          <p:cNvPr id="7" name="Ovál 6">
            <a:extLst>
              <a:ext uri="{FF2B5EF4-FFF2-40B4-BE49-F238E27FC236}">
                <a16:creationId xmlns:a16="http://schemas.microsoft.com/office/drawing/2014/main" id="{C1486C7C-CDCB-4D31-A1F0-C4B8574D85B0}"/>
              </a:ext>
            </a:extLst>
          </p:cNvPr>
          <p:cNvSpPr/>
          <p:nvPr/>
        </p:nvSpPr>
        <p:spPr>
          <a:xfrm>
            <a:off x="11136560" y="5589240"/>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8" name="Zástupný symbol pro datum 7">
            <a:extLst>
              <a:ext uri="{FF2B5EF4-FFF2-40B4-BE49-F238E27FC236}">
                <a16:creationId xmlns:a16="http://schemas.microsoft.com/office/drawing/2014/main" id="{859420F7-ADAB-D5F8-4BB8-CE7A70007C41}"/>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9" name="Zástupný symbol pro datum 7">
            <a:extLst>
              <a:ext uri="{FF2B5EF4-FFF2-40B4-BE49-F238E27FC236}">
                <a16:creationId xmlns:a16="http://schemas.microsoft.com/office/drawing/2014/main" id="{34A698B2-E45F-FF03-034C-6AF765D63A24}"/>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6" name="Graf 5">
            <a:extLst>
              <a:ext uri="{FF2B5EF4-FFF2-40B4-BE49-F238E27FC236}">
                <a16:creationId xmlns:a16="http://schemas.microsoft.com/office/drawing/2014/main" id="{47BE2367-C249-8F75-C57B-CA5CCDD31549}"/>
              </a:ext>
            </a:extLst>
          </p:cNvPr>
          <p:cNvGraphicFramePr>
            <a:graphicFrameLocks/>
          </p:cNvGraphicFramePr>
          <p:nvPr/>
        </p:nvGraphicFramePr>
        <p:xfrm>
          <a:off x="696000" y="1679004"/>
          <a:ext cx="10800000" cy="47710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59560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a:extLst>
              <a:ext uri="{FF2B5EF4-FFF2-40B4-BE49-F238E27FC236}">
                <a16:creationId xmlns:a16="http://schemas.microsoft.com/office/drawing/2014/main" id="{89143FF2-CA98-AC0E-FA94-2F26E815C483}"/>
              </a:ext>
            </a:extLst>
          </p:cNvPr>
          <p:cNvGraphicFramePr>
            <a:graphicFrameLocks/>
          </p:cNvGraphicFramePr>
          <p:nvPr/>
        </p:nvGraphicFramePr>
        <p:xfrm>
          <a:off x="696001" y="1679004"/>
          <a:ext cx="9868816" cy="4771008"/>
        </p:xfrm>
        <a:graphic>
          <a:graphicData uri="http://schemas.openxmlformats.org/drawingml/2006/chart">
            <c:chart xmlns:c="http://schemas.openxmlformats.org/drawingml/2006/chart" xmlns:r="http://schemas.openxmlformats.org/officeDocument/2006/relationships" r:id="rId3"/>
          </a:graphicData>
        </a:graphic>
      </p:graphicFrame>
      <p:sp>
        <p:nvSpPr>
          <p:cNvPr id="15" name="AutoShape 2">
            <a:extLst>
              <a:ext uri="{FF2B5EF4-FFF2-40B4-BE49-F238E27FC236}">
                <a16:creationId xmlns:a16="http://schemas.microsoft.com/office/drawing/2014/main" id="{79BF6E53-8967-4601-9C79-B7700290F260}"/>
              </a:ext>
            </a:extLst>
          </p:cNvPr>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Průměrný počet unikátních uživatelů webových stránek čt za měsíc</a:t>
            </a:r>
            <a:endParaRPr lang="cs-CZ" sz="2100" b="1" cap="all" dirty="0">
              <a:solidFill>
                <a:srgbClr val="FF0000"/>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NetMonitor, počet unikátních uživatelů za měsíc, populace 4+</a:t>
            </a:r>
            <a:endParaRPr lang="cs-CZ" sz="1300" dirty="0">
              <a:solidFill>
                <a:prstClr val="black"/>
              </a:solidFill>
              <a:latin typeface="Calibri" pitchFamily="34" charset="0"/>
            </a:endParaRPr>
          </a:p>
        </p:txBody>
      </p:sp>
      <p:sp>
        <p:nvSpPr>
          <p:cNvPr id="22" name="Zástupný symbol pro datum 7">
            <a:extLst>
              <a:ext uri="{FF2B5EF4-FFF2-40B4-BE49-F238E27FC236}">
                <a16:creationId xmlns:a16="http://schemas.microsoft.com/office/drawing/2014/main" id="{ADCBDFBE-A1BD-49C9-A9E9-321099735791}"/>
              </a:ext>
            </a:extLst>
          </p:cNvPr>
          <p:cNvSpPr txBox="1">
            <a:spLocks/>
          </p:cNvSpPr>
          <p:nvPr/>
        </p:nvSpPr>
        <p:spPr bwMode="auto">
          <a:xfrm>
            <a:off x="2629598" y="6060144"/>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endParaRPr lang="cs-CZ" sz="1000" dirty="0">
              <a:cs typeface="Calibri" panose="020F0502020204030204" pitchFamily="34" charset="0"/>
            </a:endParaRPr>
          </a:p>
        </p:txBody>
      </p:sp>
      <p:pic>
        <p:nvPicPr>
          <p:cNvPr id="2" name="Obrázek 6">
            <a:extLst>
              <a:ext uri="{FF2B5EF4-FFF2-40B4-BE49-F238E27FC236}">
                <a16:creationId xmlns:a16="http://schemas.microsoft.com/office/drawing/2014/main" id="{16122F03-A1DA-FDD9-FDD9-E41620099FC3}"/>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6" name="Zástupný symbol pro číslo snímku 2">
            <a:extLst>
              <a:ext uri="{FF2B5EF4-FFF2-40B4-BE49-F238E27FC236}">
                <a16:creationId xmlns:a16="http://schemas.microsoft.com/office/drawing/2014/main" id="{F5E1AF3C-FC28-5559-B787-978AA2368027}"/>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Calibri" panose="020F0502020204030204" pitchFamily="34" charset="0"/>
              </a:rPr>
              <a:pPr fontAlgn="base">
                <a:spcBef>
                  <a:spcPct val="0"/>
                </a:spcBef>
                <a:spcAft>
                  <a:spcPct val="0"/>
                </a:spcAft>
              </a:pPr>
              <a:t>118</a:t>
            </a:fld>
            <a:endParaRPr lang="cs-CZ" sz="1100" dirty="0">
              <a:solidFill>
                <a:srgbClr val="1A1F52"/>
              </a:solidFill>
              <a:latin typeface="+mj-lt"/>
              <a:cs typeface="Calibri" panose="020F0502020204030204" pitchFamily="34" charset="0"/>
            </a:endParaRPr>
          </a:p>
        </p:txBody>
      </p:sp>
      <p:sp>
        <p:nvSpPr>
          <p:cNvPr id="7" name="Zástupný symbol pro datum 7">
            <a:extLst>
              <a:ext uri="{FF2B5EF4-FFF2-40B4-BE49-F238E27FC236}">
                <a16:creationId xmlns:a16="http://schemas.microsoft.com/office/drawing/2014/main" id="{25FF748C-6D99-1393-D0FE-48A460B18F37}"/>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CÍL 6 – </a:t>
            </a:r>
            <a:r>
              <a:rPr lang="cs-CZ" sz="1400" dirty="0">
                <a:latin typeface="Calibri"/>
                <a:cs typeface="Calibri" panose="020F0502020204030204" pitchFamily="34" charset="0"/>
              </a:rPr>
              <a:t>Rozvoj nových médií a vysílacích služeb</a:t>
            </a:r>
            <a:endParaRPr lang="cs-CZ" sz="1400" dirty="0">
              <a:latin typeface="Calibri" pitchFamily="34" charset="0"/>
              <a:cs typeface="Calibri" panose="020F0502020204030204" pitchFamily="34" charset="0"/>
            </a:endParaRPr>
          </a:p>
        </p:txBody>
      </p:sp>
      <p:sp>
        <p:nvSpPr>
          <p:cNvPr id="8" name="Zástupný symbol pro datum 7">
            <a:extLst>
              <a:ext uri="{FF2B5EF4-FFF2-40B4-BE49-F238E27FC236}">
                <a16:creationId xmlns:a16="http://schemas.microsoft.com/office/drawing/2014/main" id="{589BB8FE-4435-4D67-F12A-64BEC35E897A}"/>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cs typeface="Calibri" panose="020F0502020204030204" pitchFamily="34" charset="0"/>
              </a:rPr>
              <a:t>B. PLNĚNÍ OBECNÝCH CÍLŮ</a:t>
            </a:r>
          </a:p>
        </p:txBody>
      </p:sp>
      <p:sp>
        <p:nvSpPr>
          <p:cNvPr id="10" name="Zástupný symbol pro datum 7">
            <a:extLst>
              <a:ext uri="{FF2B5EF4-FFF2-40B4-BE49-F238E27FC236}">
                <a16:creationId xmlns:a16="http://schemas.microsoft.com/office/drawing/2014/main" id="{347151DA-9027-736E-EA05-0D33CA9168E4}"/>
              </a:ext>
            </a:extLst>
          </p:cNvPr>
          <p:cNvSpPr txBox="1">
            <a:spLocks/>
          </p:cNvSpPr>
          <p:nvPr/>
        </p:nvSpPr>
        <p:spPr bwMode="auto">
          <a:xfrm>
            <a:off x="7248128" y="6092039"/>
            <a:ext cx="4572509" cy="361297"/>
          </a:xfrm>
          <a:prstGeom prst="rect">
            <a:avLst/>
          </a:prstGeom>
          <a:noFill/>
          <a:ln w="9525">
            <a:noFill/>
            <a:miter lim="800000"/>
            <a:headEnd/>
            <a:tailEnd/>
          </a:ln>
        </p:spPr>
        <p:txBody>
          <a:bodyPr lIns="0" r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cs-CZ" sz="1000" dirty="0"/>
              <a:t>* Provoz zahájen v roce 2020.</a:t>
            </a:r>
          </a:p>
          <a:p>
            <a:pPr algn="r"/>
            <a:r>
              <a:rPr lang="cs-CZ" sz="1000" dirty="0"/>
              <a:t>** Měřeno od března 2021</a:t>
            </a:r>
          </a:p>
        </p:txBody>
      </p:sp>
      <p:graphicFrame>
        <p:nvGraphicFramePr>
          <p:cNvPr id="11" name="Tabulka 3">
            <a:extLst>
              <a:ext uri="{FF2B5EF4-FFF2-40B4-BE49-F238E27FC236}">
                <a16:creationId xmlns:a16="http://schemas.microsoft.com/office/drawing/2014/main" id="{02D9E0C2-69E6-470A-B0C2-5D1860C76D06}"/>
              </a:ext>
            </a:extLst>
          </p:cNvPr>
          <p:cNvGraphicFramePr>
            <a:graphicFrameLocks noGrp="1"/>
          </p:cNvGraphicFramePr>
          <p:nvPr>
            <p:extLst>
              <p:ext uri="{D42A27DB-BD31-4B8C-83A1-F6EECF244321}">
                <p14:modId xmlns:p14="http://schemas.microsoft.com/office/powerpoint/2010/main" val="3843727089"/>
              </p:ext>
            </p:extLst>
          </p:nvPr>
        </p:nvGraphicFramePr>
        <p:xfrm>
          <a:off x="10056440" y="1628441"/>
          <a:ext cx="599728" cy="4165602"/>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4273543593"/>
                    </a:ext>
                  </a:extLst>
                </a:gridCol>
              </a:tblGrid>
              <a:tr h="595086">
                <a:tc>
                  <a:txBody>
                    <a:bodyPr/>
                    <a:lstStyle/>
                    <a:p>
                      <a:pPr algn="r" fontAlgn="b"/>
                      <a:r>
                        <a:rPr lang="cs-CZ" sz="1400" b="1" i="0" u="none" strike="noStrike" dirty="0">
                          <a:solidFill>
                            <a:srgbClr val="008000"/>
                          </a:solidFill>
                          <a:effectLst/>
                          <a:latin typeface="Calibri" panose="020F0502020204030204" pitchFamily="34" charset="0"/>
                        </a:rPr>
                        <a:t>+8 %</a:t>
                      </a:r>
                    </a:p>
                  </a:txBody>
                  <a:tcPr marL="7620" marR="7620" marT="7620" marB="0" anchor="ctr">
                    <a:noFill/>
                  </a:tcPr>
                </a:tc>
                <a:extLst>
                  <a:ext uri="{0D108BD9-81ED-4DB2-BD59-A6C34878D82A}">
                    <a16:rowId xmlns:a16="http://schemas.microsoft.com/office/drawing/2014/main" val="1062946104"/>
                  </a:ext>
                </a:extLst>
              </a:tr>
              <a:tr h="595086">
                <a:tc>
                  <a:txBody>
                    <a:bodyPr/>
                    <a:lstStyle/>
                    <a:p>
                      <a:pPr algn="r" fontAlgn="b"/>
                      <a:r>
                        <a:rPr lang="cs-CZ" sz="1400" b="1" i="0" u="none" strike="noStrike" dirty="0">
                          <a:solidFill>
                            <a:srgbClr val="008000"/>
                          </a:solidFill>
                          <a:effectLst/>
                          <a:latin typeface="Calibri" panose="020F0502020204030204" pitchFamily="34" charset="0"/>
                        </a:rPr>
                        <a:t>+7 %</a:t>
                      </a:r>
                    </a:p>
                  </a:txBody>
                  <a:tcPr marL="7620" marR="7620" marT="7620" marB="0" anchor="ctr">
                    <a:noFill/>
                  </a:tcPr>
                </a:tc>
                <a:extLst>
                  <a:ext uri="{0D108BD9-81ED-4DB2-BD59-A6C34878D82A}">
                    <a16:rowId xmlns:a16="http://schemas.microsoft.com/office/drawing/2014/main" val="785124866"/>
                  </a:ext>
                </a:extLst>
              </a:tr>
              <a:tr h="595086">
                <a:tc>
                  <a:txBody>
                    <a:bodyPr/>
                    <a:lstStyle/>
                    <a:p>
                      <a:pPr algn="r" fontAlgn="b"/>
                      <a:r>
                        <a:rPr lang="cs-CZ" sz="1400" b="1" i="0" u="none" strike="noStrike" dirty="0">
                          <a:solidFill>
                            <a:srgbClr val="008000"/>
                          </a:solidFill>
                          <a:effectLst/>
                          <a:latin typeface="Calibri" panose="020F0502020204030204" pitchFamily="34" charset="0"/>
                        </a:rPr>
                        <a:t>+20 %</a:t>
                      </a:r>
                    </a:p>
                  </a:txBody>
                  <a:tcPr marL="7620" marR="7620" marT="7620" marB="0" anchor="ctr">
                    <a:noFill/>
                  </a:tcPr>
                </a:tc>
                <a:extLst>
                  <a:ext uri="{0D108BD9-81ED-4DB2-BD59-A6C34878D82A}">
                    <a16:rowId xmlns:a16="http://schemas.microsoft.com/office/drawing/2014/main" val="3260445511"/>
                  </a:ext>
                </a:extLst>
              </a:tr>
              <a:tr h="595086">
                <a:tc>
                  <a:txBody>
                    <a:bodyPr/>
                    <a:lstStyle/>
                    <a:p>
                      <a:pPr algn="r" fontAlgn="b"/>
                      <a:r>
                        <a:rPr lang="cs-CZ" sz="1400" b="1" i="0" u="none" strike="noStrike" dirty="0">
                          <a:solidFill>
                            <a:srgbClr val="FF0000"/>
                          </a:solidFill>
                          <a:effectLst/>
                          <a:latin typeface="Calibri" panose="020F0502020204030204" pitchFamily="34" charset="0"/>
                        </a:rPr>
                        <a:t>-16 %</a:t>
                      </a:r>
                    </a:p>
                  </a:txBody>
                  <a:tcPr marL="7620" marR="7620" marT="7620" marB="0" anchor="ctr">
                    <a:noFill/>
                  </a:tcPr>
                </a:tc>
                <a:extLst>
                  <a:ext uri="{0D108BD9-81ED-4DB2-BD59-A6C34878D82A}">
                    <a16:rowId xmlns:a16="http://schemas.microsoft.com/office/drawing/2014/main" val="2965796013"/>
                  </a:ext>
                </a:extLst>
              </a:tr>
              <a:tr h="595086">
                <a:tc>
                  <a:txBody>
                    <a:bodyPr/>
                    <a:lstStyle/>
                    <a:p>
                      <a:pPr algn="r" fontAlgn="b"/>
                      <a:r>
                        <a:rPr lang="cs-CZ" sz="1400" b="1" i="0" u="none" strike="noStrike" dirty="0">
                          <a:solidFill>
                            <a:srgbClr val="008000"/>
                          </a:solidFill>
                          <a:effectLst/>
                          <a:latin typeface="Calibri" panose="020F0502020204030204" pitchFamily="34" charset="0"/>
                        </a:rPr>
                        <a:t>+26 %</a:t>
                      </a:r>
                    </a:p>
                  </a:txBody>
                  <a:tcPr marL="7620" marR="7620" marT="7620" marB="0" anchor="ctr">
                    <a:noFill/>
                  </a:tcPr>
                </a:tc>
                <a:extLst>
                  <a:ext uri="{0D108BD9-81ED-4DB2-BD59-A6C34878D82A}">
                    <a16:rowId xmlns:a16="http://schemas.microsoft.com/office/drawing/2014/main" val="2491242017"/>
                  </a:ext>
                </a:extLst>
              </a:tr>
              <a:tr h="595086">
                <a:tc>
                  <a:txBody>
                    <a:bodyPr/>
                    <a:lstStyle/>
                    <a:p>
                      <a:pPr algn="r" fontAlgn="b"/>
                      <a:r>
                        <a:rPr lang="cs-CZ" sz="1400" b="1" i="0" u="none" strike="noStrike" dirty="0">
                          <a:solidFill>
                            <a:srgbClr val="008000"/>
                          </a:solidFill>
                          <a:effectLst/>
                          <a:latin typeface="Calibri" panose="020F0502020204030204" pitchFamily="34" charset="0"/>
                        </a:rPr>
                        <a:t>+26 %</a:t>
                      </a:r>
                    </a:p>
                  </a:txBody>
                  <a:tcPr marL="7620" marR="7620" marT="7620" marB="0" anchor="ctr">
                    <a:noFill/>
                  </a:tcPr>
                </a:tc>
                <a:extLst>
                  <a:ext uri="{0D108BD9-81ED-4DB2-BD59-A6C34878D82A}">
                    <a16:rowId xmlns:a16="http://schemas.microsoft.com/office/drawing/2014/main" val="2255184379"/>
                  </a:ext>
                </a:extLst>
              </a:tr>
              <a:tr h="595086">
                <a:tc>
                  <a:txBody>
                    <a:bodyPr/>
                    <a:lstStyle/>
                    <a:p>
                      <a:pPr algn="r" fontAlgn="b"/>
                      <a:r>
                        <a:rPr lang="cs-CZ" sz="1400" b="1" i="0" u="none" strike="noStrike" dirty="0">
                          <a:solidFill>
                            <a:srgbClr val="008000"/>
                          </a:solidFill>
                          <a:effectLst/>
                          <a:latin typeface="Calibri" panose="020F0502020204030204" pitchFamily="34" charset="0"/>
                        </a:rPr>
                        <a:t>+35 %</a:t>
                      </a:r>
                    </a:p>
                  </a:txBody>
                  <a:tcPr marL="7620" marR="7620" marT="7620" marB="0" anchor="ctr">
                    <a:noFill/>
                  </a:tcPr>
                </a:tc>
                <a:extLst>
                  <a:ext uri="{0D108BD9-81ED-4DB2-BD59-A6C34878D82A}">
                    <a16:rowId xmlns:a16="http://schemas.microsoft.com/office/drawing/2014/main" val="3643204708"/>
                  </a:ext>
                </a:extLst>
              </a:tr>
            </a:tbl>
          </a:graphicData>
        </a:graphic>
      </p:graphicFrame>
      <p:sp>
        <p:nvSpPr>
          <p:cNvPr id="12" name="TextovéPole 11">
            <a:extLst>
              <a:ext uri="{FF2B5EF4-FFF2-40B4-BE49-F238E27FC236}">
                <a16:creationId xmlns:a16="http://schemas.microsoft.com/office/drawing/2014/main" id="{7520D879-10A8-4FF9-BAB4-4EF19A344AB2}"/>
              </a:ext>
            </a:extLst>
          </p:cNvPr>
          <p:cNvSpPr txBox="1"/>
          <p:nvPr/>
        </p:nvSpPr>
        <p:spPr>
          <a:xfrm>
            <a:off x="9843622" y="1003375"/>
            <a:ext cx="1159292" cy="769441"/>
          </a:xfrm>
          <a:prstGeom prst="rect">
            <a:avLst/>
          </a:prstGeom>
          <a:noFill/>
        </p:spPr>
        <p:txBody>
          <a:bodyPr wrap="none" rtlCol="0">
            <a:spAutoFit/>
          </a:bodyPr>
          <a:lstStyle/>
          <a:p>
            <a:pPr algn="ctr"/>
            <a:r>
              <a:rPr lang="cs-CZ" sz="1100" b="1" dirty="0">
                <a:latin typeface="+mj-lt"/>
              </a:rPr>
              <a:t>Změna v počtu </a:t>
            </a:r>
          </a:p>
          <a:p>
            <a:pPr algn="ctr"/>
            <a:r>
              <a:rPr lang="cs-CZ" sz="1100" b="1" dirty="0">
                <a:latin typeface="+mj-lt"/>
              </a:rPr>
              <a:t>unikátních </a:t>
            </a:r>
          </a:p>
          <a:p>
            <a:pPr algn="ctr"/>
            <a:r>
              <a:rPr lang="cs-CZ" sz="1100" b="1" dirty="0">
                <a:latin typeface="+mj-lt"/>
              </a:rPr>
              <a:t>uživatelů oproti </a:t>
            </a:r>
          </a:p>
          <a:p>
            <a:pPr algn="ctr"/>
            <a:r>
              <a:rPr lang="cs-CZ" sz="1100" b="1" dirty="0">
                <a:latin typeface="+mj-lt"/>
              </a:rPr>
              <a:t>roku 2024</a:t>
            </a:r>
          </a:p>
        </p:txBody>
      </p:sp>
      <p:graphicFrame>
        <p:nvGraphicFramePr>
          <p:cNvPr id="13" name="Tabulka 3">
            <a:extLst>
              <a:ext uri="{FF2B5EF4-FFF2-40B4-BE49-F238E27FC236}">
                <a16:creationId xmlns:a16="http://schemas.microsoft.com/office/drawing/2014/main" id="{7BD98B38-5758-478A-9D89-BFD569FB84E6}"/>
              </a:ext>
            </a:extLst>
          </p:cNvPr>
          <p:cNvGraphicFramePr>
            <a:graphicFrameLocks noGrp="1"/>
          </p:cNvGraphicFramePr>
          <p:nvPr>
            <p:extLst>
              <p:ext uri="{D42A27DB-BD31-4B8C-83A1-F6EECF244321}">
                <p14:modId xmlns:p14="http://schemas.microsoft.com/office/powerpoint/2010/main" val="2686113709"/>
              </p:ext>
            </p:extLst>
          </p:nvPr>
        </p:nvGraphicFramePr>
        <p:xfrm>
          <a:off x="11184904" y="1628296"/>
          <a:ext cx="599728" cy="4165602"/>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4273543593"/>
                    </a:ext>
                  </a:extLst>
                </a:gridCol>
              </a:tblGrid>
              <a:tr h="595086">
                <a:tc>
                  <a:txBody>
                    <a:bodyPr/>
                    <a:lstStyle/>
                    <a:p>
                      <a:pPr algn="r" fontAlgn="b"/>
                      <a:r>
                        <a:rPr lang="cs-CZ" sz="1400" b="1" i="0" u="none" strike="noStrike" dirty="0">
                          <a:solidFill>
                            <a:srgbClr val="FF0000"/>
                          </a:solidFill>
                          <a:effectLst/>
                          <a:latin typeface="Calibri" panose="020F0502020204030204" pitchFamily="34" charset="0"/>
                        </a:rPr>
                        <a:t>-3 %</a:t>
                      </a:r>
                    </a:p>
                  </a:txBody>
                  <a:tcPr marL="7620" marR="7620" marT="7620" marB="0" anchor="ctr">
                    <a:noFill/>
                  </a:tcPr>
                </a:tc>
                <a:extLst>
                  <a:ext uri="{0D108BD9-81ED-4DB2-BD59-A6C34878D82A}">
                    <a16:rowId xmlns:a16="http://schemas.microsoft.com/office/drawing/2014/main" val="1062946104"/>
                  </a:ext>
                </a:extLst>
              </a:tr>
              <a:tr h="59508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1400" b="1" i="0" u="none" strike="noStrike" dirty="0">
                          <a:solidFill>
                            <a:srgbClr val="008000"/>
                          </a:solidFill>
                          <a:effectLst/>
                          <a:latin typeface="Calibri" panose="020F0502020204030204" pitchFamily="34" charset="0"/>
                        </a:rPr>
                        <a:t>+2 %</a:t>
                      </a:r>
                    </a:p>
                  </a:txBody>
                  <a:tcPr marL="7620" marR="7620" marT="7620" marB="0" anchor="ctr">
                    <a:noFill/>
                  </a:tcPr>
                </a:tc>
                <a:extLst>
                  <a:ext uri="{0D108BD9-81ED-4DB2-BD59-A6C34878D82A}">
                    <a16:rowId xmlns:a16="http://schemas.microsoft.com/office/drawing/2014/main" val="785124866"/>
                  </a:ext>
                </a:extLst>
              </a:tr>
              <a:tr h="595086">
                <a:tc>
                  <a:txBody>
                    <a:bodyPr/>
                    <a:lstStyle/>
                    <a:p>
                      <a:pPr algn="r" fontAlgn="b"/>
                      <a:r>
                        <a:rPr lang="cs-CZ" sz="1400" b="1" i="0" u="none" strike="noStrike" dirty="0">
                          <a:solidFill>
                            <a:srgbClr val="008000"/>
                          </a:solidFill>
                          <a:effectLst/>
                          <a:latin typeface="Calibri" panose="020F0502020204030204" pitchFamily="34" charset="0"/>
                        </a:rPr>
                        <a:t>+7 %</a:t>
                      </a:r>
                    </a:p>
                  </a:txBody>
                  <a:tcPr marL="7620" marR="7620" marT="7620" marB="0" anchor="ctr">
                    <a:noFill/>
                  </a:tcPr>
                </a:tc>
                <a:extLst>
                  <a:ext uri="{0D108BD9-81ED-4DB2-BD59-A6C34878D82A}">
                    <a16:rowId xmlns:a16="http://schemas.microsoft.com/office/drawing/2014/main" val="3260445511"/>
                  </a:ext>
                </a:extLst>
              </a:tr>
              <a:tr h="595086">
                <a:tc>
                  <a:txBody>
                    <a:bodyPr/>
                    <a:lstStyle/>
                    <a:p>
                      <a:pPr algn="r" fontAlgn="b"/>
                      <a:r>
                        <a:rPr lang="cs-CZ" sz="1400" b="1" i="0" u="none" strike="noStrike" dirty="0">
                          <a:solidFill>
                            <a:srgbClr val="FF0000"/>
                          </a:solidFill>
                          <a:effectLst/>
                          <a:latin typeface="Calibri" panose="020F0502020204030204" pitchFamily="34" charset="0"/>
                        </a:rPr>
                        <a:t>-45 %</a:t>
                      </a:r>
                    </a:p>
                  </a:txBody>
                  <a:tcPr marL="7620" marR="7620" marT="7620" marB="0" anchor="ctr">
                    <a:noFill/>
                  </a:tcPr>
                </a:tc>
                <a:extLst>
                  <a:ext uri="{0D108BD9-81ED-4DB2-BD59-A6C34878D82A}">
                    <a16:rowId xmlns:a16="http://schemas.microsoft.com/office/drawing/2014/main" val="2965796013"/>
                  </a:ext>
                </a:extLst>
              </a:tr>
              <a:tr h="595086">
                <a:tc>
                  <a:txBody>
                    <a:bodyPr/>
                    <a:lstStyle/>
                    <a:p>
                      <a:pPr algn="r" fontAlgn="b"/>
                      <a:r>
                        <a:rPr lang="cs-CZ" sz="1400" b="1" i="0" u="none" strike="noStrike" dirty="0">
                          <a:solidFill>
                            <a:schemeClr val="tx1"/>
                          </a:solidFill>
                          <a:effectLst/>
                          <a:latin typeface="Calibri" panose="020F0502020204030204" pitchFamily="34" charset="0"/>
                        </a:rPr>
                        <a:t>0 %</a:t>
                      </a:r>
                    </a:p>
                  </a:txBody>
                  <a:tcPr marL="7620" marR="7620" marT="7620" marB="0" anchor="ctr">
                    <a:noFill/>
                  </a:tcPr>
                </a:tc>
                <a:extLst>
                  <a:ext uri="{0D108BD9-81ED-4DB2-BD59-A6C34878D82A}">
                    <a16:rowId xmlns:a16="http://schemas.microsoft.com/office/drawing/2014/main" val="2491242017"/>
                  </a:ext>
                </a:extLst>
              </a:tr>
              <a:tr h="595086">
                <a:tc>
                  <a:txBody>
                    <a:bodyPr/>
                    <a:lstStyle/>
                    <a:p>
                      <a:pPr algn="r" fontAlgn="b"/>
                      <a:r>
                        <a:rPr lang="cs-CZ" sz="1400" b="1" i="0" u="none" strike="noStrike" dirty="0">
                          <a:solidFill>
                            <a:srgbClr val="008000"/>
                          </a:solidFill>
                          <a:effectLst/>
                          <a:latin typeface="Calibri" panose="020F0502020204030204" pitchFamily="34" charset="0"/>
                        </a:rPr>
                        <a:t>+6 %</a:t>
                      </a:r>
                    </a:p>
                  </a:txBody>
                  <a:tcPr marL="7620" marR="7620" marT="7620" marB="0" anchor="ctr">
                    <a:noFill/>
                  </a:tcPr>
                </a:tc>
                <a:extLst>
                  <a:ext uri="{0D108BD9-81ED-4DB2-BD59-A6C34878D82A}">
                    <a16:rowId xmlns:a16="http://schemas.microsoft.com/office/drawing/2014/main" val="2255184379"/>
                  </a:ext>
                </a:extLst>
              </a:tr>
              <a:tr h="595086">
                <a:tc>
                  <a:txBody>
                    <a:bodyPr/>
                    <a:lstStyle/>
                    <a:p>
                      <a:pPr algn="r" fontAlgn="b"/>
                      <a:r>
                        <a:rPr lang="cs-CZ" sz="1400" b="1" i="0" u="none" strike="noStrike" dirty="0">
                          <a:solidFill>
                            <a:srgbClr val="FF0000"/>
                          </a:solidFill>
                          <a:effectLst/>
                          <a:latin typeface="Calibri" panose="020F0502020204030204" pitchFamily="34" charset="0"/>
                        </a:rPr>
                        <a:t>-3 %</a:t>
                      </a:r>
                    </a:p>
                  </a:txBody>
                  <a:tcPr marL="7620" marR="7620" marT="7620" marB="0" anchor="ctr">
                    <a:noFill/>
                  </a:tcPr>
                </a:tc>
                <a:extLst>
                  <a:ext uri="{0D108BD9-81ED-4DB2-BD59-A6C34878D82A}">
                    <a16:rowId xmlns:a16="http://schemas.microsoft.com/office/drawing/2014/main" val="3643204708"/>
                  </a:ext>
                </a:extLst>
              </a:tr>
            </a:tbl>
          </a:graphicData>
        </a:graphic>
      </p:graphicFrame>
      <p:sp>
        <p:nvSpPr>
          <p:cNvPr id="14" name="TextovéPole 13">
            <a:extLst>
              <a:ext uri="{FF2B5EF4-FFF2-40B4-BE49-F238E27FC236}">
                <a16:creationId xmlns:a16="http://schemas.microsoft.com/office/drawing/2014/main" id="{246701FA-FF54-4845-B1E6-4512EBF81356}"/>
              </a:ext>
            </a:extLst>
          </p:cNvPr>
          <p:cNvSpPr txBox="1"/>
          <p:nvPr/>
        </p:nvSpPr>
        <p:spPr>
          <a:xfrm>
            <a:off x="11035023" y="1003230"/>
            <a:ext cx="1080745" cy="769441"/>
          </a:xfrm>
          <a:prstGeom prst="rect">
            <a:avLst/>
          </a:prstGeom>
          <a:noFill/>
        </p:spPr>
        <p:txBody>
          <a:bodyPr wrap="none" rtlCol="0">
            <a:spAutoFit/>
          </a:bodyPr>
          <a:lstStyle/>
          <a:p>
            <a:pPr algn="ctr"/>
            <a:r>
              <a:rPr lang="cs-CZ" sz="1100" b="1" dirty="0">
                <a:latin typeface="+mj-lt"/>
              </a:rPr>
              <a:t>Změna v počtu </a:t>
            </a:r>
          </a:p>
          <a:p>
            <a:pPr algn="ctr"/>
            <a:r>
              <a:rPr lang="cs-CZ" sz="1100" b="1" dirty="0">
                <a:latin typeface="+mj-lt"/>
              </a:rPr>
              <a:t>zobrazených </a:t>
            </a:r>
          </a:p>
          <a:p>
            <a:pPr algn="ctr"/>
            <a:r>
              <a:rPr lang="cs-CZ" sz="1100" b="1" dirty="0">
                <a:latin typeface="+mj-lt"/>
              </a:rPr>
              <a:t>stránek oproti</a:t>
            </a:r>
          </a:p>
          <a:p>
            <a:pPr algn="ctr"/>
            <a:r>
              <a:rPr lang="cs-CZ" sz="1100" b="1" dirty="0">
                <a:latin typeface="+mj-lt"/>
              </a:rPr>
              <a:t> roku 2024</a:t>
            </a:r>
          </a:p>
        </p:txBody>
      </p:sp>
      <p:sp>
        <p:nvSpPr>
          <p:cNvPr id="3" name="Zástupný symbol pro datum 7">
            <a:extLst>
              <a:ext uri="{FF2B5EF4-FFF2-40B4-BE49-F238E27FC236}">
                <a16:creationId xmlns:a16="http://schemas.microsoft.com/office/drawing/2014/main" id="{74D3F98B-E91D-E4B8-451D-C12F64212269}"/>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Tree>
    <p:extLst>
      <p:ext uri="{BB962C8B-B14F-4D97-AF65-F5344CB8AC3E}">
        <p14:creationId xmlns:p14="http://schemas.microsoft.com/office/powerpoint/2010/main" val="33303872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70ADA072-7E8B-DEDB-0694-0F0B848DFE45}"/>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3B765633-B95A-3A58-E7CC-4BA008F2187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8282AA08-23B3-EEB5-5C88-A88C42A3B2F1}"/>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8780E79C-F22C-C70B-B7CF-39526CCE1E1F}"/>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119</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F209292E-6C5D-83B3-497E-9673042DDB45}"/>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B39C7007-45F4-3713-CA28-75A3279C32CA}"/>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10" name="TextovéPole 9">
            <a:extLst>
              <a:ext uri="{FF2B5EF4-FFF2-40B4-BE49-F238E27FC236}">
                <a16:creationId xmlns:a16="http://schemas.microsoft.com/office/drawing/2014/main" id="{C17510BA-1CE5-49F6-8FB0-C2E45E589B4E}"/>
              </a:ext>
            </a:extLst>
          </p:cNvPr>
          <p:cNvSpPr txBox="1"/>
          <p:nvPr/>
        </p:nvSpPr>
        <p:spPr>
          <a:xfrm>
            <a:off x="677970" y="1398543"/>
            <a:ext cx="10746622" cy="4262705"/>
          </a:xfrm>
          <a:prstGeom prst="rect">
            <a:avLst/>
          </a:prstGeom>
          <a:noFill/>
        </p:spPr>
        <p:txBody>
          <a:bodyPr wrap="square" rtlCol="0">
            <a:spAutoFit/>
          </a:bodyPr>
          <a:lstStyle/>
          <a:p>
            <a:pPr marL="285737" indent="-285737" algn="just">
              <a:spcAft>
                <a:spcPts val="600"/>
              </a:spcAft>
              <a:buFont typeface="Arial" panose="020B0604020202020204" pitchFamily="34" charset="0"/>
              <a:buChar char="•"/>
            </a:pPr>
            <a:r>
              <a:rPr lang="cs-CZ" sz="1600" b="1" dirty="0">
                <a:latin typeface="+mj-lt"/>
              </a:rPr>
              <a:t>Koeficient indikátoru </a:t>
            </a:r>
            <a:r>
              <a:rPr lang="cs-CZ" sz="1600" b="1" i="1" dirty="0">
                <a:latin typeface="+mj-lt"/>
              </a:rPr>
              <a:t>Vnímání vedoucího postavení ČT v zavádění nových technologií </a:t>
            </a:r>
            <a:r>
              <a:rPr lang="cs-CZ" sz="1600" b="1" dirty="0">
                <a:latin typeface="+mj-lt"/>
              </a:rPr>
              <a:t>dosáhl úrovně 49 %</a:t>
            </a:r>
            <a:r>
              <a:rPr lang="cs-CZ" sz="1600" dirty="0">
                <a:latin typeface="+mj-lt"/>
              </a:rPr>
              <a:t>. Oproti roku 2024 poklesl o 2 p.b., oproti průměru let 2019-2023 o 8 p.b. Koeficient indikátoru </a:t>
            </a:r>
            <a:r>
              <a:rPr lang="cs-CZ" sz="1600" b="1" i="1" dirty="0">
                <a:latin typeface="+mj-lt"/>
              </a:rPr>
              <a:t>Vnímání ČT jako poskytovatele zábavného nebo užitečného obsahu prostřednictvím internetových stránek a mobilních aplikací </a:t>
            </a:r>
            <a:r>
              <a:rPr lang="cs-CZ" sz="1600" dirty="0">
                <a:latin typeface="+mj-lt"/>
              </a:rPr>
              <a:t>klesl o 1 p.b. na hodnotu 63 %, jedná se přitom o stejný výsledek jako v letech 2019-2023. Koeficient indikátoru </a:t>
            </a:r>
            <a:r>
              <a:rPr lang="cs-CZ" sz="1600" b="1" i="1" dirty="0">
                <a:latin typeface="+mj-lt"/>
              </a:rPr>
              <a:t>Vnímání ČT jako poskytovatele zábavného nebo užitečného obsahu prostřednictvím internetového archivu iVysílání</a:t>
            </a:r>
            <a:r>
              <a:rPr lang="cs-CZ" sz="1600" dirty="0">
                <a:latin typeface="+mj-lt"/>
              </a:rPr>
              <a:t> klesl jak proti roku 2024, tak i ve srovnání s průměrem předchozích let o 1 p. b. na 71 %.</a:t>
            </a:r>
          </a:p>
          <a:p>
            <a:pPr marL="285737" indent="-285737" algn="just">
              <a:spcAft>
                <a:spcPts val="600"/>
              </a:spcAft>
              <a:buFont typeface="Arial" panose="020B0604020202020204" pitchFamily="34" charset="0"/>
              <a:buChar char="•"/>
            </a:pPr>
            <a:r>
              <a:rPr lang="cs-CZ" sz="1600" dirty="0">
                <a:latin typeface="+mj-lt"/>
              </a:rPr>
              <a:t>1. září 2025 byla do měření návštěvnosti webů NetMonitor zavedena nová metodika Jar Flex, která nahradila stávající metodiku Constant Panel. Tato metodika lépe reaguje na omezení související s nedostatečnou podporou souborů cookie třetích stran v některých webových prohlížečích. Od změny metodiky jsme očekávali navýšení počtu uživatelů webových stránek ČT, jak to ostatně naznačovala i testovacích data získaná v průběhu roku 2025. Výsledky za období září-prosinec 2025 odpovídají předpokladům: U hlavních měřených webů ČT je navýšení počtu uživatelů proti stejnému období v roce 2023 cca 30%. Nová metodika navyšuje počty reálných uživatelů a návštěv, zatímco počty zobrazených stránek a celkově strávený čas na webech neovlivňuje. </a:t>
            </a:r>
          </a:p>
          <a:p>
            <a:pPr marL="285737" indent="-285737" algn="just">
              <a:spcAft>
                <a:spcPts val="600"/>
              </a:spcAft>
              <a:buFont typeface="Arial" panose="020B0604020202020204" pitchFamily="34" charset="0"/>
              <a:buChar char="•"/>
            </a:pPr>
            <a:r>
              <a:rPr lang="cs-CZ" sz="1600" dirty="0">
                <a:latin typeface="+mj-lt"/>
              </a:rPr>
              <a:t>Na všech měřených webech ČT, kromě ČT sport, jsme zaznamenali meziroční nárůst počtu unikátních uživatelů. </a:t>
            </a:r>
          </a:p>
          <a:p>
            <a:pPr marL="285737" indent="-285737" algn="just">
              <a:spcAft>
                <a:spcPts val="600"/>
              </a:spcAft>
              <a:buFont typeface="Arial" panose="020B0604020202020204" pitchFamily="34" charset="0"/>
              <a:buChar char="•"/>
            </a:pPr>
            <a:r>
              <a:rPr lang="cs-CZ" sz="1600" b="1" dirty="0">
                <a:solidFill>
                  <a:prstClr val="black"/>
                </a:solidFill>
                <a:latin typeface="+mj-lt"/>
              </a:rPr>
              <a:t>Hlavní web ceskatelevize.cz navštívilo v roce 2025 v průměru za měsíc více než 2,5 miliónu uživatelů, což je o 8 % více než v roce 2024. </a:t>
            </a:r>
            <a:r>
              <a:rPr lang="cs-CZ" sz="1600" dirty="0">
                <a:solidFill>
                  <a:prstClr val="black"/>
                </a:solidFill>
                <a:latin typeface="+mj-lt"/>
              </a:rPr>
              <a:t>Podíváme-li se na počet zobrazených stránek, vidíme nicméně mírný meziroční pokles o 3 %. </a:t>
            </a:r>
          </a:p>
        </p:txBody>
      </p:sp>
    </p:spTree>
    <p:extLst>
      <p:ext uri="{BB962C8B-B14F-4D97-AF65-F5344CB8AC3E}">
        <p14:creationId xmlns:p14="http://schemas.microsoft.com/office/powerpoint/2010/main" val="17851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7"/>
          <p:cNvSpPr txBox="1">
            <a:spLocks/>
          </p:cNvSpPr>
          <p:nvPr/>
        </p:nvSpPr>
        <p:spPr bwMode="auto">
          <a:xfrm>
            <a:off x="1524001" y="404664"/>
            <a:ext cx="9144000" cy="72008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A. VÝVOJ ZÁKLADNÍCH UKAZATELŮ – RQI</a:t>
            </a:r>
          </a:p>
        </p:txBody>
      </p:sp>
      <p:sp>
        <p:nvSpPr>
          <p:cNvPr id="8" name="Obdélník 7">
            <a:extLst>
              <a:ext uri="{FF2B5EF4-FFF2-40B4-BE49-F238E27FC236}">
                <a16:creationId xmlns:a16="http://schemas.microsoft.com/office/drawing/2014/main" id="{169C8257-FBEC-4B19-932D-243F46F8FB93}"/>
              </a:ext>
            </a:extLst>
          </p:cNvPr>
          <p:cNvSpPr/>
          <p:nvPr/>
        </p:nvSpPr>
        <p:spPr>
          <a:xfrm>
            <a:off x="696000" y="1196752"/>
            <a:ext cx="10800000" cy="4939814"/>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ZÁKLADNÍ POPIS METODIKY RQI</a:t>
            </a:r>
            <a:endParaRPr lang="cs-CZ" sz="1500" dirty="0">
              <a:solidFill>
                <a:prstClr val="black"/>
              </a:solidFill>
              <a:latin typeface="Calibri"/>
            </a:endParaRPr>
          </a:p>
          <a:p>
            <a:pPr marL="285750" indent="-285750" algn="just">
              <a:spcAft>
                <a:spcPts val="600"/>
              </a:spcAft>
              <a:buFont typeface="Arial" panose="020B0604020202020204" pitchFamily="34" charset="0"/>
              <a:buChar char="•"/>
            </a:pPr>
            <a:r>
              <a:rPr lang="cs-CZ" sz="1400" dirty="0">
                <a:solidFill>
                  <a:prstClr val="black"/>
                </a:solidFill>
                <a:latin typeface="Calibri"/>
              </a:rPr>
              <a:t>Primární rámec tohoto přístupu k hodnocení plnění úkolů veřejné služby byl definován v britské BBC. Principem je měření základních ukazatelů, které charakterizují „výkon“ média veřejné služby. </a:t>
            </a:r>
          </a:p>
          <a:p>
            <a:pPr marL="285750" indent="-285750" algn="just">
              <a:spcAft>
                <a:spcPts val="600"/>
              </a:spcAft>
              <a:buFont typeface="Arial" panose="020B0604020202020204" pitchFamily="34" charset="0"/>
              <a:buChar char="•"/>
            </a:pPr>
            <a:r>
              <a:rPr lang="cs-CZ" sz="1400" dirty="0">
                <a:solidFill>
                  <a:prstClr val="black"/>
                </a:solidFill>
                <a:latin typeface="Calibri"/>
              </a:rPr>
              <a:t>Původní britská metodika byla v letech 2011 a 2012 modifikována pro podmínky České republiky a specificky pro vysílání České televize. Od té doby je dále upřesňována a doplňována, přičemž v současné době sledujeme tři základní veličiny:</a:t>
            </a:r>
          </a:p>
          <a:p>
            <a:pPr marL="800100" lvl="1" indent="-342900" algn="just">
              <a:spcAft>
                <a:spcPts val="600"/>
              </a:spcAft>
              <a:buFont typeface="+mj-lt"/>
              <a:buAutoNum type="arabicPeriod"/>
            </a:pPr>
            <a:r>
              <a:rPr lang="cs-CZ" sz="1400" i="1" dirty="0">
                <a:solidFill>
                  <a:prstClr val="black"/>
                </a:solidFill>
                <a:latin typeface="Calibri"/>
              </a:rPr>
              <a:t>Zásah vysílání</a:t>
            </a:r>
            <a:r>
              <a:rPr lang="cs-CZ" sz="1400" dirty="0">
                <a:solidFill>
                  <a:prstClr val="black"/>
                </a:solidFill>
                <a:latin typeface="Calibri"/>
              </a:rPr>
              <a:t> (Reach), </a:t>
            </a:r>
          </a:p>
          <a:p>
            <a:pPr marL="800100" lvl="1" indent="-342900" algn="just">
              <a:spcAft>
                <a:spcPts val="600"/>
              </a:spcAft>
              <a:buFont typeface="+mj-lt"/>
              <a:buAutoNum type="arabicPeriod"/>
            </a:pPr>
            <a:r>
              <a:rPr lang="cs-CZ" sz="1400" i="1" dirty="0">
                <a:solidFill>
                  <a:prstClr val="black"/>
                </a:solidFill>
                <a:latin typeface="Calibri"/>
              </a:rPr>
              <a:t>Kvalitu vysílání</a:t>
            </a:r>
            <a:r>
              <a:rPr lang="cs-CZ" sz="1400" dirty="0">
                <a:solidFill>
                  <a:prstClr val="black"/>
                </a:solidFill>
                <a:latin typeface="Calibri"/>
              </a:rPr>
              <a:t> (Quality), </a:t>
            </a:r>
          </a:p>
          <a:p>
            <a:pPr marL="800100" lvl="1" indent="-342900" algn="just">
              <a:spcAft>
                <a:spcPts val="600"/>
              </a:spcAft>
              <a:buFont typeface="+mj-lt"/>
              <a:buAutoNum type="arabicPeriod"/>
            </a:pPr>
            <a:r>
              <a:rPr lang="cs-CZ" sz="1400" i="1" dirty="0">
                <a:solidFill>
                  <a:prstClr val="black"/>
                </a:solidFill>
                <a:latin typeface="Calibri"/>
              </a:rPr>
              <a:t>Dopad vysílání</a:t>
            </a:r>
            <a:r>
              <a:rPr lang="cs-CZ" sz="1400" dirty="0">
                <a:solidFill>
                  <a:prstClr val="black"/>
                </a:solidFill>
                <a:latin typeface="Calibri"/>
              </a:rPr>
              <a:t> (Impact). </a:t>
            </a:r>
          </a:p>
          <a:p>
            <a:pPr lvl="1" algn="just">
              <a:spcAft>
                <a:spcPts val="600"/>
              </a:spcAft>
            </a:pPr>
            <a:r>
              <a:rPr lang="cs-CZ" sz="1400" dirty="0">
                <a:solidFill>
                  <a:prstClr val="black"/>
                </a:solidFill>
                <a:latin typeface="Calibri"/>
              </a:rPr>
              <a:t>Hodnoty jednotlivých veličin jsou určovány prostřednictvím měření jim příslušných indikátorů.</a:t>
            </a:r>
          </a:p>
          <a:p>
            <a:pPr marL="285750" indent="-285750" algn="just">
              <a:spcAft>
                <a:spcPts val="600"/>
              </a:spcAft>
              <a:buFont typeface="Arial" panose="020B0604020202020204" pitchFamily="34" charset="0"/>
              <a:buChar char="•"/>
            </a:pPr>
            <a:r>
              <a:rPr lang="cs-CZ" sz="1400" dirty="0">
                <a:solidFill>
                  <a:prstClr val="black"/>
                </a:solidFill>
                <a:latin typeface="Calibri"/>
              </a:rPr>
              <a:t>Kromě výše uvedených tří veličin je v britské metodice definována ještě veličina čtvrtá, Value for Money, která řeší zejména náklady vynaložené na vysílání ve vztahu k zásahu publika. </a:t>
            </a:r>
          </a:p>
          <a:p>
            <a:pPr marL="285750" indent="-285750" algn="just">
              <a:spcAft>
                <a:spcPts val="600"/>
              </a:spcAft>
              <a:buFont typeface="Arial" panose="020B0604020202020204" pitchFamily="34" charset="0"/>
              <a:buChar char="•"/>
            </a:pPr>
            <a:r>
              <a:rPr lang="cs-CZ" sz="1400" dirty="0">
                <a:solidFill>
                  <a:prstClr val="black"/>
                </a:solidFill>
                <a:latin typeface="Calibri"/>
              </a:rPr>
              <a:t>Základní ukazatele RQI jsou posuzovány</a:t>
            </a:r>
          </a:p>
          <a:p>
            <a:pPr marL="800100" lvl="1" indent="-342900" algn="just">
              <a:spcAft>
                <a:spcPts val="600"/>
              </a:spcAft>
              <a:buFont typeface="+mj-lt"/>
              <a:buAutoNum type="alphaLcParenR"/>
            </a:pPr>
            <a:r>
              <a:rPr lang="cs-CZ" sz="1400" dirty="0">
                <a:solidFill>
                  <a:prstClr val="black"/>
                </a:solidFill>
                <a:latin typeface="Calibri"/>
              </a:rPr>
              <a:t>na úrovni celé ČT,</a:t>
            </a:r>
          </a:p>
          <a:p>
            <a:pPr marL="800100" lvl="1" indent="-342900" algn="just">
              <a:spcAft>
                <a:spcPts val="600"/>
              </a:spcAft>
              <a:buFont typeface="+mj-lt"/>
              <a:buAutoNum type="alphaLcParenR"/>
            </a:pPr>
            <a:r>
              <a:rPr lang="cs-CZ" sz="1400" dirty="0">
                <a:solidFill>
                  <a:prstClr val="black"/>
                </a:solidFill>
                <a:latin typeface="Calibri"/>
              </a:rPr>
              <a:t>na úrovni jednotlivých kanálů,</a:t>
            </a:r>
          </a:p>
          <a:p>
            <a:pPr marL="800100" lvl="1" indent="-342900" algn="just">
              <a:spcAft>
                <a:spcPts val="600"/>
              </a:spcAft>
              <a:buFont typeface="+mj-lt"/>
              <a:buAutoNum type="alphaLcParenR"/>
            </a:pPr>
            <a:r>
              <a:rPr lang="cs-CZ" sz="1400" dirty="0">
                <a:solidFill>
                  <a:prstClr val="black"/>
                </a:solidFill>
                <a:latin typeface="Calibri"/>
              </a:rPr>
              <a:t>na úrovni hlavních žánrů.</a:t>
            </a:r>
          </a:p>
          <a:p>
            <a:pPr marL="0" lvl="1" algn="just">
              <a:spcAft>
                <a:spcPts val="600"/>
              </a:spcAft>
            </a:pPr>
            <a:endParaRPr lang="cs-CZ" sz="1200" dirty="0">
              <a:solidFill>
                <a:prstClr val="black"/>
              </a:solidFill>
              <a:latin typeface="Calibri"/>
            </a:endParaRPr>
          </a:p>
          <a:p>
            <a:pPr marL="0" lvl="1" algn="just">
              <a:spcAft>
                <a:spcPts val="600"/>
              </a:spcAft>
            </a:pPr>
            <a:r>
              <a:rPr lang="cs-CZ" sz="1200" dirty="0">
                <a:solidFill>
                  <a:prstClr val="black"/>
                </a:solidFill>
                <a:latin typeface="Calibri"/>
              </a:rPr>
              <a:t>Poznámka: V grafech na následujících stranách v závorce uvádíme, ke které veličině je konkrétní indikátor přiřazený (R=zásah; Q=kvalita; I=dopad), a jaká data jsou zdrojem hodnoty indikátoru.</a:t>
            </a:r>
          </a:p>
        </p:txBody>
      </p:sp>
      <p:pic>
        <p:nvPicPr>
          <p:cNvPr id="2" name="Obrázek 6">
            <a:extLst>
              <a:ext uri="{FF2B5EF4-FFF2-40B4-BE49-F238E27FC236}">
                <a16:creationId xmlns:a16="http://schemas.microsoft.com/office/drawing/2014/main" id="{93454FA3-F657-2DDD-555A-EE7A654228E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D162F74D-3942-FF4C-0B48-B90EF3597869}"/>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2798A914-7564-127C-3184-BB8367756B5F}"/>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4322988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01BB1764-F929-4957-9C96-3D78B2DD3B3E}"/>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sp>
        <p:nvSpPr>
          <p:cNvPr id="4" name="TextovéPole 3">
            <a:extLst>
              <a:ext uri="{FF2B5EF4-FFF2-40B4-BE49-F238E27FC236}">
                <a16:creationId xmlns:a16="http://schemas.microsoft.com/office/drawing/2014/main" id="{8B819D1F-8A87-421F-8C8F-03B20DB69A6E}"/>
              </a:ext>
            </a:extLst>
          </p:cNvPr>
          <p:cNvSpPr txBox="1"/>
          <p:nvPr/>
        </p:nvSpPr>
        <p:spPr>
          <a:xfrm>
            <a:off x="623392" y="1124744"/>
            <a:ext cx="10746622" cy="4185761"/>
          </a:xfrm>
          <a:prstGeom prst="rect">
            <a:avLst/>
          </a:prstGeom>
          <a:noFill/>
        </p:spPr>
        <p:txBody>
          <a:bodyPr wrap="square" rtlCol="0">
            <a:spAutoFit/>
          </a:bodyPr>
          <a:lstStyle/>
          <a:p>
            <a:pPr marL="285737" indent="-285737" algn="just">
              <a:spcAft>
                <a:spcPts val="600"/>
              </a:spcAft>
              <a:buFont typeface="Arial" panose="020B0604020202020204" pitchFamily="34" charset="0"/>
              <a:buChar char="•"/>
            </a:pPr>
            <a:r>
              <a:rPr lang="cs-CZ" sz="1600" b="1" dirty="0">
                <a:solidFill>
                  <a:prstClr val="black"/>
                </a:solidFill>
                <a:latin typeface="+mj-lt"/>
              </a:rPr>
              <a:t>Průměrná měsíční návštěvnost webu ČT24 činila více než 1,1 milionu unikátních uživatelů. </a:t>
            </a:r>
            <a:r>
              <a:rPr lang="cs-CZ" sz="1600" dirty="0">
                <a:solidFill>
                  <a:prstClr val="black"/>
                </a:solidFill>
                <a:latin typeface="+mj-lt"/>
              </a:rPr>
              <a:t>To</a:t>
            </a:r>
            <a:r>
              <a:rPr lang="cs-CZ" sz="1600" b="1" dirty="0">
                <a:solidFill>
                  <a:prstClr val="black"/>
                </a:solidFill>
                <a:latin typeface="+mj-lt"/>
              </a:rPr>
              <a:t> </a:t>
            </a:r>
            <a:r>
              <a:rPr lang="cs-CZ" sz="1600" dirty="0">
                <a:solidFill>
                  <a:prstClr val="black"/>
                </a:solidFill>
                <a:latin typeface="+mj-lt"/>
              </a:rPr>
              <a:t>bylo o 20 % více než v průměrném měsíci roku 2024.</a:t>
            </a:r>
            <a:r>
              <a:rPr lang="cs-CZ" sz="1600" dirty="0">
                <a:latin typeface="+mj-lt"/>
              </a:rPr>
              <a:t> </a:t>
            </a:r>
            <a:r>
              <a:rPr lang="cs-CZ" sz="1600" dirty="0">
                <a:solidFill>
                  <a:prstClr val="black"/>
                </a:solidFill>
                <a:latin typeface="+mj-lt"/>
              </a:rPr>
              <a:t>Vedle již zmíněné úpravy metodiky NetMonitor se zde pozitivně projevil také zvýšený zájem o zpravodajství, což koresponduje i s vyšší sledovaností televizního vysílání zpravodajské stanice. Nejsilnějším měsícem webu ČT24 byl říjen, kdy se konaly parlamentní volby: Stránky navštívilo 1,8 milionu uživatelů, kteří si zobrazili 11,1 milionu stránek. Samotná volební sobota 4. října se stala historicky nejsilnějším dnem online zpravodajství ČT24 s téměř 3 miliony zobrazených stránek za jediný den.</a:t>
            </a:r>
          </a:p>
          <a:p>
            <a:pPr marL="285737" indent="-285737" algn="just">
              <a:spcAft>
                <a:spcPts val="600"/>
              </a:spcAft>
              <a:buFont typeface="Arial" panose="020B0604020202020204" pitchFamily="34" charset="0"/>
              <a:buChar char="•"/>
            </a:pPr>
            <a:r>
              <a:rPr lang="cs-CZ" sz="1600" b="1" dirty="0">
                <a:solidFill>
                  <a:prstClr val="black"/>
                </a:solidFill>
                <a:latin typeface="+mj-lt"/>
              </a:rPr>
              <a:t>Web iVysílání má za sebou úspěšný rok 2025. Každý měsíc ho v průměru navštívilo více než 1,5 milionu uživatelů, což bylo o 7 % více než v roce 2024. Počet zobrazených stránek se meziročně navýšil o 2 %. </a:t>
            </a:r>
            <a:r>
              <a:rPr lang="cs-CZ" sz="1600" dirty="0">
                <a:solidFill>
                  <a:prstClr val="black"/>
                </a:solidFill>
                <a:latin typeface="+mj-lt"/>
              </a:rPr>
              <a:t>Dobře zde fungovaly především původní a akviziční seriály. Nejsilnějším měsícem iVysílání byl prosinec s téměř 2 miliony uživatelů, vybírajících si vedle jiného ze široké nabídky pohádek a rodinných filmů, které neodmyslitelně patří k českým Vánocům. Konkrétním titulům, včetně příkladů odložené sledovanosti, se věnujeme na následujících stránkách.</a:t>
            </a:r>
          </a:p>
          <a:p>
            <a:pPr marL="285737" indent="-285737" algn="just">
              <a:spcAft>
                <a:spcPts val="600"/>
              </a:spcAft>
              <a:buFont typeface="Arial" panose="020B0604020202020204" pitchFamily="34" charset="0"/>
              <a:buChar char="•"/>
            </a:pPr>
            <a:r>
              <a:rPr lang="cs-CZ" sz="1600" b="1" dirty="0">
                <a:latin typeface="+mj-lt"/>
              </a:rPr>
              <a:t>Průměrná měsíční návštěvnost webu ČT sport činila v minulém roce 634 tisíc uživatelů, </a:t>
            </a:r>
            <a:r>
              <a:rPr lang="cs-CZ" sz="1600" dirty="0">
                <a:latin typeface="Calibri"/>
                <a:ea typeface="Calibri"/>
                <a:cs typeface="Arial"/>
              </a:rPr>
              <a:t>v průměru bylo zobrazeno 4,4 milionu stránek za měsíc. </a:t>
            </a:r>
            <a:r>
              <a:rPr lang="cs-CZ" sz="1600" b="1" dirty="0">
                <a:latin typeface="+mj-lt"/>
              </a:rPr>
              <a:t>Oproti roku 2024 se jedná o 16% pokles v počtu uživatelů a dokonce o 45% propad v počtu zobrazených stránek</a:t>
            </a:r>
            <a:r>
              <a:rPr lang="cs-CZ" sz="1600" dirty="0">
                <a:latin typeface="+mj-lt"/>
              </a:rPr>
              <a:t>. Zatímco rok 2024 byl „supersportovním“ (domácí MS v hokeji, MS ve fotbale či Olympijské hry v Paříži), tak v roce 2025 bylo vrcholných akcí přirozeně lákajících diváky výrazně méně. Nejsilnější byl pro web ČT sport květen (téměř 1,3 milionu uživatelů a 15 milionu zobrazených stránek), kdy probíhalo MS v hokeji. </a:t>
            </a:r>
          </a:p>
        </p:txBody>
      </p:sp>
      <p:pic>
        <p:nvPicPr>
          <p:cNvPr id="5" name="Obrázek 6">
            <a:extLst>
              <a:ext uri="{FF2B5EF4-FFF2-40B4-BE49-F238E27FC236}">
                <a16:creationId xmlns:a16="http://schemas.microsoft.com/office/drawing/2014/main" id="{2CEAF7F1-A65A-487E-BFDC-2D1D37C77D88}"/>
              </a:ext>
            </a:extLst>
          </p:cNvPr>
          <p:cNvPicPr>
            <a:picLocks/>
          </p:cNvPicPr>
          <p:nvPr/>
        </p:nvPicPr>
        <p:blipFill>
          <a:blip r:embed="rId2"/>
          <a:srcRect/>
          <a:stretch>
            <a:fillRect/>
          </a:stretch>
        </p:blipFill>
        <p:spPr bwMode="auto">
          <a:xfrm>
            <a:off x="371364" y="6450012"/>
            <a:ext cx="11449272" cy="75600"/>
          </a:xfrm>
          <a:prstGeom prst="rect">
            <a:avLst/>
          </a:prstGeom>
          <a:noFill/>
          <a:ln w="9525">
            <a:noFill/>
            <a:miter lim="800000"/>
            <a:headEnd/>
            <a:tailEnd/>
          </a:ln>
        </p:spPr>
      </p:pic>
      <p:sp>
        <p:nvSpPr>
          <p:cNvPr id="6" name="Zástupný symbol pro datum 7">
            <a:extLst>
              <a:ext uri="{FF2B5EF4-FFF2-40B4-BE49-F238E27FC236}">
                <a16:creationId xmlns:a16="http://schemas.microsoft.com/office/drawing/2014/main" id="{F803D728-FE00-4835-83FA-F81B62F21D19}"/>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F3A27680-A421-4394-8695-24BFF1C2BDBE}"/>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8" name="Zástupný symbol pro datum 7">
            <a:extLst>
              <a:ext uri="{FF2B5EF4-FFF2-40B4-BE49-F238E27FC236}">
                <a16:creationId xmlns:a16="http://schemas.microsoft.com/office/drawing/2014/main" id="{1C76AE61-CFDE-491E-A958-18D874849959}"/>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9" name="Zástupný symbol pro číslo snímku 2">
            <a:extLst>
              <a:ext uri="{FF2B5EF4-FFF2-40B4-BE49-F238E27FC236}">
                <a16:creationId xmlns:a16="http://schemas.microsoft.com/office/drawing/2014/main" id="{CB51AFB0-70E4-4908-99B2-D7740062F7E1}"/>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120</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16921582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F113CD02-D738-6B21-AF05-66787112E386}"/>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B5F59436-AAA8-1FF2-75EC-995D6F69DE60}"/>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76FBA12E-6103-10B2-A8BE-88E5237D447E}"/>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02FD361E-0393-039D-DD61-9A449BBA504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121</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33DDB761-18B9-21C6-7BAD-07306F53BE14}"/>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233B2E54-50B8-4E55-7AB6-2B76D5B3E835}"/>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10" name="TextovéPole 9">
            <a:extLst>
              <a:ext uri="{FF2B5EF4-FFF2-40B4-BE49-F238E27FC236}">
                <a16:creationId xmlns:a16="http://schemas.microsoft.com/office/drawing/2014/main" id="{62976053-AA36-4369-A9D8-B29120932CC5}"/>
              </a:ext>
            </a:extLst>
          </p:cNvPr>
          <p:cNvSpPr txBox="1"/>
          <p:nvPr/>
        </p:nvSpPr>
        <p:spPr>
          <a:xfrm>
            <a:off x="696000" y="1247849"/>
            <a:ext cx="10800000" cy="4262705"/>
          </a:xfrm>
          <a:prstGeom prst="rect">
            <a:avLst/>
          </a:prstGeom>
          <a:noFill/>
        </p:spPr>
        <p:txBody>
          <a:bodyPr wrap="square" rtlCol="0">
            <a:spAutoFit/>
          </a:bodyPr>
          <a:lstStyle/>
          <a:p>
            <a:pPr marL="285737" indent="-285737" algn="just">
              <a:spcAft>
                <a:spcPts val="600"/>
              </a:spcAft>
              <a:buFont typeface="Arial" panose="020B0604020202020204" pitchFamily="34" charset="0"/>
              <a:buChar char="•"/>
            </a:pPr>
            <a:r>
              <a:rPr lang="cs-CZ" sz="1600" b="1" dirty="0">
                <a:latin typeface="+mj-lt"/>
              </a:rPr>
              <a:t>Interaktivní web </a:t>
            </a:r>
            <a:r>
              <a:rPr lang="cs-CZ" sz="1600" b="1" dirty="0">
                <a:latin typeface="Calibri"/>
                <a:ea typeface="Calibri"/>
                <a:cs typeface="Arial"/>
              </a:rPr>
              <a:t>decko.cz navštívilo v roce 2025 průměrně 280 tisíc unikátních uživatelů měsíčně </a:t>
            </a:r>
            <a:r>
              <a:rPr lang="cs-CZ" sz="1600" dirty="0">
                <a:latin typeface="Calibri"/>
                <a:ea typeface="Calibri"/>
                <a:cs typeface="Arial"/>
              </a:rPr>
              <a:t>(+26 %)</a:t>
            </a:r>
            <a:r>
              <a:rPr lang="cs-CZ" sz="1600" b="0" dirty="0">
                <a:latin typeface="Calibri"/>
                <a:ea typeface="Calibri"/>
                <a:cs typeface="Arial"/>
              </a:rPr>
              <a:t> při průměrném počtu 5,5 milionu zobrazených stránek v průměru za měsíc (meziročně prakticky beze změny). O 7 p.b. nicméně poklesl čas strávený na dětském webu. Nejsilnějším měsícem byl pro web Déčka tradičně prosinec s oblíbeným interaktivním </a:t>
            </a:r>
            <a:r>
              <a:rPr lang="cs-CZ" sz="1600" b="0" i="1" dirty="0">
                <a:latin typeface="Calibri"/>
                <a:ea typeface="Calibri"/>
                <a:cs typeface="Arial"/>
              </a:rPr>
              <a:t>Adventním kalendářem </a:t>
            </a:r>
            <a:r>
              <a:rPr lang="cs-CZ" sz="1600" b="0" dirty="0">
                <a:latin typeface="Calibri"/>
                <a:ea typeface="Calibri"/>
                <a:cs typeface="Arial"/>
              </a:rPr>
              <a:t>(515 tisíc uživatelů za měsíc při počtu 8,4 milionu zobrazených stránek). Hry pro děti, ať už webové nebo ty pro chytré telefony, zaznamenaly v úhrnu více než 10,5 milionu spuštění. Do letní soutěže </a:t>
            </a:r>
            <a:r>
              <a:rPr lang="cs-CZ" sz="1600" b="0" i="1" dirty="0">
                <a:latin typeface="Calibri"/>
                <a:ea typeface="Calibri"/>
                <a:cs typeface="Arial"/>
              </a:rPr>
              <a:t>Uložte ovečky</a:t>
            </a:r>
            <a:r>
              <a:rPr lang="cs-CZ" sz="1600" b="0" dirty="0">
                <a:latin typeface="Calibri"/>
                <a:ea typeface="Calibri"/>
                <a:cs typeface="Arial"/>
              </a:rPr>
              <a:t>, která propojuje digitální příběh s výlety po celé České republice, se v roce 2025 zapojilo 29 806 hráčů. Celou hru dokončilo 83 % dětí. Během dvou prázdninových měsíců nasbíraly děti 121 898 hesel, což je o 37 % více než v roce 2024. </a:t>
            </a:r>
            <a:endParaRPr lang="cs-CZ" sz="1600" i="1" dirty="0">
              <a:highlight>
                <a:srgbClr val="FFFF00"/>
              </a:highlight>
              <a:latin typeface="+mj-lt"/>
            </a:endParaRPr>
          </a:p>
          <a:p>
            <a:pPr marL="285737" indent="-285737" algn="just">
              <a:spcAft>
                <a:spcPts val="600"/>
              </a:spcAft>
              <a:buFont typeface="Arial" panose="020B0604020202020204" pitchFamily="34" charset="0"/>
              <a:buChar char="•"/>
            </a:pPr>
            <a:r>
              <a:rPr lang="cs-CZ" sz="1600" b="1" dirty="0">
                <a:latin typeface="+mj-lt"/>
              </a:rPr>
              <a:t>Na vzdělávací web ČT edu přišlo v pátém roce jeho existence v průměru 218 tisíc unikátních uživatelů měsíčně, </a:t>
            </a:r>
            <a:r>
              <a:rPr lang="cs-CZ" sz="1600" dirty="0">
                <a:latin typeface="+mj-lt"/>
              </a:rPr>
              <a:t>což je meziročně o 26 % více. V počtu zobrazených stránek zaznamenal tento web nárůst o 6 %, z hlediska stráveného času byl výkon podobný jako v roce 2024. Nejčastěji stahované byly pracovní listy s 1,3 milionem interakcí. Téměř 5 milionů spuštění dosáhla výuková videa. Projekt ČT edu byl oceněn medailí České školní inspekce </a:t>
            </a:r>
            <a:r>
              <a:rPr lang="cs-CZ" sz="1600" i="1" dirty="0">
                <a:latin typeface="+mj-lt"/>
              </a:rPr>
              <a:t>Za zásluhy o rozvoj kvality vzdělávání</a:t>
            </a:r>
            <a:r>
              <a:rPr lang="cs-CZ" sz="1600" dirty="0">
                <a:latin typeface="+mj-lt"/>
              </a:rPr>
              <a:t>. </a:t>
            </a:r>
          </a:p>
          <a:p>
            <a:pPr marL="285737" indent="-285737" algn="just">
              <a:spcAft>
                <a:spcPts val="600"/>
              </a:spcAft>
              <a:buFont typeface="Arial" panose="020B0604020202020204" pitchFamily="34" charset="0"/>
              <a:buChar char="•"/>
            </a:pPr>
            <a:r>
              <a:rPr lang="cs-CZ" sz="1600" b="1" dirty="0">
                <a:latin typeface="+mj-lt"/>
              </a:rPr>
              <a:t>Kulturně zaměřený web ČT art v roce 2025 navštívilo každý měsíc v průměru téměř 60 tisíc unikátních uživatelů, </a:t>
            </a:r>
            <a:r>
              <a:rPr lang="cs-CZ" sz="1600" dirty="0">
                <a:latin typeface="+mj-lt"/>
              </a:rPr>
              <a:t>průměrně si zde zobrazili 256 tisíc stránek měsíčně.</a:t>
            </a:r>
          </a:p>
          <a:p>
            <a:pPr marL="285737" indent="-285737" algn="just">
              <a:spcAft>
                <a:spcPts val="600"/>
              </a:spcAft>
              <a:buFont typeface="Arial" panose="020B0604020202020204" pitchFamily="34" charset="0"/>
              <a:buChar char="•"/>
            </a:pPr>
            <a:r>
              <a:rPr lang="cs-CZ" sz="1600" dirty="0">
                <a:latin typeface="+mj-lt"/>
              </a:rPr>
              <a:t>V rámci online platforem proběhlo celkem 2 444 live stream přenosů, převážně ze sportovních událostí. V souhrnu šlo o 5 672 hodin živého vysílání, tedy 236 dní nepřetržitého live streamu, což představuje téměř dvacetiprocentní nárůst oproti roku 2024. </a:t>
            </a:r>
            <a:endParaRPr lang="cs-CZ" sz="1600" i="1" dirty="0">
              <a:latin typeface="+mj-lt"/>
            </a:endParaRPr>
          </a:p>
        </p:txBody>
      </p:sp>
    </p:spTree>
    <p:extLst>
      <p:ext uri="{BB962C8B-B14F-4D97-AF65-F5344CB8AC3E}">
        <p14:creationId xmlns:p14="http://schemas.microsoft.com/office/powerpoint/2010/main" val="13696457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37B83674-3AF2-498E-9644-8954C5D329FD}"/>
              </a:ext>
            </a:extLst>
          </p:cNvPr>
          <p:cNvSpPr>
            <a:spLocks noChangeArrowheads="1"/>
          </p:cNvSpPr>
          <p:nvPr/>
        </p:nvSpPr>
        <p:spPr bwMode="auto">
          <a:xfrm>
            <a:off x="1627191" y="548680"/>
            <a:ext cx="8937625" cy="720080"/>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ČAS STRÁVENÝ SLEDOVÁNÍM VYSÍLÁNÍ ČT NA INTERNETU v populaci 4+</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minutách za měsíc</a:t>
            </a:r>
            <a:endParaRPr lang="cs-CZ" sz="1300" dirty="0">
              <a:solidFill>
                <a:prstClr val="black"/>
              </a:solidFill>
              <a:latin typeface="Calibri"/>
            </a:endParaRPr>
          </a:p>
        </p:txBody>
      </p:sp>
      <p:pic>
        <p:nvPicPr>
          <p:cNvPr id="3" name="Obrázek 6">
            <a:extLst>
              <a:ext uri="{FF2B5EF4-FFF2-40B4-BE49-F238E27FC236}">
                <a16:creationId xmlns:a16="http://schemas.microsoft.com/office/drawing/2014/main" id="{E38341F6-67FC-439E-78DE-7584062E14CE}"/>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516B0B45-ECE6-FF9C-73CC-C939ED655D1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086AFCD9-E855-C7F1-DEA9-166C100737AA}"/>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122</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991C7D39-864D-3DC0-4C3E-62CF67F6EE31}"/>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A3EEA461-ED99-0145-34B3-DEA5D95E9944}"/>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9" name="Graf 8">
            <a:extLst>
              <a:ext uri="{FF2B5EF4-FFF2-40B4-BE49-F238E27FC236}">
                <a16:creationId xmlns:a16="http://schemas.microsoft.com/office/drawing/2014/main" id="{69B2138E-E56D-8066-1D4E-C1CBEED87453}"/>
              </a:ext>
            </a:extLst>
          </p:cNvPr>
          <p:cNvGraphicFramePr>
            <a:graphicFrameLocks/>
          </p:cNvGraphicFramePr>
          <p:nvPr/>
        </p:nvGraphicFramePr>
        <p:xfrm>
          <a:off x="696000" y="1412777"/>
          <a:ext cx="10800000" cy="4748538"/>
        </p:xfrm>
        <a:graphic>
          <a:graphicData uri="http://schemas.openxmlformats.org/drawingml/2006/chart">
            <c:chart xmlns:c="http://schemas.openxmlformats.org/drawingml/2006/chart" xmlns:r="http://schemas.openxmlformats.org/officeDocument/2006/relationships" r:id="rId4"/>
          </a:graphicData>
        </a:graphic>
      </p:graphicFrame>
      <p:sp>
        <p:nvSpPr>
          <p:cNvPr id="10" name="Zástupný symbol pro datum 7">
            <a:extLst>
              <a:ext uri="{FF2B5EF4-FFF2-40B4-BE49-F238E27FC236}">
                <a16:creationId xmlns:a16="http://schemas.microsoft.com/office/drawing/2014/main" id="{C98FCCF7-A762-2B9C-237B-038F3BAD29F2}"/>
              </a:ext>
            </a:extLst>
          </p:cNvPr>
          <p:cNvSpPr txBox="1">
            <a:spLocks/>
          </p:cNvSpPr>
          <p:nvPr/>
        </p:nvSpPr>
        <p:spPr bwMode="auto">
          <a:xfrm>
            <a:off x="392400" y="6205336"/>
            <a:ext cx="11428237" cy="244676"/>
          </a:xfrm>
          <a:prstGeom prst="rect">
            <a:avLst/>
          </a:prstGeom>
          <a:noFill/>
          <a:ln w="9525">
            <a:noFill/>
            <a:miter lim="800000"/>
            <a:headEnd/>
            <a:tailEnd/>
          </a:ln>
        </p:spPr>
        <p:txBody>
          <a:bodyPr lIns="0" r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cs-CZ" sz="1000" dirty="0">
                <a:latin typeface="+mj-lt"/>
              </a:rPr>
              <a:t>* Měřeno od roku 2024.</a:t>
            </a:r>
          </a:p>
          <a:p>
            <a:pPr algn="r"/>
            <a:r>
              <a:rPr lang="cs-CZ" sz="1000" dirty="0">
                <a:latin typeface="+mj-lt"/>
              </a:rPr>
              <a:t>** Hodnota zahrnuje živé sledování všech stanic ČT (ČT1, ČT2, ČT24, ČT sport, ČT :D a ČT art) na internetu, a to prostřednictvím webů a aplikací iVysílání, ČT24 a ČT sport.</a:t>
            </a:r>
          </a:p>
        </p:txBody>
      </p:sp>
    </p:spTree>
    <p:extLst>
      <p:ext uri="{BB962C8B-B14F-4D97-AF65-F5344CB8AC3E}">
        <p14:creationId xmlns:p14="http://schemas.microsoft.com/office/powerpoint/2010/main" val="27626931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ovéPole 12">
            <a:extLst>
              <a:ext uri="{FF2B5EF4-FFF2-40B4-BE49-F238E27FC236}">
                <a16:creationId xmlns:a16="http://schemas.microsoft.com/office/drawing/2014/main" id="{3B124384-6CA0-42B8-9FB9-984E3B17CAF1}"/>
              </a:ext>
            </a:extLst>
          </p:cNvPr>
          <p:cNvSpPr txBox="1"/>
          <p:nvPr/>
        </p:nvSpPr>
        <p:spPr>
          <a:xfrm>
            <a:off x="696000" y="1510040"/>
            <a:ext cx="10800000" cy="4139595"/>
          </a:xfrm>
          <a:prstGeom prst="rect">
            <a:avLst/>
          </a:prstGeom>
          <a:noFill/>
        </p:spPr>
        <p:txBody>
          <a:bodyPr wrap="square" rtlCol="0">
            <a:spAutoFit/>
          </a:bodyPr>
          <a:lstStyle/>
          <a:p>
            <a:pPr marL="285737" indent="-285737" algn="just">
              <a:spcAft>
                <a:spcPts val="600"/>
              </a:spcAft>
              <a:buFont typeface="Arial" panose="020B0604020202020204" pitchFamily="34" charset="0"/>
              <a:buChar char="•"/>
            </a:pPr>
            <a:r>
              <a:rPr lang="cs-CZ" b="1" dirty="0">
                <a:latin typeface="Calibri"/>
              </a:rPr>
              <a:t>Diváci strávili v roce 2024 sledováním videoobsahu České televize na internetu v průměru 67 minut za měsíc.</a:t>
            </a:r>
          </a:p>
          <a:p>
            <a:pPr marL="742950" lvl="1" indent="-285750" algn="just">
              <a:spcAft>
                <a:spcPts val="600"/>
              </a:spcAft>
              <a:buFont typeface="Wingdings" panose="05000000000000000000" pitchFamily="2" charset="2"/>
              <a:buChar char="§"/>
            </a:pPr>
            <a:r>
              <a:rPr lang="cs-CZ" sz="1700" dirty="0">
                <a:latin typeface="+mj-lt"/>
              </a:rPr>
              <a:t>Mírný pokles z 25 minut na 24 minut měsíčně na jednoho diváka jsme zaregistrovali u iVysílání.</a:t>
            </a:r>
          </a:p>
          <a:p>
            <a:pPr marL="742950" lvl="1" indent="-285750" algn="just">
              <a:spcAft>
                <a:spcPts val="600"/>
              </a:spcAft>
              <a:buFont typeface="Wingdings" panose="05000000000000000000" pitchFamily="2" charset="2"/>
              <a:buChar char="§"/>
            </a:pPr>
            <a:r>
              <a:rPr lang="cs-CZ" sz="1700" dirty="0">
                <a:latin typeface="+mj-lt"/>
              </a:rPr>
              <a:t>Naopak o minutu (ze 3 na 4 na diváka) narostl čas věnovaný měsíčně vysílání ČT24 na internetu.</a:t>
            </a:r>
          </a:p>
          <a:p>
            <a:pPr marL="742950" lvl="1" indent="-285750" algn="just">
              <a:spcAft>
                <a:spcPts val="600"/>
              </a:spcAft>
              <a:buFont typeface="Wingdings" panose="05000000000000000000" pitchFamily="2" charset="2"/>
              <a:buChar char="§"/>
            </a:pPr>
            <a:r>
              <a:rPr lang="cs-CZ" sz="1700" dirty="0">
                <a:latin typeface="+mj-lt"/>
              </a:rPr>
              <a:t>K výraznému poklesu sledování </a:t>
            </a:r>
            <a:r>
              <a:rPr lang="pl-PL" sz="1700" dirty="0">
                <a:latin typeface="+mj-lt"/>
              </a:rPr>
              <a:t>(z 9 na 4 minuty na diváka) </a:t>
            </a:r>
            <a:r>
              <a:rPr lang="cs-CZ" sz="1700" dirty="0">
                <a:latin typeface="+mj-lt"/>
              </a:rPr>
              <a:t>došlo u živého vysílání ČT sport na internetu, což souvisí s již zmíněnou absencí řady velkých sportovních událostí v roce 2024.</a:t>
            </a:r>
          </a:p>
          <a:p>
            <a:pPr marL="742950" lvl="1" indent="-285750" algn="just">
              <a:spcAft>
                <a:spcPts val="600"/>
              </a:spcAft>
              <a:buFont typeface="Wingdings" panose="05000000000000000000" pitchFamily="2" charset="2"/>
              <a:buChar char="§"/>
            </a:pPr>
            <a:r>
              <a:rPr lang="cs-CZ" sz="1700" dirty="0">
                <a:latin typeface="+mj-lt"/>
              </a:rPr>
              <a:t>Průměrný čas strávený na HbbTV ČT se prakticky nezměnil a dosáhl 19 minut na diváka měsíčně.</a:t>
            </a:r>
          </a:p>
          <a:p>
            <a:pPr marL="742950" lvl="1" indent="-285750" algn="just">
              <a:spcAft>
                <a:spcPts val="600"/>
              </a:spcAft>
              <a:buFont typeface="Wingdings" panose="05000000000000000000" pitchFamily="2" charset="2"/>
              <a:buChar char="§"/>
            </a:pPr>
            <a:r>
              <a:rPr lang="cs-CZ" sz="1700" dirty="0">
                <a:latin typeface="+mj-lt"/>
              </a:rPr>
              <a:t>O 4 minuty na 16 minut na diváka za měsíc narostl čas strávený sledováním Smart TV ČT.</a:t>
            </a:r>
          </a:p>
          <a:p>
            <a:pPr marL="285750" indent="-285750" algn="just">
              <a:spcAft>
                <a:spcPts val="600"/>
              </a:spcAft>
              <a:buFont typeface="Wingdings" panose="05000000000000000000" pitchFamily="2" charset="2"/>
              <a:buChar char="§"/>
            </a:pPr>
            <a:r>
              <a:rPr lang="cs-CZ" dirty="0">
                <a:latin typeface="+mj-lt"/>
              </a:rPr>
              <a:t>Živé vysílání ČT na internetu zaznamenalo meziročně čtvrtinový pokles odsledovaného času (z 20 na 15 minut na diváka za měsíc). Za poklesem stojí především nižší výkon sportovních streamů.</a:t>
            </a:r>
          </a:p>
          <a:p>
            <a:pPr marL="285737" indent="-285737" algn="just">
              <a:spcAft>
                <a:spcPts val="600"/>
              </a:spcAft>
              <a:buFont typeface="Arial" panose="020B0604020202020204" pitchFamily="34" charset="0"/>
              <a:buChar char="•"/>
            </a:pPr>
            <a:r>
              <a:rPr lang="cs-CZ" dirty="0">
                <a:latin typeface="Calibri"/>
              </a:rPr>
              <a:t>Sociodemografický profil diváků sledujících vysílání ČT online a diváků tradičního televizního vysílání se v některých charakteristikách liší. </a:t>
            </a:r>
            <a:r>
              <a:rPr lang="cs-CZ" b="1" dirty="0">
                <a:latin typeface="Calibri"/>
              </a:rPr>
              <a:t>„Online populace“ je oproti té televizní v průměru mladší, celkově vzdělanější a muži v ní převažují nad ženami.</a:t>
            </a:r>
            <a:r>
              <a:rPr lang="cs-CZ" dirty="0">
                <a:latin typeface="Calibri"/>
              </a:rPr>
              <a:t> Ve srovnání s rokem 2024 došlo ve struktuře diváků sledujících vysílání České televize online jen k minimálním posunům.</a:t>
            </a:r>
          </a:p>
        </p:txBody>
      </p:sp>
      <p:sp>
        <p:nvSpPr>
          <p:cNvPr id="3" name="AutoShape 2">
            <a:extLst>
              <a:ext uri="{FF2B5EF4-FFF2-40B4-BE49-F238E27FC236}">
                <a16:creationId xmlns:a16="http://schemas.microsoft.com/office/drawing/2014/main" id="{DEE30A26-5B02-59B9-0A5C-7E7928748018}"/>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2" name="Obrázek 6">
            <a:extLst>
              <a:ext uri="{FF2B5EF4-FFF2-40B4-BE49-F238E27FC236}">
                <a16:creationId xmlns:a16="http://schemas.microsoft.com/office/drawing/2014/main" id="{3EF763FB-5B96-4F45-FE5F-8E57CF17908B}"/>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2EB8FA48-B098-B88F-DD1D-B6B3873A0762}"/>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5412B407-83FB-6F35-52CC-8EF61891D4F2}"/>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123</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52052BB2-6447-93DE-1CFB-A141CDEE8ED9}"/>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38E6809F-0531-4FB3-38A9-C0BB3C228294}"/>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13019638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p:cNvSpPr>
            <a:spLocks noChangeArrowheads="1"/>
          </p:cNvSpPr>
          <p:nvPr/>
        </p:nvSpPr>
        <p:spPr bwMode="auto">
          <a:xfrm>
            <a:off x="119343" y="476672"/>
            <a:ext cx="11953322"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2025: Příklady ODLOŽENÉ sledovanosti pořadů ČT V TELEVIZI A NA internetu – </a:t>
            </a:r>
            <a:r>
              <a:rPr lang="cs-CZ" sz="2100" b="1" u="sng" cap="all" dirty="0">
                <a:solidFill>
                  <a:prstClr val="black"/>
                </a:solidFill>
                <a:latin typeface="Calibri" pitchFamily="34" charset="0"/>
              </a:rPr>
              <a:t>ČT1</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tisících diváků</a:t>
            </a:r>
            <a:endParaRPr lang="cs-CZ" sz="1300" dirty="0">
              <a:solidFill>
                <a:prstClr val="black"/>
              </a:solidFill>
              <a:latin typeface="Calibri"/>
            </a:endParaRPr>
          </a:p>
        </p:txBody>
      </p:sp>
      <p:pic>
        <p:nvPicPr>
          <p:cNvPr id="3" name="Obrázek 6">
            <a:extLst>
              <a:ext uri="{FF2B5EF4-FFF2-40B4-BE49-F238E27FC236}">
                <a16:creationId xmlns:a16="http://schemas.microsoft.com/office/drawing/2014/main" id="{A9E7A741-E7CB-5704-D810-E646D695CEE0}"/>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A6F121A0-35BB-81AB-54AE-2478564B7FA0}"/>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446F444F-913A-3848-0B0A-7D1443BF9D81}"/>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124</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DD79DF6F-C4B3-E6C9-D945-9484D458590E}"/>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28AEB174-A1DA-833D-2640-92A59BE5BFB4}"/>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2" name="Tabulka 1">
            <a:extLst>
              <a:ext uri="{FF2B5EF4-FFF2-40B4-BE49-F238E27FC236}">
                <a16:creationId xmlns:a16="http://schemas.microsoft.com/office/drawing/2014/main" id="{3DFD40A8-9E3F-CC0D-32BD-24BB7EBF0D30}"/>
              </a:ext>
            </a:extLst>
          </p:cNvPr>
          <p:cNvGraphicFramePr>
            <a:graphicFrameLocks noGrp="1"/>
          </p:cNvGraphicFramePr>
          <p:nvPr/>
        </p:nvGraphicFramePr>
        <p:xfrm>
          <a:off x="695398" y="1340768"/>
          <a:ext cx="10801204" cy="4956810"/>
        </p:xfrm>
        <a:graphic>
          <a:graphicData uri="http://schemas.openxmlformats.org/drawingml/2006/table">
            <a:tbl>
              <a:tblPr firstRow="1" bandRow="1">
                <a:tableStyleId>{5202B0CA-FC54-4496-8BCA-5EF66A818D29}</a:tableStyleId>
              </a:tblPr>
              <a:tblGrid>
                <a:gridCol w="4534280">
                  <a:extLst>
                    <a:ext uri="{9D8B030D-6E8A-4147-A177-3AD203B41FA5}">
                      <a16:colId xmlns:a16="http://schemas.microsoft.com/office/drawing/2014/main" val="20000"/>
                    </a:ext>
                  </a:extLst>
                </a:gridCol>
                <a:gridCol w="1566731">
                  <a:extLst>
                    <a:ext uri="{9D8B030D-6E8A-4147-A177-3AD203B41FA5}">
                      <a16:colId xmlns:a16="http://schemas.microsoft.com/office/drawing/2014/main" val="20002"/>
                    </a:ext>
                  </a:extLst>
                </a:gridCol>
                <a:gridCol w="1566731">
                  <a:extLst>
                    <a:ext uri="{9D8B030D-6E8A-4147-A177-3AD203B41FA5}">
                      <a16:colId xmlns:a16="http://schemas.microsoft.com/office/drawing/2014/main" val="20003"/>
                    </a:ext>
                  </a:extLst>
                </a:gridCol>
                <a:gridCol w="1566731">
                  <a:extLst>
                    <a:ext uri="{9D8B030D-6E8A-4147-A177-3AD203B41FA5}">
                      <a16:colId xmlns:a16="http://schemas.microsoft.com/office/drawing/2014/main" val="20004"/>
                    </a:ext>
                  </a:extLst>
                </a:gridCol>
                <a:gridCol w="1566731">
                  <a:extLst>
                    <a:ext uri="{9D8B030D-6E8A-4147-A177-3AD203B41FA5}">
                      <a16:colId xmlns:a16="http://schemas.microsoft.com/office/drawing/2014/main" val="3728866285"/>
                    </a:ext>
                  </a:extLst>
                </a:gridCol>
              </a:tblGrid>
              <a:tr h="814413">
                <a:tc>
                  <a:txBody>
                    <a:bodyPr/>
                    <a:lstStyle/>
                    <a:p>
                      <a:pPr algn="ctr"/>
                      <a:r>
                        <a:rPr lang="cs-CZ" sz="1400" noProof="0" dirty="0"/>
                        <a:t>Název pořadu</a:t>
                      </a:r>
                    </a:p>
                  </a:txBody>
                  <a:tcPr anchor="ctr">
                    <a:solidFill>
                      <a:schemeClr val="bg1">
                        <a:lumMod val="50000"/>
                      </a:schemeClr>
                    </a:solidFill>
                  </a:tcPr>
                </a:tc>
                <a:tc>
                  <a:txBody>
                    <a:bodyPr/>
                    <a:lstStyle/>
                    <a:p>
                      <a:pPr algn="ctr"/>
                      <a:r>
                        <a:rPr lang="cs-CZ" sz="1400" noProof="0" dirty="0"/>
                        <a:t>Živá sledovanost </a:t>
                      </a:r>
                      <a:r>
                        <a:rPr lang="cs-CZ" sz="1400" baseline="0" noProof="0" dirty="0"/>
                        <a:t>v TV, CS 4+, v tis.</a:t>
                      </a:r>
                    </a:p>
                  </a:txBody>
                  <a:tcPr anchor="ctr">
                    <a:solidFill>
                      <a:schemeClr val="bg1">
                        <a:lumMod val="50000"/>
                      </a:schemeClr>
                    </a:solidFill>
                  </a:tcPr>
                </a:tc>
                <a:tc>
                  <a:txBody>
                    <a:bodyPr/>
                    <a:lstStyle/>
                    <a:p>
                      <a:pPr algn="ctr"/>
                      <a:r>
                        <a:rPr lang="cs-CZ" sz="1400" b="1" i="0" noProof="0" dirty="0">
                          <a:solidFill>
                            <a:schemeClr val="bg1"/>
                          </a:solidFill>
                        </a:rPr>
                        <a:t>Odložená sledovanost </a:t>
                      </a:r>
                      <a:r>
                        <a:rPr lang="cs-CZ" sz="1400" b="1" i="0" baseline="0" noProof="0" dirty="0">
                          <a:solidFill>
                            <a:schemeClr val="bg1"/>
                          </a:solidFill>
                        </a:rPr>
                        <a:t>v TV, CS 4+, v tis.</a:t>
                      </a:r>
                      <a:endParaRPr lang="cs-CZ" sz="1400" b="1" i="0" noProof="0" dirty="0">
                        <a:solidFill>
                          <a:schemeClr val="bg1"/>
                        </a:solidFill>
                      </a:endParaRPr>
                    </a:p>
                  </a:txBody>
                  <a:tcPr anchor="ctr">
                    <a:solidFill>
                      <a:schemeClr val="bg1">
                        <a:lumMod val="50000"/>
                      </a:schemeClr>
                    </a:solidFill>
                  </a:tcPr>
                </a:tc>
                <a:tc>
                  <a:txBody>
                    <a:bodyPr/>
                    <a:lstStyle/>
                    <a:p>
                      <a:pPr algn="ctr"/>
                      <a:r>
                        <a:rPr lang="cs-CZ" sz="1400" b="1" i="0" noProof="0" dirty="0">
                          <a:solidFill>
                            <a:schemeClr val="bg1"/>
                          </a:solidFill>
                        </a:rPr>
                        <a:t>Odložená sledovanost na internetu 7 dní, CS 4+, v tis.</a:t>
                      </a:r>
                    </a:p>
                  </a:txBody>
                  <a:tcPr anchor="ctr">
                    <a:solidFill>
                      <a:schemeClr val="bg1">
                        <a:lumMod val="50000"/>
                      </a:schemeClr>
                    </a:solidFill>
                  </a:tcPr>
                </a:tc>
                <a:tc>
                  <a:txBody>
                    <a:bodyPr/>
                    <a:lstStyle/>
                    <a:p>
                      <a:pPr algn="ctr"/>
                      <a:r>
                        <a:rPr lang="cs-CZ" sz="1400" b="1" i="0" noProof="0" dirty="0">
                          <a:solidFill>
                            <a:schemeClr val="bg1"/>
                          </a:solidFill>
                        </a:rPr>
                        <a:t>Příspěvek odložené sledovanosti k živé v TV</a:t>
                      </a:r>
                    </a:p>
                  </a:txBody>
                  <a:tcPr anchor="ctr">
                    <a:solidFill>
                      <a:schemeClr val="bg1">
                        <a:lumMod val="50000"/>
                      </a:schemeClr>
                    </a:solidFill>
                  </a:tcPr>
                </a:tc>
                <a:extLst>
                  <a:ext uri="{0D108BD9-81ED-4DB2-BD59-A6C34878D82A}">
                    <a16:rowId xmlns:a16="http://schemas.microsoft.com/office/drawing/2014/main" val="10000"/>
                  </a:ext>
                </a:extLst>
              </a:tr>
              <a:tr h="192110">
                <a:tc>
                  <a:txBody>
                    <a:bodyPr/>
                    <a:lstStyle/>
                    <a:p>
                      <a:pPr algn="l" fontAlgn="b"/>
                      <a:r>
                        <a:rPr lang="cs-CZ" sz="1400" b="1" i="0" u="none" strike="noStrike" dirty="0">
                          <a:solidFill>
                            <a:srgbClr val="000000"/>
                          </a:solidFill>
                          <a:effectLst/>
                          <a:latin typeface="Calibri" panose="020F0502020204030204" pitchFamily="34" charset="0"/>
                        </a:rPr>
                        <a:t>Záhada strašidelného zámku</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1 684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1 086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140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73 %</a:t>
                      </a:r>
                    </a:p>
                  </a:txBody>
                  <a:tcPr marL="9525" marR="9525" marT="9525" marB="0" anchor="ctr"/>
                </a:tc>
                <a:extLst>
                  <a:ext uri="{0D108BD9-81ED-4DB2-BD59-A6C34878D82A}">
                    <a16:rowId xmlns:a16="http://schemas.microsoft.com/office/drawing/2014/main" val="10001"/>
                  </a:ext>
                </a:extLst>
              </a:tr>
              <a:tr h="192110">
                <a:tc>
                  <a:txBody>
                    <a:bodyPr/>
                    <a:lstStyle/>
                    <a:p>
                      <a:pPr algn="l" fontAlgn="b"/>
                      <a:r>
                        <a:rPr lang="cs-CZ" sz="1400" b="1" i="0" u="none" strike="noStrike" dirty="0">
                          <a:solidFill>
                            <a:srgbClr val="000000"/>
                          </a:solidFill>
                          <a:effectLst/>
                          <a:latin typeface="Calibri" panose="020F0502020204030204" pitchFamily="34" charset="0"/>
                        </a:rPr>
                        <a:t>Největší zázrak</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1 536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583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43 %</a:t>
                      </a:r>
                    </a:p>
                  </a:txBody>
                  <a:tcPr marL="9525" marR="9525" marT="9525" marB="0" anchor="ctr"/>
                </a:tc>
                <a:extLst>
                  <a:ext uri="{0D108BD9-81ED-4DB2-BD59-A6C34878D82A}">
                    <a16:rowId xmlns:a16="http://schemas.microsoft.com/office/drawing/2014/main" val="3155030696"/>
                  </a:ext>
                </a:extLst>
              </a:tr>
              <a:tr h="192110">
                <a:tc>
                  <a:txBody>
                    <a:bodyPr/>
                    <a:lstStyle/>
                    <a:p>
                      <a:pPr algn="l" fontAlgn="b"/>
                      <a:r>
                        <a:rPr lang="cs-CZ" sz="1400" b="1" i="0" u="none" strike="noStrike" dirty="0">
                          <a:solidFill>
                            <a:srgbClr val="000000"/>
                          </a:solidFill>
                          <a:effectLst/>
                          <a:latin typeface="Calibri" panose="020F0502020204030204" pitchFamily="34" charset="0"/>
                        </a:rPr>
                        <a:t>Kroky vraha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1 309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385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35 %</a:t>
                      </a:r>
                    </a:p>
                  </a:txBody>
                  <a:tcPr marL="9525" marR="9525" marT="9525" marB="0" anchor="ctr"/>
                </a:tc>
                <a:extLst>
                  <a:ext uri="{0D108BD9-81ED-4DB2-BD59-A6C34878D82A}">
                    <a16:rowId xmlns:a16="http://schemas.microsoft.com/office/drawing/2014/main" val="3566831711"/>
                  </a:ext>
                </a:extLst>
              </a:tr>
              <a:tr h="192110">
                <a:tc>
                  <a:txBody>
                    <a:bodyPr/>
                    <a:lstStyle/>
                    <a:p>
                      <a:pPr algn="l" fontAlgn="b"/>
                      <a:r>
                        <a:rPr lang="cs-CZ" sz="1400" b="1" i="0" u="none" strike="noStrike" dirty="0">
                          <a:solidFill>
                            <a:srgbClr val="000000"/>
                          </a:solidFill>
                          <a:effectLst/>
                          <a:latin typeface="Calibri" panose="020F0502020204030204" pitchFamily="34" charset="0"/>
                        </a:rPr>
                        <a:t>OKTOPUS 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1 013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53 %</a:t>
                      </a:r>
                    </a:p>
                  </a:txBody>
                  <a:tcPr marL="9525" marR="9525" marT="9525" marB="0" anchor="ctr"/>
                </a:tc>
                <a:extLst>
                  <a:ext uri="{0D108BD9-81ED-4DB2-BD59-A6C34878D82A}">
                    <a16:rowId xmlns:a16="http://schemas.microsoft.com/office/drawing/2014/main" val="1690589734"/>
                  </a:ext>
                </a:extLst>
              </a:tr>
              <a:tr h="192110">
                <a:tc>
                  <a:txBody>
                    <a:bodyPr/>
                    <a:lstStyle/>
                    <a:p>
                      <a:pPr algn="l" fontAlgn="b"/>
                      <a:r>
                        <a:rPr lang="cs-CZ" sz="1400" b="1" i="0" u="none" strike="noStrike" dirty="0">
                          <a:solidFill>
                            <a:srgbClr val="000000"/>
                          </a:solidFill>
                          <a:effectLst/>
                          <a:latin typeface="Calibri" panose="020F0502020204030204" pitchFamily="34" charset="0"/>
                        </a:rPr>
                        <a:t>Bratři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859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164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23 %</a:t>
                      </a:r>
                    </a:p>
                  </a:txBody>
                  <a:tcPr marL="9525" marR="9525" marT="9525" marB="0" anchor="ctr"/>
                </a:tc>
                <a:extLst>
                  <a:ext uri="{0D108BD9-81ED-4DB2-BD59-A6C34878D82A}">
                    <a16:rowId xmlns:a16="http://schemas.microsoft.com/office/drawing/2014/main" val="2405878230"/>
                  </a:ext>
                </a:extLst>
              </a:tr>
              <a:tr h="192110">
                <a:tc>
                  <a:txBody>
                    <a:bodyPr/>
                    <a:lstStyle/>
                    <a:p>
                      <a:pPr algn="l" fontAlgn="b"/>
                      <a:r>
                        <a:rPr lang="cs-CZ" sz="1400" b="1" i="0" u="none" strike="noStrike" dirty="0">
                          <a:solidFill>
                            <a:srgbClr val="000000"/>
                          </a:solidFill>
                          <a:effectLst/>
                          <a:latin typeface="Calibri" panose="020F0502020204030204" pitchFamily="34" charset="0"/>
                        </a:rPr>
                        <a:t>Limity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820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255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40 %</a:t>
                      </a:r>
                    </a:p>
                  </a:txBody>
                  <a:tcPr marL="9525" marR="9525" marT="9525" marB="0" anchor="ctr"/>
                </a:tc>
                <a:extLst>
                  <a:ext uri="{0D108BD9-81ED-4DB2-BD59-A6C34878D82A}">
                    <a16:rowId xmlns:a16="http://schemas.microsoft.com/office/drawing/2014/main" val="2601503801"/>
                  </a:ext>
                </a:extLst>
              </a:tr>
              <a:tr h="192110">
                <a:tc>
                  <a:txBody>
                    <a:bodyPr/>
                    <a:lstStyle/>
                    <a:p>
                      <a:pPr algn="l" fontAlgn="b"/>
                      <a:r>
                        <a:rPr lang="cs-CZ" sz="1400" b="1" i="0" u="none" strike="noStrike" dirty="0">
                          <a:solidFill>
                            <a:srgbClr val="000000"/>
                          </a:solidFill>
                          <a:effectLst/>
                          <a:latin typeface="Calibri" panose="020F0502020204030204" pitchFamily="34" charset="0"/>
                        </a:rPr>
                        <a:t>Máma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778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287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48 %</a:t>
                      </a:r>
                    </a:p>
                  </a:txBody>
                  <a:tcPr marL="9525" marR="9525" marT="9525" marB="0" anchor="ctr"/>
                </a:tc>
                <a:extLst>
                  <a:ext uri="{0D108BD9-81ED-4DB2-BD59-A6C34878D82A}">
                    <a16:rowId xmlns:a16="http://schemas.microsoft.com/office/drawing/2014/main" val="3570857673"/>
                  </a:ext>
                </a:extLst>
              </a:tr>
              <a:tr h="192110">
                <a:tc>
                  <a:txBody>
                    <a:bodyPr/>
                    <a:lstStyle/>
                    <a:p>
                      <a:pPr algn="l" fontAlgn="b"/>
                      <a:r>
                        <a:rPr lang="cs-CZ" sz="1400" b="1" i="0" u="none" strike="noStrike" dirty="0">
                          <a:solidFill>
                            <a:srgbClr val="000000"/>
                          </a:solidFill>
                          <a:effectLst/>
                          <a:latin typeface="Calibri" panose="020F0502020204030204" pitchFamily="34" charset="0"/>
                        </a:rPr>
                        <a:t>Když lumpa trápí pumpa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723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320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52 %</a:t>
                      </a:r>
                    </a:p>
                  </a:txBody>
                  <a:tcPr marL="9525" marR="9525" marT="9525" marB="0" anchor="ctr"/>
                </a:tc>
                <a:extLst>
                  <a:ext uri="{0D108BD9-81ED-4DB2-BD59-A6C34878D82A}">
                    <a16:rowId xmlns:a16="http://schemas.microsoft.com/office/drawing/2014/main" val="3788276899"/>
                  </a:ext>
                </a:extLst>
              </a:tr>
              <a:tr h="192110">
                <a:tc>
                  <a:txBody>
                    <a:bodyPr/>
                    <a:lstStyle/>
                    <a:p>
                      <a:pPr algn="l" fontAlgn="b"/>
                      <a:r>
                        <a:rPr lang="cs-CZ" sz="1400" b="1" i="0" u="none" strike="noStrike" dirty="0">
                          <a:solidFill>
                            <a:srgbClr val="000000"/>
                          </a:solidFill>
                          <a:effectLst/>
                          <a:latin typeface="Calibri" panose="020F0502020204030204" pitchFamily="34" charset="0"/>
                        </a:rPr>
                        <a:t>Zločin na dobré cestě</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704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249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44 %</a:t>
                      </a:r>
                    </a:p>
                  </a:txBody>
                  <a:tcPr marL="9525" marR="9525" marT="9525" marB="0" anchor="ctr"/>
                </a:tc>
                <a:extLst>
                  <a:ext uri="{0D108BD9-81ED-4DB2-BD59-A6C34878D82A}">
                    <a16:rowId xmlns:a16="http://schemas.microsoft.com/office/drawing/2014/main" val="2717595547"/>
                  </a:ext>
                </a:extLst>
              </a:tr>
              <a:tr h="192110">
                <a:tc>
                  <a:txBody>
                    <a:bodyPr/>
                    <a:lstStyle/>
                    <a:p>
                      <a:pPr algn="l" fontAlgn="b"/>
                      <a:r>
                        <a:rPr lang="cs-CZ" sz="1400" b="1" i="0" u="none" strike="noStrike" dirty="0">
                          <a:solidFill>
                            <a:srgbClr val="000000"/>
                          </a:solidFill>
                          <a:effectLst/>
                          <a:latin typeface="Calibri" panose="020F0502020204030204" pitchFamily="34" charset="0"/>
                        </a:rPr>
                        <a:t>Manželé Stodolovi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686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213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36 %</a:t>
                      </a:r>
                    </a:p>
                  </a:txBody>
                  <a:tcPr marL="9525" marR="9525" marT="9525" marB="0" anchor="ctr"/>
                </a:tc>
                <a:extLst>
                  <a:ext uri="{0D108BD9-81ED-4DB2-BD59-A6C34878D82A}">
                    <a16:rowId xmlns:a16="http://schemas.microsoft.com/office/drawing/2014/main" val="983063153"/>
                  </a:ext>
                </a:extLst>
              </a:tr>
              <a:tr h="192110">
                <a:tc>
                  <a:txBody>
                    <a:bodyPr/>
                    <a:lstStyle/>
                    <a:p>
                      <a:pPr algn="l" fontAlgn="b"/>
                      <a:r>
                        <a:rPr lang="cs-CZ" sz="1400" b="1" i="0" u="none" strike="noStrike" dirty="0">
                          <a:solidFill>
                            <a:srgbClr val="000000"/>
                          </a:solidFill>
                          <a:effectLst/>
                          <a:latin typeface="Calibri" panose="020F0502020204030204" pitchFamily="34" charset="0"/>
                        </a:rPr>
                        <a:t>Tom je v tom</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670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194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36 %</a:t>
                      </a:r>
                    </a:p>
                  </a:txBody>
                  <a:tcPr marL="9525" marR="9525" marT="9525" marB="0" anchor="ctr"/>
                </a:tc>
                <a:extLst>
                  <a:ext uri="{0D108BD9-81ED-4DB2-BD59-A6C34878D82A}">
                    <a16:rowId xmlns:a16="http://schemas.microsoft.com/office/drawing/2014/main" val="1387545921"/>
                  </a:ext>
                </a:extLst>
              </a:tr>
              <a:tr h="192110">
                <a:tc>
                  <a:txBody>
                    <a:bodyPr/>
                    <a:lstStyle/>
                    <a:p>
                      <a:pPr algn="l" fontAlgn="b"/>
                      <a:r>
                        <a:rPr lang="cs-CZ" sz="1400" b="1" i="0" u="none" strike="noStrike" dirty="0">
                          <a:solidFill>
                            <a:srgbClr val="000000"/>
                          </a:solidFill>
                          <a:effectLst/>
                          <a:latin typeface="Calibri" panose="020F0502020204030204" pitchFamily="34" charset="0"/>
                        </a:rPr>
                        <a:t>Kotrmelce pana herce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631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38 %</a:t>
                      </a:r>
                    </a:p>
                  </a:txBody>
                  <a:tcPr marL="9525" marR="9525" marT="9525" marB="0" anchor="ctr"/>
                </a:tc>
                <a:extLst>
                  <a:ext uri="{0D108BD9-81ED-4DB2-BD59-A6C34878D82A}">
                    <a16:rowId xmlns:a16="http://schemas.microsoft.com/office/drawing/2014/main" val="2620605278"/>
                  </a:ext>
                </a:extLst>
              </a:tr>
              <a:tr h="192110">
                <a:tc>
                  <a:txBody>
                    <a:bodyPr/>
                    <a:lstStyle/>
                    <a:p>
                      <a:pPr algn="l" fontAlgn="b"/>
                      <a:r>
                        <a:rPr lang="cs-CZ" sz="1400" b="1" i="0" u="none" strike="noStrike" dirty="0">
                          <a:solidFill>
                            <a:srgbClr val="000000"/>
                          </a:solidFill>
                          <a:effectLst/>
                          <a:latin typeface="Calibri" panose="020F0502020204030204" pitchFamily="34" charset="0"/>
                        </a:rPr>
                        <a:t>Tancuj Matyldo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598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168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33 %</a:t>
                      </a:r>
                    </a:p>
                  </a:txBody>
                  <a:tcPr marL="9525" marR="9525" marT="9525" marB="0" anchor="ctr"/>
                </a:tc>
                <a:extLst>
                  <a:ext uri="{0D108BD9-81ED-4DB2-BD59-A6C34878D82A}">
                    <a16:rowId xmlns:a16="http://schemas.microsoft.com/office/drawing/2014/main" val="3161947535"/>
                  </a:ext>
                </a:extLst>
              </a:tr>
              <a:tr h="192110">
                <a:tc>
                  <a:txBody>
                    <a:bodyPr/>
                    <a:lstStyle/>
                    <a:p>
                      <a:pPr algn="l" fontAlgn="b"/>
                      <a:r>
                        <a:rPr lang="cs-CZ" sz="1400" b="1" i="0" u="none" strike="noStrike" dirty="0">
                          <a:solidFill>
                            <a:srgbClr val="000000"/>
                          </a:solidFill>
                          <a:effectLst/>
                          <a:latin typeface="Calibri" panose="020F0502020204030204" pitchFamily="34" charset="0"/>
                        </a:rPr>
                        <a:t>Děcko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568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194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51 %</a:t>
                      </a:r>
                    </a:p>
                  </a:txBody>
                  <a:tcPr marL="9525" marR="9525" marT="9525" marB="0" anchor="ctr"/>
                </a:tc>
                <a:extLst>
                  <a:ext uri="{0D108BD9-81ED-4DB2-BD59-A6C34878D82A}">
                    <a16:rowId xmlns:a16="http://schemas.microsoft.com/office/drawing/2014/main" val="2350862965"/>
                  </a:ext>
                </a:extLst>
              </a:tr>
              <a:tr h="192110">
                <a:tc>
                  <a:txBody>
                    <a:bodyPr/>
                    <a:lstStyle/>
                    <a:p>
                      <a:pPr algn="l" fontAlgn="b"/>
                      <a:r>
                        <a:rPr lang="cs-CZ" sz="1400" b="1" i="0" u="none" strike="noStrike" dirty="0">
                          <a:solidFill>
                            <a:srgbClr val="000000"/>
                          </a:solidFill>
                          <a:effectLst/>
                          <a:latin typeface="Calibri" panose="020F0502020204030204" pitchFamily="34" charset="0"/>
                        </a:rPr>
                        <a:t>Ratolesti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533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255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64 %</a:t>
                      </a:r>
                    </a:p>
                  </a:txBody>
                  <a:tcPr marL="9525" marR="9525" marT="9525" marB="0" anchor="ctr"/>
                </a:tc>
                <a:extLst>
                  <a:ext uri="{0D108BD9-81ED-4DB2-BD59-A6C34878D82A}">
                    <a16:rowId xmlns:a16="http://schemas.microsoft.com/office/drawing/2014/main" val="3486491377"/>
                  </a:ext>
                </a:extLst>
              </a:tr>
              <a:tr h="192110">
                <a:tc>
                  <a:txBody>
                    <a:bodyPr/>
                    <a:lstStyle/>
                    <a:p>
                      <a:pPr algn="l" fontAlgn="b"/>
                      <a:r>
                        <a:rPr lang="cs-CZ" sz="1400" b="1" i="0" u="none" strike="noStrike" dirty="0">
                          <a:solidFill>
                            <a:srgbClr val="000000"/>
                          </a:solidFill>
                          <a:effectLst/>
                          <a:latin typeface="Calibri" panose="020F0502020204030204" pitchFamily="34" charset="0"/>
                        </a:rPr>
                        <a:t>Němá tajemství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529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218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52 %</a:t>
                      </a:r>
                    </a:p>
                  </a:txBody>
                  <a:tcPr marL="9525" marR="9525" marT="9525" marB="0" anchor="ctr"/>
                </a:tc>
                <a:extLst>
                  <a:ext uri="{0D108BD9-81ED-4DB2-BD59-A6C34878D82A}">
                    <a16:rowId xmlns:a16="http://schemas.microsoft.com/office/drawing/2014/main" val="4081738667"/>
                  </a:ext>
                </a:extLst>
              </a:tr>
              <a:tr h="192110">
                <a:tc>
                  <a:txBody>
                    <a:bodyPr/>
                    <a:lstStyle/>
                    <a:p>
                      <a:pPr algn="l" fontAlgn="b"/>
                      <a:r>
                        <a:rPr lang="cs-CZ" sz="1400" b="1" i="0" u="none" strike="noStrike" dirty="0">
                          <a:solidFill>
                            <a:srgbClr val="000000"/>
                          </a:solidFill>
                          <a:effectLst/>
                          <a:latin typeface="Calibri" panose="020F0502020204030204" pitchFamily="34" charset="0"/>
                        </a:rPr>
                        <a:t>Sucho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508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137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33 %</a:t>
                      </a:r>
                    </a:p>
                  </a:txBody>
                  <a:tcPr marL="9525" marR="9525" marT="9525" marB="0" anchor="ctr"/>
                </a:tc>
                <a:extLst>
                  <a:ext uri="{0D108BD9-81ED-4DB2-BD59-A6C34878D82A}">
                    <a16:rowId xmlns:a16="http://schemas.microsoft.com/office/drawing/2014/main" val="2962201142"/>
                  </a:ext>
                </a:extLst>
              </a:tr>
              <a:tr h="192110">
                <a:tc>
                  <a:txBody>
                    <a:bodyPr/>
                    <a:lstStyle/>
                    <a:p>
                      <a:pPr algn="l" fontAlgn="b"/>
                      <a:r>
                        <a:rPr lang="cs-CZ" sz="1400" b="1" i="0" u="none" strike="noStrike" dirty="0">
                          <a:solidFill>
                            <a:srgbClr val="000000"/>
                          </a:solidFill>
                          <a:effectLst/>
                          <a:latin typeface="Calibri" panose="020F0502020204030204" pitchFamily="34" charset="0"/>
                        </a:rPr>
                        <a:t>Příliš mnoho lásky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375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145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53 %</a:t>
                      </a:r>
                    </a:p>
                  </a:txBody>
                  <a:tcPr marL="9525" marR="9525" marT="9525" marB="0" anchor="ctr"/>
                </a:tc>
                <a:extLst>
                  <a:ext uri="{0D108BD9-81ED-4DB2-BD59-A6C34878D82A}">
                    <a16:rowId xmlns:a16="http://schemas.microsoft.com/office/drawing/2014/main" val="843868870"/>
                  </a:ext>
                </a:extLst>
              </a:tr>
            </a:tbl>
          </a:graphicData>
        </a:graphic>
      </p:graphicFrame>
    </p:spTree>
    <p:extLst>
      <p:ext uri="{BB962C8B-B14F-4D97-AF65-F5344CB8AC3E}">
        <p14:creationId xmlns:p14="http://schemas.microsoft.com/office/powerpoint/2010/main" val="38884520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p:cNvSpPr>
            <a:spLocks noChangeArrowheads="1"/>
          </p:cNvSpPr>
          <p:nvPr/>
        </p:nvSpPr>
        <p:spPr bwMode="auto">
          <a:xfrm>
            <a:off x="119343" y="476672"/>
            <a:ext cx="11953322"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2025: Příklady ODLOŽENÉ sledovanosti pořadů ČT V TELEVIZI A NA internetu – </a:t>
            </a:r>
            <a:r>
              <a:rPr lang="cs-CZ" sz="2100" b="1" u="sng" cap="all" dirty="0">
                <a:solidFill>
                  <a:prstClr val="black"/>
                </a:solidFill>
                <a:latin typeface="Calibri" pitchFamily="34" charset="0"/>
              </a:rPr>
              <a:t>ČT2</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tisících diváků</a:t>
            </a:r>
            <a:endParaRPr lang="cs-CZ" sz="1300" dirty="0">
              <a:solidFill>
                <a:prstClr val="black"/>
              </a:solidFill>
              <a:latin typeface="Calibri"/>
            </a:endParaRPr>
          </a:p>
        </p:txBody>
      </p:sp>
      <p:pic>
        <p:nvPicPr>
          <p:cNvPr id="3" name="Obrázek 6">
            <a:extLst>
              <a:ext uri="{FF2B5EF4-FFF2-40B4-BE49-F238E27FC236}">
                <a16:creationId xmlns:a16="http://schemas.microsoft.com/office/drawing/2014/main" id="{6ED6E059-5688-FD71-2A8C-80481DA096EF}"/>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EFA47803-5625-ABA2-F50D-FE717AD2EDA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5DE35296-AB61-5296-95CC-BAF5FAEAF7E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125</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99E5E5F6-901E-BF45-EAF1-83C8C9EAA454}"/>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20D56108-FEA9-113F-7254-C70706D5E845}"/>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8" name="Tabulka 7">
            <a:extLst>
              <a:ext uri="{FF2B5EF4-FFF2-40B4-BE49-F238E27FC236}">
                <a16:creationId xmlns:a16="http://schemas.microsoft.com/office/drawing/2014/main" id="{3F8A99B6-B1FC-FE6F-716D-616262964151}"/>
              </a:ext>
            </a:extLst>
          </p:cNvPr>
          <p:cNvGraphicFramePr>
            <a:graphicFrameLocks noGrp="1"/>
          </p:cNvGraphicFramePr>
          <p:nvPr>
            <p:extLst>
              <p:ext uri="{D42A27DB-BD31-4B8C-83A1-F6EECF244321}">
                <p14:modId xmlns:p14="http://schemas.microsoft.com/office/powerpoint/2010/main" val="141743427"/>
              </p:ext>
            </p:extLst>
          </p:nvPr>
        </p:nvGraphicFramePr>
        <p:xfrm>
          <a:off x="695398" y="1340768"/>
          <a:ext cx="10801204" cy="4692572"/>
        </p:xfrm>
        <a:graphic>
          <a:graphicData uri="http://schemas.openxmlformats.org/drawingml/2006/table">
            <a:tbl>
              <a:tblPr firstRow="1" bandRow="1">
                <a:tableStyleId>{5202B0CA-FC54-4496-8BCA-5EF66A818D29}</a:tableStyleId>
              </a:tblPr>
              <a:tblGrid>
                <a:gridCol w="4534280">
                  <a:extLst>
                    <a:ext uri="{9D8B030D-6E8A-4147-A177-3AD203B41FA5}">
                      <a16:colId xmlns:a16="http://schemas.microsoft.com/office/drawing/2014/main" val="20000"/>
                    </a:ext>
                  </a:extLst>
                </a:gridCol>
                <a:gridCol w="1566731">
                  <a:extLst>
                    <a:ext uri="{9D8B030D-6E8A-4147-A177-3AD203B41FA5}">
                      <a16:colId xmlns:a16="http://schemas.microsoft.com/office/drawing/2014/main" val="20002"/>
                    </a:ext>
                  </a:extLst>
                </a:gridCol>
                <a:gridCol w="1566731">
                  <a:extLst>
                    <a:ext uri="{9D8B030D-6E8A-4147-A177-3AD203B41FA5}">
                      <a16:colId xmlns:a16="http://schemas.microsoft.com/office/drawing/2014/main" val="20003"/>
                    </a:ext>
                  </a:extLst>
                </a:gridCol>
                <a:gridCol w="1566731">
                  <a:extLst>
                    <a:ext uri="{9D8B030D-6E8A-4147-A177-3AD203B41FA5}">
                      <a16:colId xmlns:a16="http://schemas.microsoft.com/office/drawing/2014/main" val="20004"/>
                    </a:ext>
                  </a:extLst>
                </a:gridCol>
                <a:gridCol w="1566731">
                  <a:extLst>
                    <a:ext uri="{9D8B030D-6E8A-4147-A177-3AD203B41FA5}">
                      <a16:colId xmlns:a16="http://schemas.microsoft.com/office/drawing/2014/main" val="3728866285"/>
                    </a:ext>
                  </a:extLst>
                </a:gridCol>
              </a:tblGrid>
              <a:tr h="936104">
                <a:tc>
                  <a:txBody>
                    <a:bodyPr/>
                    <a:lstStyle/>
                    <a:p>
                      <a:pPr algn="ctr"/>
                      <a:r>
                        <a:rPr lang="cs-CZ" sz="1400" noProof="0" dirty="0"/>
                        <a:t>Název pořadu</a:t>
                      </a:r>
                    </a:p>
                  </a:txBody>
                  <a:tcPr anchor="ctr">
                    <a:solidFill>
                      <a:schemeClr val="bg1">
                        <a:lumMod val="50000"/>
                      </a:schemeClr>
                    </a:solidFill>
                  </a:tcPr>
                </a:tc>
                <a:tc>
                  <a:txBody>
                    <a:bodyPr/>
                    <a:lstStyle/>
                    <a:p>
                      <a:pPr algn="ctr"/>
                      <a:r>
                        <a:rPr lang="cs-CZ" sz="1400" noProof="0" dirty="0"/>
                        <a:t>Živá sledovanost </a:t>
                      </a:r>
                      <a:r>
                        <a:rPr lang="cs-CZ" sz="1400" baseline="0" noProof="0" dirty="0"/>
                        <a:t>v TV, CS 4+, v tis.</a:t>
                      </a:r>
                    </a:p>
                  </a:txBody>
                  <a:tcPr anchor="ctr">
                    <a:solidFill>
                      <a:schemeClr val="bg1">
                        <a:lumMod val="50000"/>
                      </a:schemeClr>
                    </a:solidFill>
                  </a:tcPr>
                </a:tc>
                <a:tc>
                  <a:txBody>
                    <a:bodyPr/>
                    <a:lstStyle/>
                    <a:p>
                      <a:pPr algn="ctr"/>
                      <a:r>
                        <a:rPr lang="cs-CZ" sz="1400" b="1" i="0" noProof="0" dirty="0">
                          <a:solidFill>
                            <a:schemeClr val="bg1"/>
                          </a:solidFill>
                        </a:rPr>
                        <a:t>Odložená sledovanost </a:t>
                      </a:r>
                      <a:r>
                        <a:rPr lang="cs-CZ" sz="1400" b="1" i="0" baseline="0" noProof="0" dirty="0">
                          <a:solidFill>
                            <a:schemeClr val="bg1"/>
                          </a:solidFill>
                        </a:rPr>
                        <a:t>v TV, CS 4+, v tis.</a:t>
                      </a:r>
                      <a:endParaRPr lang="cs-CZ" sz="1400" b="1" i="0" noProof="0" dirty="0">
                        <a:solidFill>
                          <a:schemeClr val="bg1"/>
                        </a:solidFill>
                      </a:endParaRPr>
                    </a:p>
                  </a:txBody>
                  <a:tcPr anchor="ctr">
                    <a:solidFill>
                      <a:schemeClr val="bg1">
                        <a:lumMod val="50000"/>
                      </a:schemeClr>
                    </a:solidFill>
                  </a:tcPr>
                </a:tc>
                <a:tc>
                  <a:txBody>
                    <a:bodyPr/>
                    <a:lstStyle/>
                    <a:p>
                      <a:pPr algn="ctr"/>
                      <a:r>
                        <a:rPr lang="cs-CZ" sz="1400" b="1" i="0" noProof="0" dirty="0">
                          <a:solidFill>
                            <a:schemeClr val="bg1"/>
                          </a:solidFill>
                        </a:rPr>
                        <a:t>Odložená sledovanost na internetu 7 dní, CS 4+, v tis.</a:t>
                      </a:r>
                    </a:p>
                  </a:txBody>
                  <a:tcPr anchor="ctr">
                    <a:solidFill>
                      <a:schemeClr val="bg1">
                        <a:lumMod val="50000"/>
                      </a:schemeClr>
                    </a:solidFill>
                  </a:tcPr>
                </a:tc>
                <a:tc>
                  <a:txBody>
                    <a:bodyPr/>
                    <a:lstStyle/>
                    <a:p>
                      <a:pPr algn="ctr"/>
                      <a:r>
                        <a:rPr lang="cs-CZ" sz="1400" b="1" i="0" noProof="0" dirty="0">
                          <a:solidFill>
                            <a:schemeClr val="bg1"/>
                          </a:solidFill>
                        </a:rPr>
                        <a:t>Příspěvek odložené sledovanosti k živé v TV</a:t>
                      </a:r>
                    </a:p>
                  </a:txBody>
                  <a:tcPr anchor="ctr">
                    <a:solidFill>
                      <a:schemeClr val="bg1">
                        <a:lumMod val="50000"/>
                      </a:schemeClr>
                    </a:solidFill>
                  </a:tcPr>
                </a:tc>
                <a:extLst>
                  <a:ext uri="{0D108BD9-81ED-4DB2-BD59-A6C34878D82A}">
                    <a16:rowId xmlns:a16="http://schemas.microsoft.com/office/drawing/2014/main" val="10000"/>
                  </a:ext>
                </a:extLst>
              </a:tr>
              <a:tr h="288284">
                <a:tc>
                  <a:txBody>
                    <a:bodyPr/>
                    <a:lstStyle/>
                    <a:p>
                      <a:pPr algn="l" fontAlgn="b"/>
                      <a:r>
                        <a:rPr lang="cs-CZ" sz="1400" b="1" i="0" u="none" strike="noStrike" dirty="0">
                          <a:solidFill>
                            <a:srgbClr val="000000"/>
                          </a:solidFill>
                          <a:effectLst/>
                          <a:latin typeface="Calibri" panose="020F0502020204030204" pitchFamily="34" charset="0"/>
                        </a:rPr>
                        <a:t>Hunyadi - Vzestup Havrana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272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35 %</a:t>
                      </a:r>
                    </a:p>
                  </a:txBody>
                  <a:tcPr marL="9525" marR="9525" marT="9525" marB="0" anchor="ctr"/>
                </a:tc>
                <a:extLst>
                  <a:ext uri="{0D108BD9-81ED-4DB2-BD59-A6C34878D82A}">
                    <a16:rowId xmlns:a16="http://schemas.microsoft.com/office/drawing/2014/main" val="10001"/>
                  </a:ext>
                </a:extLst>
              </a:tr>
              <a:tr h="288284">
                <a:tc>
                  <a:txBody>
                    <a:bodyPr/>
                    <a:lstStyle/>
                    <a:p>
                      <a:pPr algn="l" fontAlgn="b"/>
                      <a:r>
                        <a:rPr lang="cs-CZ" sz="1400" b="1" i="0" u="none" strike="noStrike" dirty="0">
                          <a:solidFill>
                            <a:srgbClr val="000000"/>
                          </a:solidFill>
                          <a:effectLst/>
                          <a:latin typeface="Calibri" panose="020F0502020204030204" pitchFamily="34" charset="0"/>
                        </a:rPr>
                        <a:t>Hrabě Monte Christo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264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33 %</a:t>
                      </a:r>
                    </a:p>
                  </a:txBody>
                  <a:tcPr marL="9525" marR="9525" marT="9525" marB="0" anchor="ctr"/>
                </a:tc>
                <a:extLst>
                  <a:ext uri="{0D108BD9-81ED-4DB2-BD59-A6C34878D82A}">
                    <a16:rowId xmlns:a16="http://schemas.microsoft.com/office/drawing/2014/main" val="2877597394"/>
                  </a:ext>
                </a:extLst>
              </a:tr>
              <a:tr h="288284">
                <a:tc>
                  <a:txBody>
                    <a:bodyPr/>
                    <a:lstStyle/>
                    <a:p>
                      <a:pPr algn="l" fontAlgn="b"/>
                      <a:r>
                        <a:rPr lang="cs-CZ" sz="1400" b="1" i="0" u="none" strike="noStrike" dirty="0">
                          <a:solidFill>
                            <a:srgbClr val="000000"/>
                          </a:solidFill>
                          <a:effectLst/>
                          <a:latin typeface="Calibri" panose="020F0502020204030204" pitchFamily="34" charset="0"/>
                        </a:rPr>
                        <a:t>Zrozena pro Afriku</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208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29 %</a:t>
                      </a:r>
                    </a:p>
                  </a:txBody>
                  <a:tcPr marL="9525" marR="9525" marT="9525" marB="0" anchor="ctr"/>
                </a:tc>
                <a:extLst>
                  <a:ext uri="{0D108BD9-81ED-4DB2-BD59-A6C34878D82A}">
                    <a16:rowId xmlns:a16="http://schemas.microsoft.com/office/drawing/2014/main" val="2380952477"/>
                  </a:ext>
                </a:extLst>
              </a:tr>
              <a:tr h="288284">
                <a:tc>
                  <a:txBody>
                    <a:bodyPr/>
                    <a:lstStyle/>
                    <a:p>
                      <a:pPr algn="l" fontAlgn="b"/>
                      <a:r>
                        <a:rPr lang="cs-CZ" sz="1400" b="1" i="0" u="none" strike="noStrike" dirty="0">
                          <a:solidFill>
                            <a:srgbClr val="000000"/>
                          </a:solidFill>
                          <a:effectLst/>
                          <a:latin typeface="Calibri" panose="020F0502020204030204" pitchFamily="34" charset="0"/>
                        </a:rPr>
                        <a:t>Co s Péťou?</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202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73 %</a:t>
                      </a:r>
                    </a:p>
                  </a:txBody>
                  <a:tcPr marL="9525" marR="9525" marT="9525" marB="0" anchor="ctr"/>
                </a:tc>
                <a:extLst>
                  <a:ext uri="{0D108BD9-81ED-4DB2-BD59-A6C34878D82A}">
                    <a16:rowId xmlns:a16="http://schemas.microsoft.com/office/drawing/2014/main" val="1215005008"/>
                  </a:ext>
                </a:extLst>
              </a:tr>
              <a:tr h="288284">
                <a:tc>
                  <a:txBody>
                    <a:bodyPr/>
                    <a:lstStyle/>
                    <a:p>
                      <a:pPr algn="l" fontAlgn="b"/>
                      <a:r>
                        <a:rPr lang="cs-CZ" sz="1400" b="1" i="0" u="none" strike="noStrike" dirty="0">
                          <a:solidFill>
                            <a:srgbClr val="000000"/>
                          </a:solidFill>
                          <a:effectLst/>
                          <a:latin typeface="Calibri" panose="020F0502020204030204" pitchFamily="34" charset="0"/>
                        </a:rPr>
                        <a:t>Stezka Českem II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194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62 %</a:t>
                      </a:r>
                    </a:p>
                  </a:txBody>
                  <a:tcPr marL="9525" marR="9525" marT="9525" marB="0" anchor="ctr"/>
                </a:tc>
                <a:extLst>
                  <a:ext uri="{0D108BD9-81ED-4DB2-BD59-A6C34878D82A}">
                    <a16:rowId xmlns:a16="http://schemas.microsoft.com/office/drawing/2014/main" val="3312898019"/>
                  </a:ext>
                </a:extLst>
              </a:tr>
              <a:tr h="288284">
                <a:tc>
                  <a:txBody>
                    <a:bodyPr/>
                    <a:lstStyle/>
                    <a:p>
                      <a:pPr algn="l" fontAlgn="b"/>
                      <a:r>
                        <a:rPr lang="cs-CZ" sz="1400" b="1" i="0" u="none" strike="noStrike" dirty="0">
                          <a:solidFill>
                            <a:srgbClr val="000000"/>
                          </a:solidFill>
                          <a:effectLst/>
                          <a:latin typeface="Calibri" panose="020F0502020204030204" pitchFamily="34" charset="0"/>
                        </a:rPr>
                        <a:t>C. a k. Technické památky českých zemí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176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56 %</a:t>
                      </a:r>
                    </a:p>
                  </a:txBody>
                  <a:tcPr marL="9525" marR="9525" marT="9525" marB="0" anchor="ctr"/>
                </a:tc>
                <a:extLst>
                  <a:ext uri="{0D108BD9-81ED-4DB2-BD59-A6C34878D82A}">
                    <a16:rowId xmlns:a16="http://schemas.microsoft.com/office/drawing/2014/main" val="4156354877"/>
                  </a:ext>
                </a:extLst>
              </a:tr>
              <a:tr h="288284">
                <a:tc>
                  <a:txBody>
                    <a:bodyPr/>
                    <a:lstStyle/>
                    <a:p>
                      <a:pPr algn="l" fontAlgn="b"/>
                      <a:r>
                        <a:rPr lang="cs-CZ" sz="1400" b="1" i="0" u="none" strike="noStrike" dirty="0">
                          <a:solidFill>
                            <a:srgbClr val="000000"/>
                          </a:solidFill>
                          <a:effectLst/>
                          <a:latin typeface="Calibri" panose="020F0502020204030204" pitchFamily="34" charset="0"/>
                        </a:rPr>
                        <a:t>Manu a Matěj na cestě po střední Itálii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157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34 %</a:t>
                      </a:r>
                    </a:p>
                  </a:txBody>
                  <a:tcPr marL="9525" marR="9525" marT="9525" marB="0" anchor="ctr"/>
                </a:tc>
                <a:extLst>
                  <a:ext uri="{0D108BD9-81ED-4DB2-BD59-A6C34878D82A}">
                    <a16:rowId xmlns:a16="http://schemas.microsoft.com/office/drawing/2014/main" val="1334482000"/>
                  </a:ext>
                </a:extLst>
              </a:tr>
              <a:tr h="288284">
                <a:tc>
                  <a:txBody>
                    <a:bodyPr/>
                    <a:lstStyle/>
                    <a:p>
                      <a:pPr algn="l" fontAlgn="b"/>
                      <a:r>
                        <a:rPr lang="cs-CZ" sz="1400" b="1" i="0" u="none" strike="noStrike" dirty="0">
                          <a:solidFill>
                            <a:srgbClr val="000000"/>
                          </a:solidFill>
                          <a:effectLst/>
                          <a:latin typeface="Calibri" panose="020F0502020204030204" pitchFamily="34" charset="0"/>
                        </a:rPr>
                        <a:t>České řeky z výšky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155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74 %</a:t>
                      </a:r>
                    </a:p>
                  </a:txBody>
                  <a:tcPr marL="9525" marR="9525" marT="9525" marB="0" anchor="ctr"/>
                </a:tc>
                <a:extLst>
                  <a:ext uri="{0D108BD9-81ED-4DB2-BD59-A6C34878D82A}">
                    <a16:rowId xmlns:a16="http://schemas.microsoft.com/office/drawing/2014/main" val="740864951"/>
                  </a:ext>
                </a:extLst>
              </a:tr>
              <a:tr h="288284">
                <a:tc>
                  <a:txBody>
                    <a:bodyPr/>
                    <a:lstStyle/>
                    <a:p>
                      <a:pPr algn="l" fontAlgn="b"/>
                      <a:r>
                        <a:rPr lang="cs-CZ" sz="1400" b="1" i="0" u="none" strike="noStrike" dirty="0">
                          <a:solidFill>
                            <a:srgbClr val="000000"/>
                          </a:solidFill>
                          <a:effectLst/>
                          <a:latin typeface="Calibri" panose="020F0502020204030204" pitchFamily="34" charset="0"/>
                        </a:rPr>
                        <a:t>Krajina Dana Bárty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135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46 %</a:t>
                      </a:r>
                    </a:p>
                  </a:txBody>
                  <a:tcPr marL="9525" marR="9525" marT="9525" marB="0" anchor="ctr"/>
                </a:tc>
                <a:extLst>
                  <a:ext uri="{0D108BD9-81ED-4DB2-BD59-A6C34878D82A}">
                    <a16:rowId xmlns:a16="http://schemas.microsoft.com/office/drawing/2014/main" val="1816293440"/>
                  </a:ext>
                </a:extLst>
              </a:tr>
              <a:tr h="288284">
                <a:tc>
                  <a:txBody>
                    <a:bodyPr/>
                    <a:lstStyle/>
                    <a:p>
                      <a:pPr algn="l" fontAlgn="b"/>
                      <a:r>
                        <a:rPr lang="cs-CZ" sz="1400" b="1" i="0" u="none" strike="noStrike" dirty="0">
                          <a:solidFill>
                            <a:srgbClr val="000000"/>
                          </a:solidFill>
                          <a:effectLst/>
                          <a:latin typeface="Calibri" panose="020F0502020204030204" pitchFamily="34" charset="0"/>
                        </a:rPr>
                        <a:t>Ve službě horám</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40 %</a:t>
                      </a:r>
                    </a:p>
                  </a:txBody>
                  <a:tcPr marL="9525" marR="9525" marT="9525" marB="0" anchor="ctr"/>
                </a:tc>
                <a:extLst>
                  <a:ext uri="{0D108BD9-81ED-4DB2-BD59-A6C34878D82A}">
                    <a16:rowId xmlns:a16="http://schemas.microsoft.com/office/drawing/2014/main" val="1098530126"/>
                  </a:ext>
                </a:extLst>
              </a:tr>
              <a:tr h="288284">
                <a:tc>
                  <a:txBody>
                    <a:bodyPr/>
                    <a:lstStyle/>
                    <a:p>
                      <a:pPr algn="l" fontAlgn="b"/>
                      <a:r>
                        <a:rPr lang="cs-CZ" sz="1400" b="1" i="0" u="none" strike="noStrike" dirty="0">
                          <a:solidFill>
                            <a:srgbClr val="000000"/>
                          </a:solidFill>
                          <a:effectLst/>
                          <a:latin typeface="Calibri" panose="020F0502020204030204" pitchFamily="34" charset="0"/>
                        </a:rPr>
                        <a:t>Naše generace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115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61 %</a:t>
                      </a:r>
                    </a:p>
                  </a:txBody>
                  <a:tcPr marL="9525" marR="9525" marT="9525" marB="0" anchor="ctr"/>
                </a:tc>
                <a:extLst>
                  <a:ext uri="{0D108BD9-81ED-4DB2-BD59-A6C34878D82A}">
                    <a16:rowId xmlns:a16="http://schemas.microsoft.com/office/drawing/2014/main" val="3155030696"/>
                  </a:ext>
                </a:extLst>
              </a:tr>
              <a:tr h="288284">
                <a:tc>
                  <a:txBody>
                    <a:bodyPr/>
                    <a:lstStyle/>
                    <a:p>
                      <a:pPr algn="l" fontAlgn="b"/>
                      <a:r>
                        <a:rPr lang="cs-CZ" sz="1400" b="1" i="0" u="none" strike="noStrike" dirty="0">
                          <a:solidFill>
                            <a:srgbClr val="000000"/>
                          </a:solidFill>
                          <a:effectLst/>
                          <a:latin typeface="Calibri" panose="020F0502020204030204" pitchFamily="34" charset="0"/>
                        </a:rPr>
                        <a:t>Mise hledání lásky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45 %</a:t>
                      </a:r>
                    </a:p>
                  </a:txBody>
                  <a:tcPr marL="9525" marR="9525" marT="9525" marB="0" anchor="ctr"/>
                </a:tc>
                <a:extLst>
                  <a:ext uri="{0D108BD9-81ED-4DB2-BD59-A6C34878D82A}">
                    <a16:rowId xmlns:a16="http://schemas.microsoft.com/office/drawing/2014/main" val="3566831711"/>
                  </a:ext>
                </a:extLst>
              </a:tr>
              <a:tr h="288284">
                <a:tc>
                  <a:txBody>
                    <a:bodyPr/>
                    <a:lstStyle/>
                    <a:p>
                      <a:pPr algn="l" fontAlgn="b"/>
                      <a:r>
                        <a:rPr lang="cs-CZ" sz="1400" b="1" i="0" u="none" strike="noStrike" dirty="0">
                          <a:solidFill>
                            <a:srgbClr val="000000"/>
                          </a:solidFill>
                          <a:effectLst/>
                          <a:latin typeface="Calibri" panose="020F0502020204030204" pitchFamily="34" charset="0"/>
                        </a:rPr>
                        <a:t>LEX Anička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50 %</a:t>
                      </a:r>
                    </a:p>
                  </a:txBody>
                  <a:tcPr marL="9525" marR="9525" marT="9525" marB="0" anchor="ctr"/>
                </a:tc>
                <a:extLst>
                  <a:ext uri="{0D108BD9-81ED-4DB2-BD59-A6C34878D82A}">
                    <a16:rowId xmlns:a16="http://schemas.microsoft.com/office/drawing/2014/main" val="1690589734"/>
                  </a:ext>
                </a:extLst>
              </a:tr>
            </a:tbl>
          </a:graphicData>
        </a:graphic>
      </p:graphicFrame>
    </p:spTree>
    <p:extLst>
      <p:ext uri="{BB962C8B-B14F-4D97-AF65-F5344CB8AC3E}">
        <p14:creationId xmlns:p14="http://schemas.microsoft.com/office/powerpoint/2010/main" val="38917253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F1766309-2B8B-2F4A-C814-30127B5EF13A}"/>
              </a:ext>
            </a:extLst>
          </p:cNvPr>
          <p:cNvSpPr>
            <a:spLocks noChangeArrowheads="1"/>
          </p:cNvSpPr>
          <p:nvPr/>
        </p:nvSpPr>
        <p:spPr bwMode="auto">
          <a:xfrm>
            <a:off x="1487488" y="287789"/>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07399C9E-158C-70A5-EC9A-275172D5515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C91E9F6C-46DF-ECDD-1AC6-B72B735A85C7}"/>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3C606E0D-460C-E2F0-3578-B5A088EB685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126</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A5629D90-7E46-E259-A18C-404CEA79A5CE}"/>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62866BFF-B048-DF84-9619-88992325227F}"/>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9" name="TextovéPole 8">
            <a:extLst>
              <a:ext uri="{FF2B5EF4-FFF2-40B4-BE49-F238E27FC236}">
                <a16:creationId xmlns:a16="http://schemas.microsoft.com/office/drawing/2014/main" id="{4E3CC955-E30E-44A3-BA9D-E03EE5D8398C}"/>
              </a:ext>
            </a:extLst>
          </p:cNvPr>
          <p:cNvSpPr txBox="1"/>
          <p:nvPr/>
        </p:nvSpPr>
        <p:spPr>
          <a:xfrm>
            <a:off x="395383" y="921489"/>
            <a:ext cx="11039847" cy="5262979"/>
          </a:xfrm>
          <a:prstGeom prst="rect">
            <a:avLst/>
          </a:prstGeom>
          <a:noFill/>
        </p:spPr>
        <p:txBody>
          <a:bodyPr wrap="square" rtlCol="0">
            <a:spAutoFit/>
          </a:bodyPr>
          <a:lstStyle/>
          <a:p>
            <a:pPr marL="285737" indent="-285737" algn="just">
              <a:spcAft>
                <a:spcPts val="600"/>
              </a:spcAft>
              <a:buFont typeface="Arial" panose="020B0604020202020204" pitchFamily="34" charset="0"/>
              <a:buChar char="•"/>
            </a:pPr>
            <a:r>
              <a:rPr lang="cs-CZ" sz="1700" dirty="0">
                <a:latin typeface="+mj-lt"/>
              </a:rPr>
              <a:t>Pro Českou televizi je vedle živého vysílání důležitá také odložená sledovanost pořadů v televizi a na internetu. Ta s postupující vybaveností domácností moderními technologiemi přispívá k živé sledovanosti stále větší měrou. </a:t>
            </a:r>
            <a:r>
              <a:rPr lang="cs-CZ" sz="1700" b="1" dirty="0">
                <a:latin typeface="+mj-lt"/>
              </a:rPr>
              <a:t>V roce 2025 připadlo z celkového času, který diváci strávili s Českou televizí, 86,1 % na živé sledování v televizi, 9,7 % na odložené sledování v TV a 4,2 % na sledování přes internet, ať už živě, nebo z archivu.</a:t>
            </a:r>
            <a:endParaRPr lang="cs-CZ" sz="1700" dirty="0">
              <a:latin typeface="+mj-lt"/>
            </a:endParaRPr>
          </a:p>
          <a:p>
            <a:pPr marL="285737" indent="-285737" algn="just">
              <a:spcAft>
                <a:spcPts val="600"/>
              </a:spcAft>
              <a:buFont typeface="Arial" panose="020B0604020202020204" pitchFamily="34" charset="0"/>
              <a:buChar char="•"/>
            </a:pPr>
            <a:r>
              <a:rPr lang="cs-CZ" sz="1700" b="1" dirty="0">
                <a:latin typeface="+mj-lt"/>
              </a:rPr>
              <a:t>Pořadem, u kterého jsme zaznamenali nejvyšší odloženou sledovanost na internetu, se v roce 2025 stala štědrovečerní pohádka </a:t>
            </a:r>
            <a:r>
              <a:rPr lang="cs-CZ" sz="1700" b="1" i="1" dirty="0">
                <a:latin typeface="+mj-lt"/>
              </a:rPr>
              <a:t>Záhada strašidelného zámku</a:t>
            </a:r>
            <a:r>
              <a:rPr lang="cs-CZ" sz="1700" dirty="0">
                <a:latin typeface="+mj-lt"/>
              </a:rPr>
              <a:t>. Dodatečně si ji přehrálo 140 tisíc diváků na internetu a dalších 1,1 milionu odloženě v televizi (příspěvek +73 % k živé sledovanosti). </a:t>
            </a:r>
          </a:p>
          <a:p>
            <a:pPr marL="285737" indent="-285737" algn="just">
              <a:spcAft>
                <a:spcPts val="600"/>
              </a:spcAft>
              <a:buFont typeface="Arial" panose="020B0604020202020204" pitchFamily="34" charset="0"/>
              <a:buChar char="•"/>
            </a:pPr>
            <a:r>
              <a:rPr lang="cs-CZ" sz="1700" dirty="0">
                <a:latin typeface="+mj-lt"/>
              </a:rPr>
              <a:t>Velmi úspěšnou byla na internetu také druhá série seriálu </a:t>
            </a:r>
            <a:r>
              <a:rPr lang="cs-CZ" sz="1700" b="1" i="1" dirty="0">
                <a:latin typeface="+mj-lt"/>
              </a:rPr>
              <a:t>OKTOPUS</a:t>
            </a:r>
            <a:r>
              <a:rPr lang="cs-CZ" sz="1700" dirty="0">
                <a:latin typeface="+mj-lt"/>
              </a:rPr>
              <a:t>, jejíž jednotlivé díly si na iVysílání přehrálo v průměru 127 tisíc diváků, dalších 410 tisíc pak odloženě v televizi (+53 %). Dalšími úspěšnými tituly byly seriály </a:t>
            </a:r>
            <a:r>
              <a:rPr lang="cs-CZ" sz="1700" b="1" i="1" dirty="0">
                <a:latin typeface="+mj-lt"/>
              </a:rPr>
              <a:t>Děcko </a:t>
            </a:r>
            <a:r>
              <a:rPr lang="cs-CZ" sz="1700" dirty="0">
                <a:latin typeface="+mj-lt"/>
              </a:rPr>
              <a:t>(odloženě 98 tisíc diváků na internetu), </a:t>
            </a:r>
            <a:r>
              <a:rPr lang="cs-CZ" sz="1700" b="1" i="1" dirty="0">
                <a:latin typeface="+mj-lt"/>
              </a:rPr>
              <a:t>Ratolesti </a:t>
            </a:r>
            <a:r>
              <a:rPr lang="cs-CZ" sz="1700" dirty="0">
                <a:latin typeface="+mj-lt"/>
              </a:rPr>
              <a:t>(85 tisíc) a </a:t>
            </a:r>
            <a:r>
              <a:rPr lang="cs-CZ" sz="1700" b="1" i="1" dirty="0">
                <a:latin typeface="+mj-lt"/>
              </a:rPr>
              <a:t>Limity </a:t>
            </a:r>
            <a:r>
              <a:rPr lang="cs-CZ" sz="1700" dirty="0">
                <a:latin typeface="+mj-lt"/>
              </a:rPr>
              <a:t>(75 tisíc).</a:t>
            </a:r>
          </a:p>
          <a:p>
            <a:pPr marL="285737" indent="-285737" algn="just">
              <a:spcAft>
                <a:spcPts val="600"/>
              </a:spcAft>
              <a:buFont typeface="Arial" panose="020B0604020202020204" pitchFamily="34" charset="0"/>
              <a:buChar char="•"/>
            </a:pPr>
            <a:r>
              <a:rPr lang="cs-CZ" sz="1700" dirty="0">
                <a:latin typeface="+mj-lt"/>
              </a:rPr>
              <a:t>Diváky zaujal také televizní film Jiřího Stracha </a:t>
            </a:r>
            <a:r>
              <a:rPr lang="cs-CZ" sz="1700" b="1" i="1" dirty="0">
                <a:latin typeface="+mj-lt"/>
              </a:rPr>
              <a:t>Máma</a:t>
            </a:r>
            <a:r>
              <a:rPr lang="cs-CZ" sz="1700" dirty="0">
                <a:latin typeface="+mj-lt"/>
              </a:rPr>
              <a:t> (90 tisíc přehrání na digitálních platformách). </a:t>
            </a:r>
          </a:p>
          <a:p>
            <a:pPr marL="285737" indent="-285737" algn="just">
              <a:spcAft>
                <a:spcPts val="600"/>
              </a:spcAft>
              <a:buFont typeface="Arial" panose="020B0604020202020204" pitchFamily="34" charset="0"/>
              <a:buChar char="•"/>
            </a:pPr>
            <a:r>
              <a:rPr lang="cs-CZ" sz="1700" dirty="0">
                <a:latin typeface="+mj-lt"/>
              </a:rPr>
              <a:t>Z pořadů vysílaných na ČT2 vykázaly nejvyšší odloženou sledovanost dokumenty </a:t>
            </a:r>
            <a:r>
              <a:rPr lang="cs-CZ" sz="1700" b="1" i="1" dirty="0">
                <a:latin typeface="+mj-lt"/>
              </a:rPr>
              <a:t>Co s Péťou? </a:t>
            </a:r>
            <a:r>
              <a:rPr lang="cs-CZ" sz="1700" dirty="0">
                <a:latin typeface="+mj-lt"/>
              </a:rPr>
              <a:t>(110 tisíc diváků odloženě v TV; 38 tisíc diváků dodatečně na digitálních platformách), </a:t>
            </a:r>
            <a:r>
              <a:rPr lang="cs-CZ" sz="1700" b="1" i="1" dirty="0">
                <a:latin typeface="+mj-lt"/>
              </a:rPr>
              <a:t>Stezka Českem II </a:t>
            </a:r>
            <a:r>
              <a:rPr lang="cs-CZ" sz="1700" dirty="0">
                <a:latin typeface="+mj-lt"/>
              </a:rPr>
              <a:t>(99 tisíc; 23 tisíc) a </a:t>
            </a:r>
            <a:r>
              <a:rPr lang="cs-CZ" sz="1700" b="1" i="1" dirty="0">
                <a:latin typeface="+mj-lt"/>
              </a:rPr>
              <a:t>České řeky z výšky </a:t>
            </a:r>
            <a:r>
              <a:rPr lang="cs-CZ" sz="1700" dirty="0">
                <a:latin typeface="+mj-lt"/>
              </a:rPr>
              <a:t>(93 tisíc; 21 tisíc). </a:t>
            </a:r>
          </a:p>
          <a:p>
            <a:pPr marL="285737" indent="-285737" algn="just">
              <a:spcAft>
                <a:spcPts val="600"/>
              </a:spcAft>
              <a:buFont typeface="Arial" panose="020B0604020202020204" pitchFamily="34" charset="0"/>
              <a:buChar char="•"/>
            </a:pPr>
            <a:r>
              <a:rPr lang="cs-CZ" sz="1700" dirty="0">
                <a:latin typeface="+mj-lt"/>
              </a:rPr>
              <a:t>Z akvizičních seriálů diváky zaujal především titul </a:t>
            </a:r>
            <a:r>
              <a:rPr lang="cs-CZ" sz="1700" b="1" i="1" dirty="0">
                <a:latin typeface="+mj-lt"/>
              </a:rPr>
              <a:t>Hunyadi – Vzestup Havrana </a:t>
            </a:r>
            <a:r>
              <a:rPr lang="cs-CZ" sz="1700" dirty="0">
                <a:latin typeface="+mj-lt"/>
              </a:rPr>
              <a:t>(74 tisíc odloženě v TV; 21 tisíc dodatečně na internetu).</a:t>
            </a:r>
          </a:p>
          <a:p>
            <a:pPr marL="285737" indent="-285737" algn="just">
              <a:spcAft>
                <a:spcPts val="600"/>
              </a:spcAft>
              <a:buFont typeface="Arial" panose="020B0604020202020204" pitchFamily="34" charset="0"/>
              <a:buChar char="•"/>
            </a:pPr>
            <a:r>
              <a:rPr lang="cs-CZ" sz="1700" dirty="0">
                <a:latin typeface="+mj-lt"/>
              </a:rPr>
              <a:t>Odložená sledovanost je cíleně podporována prostřednictvím upoutávek ve vysílání i aktivitami na sociálních sítích České televize.</a:t>
            </a:r>
          </a:p>
        </p:txBody>
      </p:sp>
    </p:spTree>
    <p:extLst>
      <p:ext uri="{BB962C8B-B14F-4D97-AF65-F5344CB8AC3E}">
        <p14:creationId xmlns:p14="http://schemas.microsoft.com/office/powerpoint/2010/main" val="6801273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p:cNvSpPr>
            <a:spLocks noChangeArrowheads="1"/>
          </p:cNvSpPr>
          <p:nvPr/>
        </p:nvSpPr>
        <p:spPr bwMode="auto">
          <a:xfrm>
            <a:off x="1627191" y="476672"/>
            <a:ext cx="8937625"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2025: PŘEHLED „Online-first“ pořadů na Ivysílání</a:t>
            </a:r>
            <a:endParaRPr lang="cs-CZ" sz="2100" b="1" u="sng" cap="all" dirty="0">
              <a:solidFill>
                <a:prstClr val="black"/>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tisících diváků</a:t>
            </a:r>
            <a:endParaRPr lang="cs-CZ" sz="1300" dirty="0">
              <a:solidFill>
                <a:prstClr val="black"/>
              </a:solidFill>
              <a:latin typeface="Calibri"/>
            </a:endParaRPr>
          </a:p>
        </p:txBody>
      </p:sp>
      <p:graphicFrame>
        <p:nvGraphicFramePr>
          <p:cNvPr id="14" name="Tabulka 13">
            <a:extLst>
              <a:ext uri="{FF2B5EF4-FFF2-40B4-BE49-F238E27FC236}">
                <a16:creationId xmlns:a16="http://schemas.microsoft.com/office/drawing/2014/main" id="{394A94EF-CB16-4E1D-966F-E1C38B3B58EA}"/>
              </a:ext>
            </a:extLst>
          </p:cNvPr>
          <p:cNvGraphicFramePr>
            <a:graphicFrameLocks noGrp="1"/>
          </p:cNvGraphicFramePr>
          <p:nvPr>
            <p:extLst>
              <p:ext uri="{D42A27DB-BD31-4B8C-83A1-F6EECF244321}">
                <p14:modId xmlns:p14="http://schemas.microsoft.com/office/powerpoint/2010/main" val="188603298"/>
              </p:ext>
            </p:extLst>
          </p:nvPr>
        </p:nvGraphicFramePr>
        <p:xfrm>
          <a:off x="692737" y="1780255"/>
          <a:ext cx="10806527" cy="1221183"/>
        </p:xfrm>
        <a:graphic>
          <a:graphicData uri="http://schemas.openxmlformats.org/drawingml/2006/table">
            <a:tbl>
              <a:tblPr firstRow="1" bandRow="1">
                <a:tableStyleId>{5202B0CA-FC54-4496-8BCA-5EF66A818D29}</a:tableStyleId>
              </a:tblPr>
              <a:tblGrid>
                <a:gridCol w="3555629">
                  <a:extLst>
                    <a:ext uri="{9D8B030D-6E8A-4147-A177-3AD203B41FA5}">
                      <a16:colId xmlns:a16="http://schemas.microsoft.com/office/drawing/2014/main" val="20000"/>
                    </a:ext>
                  </a:extLst>
                </a:gridCol>
                <a:gridCol w="1775154">
                  <a:extLst>
                    <a:ext uri="{9D8B030D-6E8A-4147-A177-3AD203B41FA5}">
                      <a16:colId xmlns:a16="http://schemas.microsoft.com/office/drawing/2014/main" val="20002"/>
                    </a:ext>
                  </a:extLst>
                </a:gridCol>
                <a:gridCol w="1368936">
                  <a:extLst>
                    <a:ext uri="{9D8B030D-6E8A-4147-A177-3AD203B41FA5}">
                      <a16:colId xmlns:a16="http://schemas.microsoft.com/office/drawing/2014/main" val="20003"/>
                    </a:ext>
                  </a:extLst>
                </a:gridCol>
                <a:gridCol w="1368936">
                  <a:extLst>
                    <a:ext uri="{9D8B030D-6E8A-4147-A177-3AD203B41FA5}">
                      <a16:colId xmlns:a16="http://schemas.microsoft.com/office/drawing/2014/main" val="2886142809"/>
                    </a:ext>
                  </a:extLst>
                </a:gridCol>
                <a:gridCol w="1368936">
                  <a:extLst>
                    <a:ext uri="{9D8B030D-6E8A-4147-A177-3AD203B41FA5}">
                      <a16:colId xmlns:a16="http://schemas.microsoft.com/office/drawing/2014/main" val="20004"/>
                    </a:ext>
                  </a:extLst>
                </a:gridCol>
                <a:gridCol w="1368936">
                  <a:extLst>
                    <a:ext uri="{9D8B030D-6E8A-4147-A177-3AD203B41FA5}">
                      <a16:colId xmlns:a16="http://schemas.microsoft.com/office/drawing/2014/main" val="3728866285"/>
                    </a:ext>
                  </a:extLst>
                </a:gridCol>
              </a:tblGrid>
              <a:tr h="563527">
                <a:tc>
                  <a:txBody>
                    <a:bodyPr/>
                    <a:lstStyle/>
                    <a:p>
                      <a:pPr algn="ctr"/>
                      <a:r>
                        <a:rPr lang="cs-CZ" sz="1400" noProof="0" dirty="0">
                          <a:solidFill>
                            <a:schemeClr val="bg1"/>
                          </a:solidFill>
                          <a:latin typeface="+mj-lt"/>
                        </a:rPr>
                        <a:t>Název pořadu</a:t>
                      </a:r>
                    </a:p>
                  </a:txBody>
                  <a:tcPr anchor="ctr">
                    <a:solidFill>
                      <a:schemeClr val="bg1">
                        <a:lumMod val="50000"/>
                      </a:schemeClr>
                    </a:solidFill>
                  </a:tcPr>
                </a:tc>
                <a:tc>
                  <a:txBody>
                    <a:bodyPr/>
                    <a:lstStyle/>
                    <a:p>
                      <a:pPr algn="ctr" fontAlgn="ctr"/>
                      <a:r>
                        <a:rPr lang="cs-CZ" sz="1400" b="1" i="0" u="none" strike="noStrike" dirty="0">
                          <a:solidFill>
                            <a:schemeClr val="bg1"/>
                          </a:solidFill>
                          <a:effectLst/>
                          <a:latin typeface="+mj-lt"/>
                        </a:rPr>
                        <a:t>Datum nasazení</a:t>
                      </a:r>
                    </a:p>
                  </a:txBody>
                  <a:tcPr marL="9525" marR="9525" marT="9525" marB="0" anchor="ctr">
                    <a:solidFill>
                      <a:schemeClr val="bg1">
                        <a:lumMod val="50000"/>
                      </a:schemeClr>
                    </a:solidFill>
                  </a:tcPr>
                </a:tc>
                <a:tc>
                  <a:txBody>
                    <a:bodyPr/>
                    <a:lstStyle/>
                    <a:p>
                      <a:pPr algn="ctr" fontAlgn="ctr"/>
                      <a:r>
                        <a:rPr lang="cs-CZ" sz="1400" b="1" i="0" u="none" strike="noStrike" dirty="0">
                          <a:solidFill>
                            <a:schemeClr val="bg1"/>
                          </a:solidFill>
                          <a:effectLst/>
                          <a:latin typeface="+mj-lt"/>
                        </a:rPr>
                        <a:t>Počet dostupných epizod</a:t>
                      </a:r>
                    </a:p>
                  </a:txBody>
                  <a:tcPr marL="9525" marR="9525" marT="9525" marB="0" anchor="ctr">
                    <a:solidFill>
                      <a:schemeClr val="bg1">
                        <a:lumMod val="50000"/>
                      </a:schemeClr>
                    </a:solidFill>
                  </a:tcPr>
                </a:tc>
                <a:tc>
                  <a:txBody>
                    <a:bodyPr/>
                    <a:lstStyle/>
                    <a:p>
                      <a:pPr algn="ctr" fontAlgn="ctr"/>
                      <a:r>
                        <a:rPr lang="cs-CZ" sz="1400" b="1" i="0" u="none" strike="noStrike" dirty="0">
                          <a:solidFill>
                            <a:schemeClr val="bg1"/>
                          </a:solidFill>
                          <a:effectLst/>
                          <a:latin typeface="+mj-lt"/>
                        </a:rPr>
                        <a:t>Počet views celkem - všechny díly</a:t>
                      </a:r>
                    </a:p>
                  </a:txBody>
                  <a:tcPr marL="9525" marR="9525" marT="9525" marB="0" anchor="ctr">
                    <a:solidFill>
                      <a:schemeClr val="bg1">
                        <a:lumMod val="50000"/>
                      </a:schemeClr>
                    </a:solidFill>
                  </a:tcPr>
                </a:tc>
                <a:tc>
                  <a:txBody>
                    <a:bodyPr/>
                    <a:lstStyle/>
                    <a:p>
                      <a:pPr algn="ctr" fontAlgn="ctr"/>
                      <a:r>
                        <a:rPr lang="cs-CZ" sz="1400" b="1" i="0" u="none" strike="noStrike" dirty="0">
                          <a:solidFill>
                            <a:schemeClr val="bg1"/>
                          </a:solidFill>
                          <a:effectLst/>
                          <a:latin typeface="+mj-lt"/>
                        </a:rPr>
                        <a:t>Počet diváků v tisících - průměr na díl</a:t>
                      </a:r>
                    </a:p>
                  </a:txBody>
                  <a:tcPr marL="9525" marR="9525" marT="9525" marB="0" anchor="ctr">
                    <a:solidFill>
                      <a:schemeClr val="bg1">
                        <a:lumMod val="50000"/>
                      </a:schemeClr>
                    </a:solidFill>
                  </a:tcPr>
                </a:tc>
                <a:tc>
                  <a:txBody>
                    <a:bodyPr/>
                    <a:lstStyle/>
                    <a:p>
                      <a:pPr algn="ctr" fontAlgn="ctr"/>
                      <a:r>
                        <a:rPr lang="cs-CZ" sz="1400" b="1" i="0" u="none" strike="noStrike" dirty="0">
                          <a:solidFill>
                            <a:schemeClr val="bg1"/>
                          </a:solidFill>
                          <a:effectLst/>
                          <a:latin typeface="+mj-lt"/>
                        </a:rPr>
                        <a:t>Dosledovanost</a:t>
                      </a:r>
                    </a:p>
                  </a:txBody>
                  <a:tcPr marL="9525" marR="9525" marT="9525" marB="0" anchor="ctr">
                    <a:solidFill>
                      <a:schemeClr val="bg1">
                        <a:lumMod val="50000"/>
                      </a:schemeClr>
                    </a:solidFill>
                  </a:tcPr>
                </a:tc>
                <a:extLst>
                  <a:ext uri="{0D108BD9-81ED-4DB2-BD59-A6C34878D82A}">
                    <a16:rowId xmlns:a16="http://schemas.microsoft.com/office/drawing/2014/main" val="10000"/>
                  </a:ext>
                </a:extLst>
              </a:tr>
              <a:tr h="285789">
                <a:tc>
                  <a:txBody>
                    <a:bodyPr/>
                    <a:lstStyle/>
                    <a:p>
                      <a:pPr algn="l" fontAlgn="b"/>
                      <a:r>
                        <a:rPr lang="cs-CZ" sz="1400" b="1" i="0" u="none" strike="noStrike" dirty="0">
                          <a:solidFill>
                            <a:srgbClr val="000000"/>
                          </a:solidFill>
                          <a:effectLst/>
                          <a:latin typeface="Calibri" panose="020F0502020204030204" pitchFamily="34" charset="0"/>
                        </a:rPr>
                        <a:t>Potížistky *</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08.03.2025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188 644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63 %</a:t>
                      </a:r>
                    </a:p>
                  </a:txBody>
                  <a:tcPr marL="9525" marR="9525" marT="9525" marB="0" anchor="ctr"/>
                </a:tc>
                <a:extLst>
                  <a:ext uri="{0D108BD9-81ED-4DB2-BD59-A6C34878D82A}">
                    <a16:rowId xmlns:a16="http://schemas.microsoft.com/office/drawing/2014/main" val="10001"/>
                  </a:ext>
                </a:extLst>
              </a:tr>
              <a:tr h="285789">
                <a:tc>
                  <a:txBody>
                    <a:bodyPr/>
                    <a:lstStyle/>
                    <a:p>
                      <a:pPr algn="l" fontAlgn="b"/>
                      <a:r>
                        <a:rPr lang="cs-CZ" sz="1400" b="1" i="0" u="none" strike="noStrike" dirty="0">
                          <a:solidFill>
                            <a:srgbClr val="000000"/>
                          </a:solidFill>
                          <a:effectLst/>
                          <a:latin typeface="Calibri" panose="020F0502020204030204" pitchFamily="34" charset="0"/>
                        </a:rPr>
                        <a:t>Na záchodcích II.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05.05.2025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67 607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45 %</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9" name="Tabulka 8">
            <a:extLst>
              <a:ext uri="{FF2B5EF4-FFF2-40B4-BE49-F238E27FC236}">
                <a16:creationId xmlns:a16="http://schemas.microsoft.com/office/drawing/2014/main" id="{D8FE23A5-174E-437E-921C-FBBA598598BD}"/>
              </a:ext>
            </a:extLst>
          </p:cNvPr>
          <p:cNvGraphicFramePr>
            <a:graphicFrameLocks noGrp="1"/>
          </p:cNvGraphicFramePr>
          <p:nvPr>
            <p:extLst>
              <p:ext uri="{D42A27DB-BD31-4B8C-83A1-F6EECF244321}">
                <p14:modId xmlns:p14="http://schemas.microsoft.com/office/powerpoint/2010/main" val="3544673433"/>
              </p:ext>
            </p:extLst>
          </p:nvPr>
        </p:nvGraphicFramePr>
        <p:xfrm>
          <a:off x="692737" y="3728957"/>
          <a:ext cx="10806527" cy="2364339"/>
        </p:xfrm>
        <a:graphic>
          <a:graphicData uri="http://schemas.openxmlformats.org/drawingml/2006/table">
            <a:tbl>
              <a:tblPr firstRow="1" bandRow="1">
                <a:tableStyleId>{5202B0CA-FC54-4496-8BCA-5EF66A818D29}</a:tableStyleId>
              </a:tblPr>
              <a:tblGrid>
                <a:gridCol w="3555629">
                  <a:extLst>
                    <a:ext uri="{9D8B030D-6E8A-4147-A177-3AD203B41FA5}">
                      <a16:colId xmlns:a16="http://schemas.microsoft.com/office/drawing/2014/main" val="20000"/>
                    </a:ext>
                  </a:extLst>
                </a:gridCol>
                <a:gridCol w="1775154">
                  <a:extLst>
                    <a:ext uri="{9D8B030D-6E8A-4147-A177-3AD203B41FA5}">
                      <a16:colId xmlns:a16="http://schemas.microsoft.com/office/drawing/2014/main" val="20002"/>
                    </a:ext>
                  </a:extLst>
                </a:gridCol>
                <a:gridCol w="1368936">
                  <a:extLst>
                    <a:ext uri="{9D8B030D-6E8A-4147-A177-3AD203B41FA5}">
                      <a16:colId xmlns:a16="http://schemas.microsoft.com/office/drawing/2014/main" val="20003"/>
                    </a:ext>
                  </a:extLst>
                </a:gridCol>
                <a:gridCol w="1368936">
                  <a:extLst>
                    <a:ext uri="{9D8B030D-6E8A-4147-A177-3AD203B41FA5}">
                      <a16:colId xmlns:a16="http://schemas.microsoft.com/office/drawing/2014/main" val="2886142809"/>
                    </a:ext>
                  </a:extLst>
                </a:gridCol>
                <a:gridCol w="1368936">
                  <a:extLst>
                    <a:ext uri="{9D8B030D-6E8A-4147-A177-3AD203B41FA5}">
                      <a16:colId xmlns:a16="http://schemas.microsoft.com/office/drawing/2014/main" val="20004"/>
                    </a:ext>
                  </a:extLst>
                </a:gridCol>
                <a:gridCol w="1368936">
                  <a:extLst>
                    <a:ext uri="{9D8B030D-6E8A-4147-A177-3AD203B41FA5}">
                      <a16:colId xmlns:a16="http://schemas.microsoft.com/office/drawing/2014/main" val="3728866285"/>
                    </a:ext>
                  </a:extLst>
                </a:gridCol>
              </a:tblGrid>
              <a:tr h="565200">
                <a:tc>
                  <a:txBody>
                    <a:bodyPr/>
                    <a:lstStyle/>
                    <a:p>
                      <a:pPr algn="ctr"/>
                      <a:r>
                        <a:rPr lang="cs-CZ" sz="1400" noProof="0" dirty="0">
                          <a:solidFill>
                            <a:schemeClr val="bg1"/>
                          </a:solidFill>
                          <a:latin typeface="+mj-lt"/>
                        </a:rPr>
                        <a:t>Název pořadu</a:t>
                      </a:r>
                    </a:p>
                  </a:txBody>
                  <a:tcPr anchor="ctr">
                    <a:solidFill>
                      <a:schemeClr val="bg1">
                        <a:lumMod val="50000"/>
                      </a:schemeClr>
                    </a:solidFill>
                  </a:tcPr>
                </a:tc>
                <a:tc>
                  <a:txBody>
                    <a:bodyPr/>
                    <a:lstStyle/>
                    <a:p>
                      <a:pPr algn="ctr" fontAlgn="ctr"/>
                      <a:r>
                        <a:rPr lang="cs-CZ" sz="1400" b="1" i="0" u="none" strike="noStrike" dirty="0">
                          <a:solidFill>
                            <a:schemeClr val="bg1"/>
                          </a:solidFill>
                          <a:effectLst/>
                          <a:latin typeface="+mj-lt"/>
                        </a:rPr>
                        <a:t>Datum nasazení</a:t>
                      </a:r>
                    </a:p>
                  </a:txBody>
                  <a:tcPr marL="9525" marR="9525" marT="9525" marB="0" anchor="ctr">
                    <a:solidFill>
                      <a:schemeClr val="bg1">
                        <a:lumMod val="50000"/>
                      </a:schemeClr>
                    </a:solidFill>
                  </a:tcPr>
                </a:tc>
                <a:tc>
                  <a:txBody>
                    <a:bodyPr/>
                    <a:lstStyle/>
                    <a:p>
                      <a:pPr algn="ctr" fontAlgn="ctr"/>
                      <a:r>
                        <a:rPr lang="cs-CZ" sz="1400" b="1" i="0" u="none" strike="noStrike" dirty="0">
                          <a:solidFill>
                            <a:schemeClr val="bg1"/>
                          </a:solidFill>
                          <a:effectLst/>
                          <a:latin typeface="+mj-lt"/>
                        </a:rPr>
                        <a:t>Počet dostupných epizod</a:t>
                      </a:r>
                    </a:p>
                  </a:txBody>
                  <a:tcPr marL="9525" marR="9525" marT="9525" marB="0" anchor="ctr">
                    <a:solidFill>
                      <a:schemeClr val="bg1">
                        <a:lumMod val="50000"/>
                      </a:schemeClr>
                    </a:solidFill>
                  </a:tcPr>
                </a:tc>
                <a:tc>
                  <a:txBody>
                    <a:bodyPr/>
                    <a:lstStyle/>
                    <a:p>
                      <a:pPr algn="ctr" fontAlgn="ctr"/>
                      <a:r>
                        <a:rPr lang="cs-CZ" sz="1400" b="1" i="0" u="none" strike="noStrike" dirty="0">
                          <a:solidFill>
                            <a:schemeClr val="bg1"/>
                          </a:solidFill>
                          <a:effectLst/>
                          <a:latin typeface="+mj-lt"/>
                        </a:rPr>
                        <a:t>Počet views celkem - všechny díly</a:t>
                      </a:r>
                    </a:p>
                  </a:txBody>
                  <a:tcPr marL="9525" marR="9525" marT="9525" marB="0" anchor="ctr">
                    <a:solidFill>
                      <a:schemeClr val="bg1">
                        <a:lumMod val="50000"/>
                      </a:schemeClr>
                    </a:solidFill>
                  </a:tcPr>
                </a:tc>
                <a:tc>
                  <a:txBody>
                    <a:bodyPr/>
                    <a:lstStyle/>
                    <a:p>
                      <a:pPr algn="ctr" fontAlgn="ctr"/>
                      <a:r>
                        <a:rPr lang="cs-CZ" sz="1400" b="1" i="0" u="none" strike="noStrike" dirty="0">
                          <a:solidFill>
                            <a:schemeClr val="bg1"/>
                          </a:solidFill>
                          <a:effectLst/>
                          <a:latin typeface="+mj-lt"/>
                        </a:rPr>
                        <a:t>Počet diváků v tisících - průměr na díl</a:t>
                      </a:r>
                    </a:p>
                  </a:txBody>
                  <a:tcPr marL="9525" marR="9525" marT="9525" marB="0" anchor="ctr">
                    <a:solidFill>
                      <a:schemeClr val="bg1">
                        <a:lumMod val="50000"/>
                      </a:schemeClr>
                    </a:solidFill>
                  </a:tcPr>
                </a:tc>
                <a:tc>
                  <a:txBody>
                    <a:bodyPr/>
                    <a:lstStyle/>
                    <a:p>
                      <a:pPr algn="ctr" fontAlgn="ctr"/>
                      <a:r>
                        <a:rPr lang="cs-CZ" sz="1400" b="1" i="0" u="none" strike="noStrike" dirty="0">
                          <a:solidFill>
                            <a:schemeClr val="bg1"/>
                          </a:solidFill>
                          <a:effectLst/>
                          <a:latin typeface="+mj-lt"/>
                        </a:rPr>
                        <a:t>Dosledovanost</a:t>
                      </a:r>
                    </a:p>
                  </a:txBody>
                  <a:tcPr marL="9525" marR="9525" marT="9525" marB="0" anchor="ctr">
                    <a:solidFill>
                      <a:schemeClr val="bg1">
                        <a:lumMod val="50000"/>
                      </a:schemeClr>
                    </a:solidFill>
                  </a:tcPr>
                </a:tc>
                <a:extLst>
                  <a:ext uri="{0D108BD9-81ED-4DB2-BD59-A6C34878D82A}">
                    <a16:rowId xmlns:a16="http://schemas.microsoft.com/office/drawing/2014/main" val="10000"/>
                  </a:ext>
                </a:extLst>
              </a:tr>
              <a:tr h="285789">
                <a:tc>
                  <a:txBody>
                    <a:bodyPr/>
                    <a:lstStyle/>
                    <a:p>
                      <a:pPr algn="l" fontAlgn="b"/>
                      <a:r>
                        <a:rPr lang="cs-CZ" sz="1400" b="1" i="0" u="none" strike="noStrike" dirty="0">
                          <a:solidFill>
                            <a:srgbClr val="000000"/>
                          </a:solidFill>
                          <a:effectLst/>
                          <a:latin typeface="Calibri" panose="020F0502020204030204" pitchFamily="34" charset="0"/>
                        </a:rPr>
                        <a:t>Exit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14.01.2025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1 681 192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62 %</a:t>
                      </a:r>
                    </a:p>
                  </a:txBody>
                  <a:tcPr marL="9525" marR="9525" marT="9525" marB="0" anchor="ctr"/>
                </a:tc>
                <a:extLst>
                  <a:ext uri="{0D108BD9-81ED-4DB2-BD59-A6C34878D82A}">
                    <a16:rowId xmlns:a16="http://schemas.microsoft.com/office/drawing/2014/main" val="10001"/>
                  </a:ext>
                </a:extLst>
              </a:tr>
              <a:tr h="285789">
                <a:tc>
                  <a:txBody>
                    <a:bodyPr/>
                    <a:lstStyle/>
                    <a:p>
                      <a:pPr algn="l" fontAlgn="b"/>
                      <a:r>
                        <a:rPr lang="cs-CZ" sz="1400" b="1" i="0" u="none" strike="noStrike" dirty="0">
                          <a:solidFill>
                            <a:srgbClr val="000000"/>
                          </a:solidFill>
                          <a:effectLst/>
                          <a:latin typeface="Calibri" panose="020F0502020204030204" pitchFamily="34" charset="0"/>
                        </a:rPr>
                        <a:t>Vláda I. - III.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01.04.2025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724 175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40 %</a:t>
                      </a:r>
                    </a:p>
                  </a:txBody>
                  <a:tcPr marL="9525" marR="9525" marT="9525" marB="0" anchor="ctr"/>
                </a:tc>
                <a:extLst>
                  <a:ext uri="{0D108BD9-81ED-4DB2-BD59-A6C34878D82A}">
                    <a16:rowId xmlns:a16="http://schemas.microsoft.com/office/drawing/2014/main" val="10002"/>
                  </a:ext>
                </a:extLst>
              </a:tr>
              <a:tr h="285789">
                <a:tc>
                  <a:txBody>
                    <a:bodyPr/>
                    <a:lstStyle/>
                    <a:p>
                      <a:pPr algn="l" fontAlgn="b"/>
                      <a:r>
                        <a:rPr lang="cs-CZ" sz="1400" b="1" i="0" u="none" strike="noStrike" dirty="0">
                          <a:solidFill>
                            <a:srgbClr val="000000"/>
                          </a:solidFill>
                          <a:effectLst/>
                          <a:latin typeface="Calibri" panose="020F0502020204030204" pitchFamily="34" charset="0"/>
                        </a:rPr>
                        <a:t>Vězeň *</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02.04.2025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587 466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34 %</a:t>
                      </a:r>
                    </a:p>
                  </a:txBody>
                  <a:tcPr marL="9525" marR="9525" marT="9525" marB="0" anchor="ctr"/>
                </a:tc>
                <a:extLst>
                  <a:ext uri="{0D108BD9-81ED-4DB2-BD59-A6C34878D82A}">
                    <a16:rowId xmlns:a16="http://schemas.microsoft.com/office/drawing/2014/main" val="1612008228"/>
                  </a:ext>
                </a:extLst>
              </a:tr>
              <a:tr h="285789">
                <a:tc>
                  <a:txBody>
                    <a:bodyPr/>
                    <a:lstStyle/>
                    <a:p>
                      <a:pPr algn="l" fontAlgn="b"/>
                      <a:r>
                        <a:rPr lang="cs-CZ" sz="1400" b="1" i="0" u="none" strike="noStrike" dirty="0">
                          <a:solidFill>
                            <a:srgbClr val="000000"/>
                          </a:solidFill>
                          <a:effectLst/>
                          <a:latin typeface="Calibri" panose="020F0502020204030204" pitchFamily="34" charset="0"/>
                        </a:rPr>
                        <a:t>Krvavý král *</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14.05.2025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544 766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40 %</a:t>
                      </a:r>
                    </a:p>
                  </a:txBody>
                  <a:tcPr marL="9525" marR="9525" marT="9525" marB="0" anchor="ctr"/>
                </a:tc>
                <a:extLst>
                  <a:ext uri="{0D108BD9-81ED-4DB2-BD59-A6C34878D82A}">
                    <a16:rowId xmlns:a16="http://schemas.microsoft.com/office/drawing/2014/main" val="2574047215"/>
                  </a:ext>
                </a:extLst>
              </a:tr>
              <a:tr h="285789">
                <a:tc>
                  <a:txBody>
                    <a:bodyPr/>
                    <a:lstStyle/>
                    <a:p>
                      <a:pPr algn="l" fontAlgn="b"/>
                      <a:r>
                        <a:rPr lang="cs-CZ" sz="1400" b="1" i="0" u="none" strike="noStrike" dirty="0">
                          <a:solidFill>
                            <a:srgbClr val="000000"/>
                          </a:solidFill>
                          <a:effectLst/>
                          <a:latin typeface="Calibri" panose="020F0502020204030204" pitchFamily="34" charset="0"/>
                        </a:rPr>
                        <a:t>Viktorie I. - III.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01.11.2025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929 504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44 %</a:t>
                      </a:r>
                    </a:p>
                  </a:txBody>
                  <a:tcPr marL="9525" marR="9525" marT="9525" marB="0" anchor="ctr"/>
                </a:tc>
                <a:extLst>
                  <a:ext uri="{0D108BD9-81ED-4DB2-BD59-A6C34878D82A}">
                    <a16:rowId xmlns:a16="http://schemas.microsoft.com/office/drawing/2014/main" val="2948784377"/>
                  </a:ext>
                </a:extLst>
              </a:tr>
              <a:tr h="285789">
                <a:tc>
                  <a:txBody>
                    <a:bodyPr/>
                    <a:lstStyle/>
                    <a:p>
                      <a:pPr algn="l" fontAlgn="b"/>
                      <a:r>
                        <a:rPr lang="cs-CZ" sz="1400" b="1" i="0" u="none" strike="noStrike" dirty="0">
                          <a:solidFill>
                            <a:srgbClr val="000000"/>
                          </a:solidFill>
                          <a:effectLst/>
                          <a:latin typeface="Calibri" panose="020F0502020204030204" pitchFamily="34" charset="0"/>
                        </a:rPr>
                        <a:t>Přiznání </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01.10.2025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669 051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48 %</a:t>
                      </a:r>
                    </a:p>
                  </a:txBody>
                  <a:tcPr marL="9525" marR="9525" marT="9525" marB="0" anchor="ctr"/>
                </a:tc>
                <a:extLst>
                  <a:ext uri="{0D108BD9-81ED-4DB2-BD59-A6C34878D82A}">
                    <a16:rowId xmlns:a16="http://schemas.microsoft.com/office/drawing/2014/main" val="10003"/>
                  </a:ext>
                </a:extLst>
              </a:tr>
            </a:tbl>
          </a:graphicData>
        </a:graphic>
      </p:graphicFrame>
      <p:sp>
        <p:nvSpPr>
          <p:cNvPr id="15" name="AutoShape 2">
            <a:extLst>
              <a:ext uri="{FF2B5EF4-FFF2-40B4-BE49-F238E27FC236}">
                <a16:creationId xmlns:a16="http://schemas.microsoft.com/office/drawing/2014/main" id="{BE6563B4-5869-461C-A35F-8DCE20E86465}"/>
              </a:ext>
            </a:extLst>
          </p:cNvPr>
          <p:cNvSpPr>
            <a:spLocks noChangeArrowheads="1"/>
          </p:cNvSpPr>
          <p:nvPr/>
        </p:nvSpPr>
        <p:spPr bwMode="auto">
          <a:xfrm>
            <a:off x="1955540" y="1441546"/>
            <a:ext cx="8280920" cy="401333"/>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solidFill>
                  <a:prstClr val="black"/>
                </a:solidFill>
                <a:latin typeface="Calibri" pitchFamily="34" charset="0"/>
              </a:rPr>
              <a:t>Vlastní tvorba</a:t>
            </a:r>
            <a:endParaRPr lang="cs-CZ" sz="1050" dirty="0">
              <a:solidFill>
                <a:prstClr val="black"/>
              </a:solidFill>
              <a:latin typeface="Calibri"/>
            </a:endParaRPr>
          </a:p>
        </p:txBody>
      </p:sp>
      <p:sp>
        <p:nvSpPr>
          <p:cNvPr id="16" name="AutoShape 2">
            <a:extLst>
              <a:ext uri="{FF2B5EF4-FFF2-40B4-BE49-F238E27FC236}">
                <a16:creationId xmlns:a16="http://schemas.microsoft.com/office/drawing/2014/main" id="{18CC01FD-BEA0-4ED2-BA54-D719F14F8E2A}"/>
              </a:ext>
            </a:extLst>
          </p:cNvPr>
          <p:cNvSpPr>
            <a:spLocks noChangeArrowheads="1"/>
          </p:cNvSpPr>
          <p:nvPr/>
        </p:nvSpPr>
        <p:spPr bwMode="auto">
          <a:xfrm>
            <a:off x="1955540" y="3401889"/>
            <a:ext cx="8280920" cy="401333"/>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solidFill>
                  <a:prstClr val="black"/>
                </a:solidFill>
                <a:latin typeface="Calibri" pitchFamily="34" charset="0"/>
              </a:rPr>
              <a:t>zahraniční tvorba</a:t>
            </a:r>
            <a:endParaRPr lang="cs-CZ" sz="1050" dirty="0">
              <a:solidFill>
                <a:prstClr val="black"/>
              </a:solidFill>
              <a:latin typeface="Calibri"/>
            </a:endParaRPr>
          </a:p>
        </p:txBody>
      </p:sp>
      <p:pic>
        <p:nvPicPr>
          <p:cNvPr id="2" name="Obrázek 6">
            <a:extLst>
              <a:ext uri="{FF2B5EF4-FFF2-40B4-BE49-F238E27FC236}">
                <a16:creationId xmlns:a16="http://schemas.microsoft.com/office/drawing/2014/main" id="{C19E86D9-E6CD-AD7A-313C-8D9476F68F3D}"/>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8A47B8DD-0852-D54A-5AE9-69EC16C0D13A}"/>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AEDC18FA-8199-AE45-2321-344780C79D5F}"/>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127</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7A2F065C-BB65-E811-9D97-6261EA970E7A}"/>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6" name="Zástupný symbol pro datum 7">
            <a:extLst>
              <a:ext uri="{FF2B5EF4-FFF2-40B4-BE49-F238E27FC236}">
                <a16:creationId xmlns:a16="http://schemas.microsoft.com/office/drawing/2014/main" id="{4EBAC16E-2368-853C-D0E2-05F5339D61BD}"/>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12" name="Zástupný symbol pro datum 7">
            <a:extLst>
              <a:ext uri="{FF2B5EF4-FFF2-40B4-BE49-F238E27FC236}">
                <a16:creationId xmlns:a16="http://schemas.microsoft.com/office/drawing/2014/main" id="{D5A662B0-C50F-4AFD-B7D0-FB7133DEFF40}"/>
              </a:ext>
            </a:extLst>
          </p:cNvPr>
          <p:cNvSpPr txBox="1">
            <a:spLocks/>
          </p:cNvSpPr>
          <p:nvPr/>
        </p:nvSpPr>
        <p:spPr bwMode="auto">
          <a:xfrm>
            <a:off x="8175340" y="6453339"/>
            <a:ext cx="3033227" cy="361297"/>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r>
              <a:rPr lang="cs-CZ" sz="1000" dirty="0"/>
              <a:t>* Po premiéře na webu odvysíláno i na ČT1</a:t>
            </a:r>
          </a:p>
        </p:txBody>
      </p:sp>
    </p:spTree>
    <p:extLst>
      <p:ext uri="{BB962C8B-B14F-4D97-AF65-F5344CB8AC3E}">
        <p14:creationId xmlns:p14="http://schemas.microsoft.com/office/powerpoint/2010/main" val="32787020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3E625B29-930F-105B-392E-A65FBE9E7A55}"/>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4AEDC30C-9B3A-E625-8911-7D8E59525064}"/>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F6142D5F-B5D1-B906-24D4-999B9D79088C}"/>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97FD7D74-55F3-9A77-9938-43F1F76DCBD9}"/>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128</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47CE577D-E9E8-9683-FDC9-092C5AB9EDD0}"/>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F0776619-2E2C-D033-4054-84DD60DAAA68}"/>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9" name="TextovéPole 8">
            <a:extLst>
              <a:ext uri="{FF2B5EF4-FFF2-40B4-BE49-F238E27FC236}">
                <a16:creationId xmlns:a16="http://schemas.microsoft.com/office/drawing/2014/main" id="{3B3BCC5D-F56C-4B29-A038-F11B5BB613BB}"/>
              </a:ext>
            </a:extLst>
          </p:cNvPr>
          <p:cNvSpPr txBox="1"/>
          <p:nvPr/>
        </p:nvSpPr>
        <p:spPr>
          <a:xfrm>
            <a:off x="696000" y="1268760"/>
            <a:ext cx="10800000" cy="3293209"/>
          </a:xfrm>
          <a:prstGeom prst="rect">
            <a:avLst/>
          </a:prstGeom>
          <a:noFill/>
        </p:spPr>
        <p:txBody>
          <a:bodyPr wrap="square" rtlCol="0">
            <a:spAutoFit/>
          </a:bodyPr>
          <a:lstStyle/>
          <a:p>
            <a:pPr marL="285737" indent="-285737" algn="just">
              <a:spcAft>
                <a:spcPts val="600"/>
              </a:spcAft>
              <a:buFont typeface="Arial" panose="020B0604020202020204" pitchFamily="34" charset="0"/>
              <a:buChar char="•"/>
            </a:pPr>
            <a:r>
              <a:rPr lang="cs-CZ" b="1" dirty="0">
                <a:latin typeface="+mj-lt"/>
              </a:rPr>
              <a:t>V prosinci roku 2021 byla spuštěna nová podoba videoplatformy iVysílání</a:t>
            </a:r>
            <a:r>
              <a:rPr lang="cs-CZ" dirty="0">
                <a:latin typeface="+mj-lt"/>
              </a:rPr>
              <a:t>, která si vzala za cíl oslovit mladší divácké skupiny, jež běžné televizní vysílání konzumují spíše sporadicky. Od té doby byla zejména mladým divákům na iVysílání nabídnuta celá řada pořadů či cyklů, které jsou dostupné výlučně online, ať už přes webové prohlížeče, mobilní aplikaci nebo platformu HbbTV. </a:t>
            </a:r>
          </a:p>
          <a:p>
            <a:pPr marL="285737" indent="-285737" algn="just">
              <a:spcAft>
                <a:spcPts val="600"/>
              </a:spcAft>
              <a:buFont typeface="Arial" panose="020B0604020202020204" pitchFamily="34" charset="0"/>
              <a:buChar char="•"/>
            </a:pPr>
            <a:r>
              <a:rPr lang="cs-CZ" dirty="0">
                <a:latin typeface="+mj-lt"/>
              </a:rPr>
              <a:t>V roce 2025 byly do iVysílání zařazeny dva nové původní cykly a velký počet akvizičních filmů a seriálů, souhrnně označované „online-first“ nebo „web-only“. V březnu to byl cyklus </a:t>
            </a:r>
            <a:r>
              <a:rPr lang="cs-CZ" b="1" i="1" dirty="0">
                <a:latin typeface="+mj-lt"/>
              </a:rPr>
              <a:t>Potížistky</a:t>
            </a:r>
            <a:r>
              <a:rPr lang="cs-CZ" dirty="0">
                <a:latin typeface="+mj-lt"/>
              </a:rPr>
              <a:t>, jehož jednotlivé díly si na iVysílání přehrálo v průměru 19 tisíc diváků, v květnu pak byla nasazena druhá řada cyklu </a:t>
            </a:r>
            <a:r>
              <a:rPr lang="cs-CZ" b="1" i="1" dirty="0">
                <a:latin typeface="+mj-lt"/>
              </a:rPr>
              <a:t>Na záchodcích </a:t>
            </a:r>
            <a:r>
              <a:rPr lang="cs-CZ" dirty="0">
                <a:latin typeface="+mj-lt"/>
              </a:rPr>
              <a:t>(průměrně 5 tisíc diváků na jeden díl). </a:t>
            </a:r>
          </a:p>
          <a:p>
            <a:pPr marL="285737" indent="-285737" algn="just">
              <a:spcAft>
                <a:spcPts val="600"/>
              </a:spcAft>
              <a:buFont typeface="Arial" panose="020B0604020202020204" pitchFamily="34" charset="0"/>
              <a:buChar char="•"/>
            </a:pPr>
            <a:r>
              <a:rPr lang="cs-CZ" b="1" dirty="0">
                <a:latin typeface="+mj-lt"/>
              </a:rPr>
              <a:t>Výhradně na iVysílání najdeme také několik úspěšných akvizičních seriálů</a:t>
            </a:r>
            <a:r>
              <a:rPr lang="cs-CZ" dirty="0">
                <a:latin typeface="+mj-lt"/>
              </a:rPr>
              <a:t>, třeba britský šestidílný seriál </a:t>
            </a:r>
            <a:r>
              <a:rPr lang="cs-CZ" b="1" i="1" dirty="0">
                <a:latin typeface="+mj-lt"/>
              </a:rPr>
              <a:t>Přiznání</a:t>
            </a:r>
            <a:r>
              <a:rPr lang="cs-CZ" dirty="0">
                <a:latin typeface="+mj-lt"/>
              </a:rPr>
              <a:t> (66 tisíc diváků v průměru na jeden díl) nebo temný norský </a:t>
            </a:r>
            <a:r>
              <a:rPr lang="cs-CZ" b="1" i="1" dirty="0">
                <a:latin typeface="+mj-lt"/>
              </a:rPr>
              <a:t>Exit</a:t>
            </a:r>
            <a:r>
              <a:rPr lang="cs-CZ" i="1" dirty="0">
                <a:latin typeface="+mj-lt"/>
              </a:rPr>
              <a:t> </a:t>
            </a:r>
            <a:r>
              <a:rPr lang="cs-CZ" dirty="0">
                <a:latin typeface="+mj-lt"/>
              </a:rPr>
              <a:t>zahrnující 3 řady s 24 epizodami (40 tisíc diváků).</a:t>
            </a:r>
          </a:p>
        </p:txBody>
      </p:sp>
    </p:spTree>
    <p:extLst>
      <p:ext uri="{BB962C8B-B14F-4D97-AF65-F5344CB8AC3E}">
        <p14:creationId xmlns:p14="http://schemas.microsoft.com/office/powerpoint/2010/main" val="20741907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a:extLst>
              <a:ext uri="{FF2B5EF4-FFF2-40B4-BE49-F238E27FC236}">
                <a16:creationId xmlns:a16="http://schemas.microsoft.com/office/drawing/2014/main" id="{C507C739-32F2-9B0F-E754-FD48EFB9E01E}"/>
              </a:ext>
            </a:extLst>
          </p:cNvPr>
          <p:cNvGraphicFramePr>
            <a:graphicFrameLocks/>
          </p:cNvGraphicFramePr>
          <p:nvPr/>
        </p:nvGraphicFramePr>
        <p:xfrm>
          <a:off x="696000" y="1719630"/>
          <a:ext cx="10854388" cy="209737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Skupina 6">
            <a:extLst>
              <a:ext uri="{FF2B5EF4-FFF2-40B4-BE49-F238E27FC236}">
                <a16:creationId xmlns:a16="http://schemas.microsoft.com/office/drawing/2014/main" id="{4CC4B29E-A135-3DF8-CF1B-B88EEDCFFF8C}"/>
              </a:ext>
            </a:extLst>
          </p:cNvPr>
          <p:cNvGrpSpPr/>
          <p:nvPr/>
        </p:nvGrpSpPr>
        <p:grpSpPr>
          <a:xfrm>
            <a:off x="696000" y="3981902"/>
            <a:ext cx="10800000" cy="2186615"/>
            <a:chOff x="-85755" y="3568317"/>
            <a:chExt cx="9060787" cy="2452971"/>
          </a:xfrm>
        </p:grpSpPr>
        <p:graphicFrame>
          <p:nvGraphicFramePr>
            <p:cNvPr id="8" name="Graf 7">
              <a:extLst>
                <a:ext uri="{FF2B5EF4-FFF2-40B4-BE49-F238E27FC236}">
                  <a16:creationId xmlns:a16="http://schemas.microsoft.com/office/drawing/2014/main" id="{53F6FB3E-4E42-F124-E194-5374579E6D11}"/>
                </a:ext>
              </a:extLst>
            </p:cNvPr>
            <p:cNvGraphicFramePr>
              <a:graphicFrameLocks/>
            </p:cNvGraphicFramePr>
            <p:nvPr/>
          </p:nvGraphicFramePr>
          <p:xfrm>
            <a:off x="-85755" y="3568317"/>
            <a:ext cx="9053121" cy="5040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 8">
              <a:extLst>
                <a:ext uri="{FF2B5EF4-FFF2-40B4-BE49-F238E27FC236}">
                  <a16:creationId xmlns:a16="http://schemas.microsoft.com/office/drawing/2014/main" id="{517E5419-2334-EE6B-6C89-5EE49B40EC2F}"/>
                </a:ext>
              </a:extLst>
            </p:cNvPr>
            <p:cNvGraphicFramePr>
              <a:graphicFrameLocks/>
            </p:cNvGraphicFramePr>
            <p:nvPr/>
          </p:nvGraphicFramePr>
          <p:xfrm>
            <a:off x="-85755" y="4070928"/>
            <a:ext cx="9053121" cy="504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f 9">
              <a:extLst>
                <a:ext uri="{FF2B5EF4-FFF2-40B4-BE49-F238E27FC236}">
                  <a16:creationId xmlns:a16="http://schemas.microsoft.com/office/drawing/2014/main" id="{50B2744C-7413-3654-7AA0-39AEBB1A2450}"/>
                </a:ext>
              </a:extLst>
            </p:cNvPr>
            <p:cNvGraphicFramePr>
              <a:graphicFrameLocks/>
            </p:cNvGraphicFramePr>
            <p:nvPr/>
          </p:nvGraphicFramePr>
          <p:xfrm>
            <a:off x="-85755" y="4570224"/>
            <a:ext cx="9053121" cy="5040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af 11">
              <a:extLst>
                <a:ext uri="{FF2B5EF4-FFF2-40B4-BE49-F238E27FC236}">
                  <a16:creationId xmlns:a16="http://schemas.microsoft.com/office/drawing/2014/main" id="{EC1B6B73-A8E1-CF9B-8C89-59BA7ADCB0FE}"/>
                </a:ext>
              </a:extLst>
            </p:cNvPr>
            <p:cNvGraphicFramePr>
              <a:graphicFrameLocks/>
            </p:cNvGraphicFramePr>
            <p:nvPr/>
          </p:nvGraphicFramePr>
          <p:xfrm>
            <a:off x="-85755" y="5037788"/>
            <a:ext cx="9053121" cy="5040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Graf 14">
              <a:extLst>
                <a:ext uri="{FF2B5EF4-FFF2-40B4-BE49-F238E27FC236}">
                  <a16:creationId xmlns:a16="http://schemas.microsoft.com/office/drawing/2014/main" id="{285269B6-6BCF-35CE-E08A-8E28328648F6}"/>
                </a:ext>
              </a:extLst>
            </p:cNvPr>
            <p:cNvGraphicFramePr>
              <a:graphicFrameLocks/>
            </p:cNvGraphicFramePr>
            <p:nvPr/>
          </p:nvGraphicFramePr>
          <p:xfrm>
            <a:off x="-78089" y="5517231"/>
            <a:ext cx="9053121" cy="504057"/>
          </p:xfrm>
          <a:graphic>
            <a:graphicData uri="http://schemas.openxmlformats.org/drawingml/2006/chart">
              <c:chart xmlns:c="http://schemas.openxmlformats.org/drawingml/2006/chart" xmlns:r="http://schemas.openxmlformats.org/officeDocument/2006/relationships" r:id="rId8"/>
            </a:graphicData>
          </a:graphic>
        </p:graphicFrame>
      </p:grpSp>
      <p:sp>
        <p:nvSpPr>
          <p:cNvPr id="13" name="AutoShape 2">
            <a:extLst>
              <a:ext uri="{FF2B5EF4-FFF2-40B4-BE49-F238E27FC236}">
                <a16:creationId xmlns:a16="http://schemas.microsoft.com/office/drawing/2014/main" id="{80D42DB4-A91E-4A33-95E7-0BE78E2FB42F}"/>
              </a:ext>
            </a:extLst>
          </p:cNvPr>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solidFill>
                  <a:prstClr val="black"/>
                </a:solidFill>
                <a:latin typeface="Calibri" pitchFamily="34" charset="0"/>
              </a:rPr>
              <a:t>2025: </a:t>
            </a:r>
            <a:r>
              <a:rPr lang="cs-CZ" sz="2100" b="1" cap="all" dirty="0">
                <a:latin typeface="Calibri" pitchFamily="34" charset="0"/>
              </a:rPr>
              <a:t>VIDEOOBSAH – OBJEM odsledovaného ČASU (TTS</a:t>
            </a:r>
            <a:r>
              <a:rPr lang="cs-CZ" sz="2400" b="1" cap="all" dirty="0">
                <a:latin typeface="Calibri" pitchFamily="34" charset="0"/>
              </a:rPr>
              <a:t>)</a:t>
            </a:r>
          </a:p>
          <a:p>
            <a:pPr marL="1588" indent="-1588" algn="ctr" defTabSz="271463">
              <a:spcBef>
                <a:spcPts val="200"/>
              </a:spcBef>
              <a:spcAft>
                <a:spcPct val="20000"/>
              </a:spcAft>
              <a:tabLst>
                <a:tab pos="631825" algn="l"/>
              </a:tabLst>
              <a:defRPr/>
            </a:pPr>
            <a:r>
              <a:rPr lang="cs-CZ" sz="1200" b="1" dirty="0">
                <a:solidFill>
                  <a:prstClr val="black"/>
                </a:solidFill>
                <a:latin typeface="Calibri" pitchFamily="34" charset="0"/>
              </a:rPr>
              <a:t>Zdroj: ATO – Nielsen, PEM-D, v milionech hodin</a:t>
            </a:r>
            <a:endParaRPr lang="cs-CZ" sz="1200" dirty="0">
              <a:latin typeface="Calibri" pitchFamily="34" charset="0"/>
            </a:endParaRPr>
          </a:p>
        </p:txBody>
      </p:sp>
      <p:sp>
        <p:nvSpPr>
          <p:cNvPr id="3" name="TextovéPole 2"/>
          <p:cNvSpPr txBox="1"/>
          <p:nvPr/>
        </p:nvSpPr>
        <p:spPr>
          <a:xfrm>
            <a:off x="4343824" y="1412776"/>
            <a:ext cx="3504357" cy="307777"/>
          </a:xfrm>
          <a:prstGeom prst="rect">
            <a:avLst/>
          </a:prstGeom>
          <a:solidFill>
            <a:schemeClr val="bg1"/>
          </a:solidFill>
        </p:spPr>
        <p:txBody>
          <a:bodyPr wrap="none" rtlCol="0">
            <a:spAutoFit/>
          </a:bodyPr>
          <a:lstStyle/>
          <a:p>
            <a:r>
              <a:rPr lang="cs-CZ" sz="1400" b="1" dirty="0">
                <a:latin typeface="+mj-lt"/>
              </a:rPr>
              <a:t>VŠECHNA VIDEA BEZ REKLAMNÍHO VYSÍLÁNÍ</a:t>
            </a:r>
          </a:p>
        </p:txBody>
      </p:sp>
      <p:sp>
        <p:nvSpPr>
          <p:cNvPr id="22" name="TextovéPole 21"/>
          <p:cNvSpPr txBox="1"/>
          <p:nvPr/>
        </p:nvSpPr>
        <p:spPr>
          <a:xfrm>
            <a:off x="4195495" y="3645024"/>
            <a:ext cx="3810146" cy="307777"/>
          </a:xfrm>
          <a:prstGeom prst="rect">
            <a:avLst/>
          </a:prstGeom>
          <a:solidFill>
            <a:schemeClr val="bg1"/>
          </a:solidFill>
        </p:spPr>
        <p:txBody>
          <a:bodyPr wrap="none" rtlCol="0">
            <a:spAutoFit/>
          </a:bodyPr>
          <a:lstStyle/>
          <a:p>
            <a:r>
              <a:rPr lang="cs-CZ" sz="1400" b="1" dirty="0">
                <a:latin typeface="+mj-lt"/>
              </a:rPr>
              <a:t>VŠECHNA VIDEA VČETNĚ REKLAMNÍHO VYSÍLÁNÍ</a:t>
            </a:r>
          </a:p>
        </p:txBody>
      </p:sp>
      <p:pic>
        <p:nvPicPr>
          <p:cNvPr id="2" name="Obrázek 6">
            <a:extLst>
              <a:ext uri="{FF2B5EF4-FFF2-40B4-BE49-F238E27FC236}">
                <a16:creationId xmlns:a16="http://schemas.microsoft.com/office/drawing/2014/main" id="{EB211090-9F69-ED49-D3AC-4F9BC2A1D5E8}"/>
              </a:ext>
            </a:extLst>
          </p:cNvPr>
          <p:cNvPicPr>
            <a:picLocks/>
          </p:cNvPicPr>
          <p:nvPr/>
        </p:nvPicPr>
        <p:blipFill>
          <a:blip r:embed="rId9"/>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1B749F6F-EDAA-5026-9379-96A687C08A67}"/>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9D3FE4E7-8AFE-5349-C5DA-1260E22B553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129</a:t>
            </a:fld>
            <a:endParaRPr lang="cs-CZ" sz="1100" dirty="0">
              <a:solidFill>
                <a:srgbClr val="1A1F52"/>
              </a:solidFill>
              <a:latin typeface="+mj-lt"/>
              <a:cs typeface="Arial" charset="0"/>
            </a:endParaRPr>
          </a:p>
        </p:txBody>
      </p:sp>
      <p:sp>
        <p:nvSpPr>
          <p:cNvPr id="17" name="Zástupný symbol pro datum 7">
            <a:extLst>
              <a:ext uri="{FF2B5EF4-FFF2-40B4-BE49-F238E27FC236}">
                <a16:creationId xmlns:a16="http://schemas.microsoft.com/office/drawing/2014/main" id="{D011C091-5969-3A10-36A6-9C7826CC7A46}"/>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20" name="Zástupný symbol pro datum 7">
            <a:extLst>
              <a:ext uri="{FF2B5EF4-FFF2-40B4-BE49-F238E27FC236}">
                <a16:creationId xmlns:a16="http://schemas.microsoft.com/office/drawing/2014/main" id="{125888ED-6471-E2D9-EAB8-98885E9441B2}"/>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18" name="Zástupný symbol pro datum 7">
            <a:extLst>
              <a:ext uri="{FF2B5EF4-FFF2-40B4-BE49-F238E27FC236}">
                <a16:creationId xmlns:a16="http://schemas.microsoft.com/office/drawing/2014/main" id="{F5D55E65-C28B-A3A5-EA5F-37F08C373681}"/>
              </a:ext>
            </a:extLst>
          </p:cNvPr>
          <p:cNvSpPr txBox="1">
            <a:spLocks/>
          </p:cNvSpPr>
          <p:nvPr/>
        </p:nvSpPr>
        <p:spPr bwMode="auto">
          <a:xfrm>
            <a:off x="4079776" y="6032252"/>
            <a:ext cx="7835214" cy="417760"/>
          </a:xfrm>
          <a:prstGeom prst="rect">
            <a:avLst/>
          </a:prstGeom>
          <a:noFill/>
          <a:ln w="9525">
            <a:noFill/>
            <a:miter lim="800000"/>
            <a:headEnd/>
            <a:tailEnd/>
          </a:ln>
        </p:spPr>
        <p:txBody>
          <a:bodyPr l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cs-CZ" dirty="0">
                <a:latin typeface="+mj-lt"/>
                <a:cs typeface="Arial" charset="0"/>
              </a:rPr>
              <a:t>Poznámka: Při interpretaci hodnot je třeba vzít v úvahu, že Nova TV a FTV Prima měří jen část svého videoobsahu a čísla za videotéky Oneplay a Prima+ nejsou k dispozici. TV Barrandov a Stanice O měří pouze prohlížeče, nikoliv mobilní a tabletové aplikace či HbbTV.</a:t>
            </a:r>
          </a:p>
        </p:txBody>
      </p:sp>
    </p:spTree>
    <p:extLst>
      <p:ext uri="{BB962C8B-B14F-4D97-AF65-F5344CB8AC3E}">
        <p14:creationId xmlns:p14="http://schemas.microsoft.com/office/powerpoint/2010/main" val="208705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datum 7"/>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9" name="Zástupný symbol pro datum 7"/>
          <p:cNvSpPr txBox="1">
            <a:spLocks/>
          </p:cNvSpPr>
          <p:nvPr/>
        </p:nvSpPr>
        <p:spPr bwMode="auto">
          <a:xfrm>
            <a:off x="1884366"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Calibri"/>
              </a:rPr>
              <a:t>RQI – CELEK ČT </a:t>
            </a:r>
          </a:p>
        </p:txBody>
      </p:sp>
      <p:pic>
        <p:nvPicPr>
          <p:cNvPr id="2" name="Obrázek 6">
            <a:extLst>
              <a:ext uri="{FF2B5EF4-FFF2-40B4-BE49-F238E27FC236}">
                <a16:creationId xmlns:a16="http://schemas.microsoft.com/office/drawing/2014/main" id="{2D51427C-608D-B105-6DCB-F0A8438EA9F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FB346277-F703-2E28-8404-C8B48C630E4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25C9F3C8-4E53-AC55-95DE-47EB5A2A3757}"/>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28033272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a:extLst>
              <a:ext uri="{FF2B5EF4-FFF2-40B4-BE49-F238E27FC236}">
                <a16:creationId xmlns:a16="http://schemas.microsoft.com/office/drawing/2014/main" id="{80D42DB4-A91E-4A33-95E7-0BE78E2FB42F}"/>
              </a:ext>
            </a:extLst>
          </p:cNvPr>
          <p:cNvSpPr>
            <a:spLocks noChangeArrowheads="1"/>
          </p:cNvSpPr>
          <p:nvPr/>
        </p:nvSpPr>
        <p:spPr bwMode="auto">
          <a:xfrm>
            <a:off x="255407" y="548680"/>
            <a:ext cx="11681194" cy="998562"/>
          </a:xfrm>
          <a:prstGeom prst="roundRect">
            <a:avLst>
              <a:gd name="adj" fmla="val 9792"/>
            </a:avLst>
          </a:prstGeom>
          <a:no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latin typeface="Calibri" pitchFamily="34" charset="0"/>
              </a:rPr>
              <a:t>VIDEOOBSAH ČT* – PODÍL ODSLEDOVANÉHO ČASU DLE PLATFOREM, TYPU ZAŘÍZENÍ a TYPU VYSÍLÁNÍ</a:t>
            </a:r>
            <a:endParaRPr lang="cs-CZ" sz="2100" b="1" cap="all" dirty="0">
              <a:latin typeface="+mj-lt"/>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cxnSp>
        <p:nvCxnSpPr>
          <p:cNvPr id="25" name="Přímá spojnice 24">
            <a:extLst>
              <a:ext uri="{FF2B5EF4-FFF2-40B4-BE49-F238E27FC236}">
                <a16:creationId xmlns:a16="http://schemas.microsoft.com/office/drawing/2014/main" id="{119C34F6-9032-4E1F-85FD-905F5E5AFBB0}"/>
              </a:ext>
            </a:extLst>
          </p:cNvPr>
          <p:cNvCxnSpPr>
            <a:cxnSpLocks/>
          </p:cNvCxnSpPr>
          <p:nvPr/>
        </p:nvCxnSpPr>
        <p:spPr>
          <a:xfrm>
            <a:off x="416080" y="4653136"/>
            <a:ext cx="1108052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6F7EE212-FB2D-4588-86D1-F605A1C4EB3F}"/>
              </a:ext>
            </a:extLst>
          </p:cNvPr>
          <p:cNvSpPr txBox="1"/>
          <p:nvPr/>
        </p:nvSpPr>
        <p:spPr>
          <a:xfrm>
            <a:off x="407368" y="3501008"/>
            <a:ext cx="1422736" cy="540000"/>
          </a:xfrm>
          <a:prstGeom prst="rect">
            <a:avLst/>
          </a:prstGeom>
          <a:solidFill>
            <a:schemeClr val="bg1">
              <a:lumMod val="75000"/>
            </a:schemeClr>
          </a:solidFill>
          <a:ln>
            <a:noFill/>
          </a:ln>
        </p:spPr>
        <p:txBody>
          <a:bodyPr vert="horz" wrap="square" rtlCol="0" anchor="ctr">
            <a:noAutofit/>
          </a:bodyPr>
          <a:lstStyle/>
          <a:p>
            <a:pPr algn="ctr"/>
            <a:r>
              <a:rPr lang="cs-CZ" sz="1400" b="1" dirty="0">
                <a:latin typeface="+mj-lt"/>
              </a:rPr>
              <a:t>typ zařízení</a:t>
            </a:r>
          </a:p>
        </p:txBody>
      </p:sp>
      <p:sp>
        <p:nvSpPr>
          <p:cNvPr id="16" name="TextovéPole 15">
            <a:extLst>
              <a:ext uri="{FF2B5EF4-FFF2-40B4-BE49-F238E27FC236}">
                <a16:creationId xmlns:a16="http://schemas.microsoft.com/office/drawing/2014/main" id="{B02FD6CF-C2E7-4F4A-B1E5-2D9EB1C89378}"/>
              </a:ext>
            </a:extLst>
          </p:cNvPr>
          <p:cNvSpPr txBox="1"/>
          <p:nvPr/>
        </p:nvSpPr>
        <p:spPr>
          <a:xfrm>
            <a:off x="416080" y="4869160"/>
            <a:ext cx="1422736" cy="540000"/>
          </a:xfrm>
          <a:prstGeom prst="rect">
            <a:avLst/>
          </a:prstGeom>
          <a:solidFill>
            <a:schemeClr val="bg1">
              <a:lumMod val="75000"/>
            </a:schemeClr>
          </a:solidFill>
          <a:ln>
            <a:noFill/>
          </a:ln>
        </p:spPr>
        <p:txBody>
          <a:bodyPr vert="horz" wrap="square" rtlCol="0" anchor="ctr">
            <a:spAutoFit/>
          </a:bodyPr>
          <a:lstStyle/>
          <a:p>
            <a:pPr algn="ctr"/>
            <a:r>
              <a:rPr lang="cs-CZ" sz="1400" b="1" dirty="0">
                <a:latin typeface="+mj-lt"/>
              </a:rPr>
              <a:t>živé/archivní vysílání</a:t>
            </a:r>
          </a:p>
        </p:txBody>
      </p:sp>
      <p:sp>
        <p:nvSpPr>
          <p:cNvPr id="19" name="TextovéPole 18">
            <a:extLst>
              <a:ext uri="{FF2B5EF4-FFF2-40B4-BE49-F238E27FC236}">
                <a16:creationId xmlns:a16="http://schemas.microsoft.com/office/drawing/2014/main" id="{243C0353-4E00-43B1-BF74-4AD203E1EF03}"/>
              </a:ext>
            </a:extLst>
          </p:cNvPr>
          <p:cNvSpPr txBox="1"/>
          <p:nvPr/>
        </p:nvSpPr>
        <p:spPr>
          <a:xfrm>
            <a:off x="407368" y="1772816"/>
            <a:ext cx="1422736" cy="540000"/>
          </a:xfrm>
          <a:prstGeom prst="rect">
            <a:avLst/>
          </a:prstGeom>
          <a:solidFill>
            <a:schemeClr val="bg1">
              <a:lumMod val="75000"/>
            </a:schemeClr>
          </a:solidFill>
          <a:ln>
            <a:noFill/>
          </a:ln>
        </p:spPr>
        <p:txBody>
          <a:bodyPr vert="horz" wrap="square" rtlCol="0" anchor="ctr">
            <a:noAutofit/>
          </a:bodyPr>
          <a:lstStyle/>
          <a:p>
            <a:pPr algn="ctr"/>
            <a:r>
              <a:rPr lang="cs-CZ" sz="1400" b="1" dirty="0">
                <a:latin typeface="+mj-lt"/>
              </a:rPr>
              <a:t>platforma</a:t>
            </a:r>
          </a:p>
        </p:txBody>
      </p:sp>
      <p:pic>
        <p:nvPicPr>
          <p:cNvPr id="2" name="Obrázek 6">
            <a:extLst>
              <a:ext uri="{FF2B5EF4-FFF2-40B4-BE49-F238E27FC236}">
                <a16:creationId xmlns:a16="http://schemas.microsoft.com/office/drawing/2014/main" id="{5EDC67FA-D7F3-4B02-BCEA-0D4C5F70444B}"/>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E9660391-E0A3-3010-D9F7-FF3897323F60}"/>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91F004CC-032C-CF85-2498-554B5ED5C27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130</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132993B0-49BE-738B-1A06-8F66731C5C13}"/>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2CA4237F-C2FC-9BD9-EA20-A180C877930E}"/>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cxnSp>
        <p:nvCxnSpPr>
          <p:cNvPr id="27" name="Přímá spojnice 26">
            <a:extLst>
              <a:ext uri="{FF2B5EF4-FFF2-40B4-BE49-F238E27FC236}">
                <a16:creationId xmlns:a16="http://schemas.microsoft.com/office/drawing/2014/main" id="{DA8341A7-7E76-D54D-377F-2FB4123C7314}"/>
              </a:ext>
            </a:extLst>
          </p:cNvPr>
          <p:cNvCxnSpPr>
            <a:cxnSpLocks/>
          </p:cNvCxnSpPr>
          <p:nvPr/>
        </p:nvCxnSpPr>
        <p:spPr>
          <a:xfrm>
            <a:off x="416080" y="2924944"/>
            <a:ext cx="1108052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13">
            <a:extLst>
              <a:ext uri="{FF2B5EF4-FFF2-40B4-BE49-F238E27FC236}">
                <a16:creationId xmlns:a16="http://schemas.microsoft.com/office/drawing/2014/main" id="{5CF027E1-5AA5-6F65-85DB-C3A13813A5B6}"/>
              </a:ext>
            </a:extLst>
          </p:cNvPr>
          <p:cNvSpPr/>
          <p:nvPr/>
        </p:nvSpPr>
        <p:spPr>
          <a:xfrm>
            <a:off x="5015880" y="6056188"/>
            <a:ext cx="6804755" cy="392906"/>
          </a:xfrm>
          <a:prstGeom prst="rect">
            <a:avLst/>
          </a:prstGeom>
          <a:noFill/>
          <a:ln w="25400" cap="flat" cmpd="sng" algn="ctr">
            <a:noFill/>
            <a:prstDash val="solid"/>
          </a:ln>
          <a:effectLst/>
        </p:spPr>
        <p:txBody>
          <a:bodyPr rIns="0" anchor="b"/>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71450" indent="-171450" algn="r">
              <a:spcAft>
                <a:spcPts val="200"/>
              </a:spcAft>
              <a:buFont typeface="Arial" panose="020B0604020202020204" pitchFamily="34" charset="0"/>
              <a:buChar char="•"/>
            </a:pPr>
            <a:r>
              <a:rPr lang="cs-CZ" sz="1000" dirty="0">
                <a:solidFill>
                  <a:prstClr val="black"/>
                </a:solidFill>
                <a:latin typeface="+mn-lt"/>
              </a:rPr>
              <a:t>Videoobsahem ČT rozumíme jakékoli video umístěné na webu ČT, v mobilní aplikaci ČT nebo v nabídce HbbTV či Smart TV, ať už se jedná o pořad České televize nebo jiné, typicky krátké zpravodajské video, sportovní sestřih či doplňkové video pro děti. </a:t>
            </a:r>
          </a:p>
          <a:p>
            <a:pPr algn="r">
              <a:spcAft>
                <a:spcPts val="200"/>
              </a:spcAft>
            </a:pPr>
            <a:r>
              <a:rPr lang="cs-CZ" sz="1000" dirty="0">
                <a:solidFill>
                  <a:prstClr val="black"/>
                </a:solidFill>
                <a:latin typeface="+mn-lt"/>
              </a:rPr>
              <a:t>** Měřeno od roku 2024</a:t>
            </a:r>
          </a:p>
        </p:txBody>
      </p:sp>
      <p:graphicFrame>
        <p:nvGraphicFramePr>
          <p:cNvPr id="9" name="Graf 8">
            <a:extLst>
              <a:ext uri="{FF2B5EF4-FFF2-40B4-BE49-F238E27FC236}">
                <a16:creationId xmlns:a16="http://schemas.microsoft.com/office/drawing/2014/main" id="{D6535B30-8C5B-1D39-F5AB-A5ECC5EEEA22}"/>
              </a:ext>
            </a:extLst>
          </p:cNvPr>
          <p:cNvGraphicFramePr>
            <a:graphicFrameLocks/>
          </p:cNvGraphicFramePr>
          <p:nvPr/>
        </p:nvGraphicFramePr>
        <p:xfrm>
          <a:off x="1136600" y="1226138"/>
          <a:ext cx="10800000" cy="46511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27081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2CEF3E57-7F9C-463B-B34D-B4E458C0AFC7}"/>
              </a:ext>
            </a:extLst>
          </p:cNvPr>
          <p:cNvSpPr/>
          <p:nvPr/>
        </p:nvSpPr>
        <p:spPr>
          <a:xfrm>
            <a:off x="623392" y="1428740"/>
            <a:ext cx="10872608" cy="3770263"/>
          </a:xfrm>
          <a:prstGeom prst="rect">
            <a:avLst/>
          </a:prstGeom>
          <a:noFill/>
        </p:spPr>
        <p:txBody>
          <a:bodyPr wrap="square">
            <a:spAutoFit/>
          </a:bodyPr>
          <a:lstStyle/>
          <a:p>
            <a:pPr marL="285737" indent="-285737" algn="just">
              <a:spcAft>
                <a:spcPts val="600"/>
              </a:spcAft>
              <a:buFont typeface="Arial" panose="020B0604020202020204" pitchFamily="34" charset="0"/>
              <a:buChar char="•"/>
              <a:defRPr/>
            </a:pPr>
            <a:r>
              <a:rPr lang="cs-CZ" sz="1600" b="1" dirty="0">
                <a:latin typeface="+mj-lt"/>
              </a:rPr>
              <a:t>V roce 2025 diváci České televize odsledovali prostřednictvím internetu každý den v průměru 383 tisíc hodin videoobsahu*, což znamená meziročně mírný pokles o 3 %. Z celkového času připadlo 85 tisíc hodin denně na sledování živého vysílání a 298 tisíc hodin na videoobsah z archivu.</a:t>
            </a:r>
          </a:p>
          <a:p>
            <a:pPr marL="285737" indent="-285737" algn="just">
              <a:spcAft>
                <a:spcPts val="600"/>
              </a:spcAft>
              <a:buFont typeface="Arial" panose="020B0604020202020204" pitchFamily="34" charset="0"/>
              <a:buChar char="•"/>
              <a:defRPr/>
            </a:pPr>
            <a:r>
              <a:rPr lang="cs-CZ" sz="1600" b="1" dirty="0">
                <a:latin typeface="+mj-lt"/>
              </a:rPr>
              <a:t>Česká televize se v roce 2025 podílela na celkově odsledovaném měřeném videoobsahu ze 70 %. Diváci na ČT zhlédli celkem 140 milionů hodin pořadů</a:t>
            </a:r>
            <a:r>
              <a:rPr lang="cs-CZ" sz="1600" dirty="0">
                <a:latin typeface="+mj-lt"/>
              </a:rPr>
              <a:t>,</a:t>
            </a:r>
            <a:r>
              <a:rPr lang="cs-CZ" sz="1600" b="1" dirty="0">
                <a:latin typeface="+mj-lt"/>
              </a:rPr>
              <a:t> </a:t>
            </a:r>
            <a:r>
              <a:rPr lang="cs-CZ" sz="1600" dirty="0">
                <a:latin typeface="+mj-lt"/>
              </a:rPr>
              <a:t>s výrazným odstupem následovala TV Prima (48 mil. hodin), TV Nova (12 mil. hodin) a stanice O (0,3 mil. hodin). Výsledky za videotéky Oneplay a Prima+ nejsou k dispozici. </a:t>
            </a:r>
          </a:p>
          <a:p>
            <a:pPr marL="285750" indent="-285750" algn="just">
              <a:spcAft>
                <a:spcPts val="600"/>
              </a:spcAft>
              <a:buFont typeface="Arial" panose="020B0604020202020204" pitchFamily="34" charset="0"/>
              <a:buChar char="•"/>
              <a:defRPr/>
            </a:pPr>
            <a:r>
              <a:rPr lang="cs-CZ" sz="1600" b="1" dirty="0">
                <a:latin typeface="+mj-lt"/>
              </a:rPr>
              <a:t>Sledování videoobsahu ČT prostřednictvím Smart TV se loni podílelo na celkově odsledovaném čase ze 23 %</a:t>
            </a:r>
            <a:r>
              <a:rPr lang="cs-CZ" sz="1600" dirty="0">
                <a:latin typeface="+mj-lt"/>
              </a:rPr>
              <a:t>. Bylo to především na úkor dosavadních „tradičnějších“ způsobů sledování vysílání prostřednictvím browserů, jejichž podíl klesl o 6 p.b. na 40 %. I když v absolutních číslech odsledovaného času vykazuje HbbTV podobný výsledek jako v loňském roce, zdá se, že růst této technologie, který jsme mohli sledovat v uplynulých letech, se zastavil. </a:t>
            </a:r>
            <a:r>
              <a:rPr lang="cs-CZ" sz="1600" b="1" dirty="0">
                <a:latin typeface="+mj-lt"/>
              </a:rPr>
              <a:t>Potenciál růstu nyní očekáváme zejména u aplikací Smart TV.</a:t>
            </a:r>
          </a:p>
          <a:p>
            <a:pPr marL="285750" indent="-285750" algn="just">
              <a:spcAft>
                <a:spcPts val="600"/>
              </a:spcAft>
              <a:buFont typeface="Arial" panose="020B0604020202020204" pitchFamily="34" charset="0"/>
              <a:buChar char="•"/>
              <a:defRPr/>
            </a:pPr>
            <a:r>
              <a:rPr lang="cs-CZ" sz="1600" b="1" dirty="0">
                <a:latin typeface="+mj-lt"/>
              </a:rPr>
              <a:t>Především díky začlenění Smart TV do měření se televizory staly jasně nejpoužívanějším zařízením pro přehrávání videoobsahu na internetu</a:t>
            </a:r>
            <a:r>
              <a:rPr lang="cs-CZ" sz="1600" dirty="0">
                <a:latin typeface="+mj-lt"/>
              </a:rPr>
              <a:t> (54 %, meziročně +6 p.b.).</a:t>
            </a:r>
            <a:r>
              <a:rPr lang="cs-CZ" sz="1600" b="1" dirty="0">
                <a:latin typeface="+mj-lt"/>
              </a:rPr>
              <a:t> </a:t>
            </a:r>
            <a:r>
              <a:rPr lang="cs-CZ" sz="1600" dirty="0">
                <a:latin typeface="+mj-lt"/>
              </a:rPr>
              <a:t>Podíl osobních počítačů, které až do roku 2023 dominovaly, nadále klesá (26 %, -6 p.b.).</a:t>
            </a:r>
          </a:p>
        </p:txBody>
      </p:sp>
      <p:sp>
        <p:nvSpPr>
          <p:cNvPr id="2" name="AutoShape 2">
            <a:extLst>
              <a:ext uri="{FF2B5EF4-FFF2-40B4-BE49-F238E27FC236}">
                <a16:creationId xmlns:a16="http://schemas.microsoft.com/office/drawing/2014/main" id="{A2D30CEA-4830-D675-F1BC-D1C5A743FE56}"/>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A5ADB05B-D13D-C8EC-7B82-72DAFCB940AF}"/>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E765DF85-8C62-0DEA-42FB-14E744706C5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4C1FA53A-06D5-CB7D-22DB-2FF633173168}"/>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131</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BF53BEC6-69C5-EAF8-8213-190A7AB2B287}"/>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195FA741-3F90-6825-9FAB-3E49AC2B51F8}"/>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8" name="Rectangle 13">
            <a:extLst>
              <a:ext uri="{FF2B5EF4-FFF2-40B4-BE49-F238E27FC236}">
                <a16:creationId xmlns:a16="http://schemas.microsoft.com/office/drawing/2014/main" id="{1CEDA888-CCBD-2F2E-931F-10D43AA2B837}"/>
              </a:ext>
            </a:extLst>
          </p:cNvPr>
          <p:cNvSpPr/>
          <p:nvPr/>
        </p:nvSpPr>
        <p:spPr>
          <a:xfrm>
            <a:off x="5015880" y="6056188"/>
            <a:ext cx="6804755" cy="392906"/>
          </a:xfrm>
          <a:prstGeom prst="rect">
            <a:avLst/>
          </a:prstGeom>
          <a:noFill/>
          <a:ln w="25400" cap="flat" cmpd="sng" algn="ctr">
            <a:noFill/>
            <a:prstDash val="solid"/>
          </a:ln>
          <a:effectLst/>
        </p:spPr>
        <p:txBody>
          <a:bodyPr rIns="0" anchor="b"/>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spcAft>
                <a:spcPts val="600"/>
              </a:spcAft>
            </a:pPr>
            <a:r>
              <a:rPr lang="cs-CZ" sz="1000" dirty="0">
                <a:solidFill>
                  <a:prstClr val="black"/>
                </a:solidFill>
                <a:latin typeface="+mn-lt"/>
              </a:rPr>
              <a:t>* Videoobsahem ČT rozumíme jakékoli video umístěné na webu ČT, v mobilní aplikaci ČT nebo v nabídce HbbTV či Smart TV, ať už se jedná o pořad České televize nebo jiné, typicky krátké zpravodajské video, sportovní sestřih či doplňkové video pro děti. </a:t>
            </a:r>
          </a:p>
        </p:txBody>
      </p:sp>
    </p:spTree>
    <p:extLst>
      <p:ext uri="{BB962C8B-B14F-4D97-AF65-F5344CB8AC3E}">
        <p14:creationId xmlns:p14="http://schemas.microsoft.com/office/powerpoint/2010/main" val="25249206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80D42DB4-A91E-4A33-95E7-0BE78E2FB42F}"/>
              </a:ext>
            </a:extLst>
          </p:cNvPr>
          <p:cNvSpPr>
            <a:spLocks noChangeArrowheads="1"/>
          </p:cNvSpPr>
          <p:nvPr/>
        </p:nvSpPr>
        <p:spPr bwMode="auto">
          <a:xfrm>
            <a:off x="1631086" y="451839"/>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latin typeface="Calibri" pitchFamily="34" charset="0"/>
              </a:rPr>
              <a:t>VIDEOOBSAH ČT – počty spuštění (views*) videí České televize</a:t>
            </a:r>
            <a:endParaRPr lang="cs-CZ" sz="2100" b="1" cap="all" dirty="0">
              <a:latin typeface="+mj-lt"/>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a:t>
            </a:r>
            <a:endParaRPr lang="cs-CZ" sz="1600" dirty="0">
              <a:latin typeface="+mj-lt"/>
            </a:endParaRPr>
          </a:p>
        </p:txBody>
      </p:sp>
      <p:sp>
        <p:nvSpPr>
          <p:cNvPr id="17" name="Obdélník 16">
            <a:extLst>
              <a:ext uri="{FF2B5EF4-FFF2-40B4-BE49-F238E27FC236}">
                <a16:creationId xmlns:a16="http://schemas.microsoft.com/office/drawing/2014/main" id="{15308523-0302-4AAF-A8DB-5157410FC657}"/>
              </a:ext>
            </a:extLst>
          </p:cNvPr>
          <p:cNvSpPr/>
          <p:nvPr/>
        </p:nvSpPr>
        <p:spPr>
          <a:xfrm>
            <a:off x="696000" y="1194713"/>
            <a:ext cx="10800000" cy="4647426"/>
          </a:xfrm>
          <a:prstGeom prst="rect">
            <a:avLst/>
          </a:prstGeom>
          <a:noFill/>
        </p:spPr>
        <p:txBody>
          <a:bodyPr wrap="square">
            <a:spAutoFit/>
          </a:bodyPr>
          <a:lstStyle/>
          <a:p>
            <a:pPr algn="just">
              <a:spcAft>
                <a:spcPts val="600"/>
              </a:spcAft>
              <a:defRPr/>
            </a:pPr>
            <a:r>
              <a:rPr lang="cs-CZ" sz="1600" b="1" dirty="0">
                <a:latin typeface="+mj-lt"/>
              </a:rPr>
              <a:t>V roce 2025 jsme zaznamenali denně v průměru 985 tisíc spuštění videí České televize </a:t>
            </a:r>
            <a:r>
              <a:rPr lang="cs-CZ" sz="1600" dirty="0">
                <a:latin typeface="+mj-lt"/>
              </a:rPr>
              <a:t>(o rok dříve to byl 1 milion).</a:t>
            </a:r>
            <a:r>
              <a:rPr lang="cs-CZ" sz="1600" b="1" dirty="0">
                <a:latin typeface="+mj-lt"/>
              </a:rPr>
              <a:t> </a:t>
            </a:r>
            <a:r>
              <a:rPr lang="cs-CZ" sz="1600" dirty="0">
                <a:latin typeface="+mj-lt"/>
              </a:rPr>
              <a:t>Nejvíce spuštění, v průměru 1,244 milionu denně, připadlo letos na měsíc prosinec, kdy diváci sledovali především pohádky a rodinné filmy. Videa na jednotlivých webech ČT byla přehrávána následovně:</a:t>
            </a:r>
          </a:p>
          <a:p>
            <a:pPr marL="742950" lvl="1" indent="-285750" algn="just">
              <a:spcAft>
                <a:spcPts val="600"/>
              </a:spcAft>
              <a:buFont typeface="Arial" panose="020B0604020202020204" pitchFamily="34" charset="0"/>
              <a:buChar char="•"/>
            </a:pPr>
            <a:r>
              <a:rPr lang="cs-CZ" sz="1600" dirty="0">
                <a:latin typeface="+mj-lt"/>
              </a:rPr>
              <a:t>Na webu a v mobilní aplikaci </a:t>
            </a:r>
            <a:r>
              <a:rPr lang="cs-CZ" sz="1600" b="1" dirty="0">
                <a:latin typeface="+mj-lt"/>
              </a:rPr>
              <a:t>ČT24</a:t>
            </a:r>
            <a:r>
              <a:rPr lang="cs-CZ" sz="1600" dirty="0">
                <a:latin typeface="+mj-lt"/>
              </a:rPr>
              <a:t> bylo spuštěno v průměru 46 tisíc videí denně. Z hlediska stráveného času se jednalo o 6 % veškerého videoobsahu ČT.</a:t>
            </a:r>
          </a:p>
          <a:p>
            <a:pPr marL="742950" lvl="1" indent="-285750" algn="just">
              <a:spcAft>
                <a:spcPts val="600"/>
              </a:spcAft>
              <a:buFont typeface="Arial" panose="020B0604020202020204" pitchFamily="34" charset="0"/>
              <a:buChar char="•"/>
            </a:pPr>
            <a:r>
              <a:rPr lang="cs-CZ" sz="1600" dirty="0">
                <a:latin typeface="+mj-lt"/>
              </a:rPr>
              <a:t>Web </a:t>
            </a:r>
            <a:r>
              <a:rPr lang="cs-CZ" sz="1600" b="1" dirty="0">
                <a:latin typeface="+mj-lt"/>
              </a:rPr>
              <a:t>ČT sport </a:t>
            </a:r>
            <a:r>
              <a:rPr lang="cs-CZ" sz="1600" dirty="0">
                <a:latin typeface="+mj-lt"/>
              </a:rPr>
              <a:t>a sportovní mobilní aplikace zaznamenaly denně v průměru 70 tisíc spuštění (v roce 2024 to bylo 135 tisíc), z hlediska stráveného času se jednalo o 7 % veškerého videoobsahu ČT. </a:t>
            </a:r>
          </a:p>
          <a:p>
            <a:pPr marL="742950" lvl="1" indent="-285750" algn="just">
              <a:spcAft>
                <a:spcPts val="600"/>
              </a:spcAft>
              <a:buFont typeface="Arial" panose="020B0604020202020204" pitchFamily="34" charset="0"/>
              <a:buChar char="•"/>
            </a:pPr>
            <a:r>
              <a:rPr lang="cs-CZ" sz="1600" dirty="0">
                <a:latin typeface="+mj-lt"/>
              </a:rPr>
              <a:t>Na </a:t>
            </a:r>
            <a:r>
              <a:rPr lang="cs-CZ" sz="1600" b="1" dirty="0">
                <a:latin typeface="+mj-lt"/>
              </a:rPr>
              <a:t>HbbTV</a:t>
            </a:r>
            <a:r>
              <a:rPr lang="cs-CZ" sz="1600" dirty="0">
                <a:latin typeface="+mj-lt"/>
              </a:rPr>
              <a:t> připadlo v průměru 290 tisíc spuštění denně, jednalo se o 29 % celkového času stráveného přehráváním videoobsahu ČT. </a:t>
            </a:r>
          </a:p>
          <a:p>
            <a:pPr marL="742950" lvl="1" indent="-285750" algn="just">
              <a:spcAft>
                <a:spcPts val="600"/>
              </a:spcAft>
              <a:buFont typeface="Arial" panose="020B0604020202020204" pitchFamily="34" charset="0"/>
              <a:buChar char="•"/>
            </a:pPr>
            <a:r>
              <a:rPr lang="cs-CZ" sz="1600" dirty="0">
                <a:latin typeface="+mj-lt"/>
              </a:rPr>
              <a:t>Aplikace </a:t>
            </a:r>
            <a:r>
              <a:rPr lang="cs-CZ" sz="1600" b="1" dirty="0">
                <a:latin typeface="+mj-lt"/>
              </a:rPr>
              <a:t>Smart TV </a:t>
            </a:r>
            <a:r>
              <a:rPr lang="cs-CZ" sz="1600" dirty="0">
                <a:latin typeface="+mj-lt"/>
              </a:rPr>
              <a:t>dosáhly na 215 tisíc spuštění denně a na celkovém času stráveném přehráváním videoobsahu ČT se podílely z 23 %. </a:t>
            </a:r>
          </a:p>
          <a:p>
            <a:pPr marL="742950" lvl="1" indent="-285750" algn="just">
              <a:spcAft>
                <a:spcPts val="600"/>
              </a:spcAft>
              <a:buFont typeface="Arial" panose="020B0604020202020204" pitchFamily="34" charset="0"/>
              <a:buChar char="•"/>
            </a:pPr>
            <a:r>
              <a:rPr lang="cs-CZ" sz="1600" b="1" dirty="0">
                <a:latin typeface="+mj-lt"/>
              </a:rPr>
              <a:t>iVysílání</a:t>
            </a:r>
            <a:r>
              <a:rPr lang="cs-CZ" sz="1600" dirty="0">
                <a:latin typeface="+mj-lt"/>
              </a:rPr>
              <a:t> (web a mobilní aplikace) vykázalo denně v průměru 364 tisíc spuštění, z hlediska stráveného času se jednalo o 36 % veškerého videoobsahu ČT.</a:t>
            </a:r>
          </a:p>
          <a:p>
            <a:pPr marL="742950" lvl="1" indent="-285750" algn="just">
              <a:spcAft>
                <a:spcPts val="600"/>
              </a:spcAft>
              <a:buFont typeface="Arial" panose="020B0604020202020204" pitchFamily="34" charset="0"/>
              <a:buChar char="•"/>
            </a:pPr>
            <a:r>
              <a:rPr lang="cs-CZ" sz="1600" dirty="0">
                <a:latin typeface="+mj-lt"/>
              </a:rPr>
              <a:t>Web </a:t>
            </a:r>
            <a:r>
              <a:rPr lang="cs-CZ" sz="1600" b="1" dirty="0">
                <a:latin typeface="+mj-lt"/>
              </a:rPr>
              <a:t>ČT :D </a:t>
            </a:r>
            <a:r>
              <a:rPr lang="cs-CZ" sz="1600" dirty="0">
                <a:latin typeface="+mj-lt"/>
              </a:rPr>
              <a:t>zaznamenal denně v průměru 26 tisíc spuštění videí.</a:t>
            </a:r>
          </a:p>
          <a:p>
            <a:pPr marL="742950" lvl="1" indent="-285750" algn="just">
              <a:spcAft>
                <a:spcPts val="600"/>
              </a:spcAft>
              <a:buFont typeface="Arial" panose="020B0604020202020204" pitchFamily="34" charset="0"/>
              <a:buChar char="•"/>
            </a:pPr>
            <a:r>
              <a:rPr lang="cs-CZ" sz="1600" dirty="0">
                <a:latin typeface="+mj-lt"/>
              </a:rPr>
              <a:t>Web </a:t>
            </a:r>
            <a:r>
              <a:rPr lang="cs-CZ" sz="1600" b="1" dirty="0">
                <a:latin typeface="+mj-lt"/>
              </a:rPr>
              <a:t>ČT edu </a:t>
            </a:r>
            <a:r>
              <a:rPr lang="cs-CZ" sz="1600" dirty="0">
                <a:latin typeface="+mj-lt"/>
              </a:rPr>
              <a:t>vykázal v průměru 10 tisíc spuštění denně.</a:t>
            </a:r>
          </a:p>
          <a:p>
            <a:pPr marL="742950" lvl="1" indent="-285750" algn="just">
              <a:spcAft>
                <a:spcPts val="600"/>
              </a:spcAft>
              <a:buFont typeface="Arial" panose="020B0604020202020204" pitchFamily="34" charset="0"/>
              <a:buChar char="•"/>
            </a:pPr>
            <a:r>
              <a:rPr lang="cs-CZ" sz="1600" dirty="0">
                <a:latin typeface="+mj-lt"/>
              </a:rPr>
              <a:t>Web</a:t>
            </a:r>
            <a:r>
              <a:rPr lang="cs-CZ" sz="1600" b="1" dirty="0">
                <a:latin typeface="+mj-lt"/>
              </a:rPr>
              <a:t> ČT art </a:t>
            </a:r>
            <a:r>
              <a:rPr lang="cs-CZ" sz="1600" dirty="0">
                <a:latin typeface="+mj-lt"/>
              </a:rPr>
              <a:t>zaznamenal denně v průměru 140 spuštění videí.</a:t>
            </a:r>
          </a:p>
        </p:txBody>
      </p:sp>
      <p:pic>
        <p:nvPicPr>
          <p:cNvPr id="2" name="Obrázek 6">
            <a:extLst>
              <a:ext uri="{FF2B5EF4-FFF2-40B4-BE49-F238E27FC236}">
                <a16:creationId xmlns:a16="http://schemas.microsoft.com/office/drawing/2014/main" id="{72224A68-A96E-B1C1-4F41-4077C5CF8ECD}"/>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13CF57F3-985C-5590-98CD-83EA9A34ABCA}"/>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8010EF16-7D95-EAAF-D710-EDBA1640328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132</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7C00C3A0-1F11-003F-266A-C371DAE1F8BB}"/>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6" name="Zástupný symbol pro datum 7">
            <a:extLst>
              <a:ext uri="{FF2B5EF4-FFF2-40B4-BE49-F238E27FC236}">
                <a16:creationId xmlns:a16="http://schemas.microsoft.com/office/drawing/2014/main" id="{ACFB5CBE-3923-F3AE-82C9-3EAAE110EF0E}"/>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9" name="Zástupný symbol pro datum 7">
            <a:extLst>
              <a:ext uri="{FF2B5EF4-FFF2-40B4-BE49-F238E27FC236}">
                <a16:creationId xmlns:a16="http://schemas.microsoft.com/office/drawing/2014/main" id="{C855F997-1C3B-9410-DC90-561D3E142F58}"/>
              </a:ext>
            </a:extLst>
          </p:cNvPr>
          <p:cNvSpPr txBox="1">
            <a:spLocks/>
          </p:cNvSpPr>
          <p:nvPr/>
        </p:nvSpPr>
        <p:spPr bwMode="auto">
          <a:xfrm>
            <a:off x="371364" y="6060144"/>
            <a:ext cx="11449272" cy="361297"/>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pPr algn="r">
              <a:spcAft>
                <a:spcPts val="600"/>
              </a:spcAft>
            </a:pPr>
            <a:r>
              <a:rPr lang="cs-CZ" sz="900" dirty="0">
                <a:solidFill>
                  <a:prstClr val="black"/>
                </a:solidFill>
                <a:latin typeface="+mn-lt"/>
              </a:rPr>
              <a:t>* U videoobsahu rozlišujeme tzv. views, neboli počet spuštění videa, a dále čas strávený sledováním v minutách či hodinách. </a:t>
            </a:r>
            <a:r>
              <a:rPr lang="cs-CZ" sz="900" dirty="0">
                <a:latin typeface="+mn-lt"/>
              </a:rPr>
              <a:t>Videoobsahem ČT rozumíme jakékoli video umístěné na webu ČT, v mobilní aplikaci ČT nebo v nabídce HbbTV či Smart TV, ať už se jedná o pořad České televize nebo jiné video, typicky krátký zpravodajský příspěvek, sportovní sestřih či doplňkové video pro děti. Weby ČT :D, ČT edu a ČT art jsou reportovány jako součást iVysílání.</a:t>
            </a:r>
          </a:p>
        </p:txBody>
      </p:sp>
    </p:spTree>
    <p:extLst>
      <p:ext uri="{BB962C8B-B14F-4D97-AF65-F5344CB8AC3E}">
        <p14:creationId xmlns:p14="http://schemas.microsoft.com/office/powerpoint/2010/main" val="35777947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B829F934-38B8-47A4-8958-A1FE9B9C1247}"/>
              </a:ext>
            </a:extLst>
          </p:cNvPr>
          <p:cNvSpPr>
            <a:spLocks noChangeArrowheads="1"/>
          </p:cNvSpPr>
          <p:nvPr/>
        </p:nvSpPr>
        <p:spPr bwMode="auto">
          <a:xfrm>
            <a:off x="1627191" y="55823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solidFill>
                  <a:prstClr val="black"/>
                </a:solidFill>
                <a:latin typeface="Calibri" pitchFamily="34" charset="0"/>
              </a:rPr>
              <a:t>hbbtv statický obsah – top aplikace</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v tisících zobrazení denně *</a:t>
            </a:r>
            <a:endParaRPr lang="cs-CZ" sz="1300" dirty="0">
              <a:latin typeface="Calibri" pitchFamily="34" charset="0"/>
            </a:endParaRPr>
          </a:p>
        </p:txBody>
      </p:sp>
      <p:pic>
        <p:nvPicPr>
          <p:cNvPr id="22545" name="Obrázek 6"/>
          <p:cNvPicPr>
            <a:picLocks noChangeAspect="1"/>
          </p:cNvPicPr>
          <p:nvPr/>
        </p:nvPicPr>
        <p:blipFill>
          <a:blip r:embed="rId3"/>
          <a:srcRect/>
          <a:stretch>
            <a:fillRect/>
          </a:stretch>
        </p:blipFill>
        <p:spPr bwMode="auto">
          <a:xfrm>
            <a:off x="1884366" y="6450013"/>
            <a:ext cx="8423275" cy="74612"/>
          </a:xfrm>
          <a:prstGeom prst="rect">
            <a:avLst/>
          </a:prstGeom>
          <a:noFill/>
          <a:ln w="9525">
            <a:noFill/>
            <a:miter lim="800000"/>
            <a:headEnd/>
            <a:tailEnd/>
          </a:ln>
        </p:spPr>
      </p:pic>
      <p:sp>
        <p:nvSpPr>
          <p:cNvPr id="14" name="TextovéPole 13">
            <a:extLst>
              <a:ext uri="{FF2B5EF4-FFF2-40B4-BE49-F238E27FC236}">
                <a16:creationId xmlns:a16="http://schemas.microsoft.com/office/drawing/2014/main" id="{05F9E8D0-893C-4587-8C31-BBCC85365164}"/>
              </a:ext>
            </a:extLst>
          </p:cNvPr>
          <p:cNvSpPr txBox="1"/>
          <p:nvPr/>
        </p:nvSpPr>
        <p:spPr>
          <a:xfrm>
            <a:off x="10667273" y="980728"/>
            <a:ext cx="1007006" cy="430887"/>
          </a:xfrm>
          <a:prstGeom prst="rect">
            <a:avLst/>
          </a:prstGeom>
          <a:noFill/>
        </p:spPr>
        <p:txBody>
          <a:bodyPr wrap="none" rtlCol="0">
            <a:spAutoFit/>
          </a:bodyPr>
          <a:lstStyle/>
          <a:p>
            <a:pPr algn="ctr"/>
            <a:r>
              <a:rPr lang="cs-CZ" sz="1100" b="1" dirty="0">
                <a:latin typeface="+mj-lt"/>
              </a:rPr>
              <a:t>Změna oproti </a:t>
            </a:r>
          </a:p>
          <a:p>
            <a:pPr algn="ctr"/>
            <a:r>
              <a:rPr lang="cs-CZ" sz="1100" b="1" dirty="0">
                <a:latin typeface="+mj-lt"/>
              </a:rPr>
              <a:t>roku 2024</a:t>
            </a:r>
          </a:p>
        </p:txBody>
      </p:sp>
      <p:graphicFrame>
        <p:nvGraphicFramePr>
          <p:cNvPr id="3" name="Tabulka 3">
            <a:extLst>
              <a:ext uri="{FF2B5EF4-FFF2-40B4-BE49-F238E27FC236}">
                <a16:creationId xmlns:a16="http://schemas.microsoft.com/office/drawing/2014/main" id="{F7EBB524-19C7-DD91-E81C-79F5B741BA4B}"/>
              </a:ext>
            </a:extLst>
          </p:cNvPr>
          <p:cNvGraphicFramePr>
            <a:graphicFrameLocks noGrp="1"/>
          </p:cNvGraphicFramePr>
          <p:nvPr/>
        </p:nvGraphicFramePr>
        <p:xfrm>
          <a:off x="10870909" y="1475511"/>
          <a:ext cx="599728" cy="5235215"/>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4273543593"/>
                    </a:ext>
                  </a:extLst>
                </a:gridCol>
              </a:tblGrid>
              <a:tr h="573079">
                <a:tc>
                  <a:txBody>
                    <a:bodyPr/>
                    <a:lstStyle/>
                    <a:p>
                      <a:pPr algn="r" fontAlgn="b"/>
                      <a:r>
                        <a:rPr lang="cs-CZ" sz="1400" b="1" i="0" u="none" strike="noStrike" kern="1200" dirty="0">
                          <a:solidFill>
                            <a:srgbClr val="FF0000"/>
                          </a:solidFill>
                          <a:effectLst/>
                          <a:latin typeface="Calibri" panose="020F0502020204030204" pitchFamily="34" charset="0"/>
                          <a:ea typeface="+mn-ea"/>
                          <a:cs typeface="+mn-cs"/>
                        </a:rPr>
                        <a:t>-10 %</a:t>
                      </a:r>
                    </a:p>
                  </a:txBody>
                  <a:tcPr marL="7620" marR="7620" marT="7620" marB="0" anchor="ctr">
                    <a:noFill/>
                  </a:tcPr>
                </a:tc>
                <a:extLst>
                  <a:ext uri="{0D108BD9-81ED-4DB2-BD59-A6C34878D82A}">
                    <a16:rowId xmlns:a16="http://schemas.microsoft.com/office/drawing/2014/main" val="1062946104"/>
                  </a:ext>
                </a:extLst>
              </a:tr>
              <a:tr h="573079">
                <a:tc>
                  <a:txBody>
                    <a:bodyPr/>
                    <a:lstStyle/>
                    <a:p>
                      <a:pPr algn="r" fontAlgn="b"/>
                      <a:endParaRPr lang="cs-CZ" sz="1400" b="1" i="0" u="none" strike="noStrike" kern="1200" dirty="0">
                        <a:solidFill>
                          <a:srgbClr val="008000"/>
                        </a:solidFill>
                        <a:effectLst/>
                        <a:latin typeface="Calibri" panose="020F0502020204030204" pitchFamily="34" charset="0"/>
                        <a:ea typeface="+mn-ea"/>
                        <a:cs typeface="+mn-cs"/>
                      </a:endParaRPr>
                    </a:p>
                    <a:p>
                      <a:pPr algn="r" fontAlgn="b"/>
                      <a:r>
                        <a:rPr lang="cs-CZ" sz="1400" b="1" i="0" u="none" strike="noStrike" kern="1200" dirty="0">
                          <a:solidFill>
                            <a:srgbClr val="008000"/>
                          </a:solidFill>
                          <a:effectLst/>
                          <a:latin typeface="Calibri" panose="020F0502020204030204" pitchFamily="34" charset="0"/>
                          <a:ea typeface="+mn-ea"/>
                          <a:cs typeface="+mn-cs"/>
                        </a:rPr>
                        <a:t>+5 %</a:t>
                      </a:r>
                    </a:p>
                  </a:txBody>
                  <a:tcPr marL="7620" marR="7620" marT="7620" marB="0" anchor="ctr">
                    <a:noFill/>
                  </a:tcPr>
                </a:tc>
                <a:extLst>
                  <a:ext uri="{0D108BD9-81ED-4DB2-BD59-A6C34878D82A}">
                    <a16:rowId xmlns:a16="http://schemas.microsoft.com/office/drawing/2014/main" val="785124866"/>
                  </a:ext>
                </a:extLst>
              </a:tr>
              <a:tr h="57307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cs-CZ" sz="1400" b="1" i="0" u="none" strike="noStrike" kern="1200" dirty="0">
                        <a:solidFill>
                          <a:srgbClr val="FF0000"/>
                        </a:solidFill>
                        <a:effectLst/>
                        <a:latin typeface="Calibri" panose="020F0502020204030204" pitchFamily="34" charset="0"/>
                        <a:ea typeface="+mn-ea"/>
                        <a:cs typeface="+mn-cs"/>
                      </a:endParaRPr>
                    </a:p>
                    <a:p>
                      <a:pPr marL="0" marR="0" lvl="0" indent="0" algn="r" defTabSz="914400" rtl="0" eaLnBrk="1" fontAlgn="b" latinLnBrk="0" hangingPunct="1">
                        <a:lnSpc>
                          <a:spcPct val="100000"/>
                        </a:lnSpc>
                        <a:spcBef>
                          <a:spcPts val="0"/>
                        </a:spcBef>
                        <a:spcAft>
                          <a:spcPts val="0"/>
                        </a:spcAft>
                        <a:buClrTx/>
                        <a:buSzTx/>
                        <a:buFontTx/>
                        <a:buNone/>
                        <a:tabLst/>
                        <a:defRPr/>
                      </a:pPr>
                      <a:endParaRPr lang="cs-CZ" sz="1400" b="1" i="0" u="none" strike="noStrike" kern="1200" dirty="0">
                        <a:solidFill>
                          <a:srgbClr val="FF0000"/>
                        </a:solidFill>
                        <a:effectLst/>
                        <a:latin typeface="Calibri" panose="020F0502020204030204" pitchFamily="34" charset="0"/>
                        <a:ea typeface="+mn-ea"/>
                        <a:cs typeface="+mn-cs"/>
                      </a:endParaRPr>
                    </a:p>
                    <a:p>
                      <a:pPr marL="0" marR="0" lvl="0" indent="0" algn="r" defTabSz="914400" rtl="0" eaLnBrk="1" fontAlgn="b" latinLnBrk="0" hangingPunct="1">
                        <a:lnSpc>
                          <a:spcPct val="100000"/>
                        </a:lnSpc>
                        <a:spcBef>
                          <a:spcPts val="0"/>
                        </a:spcBef>
                        <a:spcAft>
                          <a:spcPts val="0"/>
                        </a:spcAft>
                        <a:buClrTx/>
                        <a:buSzTx/>
                        <a:buFontTx/>
                        <a:buNone/>
                        <a:tabLst/>
                        <a:defRPr/>
                      </a:pPr>
                      <a:r>
                        <a:rPr lang="cs-CZ" sz="1400" b="1" i="0" u="none" strike="noStrike" kern="1200" dirty="0">
                          <a:solidFill>
                            <a:srgbClr val="FF0000"/>
                          </a:solidFill>
                          <a:effectLst/>
                          <a:latin typeface="Calibri" panose="020F0502020204030204" pitchFamily="34" charset="0"/>
                          <a:ea typeface="+mn-ea"/>
                          <a:cs typeface="+mn-cs"/>
                        </a:rPr>
                        <a:t>-7 %</a:t>
                      </a:r>
                    </a:p>
                    <a:p>
                      <a:pPr algn="r" fontAlgn="b"/>
                      <a:endParaRPr lang="cs-CZ" sz="1400" b="1" i="0" u="none" strike="noStrike" kern="1200" dirty="0">
                        <a:solidFill>
                          <a:srgbClr val="FF0000"/>
                        </a:solidFill>
                        <a:effectLst/>
                        <a:latin typeface="Calibri" panose="020F0502020204030204" pitchFamily="34" charset="0"/>
                        <a:ea typeface="+mn-ea"/>
                        <a:cs typeface="+mn-cs"/>
                      </a:endParaRPr>
                    </a:p>
                  </a:txBody>
                  <a:tcPr marL="7620" marR="7620" marT="7620" marB="0" anchor="ctr">
                    <a:noFill/>
                  </a:tcPr>
                </a:tc>
                <a:extLst>
                  <a:ext uri="{0D108BD9-81ED-4DB2-BD59-A6C34878D82A}">
                    <a16:rowId xmlns:a16="http://schemas.microsoft.com/office/drawing/2014/main" val="3260445511"/>
                  </a:ext>
                </a:extLst>
              </a:tr>
              <a:tr h="57307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cs-CZ" sz="1400" b="1" i="0" u="none" strike="noStrike" kern="1200" dirty="0">
                        <a:solidFill>
                          <a:srgbClr val="FF0000"/>
                        </a:solidFill>
                        <a:effectLst/>
                        <a:latin typeface="Calibri" panose="020F0502020204030204" pitchFamily="34" charset="0"/>
                        <a:ea typeface="+mn-ea"/>
                        <a:cs typeface="+mn-cs"/>
                      </a:endParaRPr>
                    </a:p>
                    <a:p>
                      <a:pPr marL="0" marR="0" lvl="0" indent="0" algn="r" defTabSz="914400" rtl="0" eaLnBrk="1" fontAlgn="b" latinLnBrk="0" hangingPunct="1">
                        <a:lnSpc>
                          <a:spcPct val="100000"/>
                        </a:lnSpc>
                        <a:spcBef>
                          <a:spcPts val="0"/>
                        </a:spcBef>
                        <a:spcAft>
                          <a:spcPts val="0"/>
                        </a:spcAft>
                        <a:buClrTx/>
                        <a:buSzTx/>
                        <a:buFontTx/>
                        <a:buNone/>
                        <a:tabLst/>
                        <a:defRPr/>
                      </a:pPr>
                      <a:endParaRPr lang="cs-CZ" sz="1400" b="1" i="0" u="none" strike="noStrike" kern="1200" dirty="0">
                        <a:solidFill>
                          <a:srgbClr val="FF0000"/>
                        </a:solidFill>
                        <a:effectLst/>
                        <a:latin typeface="Calibri" panose="020F0502020204030204" pitchFamily="34" charset="0"/>
                        <a:ea typeface="+mn-ea"/>
                        <a:cs typeface="+mn-cs"/>
                      </a:endParaRPr>
                    </a:p>
                    <a:p>
                      <a:pPr marL="0" marR="0" lvl="0" indent="0" algn="r" defTabSz="914400" rtl="0" eaLnBrk="1" fontAlgn="b" latinLnBrk="0" hangingPunct="1">
                        <a:lnSpc>
                          <a:spcPct val="100000"/>
                        </a:lnSpc>
                        <a:spcBef>
                          <a:spcPts val="0"/>
                        </a:spcBef>
                        <a:spcAft>
                          <a:spcPts val="0"/>
                        </a:spcAft>
                        <a:buClrTx/>
                        <a:buSzTx/>
                        <a:buFontTx/>
                        <a:buNone/>
                        <a:tabLst/>
                        <a:defRPr/>
                      </a:pPr>
                      <a:r>
                        <a:rPr lang="cs-CZ" sz="1400" b="1" i="0" u="none" strike="noStrike" kern="1200" dirty="0">
                          <a:solidFill>
                            <a:srgbClr val="FF0000"/>
                          </a:solidFill>
                          <a:effectLst/>
                          <a:latin typeface="Calibri" panose="020F0502020204030204" pitchFamily="34" charset="0"/>
                          <a:ea typeface="+mn-ea"/>
                          <a:cs typeface="+mn-cs"/>
                        </a:rPr>
                        <a:t>-8 %</a:t>
                      </a:r>
                    </a:p>
                    <a:p>
                      <a:pPr algn="r" fontAlgn="b"/>
                      <a:endParaRPr lang="cs-CZ" sz="1400" b="1" i="0" u="none" strike="noStrike" dirty="0">
                        <a:solidFill>
                          <a:srgbClr val="FF0000"/>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2965796013"/>
                  </a:ext>
                </a:extLst>
              </a:tr>
              <a:tr h="57307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cs-CZ" sz="1400" b="1" i="0" u="none" strike="noStrike" kern="1200" dirty="0">
                        <a:solidFill>
                          <a:srgbClr val="008000"/>
                        </a:solidFill>
                        <a:effectLst/>
                        <a:latin typeface="Calibri" panose="020F0502020204030204" pitchFamily="34" charset="0"/>
                        <a:ea typeface="+mn-ea"/>
                        <a:cs typeface="+mn-cs"/>
                      </a:endParaRPr>
                    </a:p>
                    <a:p>
                      <a:pPr marL="0" marR="0" lvl="0" indent="0" algn="r" defTabSz="914400" rtl="0" eaLnBrk="1" fontAlgn="b" latinLnBrk="0" hangingPunct="1">
                        <a:lnSpc>
                          <a:spcPct val="100000"/>
                        </a:lnSpc>
                        <a:spcBef>
                          <a:spcPts val="0"/>
                        </a:spcBef>
                        <a:spcAft>
                          <a:spcPts val="0"/>
                        </a:spcAft>
                        <a:buClrTx/>
                        <a:buSzTx/>
                        <a:buFontTx/>
                        <a:buNone/>
                        <a:tabLst/>
                        <a:defRPr/>
                      </a:pPr>
                      <a:r>
                        <a:rPr lang="cs-CZ" sz="1400" b="1" i="0" u="none" strike="noStrike" kern="1200" dirty="0">
                          <a:solidFill>
                            <a:srgbClr val="008000"/>
                          </a:solidFill>
                          <a:effectLst/>
                          <a:latin typeface="Calibri" panose="020F0502020204030204" pitchFamily="34" charset="0"/>
                          <a:ea typeface="+mn-ea"/>
                          <a:cs typeface="+mn-cs"/>
                        </a:rPr>
                        <a:t>+5 %</a:t>
                      </a:r>
                    </a:p>
                    <a:p>
                      <a:pPr algn="r" fontAlgn="b"/>
                      <a:endParaRPr lang="cs-CZ" sz="1400" b="1" i="0" u="none" strike="noStrike" dirty="0">
                        <a:solidFill>
                          <a:srgbClr val="FF0000"/>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2491242017"/>
                  </a:ext>
                </a:extLst>
              </a:tr>
              <a:tr h="573079">
                <a:tc>
                  <a:txBody>
                    <a:bodyPr/>
                    <a:lstStyle/>
                    <a:p>
                      <a:pPr marL="0" algn="r" defTabSz="914400" rtl="0" eaLnBrk="1" fontAlgn="b" latinLnBrk="0" hangingPunct="1"/>
                      <a:r>
                        <a:rPr lang="cs-CZ" sz="1400" b="1" i="0" u="none" strike="noStrike" kern="1200" dirty="0">
                          <a:solidFill>
                            <a:srgbClr val="FF0000"/>
                          </a:solidFill>
                          <a:effectLst/>
                          <a:latin typeface="Calibri" panose="020F0502020204030204" pitchFamily="34" charset="0"/>
                          <a:ea typeface="+mn-ea"/>
                          <a:cs typeface="+mn-cs"/>
                        </a:rPr>
                        <a:t>-6 %</a:t>
                      </a:r>
                    </a:p>
                  </a:txBody>
                  <a:tcPr marL="7620" marR="7620" marT="7620" marB="0" anchor="ctr">
                    <a:noFill/>
                  </a:tcPr>
                </a:tc>
                <a:extLst>
                  <a:ext uri="{0D108BD9-81ED-4DB2-BD59-A6C34878D82A}">
                    <a16:rowId xmlns:a16="http://schemas.microsoft.com/office/drawing/2014/main" val="2255184379"/>
                  </a:ext>
                </a:extLst>
              </a:tr>
              <a:tr h="573079">
                <a:tc>
                  <a:txBody>
                    <a:bodyPr/>
                    <a:lstStyle/>
                    <a:p>
                      <a:pPr algn="r" fontAlgn="b"/>
                      <a:endParaRPr lang="cs-CZ" sz="1400" b="1" i="0" u="none" strike="noStrike" kern="1200" dirty="0">
                        <a:solidFill>
                          <a:srgbClr val="FF0000"/>
                        </a:solidFill>
                        <a:effectLst/>
                        <a:latin typeface="Calibri" panose="020F0502020204030204" pitchFamily="34" charset="0"/>
                        <a:ea typeface="+mn-ea"/>
                        <a:cs typeface="+mn-cs"/>
                      </a:endParaRPr>
                    </a:p>
                  </a:txBody>
                  <a:tcPr marL="7620" marR="7620" marT="7620" marB="0" anchor="ctr">
                    <a:noFill/>
                  </a:tcPr>
                </a:tc>
                <a:extLst>
                  <a:ext uri="{0D108BD9-81ED-4DB2-BD59-A6C34878D82A}">
                    <a16:rowId xmlns:a16="http://schemas.microsoft.com/office/drawing/2014/main" val="3643204708"/>
                  </a:ext>
                </a:extLst>
              </a:tr>
              <a:tr h="573079">
                <a:tc>
                  <a:txBody>
                    <a:bodyPr/>
                    <a:lstStyle/>
                    <a:p>
                      <a:pPr algn="r" fontAlgn="b"/>
                      <a:endParaRPr lang="cs-CZ" sz="1400" b="1" i="0" u="none" strike="noStrike" dirty="0">
                        <a:solidFill>
                          <a:srgbClr val="FF0000"/>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040386033"/>
                  </a:ext>
                </a:extLst>
              </a:tr>
            </a:tbl>
          </a:graphicData>
        </a:graphic>
      </p:graphicFrame>
      <p:pic>
        <p:nvPicPr>
          <p:cNvPr id="2" name="Obrázek 6">
            <a:extLst>
              <a:ext uri="{FF2B5EF4-FFF2-40B4-BE49-F238E27FC236}">
                <a16:creationId xmlns:a16="http://schemas.microsoft.com/office/drawing/2014/main" id="{0201B6E6-CF89-16F7-754A-CE483EB3688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datum 7">
            <a:extLst>
              <a:ext uri="{FF2B5EF4-FFF2-40B4-BE49-F238E27FC236}">
                <a16:creationId xmlns:a16="http://schemas.microsoft.com/office/drawing/2014/main" id="{439EB121-E466-D5B8-5DC6-F2427414ECBC}"/>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6" name="Zástupný symbol pro číslo snímku 2">
            <a:extLst>
              <a:ext uri="{FF2B5EF4-FFF2-40B4-BE49-F238E27FC236}">
                <a16:creationId xmlns:a16="http://schemas.microsoft.com/office/drawing/2014/main" id="{10AD7E03-E0D1-5E16-752F-D60506FAB15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133</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B27995AC-D070-48D6-8334-98ED8BF8AE8C}"/>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8" name="Zástupný symbol pro datum 7">
            <a:extLst>
              <a:ext uri="{FF2B5EF4-FFF2-40B4-BE49-F238E27FC236}">
                <a16:creationId xmlns:a16="http://schemas.microsoft.com/office/drawing/2014/main" id="{6EC4683C-1B52-A0A3-ACF2-E7B25017A56C}"/>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9" name="Zástupný symbol pro datum 7">
            <a:extLst>
              <a:ext uri="{FF2B5EF4-FFF2-40B4-BE49-F238E27FC236}">
                <a16:creationId xmlns:a16="http://schemas.microsoft.com/office/drawing/2014/main" id="{789804B7-205B-9408-E38D-2E0C45C9719F}"/>
              </a:ext>
            </a:extLst>
          </p:cNvPr>
          <p:cNvSpPr txBox="1">
            <a:spLocks/>
          </p:cNvSpPr>
          <p:nvPr/>
        </p:nvSpPr>
        <p:spPr bwMode="auto">
          <a:xfrm>
            <a:off x="5087888" y="6060144"/>
            <a:ext cx="6732748" cy="361297"/>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r>
              <a:rPr lang="cs-CZ" sz="1000" dirty="0">
                <a:cs typeface="Calibri" panose="020F0502020204030204" pitchFamily="34" charset="0"/>
              </a:rPr>
              <a:t>* Od ledna 2023 byla upravena metodika výpočtu zobrazení na televizních přijímačích (zahrnutí tzv. co-viewing koeficientu).</a:t>
            </a:r>
          </a:p>
        </p:txBody>
      </p:sp>
      <p:graphicFrame>
        <p:nvGraphicFramePr>
          <p:cNvPr id="12" name="Graf 11">
            <a:extLst>
              <a:ext uri="{FF2B5EF4-FFF2-40B4-BE49-F238E27FC236}">
                <a16:creationId xmlns:a16="http://schemas.microsoft.com/office/drawing/2014/main" id="{84B52C53-CC6D-1030-A0B2-776948CDD70D}"/>
              </a:ext>
            </a:extLst>
          </p:cNvPr>
          <p:cNvGraphicFramePr>
            <a:graphicFrameLocks/>
          </p:cNvGraphicFramePr>
          <p:nvPr/>
        </p:nvGraphicFramePr>
        <p:xfrm>
          <a:off x="263352" y="1487388"/>
          <a:ext cx="10800000" cy="46811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60922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datum 7">
            <a:extLst>
              <a:ext uri="{FF2B5EF4-FFF2-40B4-BE49-F238E27FC236}">
                <a16:creationId xmlns:a16="http://schemas.microsoft.com/office/drawing/2014/main" id="{355A6469-CF1C-45CB-BA0D-85A098899DA0}"/>
              </a:ext>
            </a:extLst>
          </p:cNvPr>
          <p:cNvSpPr txBox="1">
            <a:spLocks/>
          </p:cNvSpPr>
          <p:nvPr/>
        </p:nvSpPr>
        <p:spPr bwMode="auto">
          <a:xfrm>
            <a:off x="551384" y="1203558"/>
            <a:ext cx="10800000" cy="4964959"/>
          </a:xfrm>
          <a:prstGeom prst="rect">
            <a:avLst/>
          </a:prstGeom>
          <a:noFill/>
          <a:ln w="9525">
            <a:noFill/>
            <a:miter lim="800000"/>
            <a:headEnd/>
            <a:tailEnd/>
          </a:ln>
        </p:spPr>
        <p:txBody>
          <a:bodyPr lIns="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37" indent="-285737" algn="just">
              <a:spcAft>
                <a:spcPts val="600"/>
              </a:spcAft>
              <a:buFont typeface="Arial" panose="020B0604020202020204" pitchFamily="34" charset="0"/>
              <a:buChar char="•"/>
            </a:pPr>
            <a:r>
              <a:rPr lang="cs-CZ" sz="1800" b="1" dirty="0"/>
              <a:t>Česká televize nabízí divákům již řadu let využívání služeb HbbTV. </a:t>
            </a:r>
            <a:r>
              <a:rPr lang="cs-CZ" sz="1800" dirty="0"/>
              <a:t>Ve srovnání s ostatními televizemi na českém trhu je služba HbbTV České televize nejpoužívanější. </a:t>
            </a:r>
          </a:p>
          <a:p>
            <a:pPr marL="285737" indent="-285737" algn="just">
              <a:spcAft>
                <a:spcPts val="600"/>
              </a:spcAft>
              <a:buFont typeface="Arial" panose="020B0604020202020204" pitchFamily="34" charset="0"/>
              <a:buChar char="•"/>
            </a:pPr>
            <a:r>
              <a:rPr lang="cs-CZ" sz="1800" b="1" dirty="0"/>
              <a:t>Zdaleka nejčastěji využívanou aplikací HbbTV bylo iVysílání</a:t>
            </a:r>
            <a:r>
              <a:rPr lang="cs-CZ" sz="1800" dirty="0"/>
              <a:t>, u kterého jsme v roce 2025 zaznamenali v průměru </a:t>
            </a:r>
            <a:r>
              <a:rPr lang="cs-CZ" sz="1800" b="1" dirty="0"/>
              <a:t>561 tisíc spuštění denně, </a:t>
            </a:r>
            <a:r>
              <a:rPr lang="cs-CZ" sz="1800" dirty="0"/>
              <a:t>což</a:t>
            </a:r>
            <a:r>
              <a:rPr lang="cs-CZ" sz="1800" b="1" dirty="0"/>
              <a:t> </a:t>
            </a:r>
            <a:r>
              <a:rPr lang="cs-CZ" sz="1800" dirty="0"/>
              <a:t>ale znamenalo 10% meziroční pokles. </a:t>
            </a:r>
            <a:endParaRPr lang="cs-CZ" sz="1800" b="1" dirty="0">
              <a:highlight>
                <a:srgbClr val="FFFF00"/>
              </a:highlight>
            </a:endParaRPr>
          </a:p>
          <a:p>
            <a:pPr marL="285737" indent="-285737" algn="just">
              <a:spcAft>
                <a:spcPts val="600"/>
              </a:spcAft>
              <a:buFont typeface="Arial" panose="020B0604020202020204" pitchFamily="34" charset="0"/>
              <a:buChar char="•"/>
            </a:pPr>
            <a:r>
              <a:rPr lang="cs-CZ" sz="1800" dirty="0"/>
              <a:t>Vedle iVysílání byly využívány i další aplikace HbbTV-teletext (+5 % spuštění), iVysílání ČT :D (-7 %), Panorama (+5 %), Počasí (-8 %), ČT sport-online (-6 %) a další. </a:t>
            </a:r>
          </a:p>
          <a:p>
            <a:pPr marL="285737" indent="-285737" algn="just">
              <a:spcAft>
                <a:spcPts val="600"/>
              </a:spcAft>
              <a:buFont typeface="Arial" panose="020B0604020202020204" pitchFamily="34" charset="0"/>
              <a:buChar char="•"/>
            </a:pPr>
            <a:r>
              <a:rPr lang="cs-CZ" sz="1800" dirty="0"/>
              <a:t>Počet automatického zobrazení červeného tlačítka dosáhl denně v průměru 6,3 milionů, záměrně bylo červené tlačítko využito v průměru 194tisíckrát denně. </a:t>
            </a:r>
            <a:r>
              <a:rPr lang="cs-CZ" sz="1800" b="1" dirty="0"/>
              <a:t>Během MS v hokeji mohli diváci využít i modré tlačítko, které dosáhlo v průměru 2,1 milionu automatických zobrazení a 46 tisíc záměrných zobrazení denně, což je absolutní rekord této služby.</a:t>
            </a:r>
          </a:p>
          <a:p>
            <a:pPr marL="285737" indent="-285737" algn="just">
              <a:spcAft>
                <a:spcPts val="600"/>
              </a:spcAft>
              <a:buFont typeface="Arial" panose="020B0604020202020204" pitchFamily="34" charset="0"/>
              <a:buChar char="•"/>
            </a:pPr>
            <a:r>
              <a:rPr lang="cs-CZ" sz="1800" dirty="0"/>
              <a:t>Vedle standardního měření HbbTV máme k dispozici i tzv. unikátní metriky, které kvantifikují jedinečné přístupy k HbbTV v delším časovém období, typicky za týden či měsíc. Díky tomu můžeme konstatovat, že </a:t>
            </a:r>
            <a:r>
              <a:rPr lang="cs-CZ" sz="1800" b="1" dirty="0"/>
              <a:t>v roce 2025 využilo HbbTV České televize každý měsíc v průměru 765 tisíc unikátních diváků</a:t>
            </a:r>
            <a:r>
              <a:rPr lang="cs-CZ" sz="1800" dirty="0"/>
              <a:t>, což je více než v případě HbbTV komerčních stanic.</a:t>
            </a:r>
            <a:endParaRPr lang="cs-CZ" sz="1800" dirty="0">
              <a:cs typeface="Arial" charset="0"/>
            </a:endParaRPr>
          </a:p>
        </p:txBody>
      </p:sp>
      <p:sp>
        <p:nvSpPr>
          <p:cNvPr id="2" name="AutoShape 2">
            <a:extLst>
              <a:ext uri="{FF2B5EF4-FFF2-40B4-BE49-F238E27FC236}">
                <a16:creationId xmlns:a16="http://schemas.microsoft.com/office/drawing/2014/main" id="{FB472F58-A36E-CE81-5FC5-0A2D98D4BF35}"/>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D7FC0F83-9632-D4C2-C595-BBB6257776EE}"/>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16E3F754-D4EC-FA84-CBCE-1292FB17A1E2}"/>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4F6771D8-02E6-B861-B9D8-EC1208119B35}"/>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134</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428628AA-F977-6F7A-7266-6DCA3FBF79E4}"/>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EC7BCD70-98F2-9021-81E6-0B10CC373483}"/>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5464918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a:extLst>
              <a:ext uri="{FF2B5EF4-FFF2-40B4-BE49-F238E27FC236}">
                <a16:creationId xmlns:a16="http://schemas.microsoft.com/office/drawing/2014/main" id="{1022DC3D-37F7-2278-2E53-3E92C4F64FE8}"/>
              </a:ext>
            </a:extLst>
          </p:cNvPr>
          <p:cNvGraphicFramePr>
            <a:graphicFrameLocks/>
          </p:cNvGraphicFramePr>
          <p:nvPr/>
        </p:nvGraphicFramePr>
        <p:xfrm>
          <a:off x="1442205" y="1556795"/>
          <a:ext cx="9549571" cy="4752525"/>
        </p:xfrm>
        <a:graphic>
          <a:graphicData uri="http://schemas.openxmlformats.org/drawingml/2006/chart">
            <c:chart xmlns:c="http://schemas.openxmlformats.org/drawingml/2006/chart" xmlns:r="http://schemas.openxmlformats.org/officeDocument/2006/relationships" r:id="rId3"/>
          </a:graphicData>
        </a:graphic>
      </p:graphicFrame>
      <p:sp>
        <p:nvSpPr>
          <p:cNvPr id="7"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počet fanoušků PROFILU </a:t>
            </a:r>
            <a:r>
              <a:rPr lang="cs-CZ" sz="2100" b="1" u="sng" cap="all" dirty="0">
                <a:solidFill>
                  <a:prstClr val="black"/>
                </a:solidFill>
                <a:latin typeface="Calibri" pitchFamily="34" charset="0"/>
              </a:rPr>
              <a:t>České televize</a:t>
            </a:r>
            <a:r>
              <a:rPr lang="cs-CZ" sz="2100" b="1" cap="all" dirty="0">
                <a:solidFill>
                  <a:prstClr val="black"/>
                </a:solidFill>
                <a:latin typeface="Calibri" pitchFamily="34" charset="0"/>
              </a:rPr>
              <a:t> na sociálních sítích</a:t>
            </a:r>
            <a:endParaRPr lang="cs-CZ" sz="2100" b="1" cap="all" dirty="0">
              <a:solidFill>
                <a:srgbClr val="FF0000"/>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emplifi.io (dříve socialbakers.com), počet fanoušků k závěru časového období</a:t>
            </a:r>
            <a:endParaRPr lang="cs-CZ" sz="1300" dirty="0">
              <a:solidFill>
                <a:prstClr val="black"/>
              </a:solidFill>
              <a:latin typeface="Calibri" pitchFamily="34" charset="0"/>
            </a:endParaRPr>
          </a:p>
        </p:txBody>
      </p:sp>
      <p:pic>
        <p:nvPicPr>
          <p:cNvPr id="17" name="Obrázek 16">
            <a:extLst>
              <a:ext uri="{FF2B5EF4-FFF2-40B4-BE49-F238E27FC236}">
                <a16:creationId xmlns:a16="http://schemas.microsoft.com/office/drawing/2014/main" id="{D4A53429-D450-410F-AEE5-DC8CF6D61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3897" y="1372256"/>
            <a:ext cx="2135497" cy="312817"/>
          </a:xfrm>
          <a:prstGeom prst="rect">
            <a:avLst/>
          </a:prstGeom>
        </p:spPr>
      </p:pic>
      <p:pic>
        <p:nvPicPr>
          <p:cNvPr id="19" name="Picture 6">
            <a:extLst>
              <a:ext uri="{FF2B5EF4-FFF2-40B4-BE49-F238E27FC236}">
                <a16:creationId xmlns:a16="http://schemas.microsoft.com/office/drawing/2014/main" id="{CAA07D37-F5BB-4F55-BA8A-2C72846AB5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515" y="2031175"/>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195769E0-8041-44B7-AD58-631809235B5B}"/>
              </a:ext>
            </a:extLst>
          </p:cNvPr>
          <p:cNvSpPr txBox="1"/>
          <p:nvPr/>
        </p:nvSpPr>
        <p:spPr>
          <a:xfrm>
            <a:off x="10991776" y="1412779"/>
            <a:ext cx="1229247" cy="523220"/>
          </a:xfrm>
          <a:prstGeom prst="rect">
            <a:avLst/>
          </a:prstGeom>
          <a:noFill/>
        </p:spPr>
        <p:txBody>
          <a:bodyPr wrap="none" rtlCol="0">
            <a:spAutoFit/>
          </a:bodyPr>
          <a:lstStyle/>
          <a:p>
            <a:pPr algn="ctr">
              <a:defRPr/>
            </a:pPr>
            <a:r>
              <a:rPr lang="cs-CZ" sz="1400" b="1" dirty="0">
                <a:solidFill>
                  <a:prstClr val="black"/>
                </a:solidFill>
                <a:latin typeface="Calibri"/>
              </a:rPr>
              <a:t>Změna oproti </a:t>
            </a:r>
          </a:p>
          <a:p>
            <a:pPr algn="ctr">
              <a:defRPr/>
            </a:pPr>
            <a:r>
              <a:rPr lang="cs-CZ" sz="1400" b="1" dirty="0">
                <a:solidFill>
                  <a:prstClr val="black"/>
                </a:solidFill>
                <a:latin typeface="Calibri"/>
              </a:rPr>
              <a:t>roku 2024</a:t>
            </a:r>
          </a:p>
        </p:txBody>
      </p:sp>
      <p:pic>
        <p:nvPicPr>
          <p:cNvPr id="16" name="Picture 2" descr="The TikTok Logo: History and Why It Works (2022)">
            <a:extLst>
              <a:ext uri="{FF2B5EF4-FFF2-40B4-BE49-F238E27FC236}">
                <a16:creationId xmlns:a16="http://schemas.microsoft.com/office/drawing/2014/main" id="{CE4670DD-8300-40EB-AD4D-5605448B8C6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401" t="3332" r="37400" b="18976"/>
          <a:stretch/>
        </p:blipFill>
        <p:spPr bwMode="auto">
          <a:xfrm>
            <a:off x="810388" y="4963245"/>
            <a:ext cx="507129" cy="6894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ulka 1">
            <a:extLst>
              <a:ext uri="{FF2B5EF4-FFF2-40B4-BE49-F238E27FC236}">
                <a16:creationId xmlns:a16="http://schemas.microsoft.com/office/drawing/2014/main" id="{BBE4D55C-8EB5-28D1-FDA0-D38970898BEE}"/>
              </a:ext>
            </a:extLst>
          </p:cNvPr>
          <p:cNvGraphicFramePr>
            <a:graphicFrameLocks noGrp="1"/>
          </p:cNvGraphicFramePr>
          <p:nvPr/>
        </p:nvGraphicFramePr>
        <p:xfrm>
          <a:off x="11306534" y="1933766"/>
          <a:ext cx="694121" cy="3920444"/>
        </p:xfrm>
        <a:graphic>
          <a:graphicData uri="http://schemas.openxmlformats.org/drawingml/2006/table">
            <a:tbl>
              <a:tblPr firstRow="1" bandRow="1">
                <a:tableStyleId>{5C22544A-7EE6-4342-B048-85BDC9FD1C3A}</a:tableStyleId>
              </a:tblPr>
              <a:tblGrid>
                <a:gridCol w="694121">
                  <a:extLst>
                    <a:ext uri="{9D8B030D-6E8A-4147-A177-3AD203B41FA5}">
                      <a16:colId xmlns:a16="http://schemas.microsoft.com/office/drawing/2014/main" val="2186923500"/>
                    </a:ext>
                  </a:extLst>
                </a:gridCol>
              </a:tblGrid>
              <a:tr h="980111">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008000"/>
                          </a:solidFill>
                          <a:effectLst/>
                          <a:uLnTx/>
                          <a:uFillTx/>
                          <a:latin typeface="+mn-lt"/>
                          <a:ea typeface="+mn-ea"/>
                          <a:cs typeface="+mn-cs"/>
                        </a:rPr>
                        <a:t>+12 %</a:t>
                      </a:r>
                    </a:p>
                  </a:txBody>
                  <a:tcPr>
                    <a:noFill/>
                  </a:tcPr>
                </a:tc>
                <a:extLst>
                  <a:ext uri="{0D108BD9-81ED-4DB2-BD59-A6C34878D82A}">
                    <a16:rowId xmlns:a16="http://schemas.microsoft.com/office/drawing/2014/main" val="1701768656"/>
                  </a:ext>
                </a:extLst>
              </a:tr>
              <a:tr h="980111">
                <a:tc>
                  <a:txBody>
                    <a:bodyPr/>
                    <a:lstStyle/>
                    <a:p>
                      <a:pPr algn="r"/>
                      <a:r>
                        <a:rPr kumimoji="0" lang="cs-CZ" sz="1400" b="1" i="0" u="none" strike="noStrike" kern="1200" cap="none" spc="0" normalizeH="0" baseline="0" noProof="0" dirty="0">
                          <a:ln>
                            <a:noFill/>
                          </a:ln>
                          <a:solidFill>
                            <a:srgbClr val="FF0000"/>
                          </a:solidFill>
                          <a:effectLst/>
                          <a:uLnTx/>
                          <a:uFillTx/>
                          <a:latin typeface="+mn-lt"/>
                          <a:ea typeface="+mn-ea"/>
                          <a:cs typeface="+mn-cs"/>
                        </a:rPr>
                        <a:t>-7 %</a:t>
                      </a:r>
                      <a:endParaRPr lang="cs-CZ" sz="1400" dirty="0">
                        <a:solidFill>
                          <a:srgbClr val="FF0000"/>
                        </a:solidFill>
                      </a:endParaRPr>
                    </a:p>
                  </a:txBody>
                  <a:tcPr>
                    <a:noFill/>
                  </a:tcPr>
                </a:tc>
                <a:extLst>
                  <a:ext uri="{0D108BD9-81ED-4DB2-BD59-A6C34878D82A}">
                    <a16:rowId xmlns:a16="http://schemas.microsoft.com/office/drawing/2014/main" val="974706254"/>
                  </a:ext>
                </a:extLst>
              </a:tr>
              <a:tr h="980111">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008000"/>
                          </a:solidFill>
                          <a:effectLst/>
                          <a:uLnTx/>
                          <a:uFillTx/>
                          <a:latin typeface="+mn-lt"/>
                          <a:ea typeface="+mn-ea"/>
                          <a:cs typeface="+mn-cs"/>
                        </a:rPr>
                        <a:t>+14 %</a:t>
                      </a:r>
                    </a:p>
                  </a:txBody>
                  <a:tcPr>
                    <a:noFill/>
                  </a:tcPr>
                </a:tc>
                <a:extLst>
                  <a:ext uri="{0D108BD9-81ED-4DB2-BD59-A6C34878D82A}">
                    <a16:rowId xmlns:a16="http://schemas.microsoft.com/office/drawing/2014/main" val="567964898"/>
                  </a:ext>
                </a:extLst>
              </a:tr>
              <a:tr h="980111">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FF0000"/>
                          </a:solidFill>
                          <a:effectLst/>
                          <a:uLnTx/>
                          <a:uFillTx/>
                          <a:latin typeface="+mn-lt"/>
                          <a:ea typeface="+mn-ea"/>
                          <a:cs typeface="+mn-cs"/>
                        </a:rPr>
                        <a:t>-1 %</a:t>
                      </a:r>
                    </a:p>
                  </a:txBody>
                  <a:tcPr>
                    <a:noFill/>
                  </a:tcPr>
                </a:tc>
                <a:extLst>
                  <a:ext uri="{0D108BD9-81ED-4DB2-BD59-A6C34878D82A}">
                    <a16:rowId xmlns:a16="http://schemas.microsoft.com/office/drawing/2014/main" val="1766506415"/>
                  </a:ext>
                </a:extLst>
              </a:tr>
            </a:tbl>
          </a:graphicData>
        </a:graphic>
      </p:graphicFrame>
      <p:pic>
        <p:nvPicPr>
          <p:cNvPr id="1026" name="Picture 2" descr="X (Twitter) | Optimal Marketing">
            <a:extLst>
              <a:ext uri="{FF2B5EF4-FFF2-40B4-BE49-F238E27FC236}">
                <a16:creationId xmlns:a16="http://schemas.microsoft.com/office/drawing/2014/main" id="{E0AC996B-F595-4841-B2ED-2EB539BC1C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458" y="3102828"/>
            <a:ext cx="512616" cy="512616"/>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6">
            <a:extLst>
              <a:ext uri="{FF2B5EF4-FFF2-40B4-BE49-F238E27FC236}">
                <a16:creationId xmlns:a16="http://schemas.microsoft.com/office/drawing/2014/main" id="{463B1072-C8FB-2F3A-405E-883A2D3B9188}"/>
              </a:ext>
            </a:extLst>
          </p:cNvPr>
          <p:cNvPicPr>
            <a:picLocks/>
          </p:cNvPicPr>
          <p:nvPr/>
        </p:nvPicPr>
        <p:blipFill>
          <a:blip r:embed="rId8"/>
          <a:srcRect/>
          <a:stretch>
            <a:fillRect/>
          </a:stretch>
        </p:blipFill>
        <p:spPr bwMode="auto">
          <a:xfrm>
            <a:off x="371364" y="6450012"/>
            <a:ext cx="11449272" cy="75600"/>
          </a:xfrm>
          <a:prstGeom prst="rect">
            <a:avLst/>
          </a:prstGeom>
          <a:noFill/>
          <a:ln w="9525">
            <a:noFill/>
            <a:miter lim="800000"/>
            <a:headEnd/>
            <a:tailEnd/>
          </a:ln>
        </p:spPr>
      </p:pic>
      <p:sp>
        <p:nvSpPr>
          <p:cNvPr id="8" name="Zástupný symbol pro datum 7">
            <a:extLst>
              <a:ext uri="{FF2B5EF4-FFF2-40B4-BE49-F238E27FC236}">
                <a16:creationId xmlns:a16="http://schemas.microsoft.com/office/drawing/2014/main" id="{682F04B1-3A9D-EF91-7205-34C09400AC20}"/>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9" name="Zástupný symbol pro číslo snímku 2">
            <a:extLst>
              <a:ext uri="{FF2B5EF4-FFF2-40B4-BE49-F238E27FC236}">
                <a16:creationId xmlns:a16="http://schemas.microsoft.com/office/drawing/2014/main" id="{97F0EB4D-8479-5F87-5EFF-7B1954A62AC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135</a:t>
            </a:fld>
            <a:endParaRPr lang="cs-CZ" sz="1100" dirty="0">
              <a:solidFill>
                <a:srgbClr val="1A1F52"/>
              </a:solidFill>
              <a:latin typeface="+mj-lt"/>
              <a:cs typeface="Arial" charset="0"/>
            </a:endParaRPr>
          </a:p>
        </p:txBody>
      </p:sp>
      <p:sp>
        <p:nvSpPr>
          <p:cNvPr id="4" name="Zástupný symbol pro datum 7">
            <a:extLst>
              <a:ext uri="{FF2B5EF4-FFF2-40B4-BE49-F238E27FC236}">
                <a16:creationId xmlns:a16="http://schemas.microsoft.com/office/drawing/2014/main" id="{EDEC1F47-1A0D-7169-39F9-FBDB9FF29163}"/>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5" name="Zástupný symbol pro datum 7">
            <a:extLst>
              <a:ext uri="{FF2B5EF4-FFF2-40B4-BE49-F238E27FC236}">
                <a16:creationId xmlns:a16="http://schemas.microsoft.com/office/drawing/2014/main" id="{0B6DE011-D7CB-D020-2F5A-2F64513D2E49}"/>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pic>
        <p:nvPicPr>
          <p:cNvPr id="11" name="Picture 2">
            <a:extLst>
              <a:ext uri="{FF2B5EF4-FFF2-40B4-BE49-F238E27FC236}">
                <a16:creationId xmlns:a16="http://schemas.microsoft.com/office/drawing/2014/main" id="{248F4DF0-CA3D-4EB9-9435-AE32014E5BC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899" y="4077072"/>
            <a:ext cx="633796" cy="63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001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počet fanoušků PROFILU KANÁLU </a:t>
            </a:r>
            <a:r>
              <a:rPr lang="cs-CZ" sz="2100" b="1" u="sng" cap="all" dirty="0">
                <a:solidFill>
                  <a:prstClr val="black"/>
                </a:solidFill>
                <a:latin typeface="Calibri" pitchFamily="34" charset="0"/>
              </a:rPr>
              <a:t>ČT24</a:t>
            </a:r>
            <a:r>
              <a:rPr lang="cs-CZ" sz="2100" b="1" cap="all" dirty="0">
                <a:solidFill>
                  <a:prstClr val="black"/>
                </a:solidFill>
                <a:latin typeface="Calibri" pitchFamily="34" charset="0"/>
              </a:rPr>
              <a:t> na sociálních sítích</a:t>
            </a:r>
            <a:endParaRPr lang="cs-CZ" sz="2100" b="1" cap="all" dirty="0">
              <a:solidFill>
                <a:srgbClr val="FF0000"/>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emplifi.io (dříve socialbakers.com), počet fanoušků k závěru časového období</a:t>
            </a:r>
            <a:endParaRPr lang="cs-CZ" sz="1300" dirty="0">
              <a:solidFill>
                <a:prstClr val="black"/>
              </a:solidFill>
              <a:latin typeface="Calibri" pitchFamily="34" charset="0"/>
            </a:endParaRPr>
          </a:p>
        </p:txBody>
      </p:sp>
      <p:graphicFrame>
        <p:nvGraphicFramePr>
          <p:cNvPr id="26" name="Graf 25">
            <a:extLst>
              <a:ext uri="{FF2B5EF4-FFF2-40B4-BE49-F238E27FC236}">
                <a16:creationId xmlns:a16="http://schemas.microsoft.com/office/drawing/2014/main" id="{C788E36E-265B-43DC-8F9E-8C4EF7CFD779}"/>
              </a:ext>
            </a:extLst>
          </p:cNvPr>
          <p:cNvGraphicFramePr>
            <a:graphicFrameLocks/>
          </p:cNvGraphicFramePr>
          <p:nvPr/>
        </p:nvGraphicFramePr>
        <p:xfrm>
          <a:off x="1703512" y="1556795"/>
          <a:ext cx="9550800" cy="4604295"/>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2" descr="Výsledek obrázku pro logo čt24">
            <a:extLst>
              <a:ext uri="{FF2B5EF4-FFF2-40B4-BE49-F238E27FC236}">
                <a16:creationId xmlns:a16="http://schemas.microsoft.com/office/drawing/2014/main" id="{78DD811A-6C1E-46D0-AADE-5504CBFE56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7349" y="1373109"/>
            <a:ext cx="1038249" cy="3266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8FC0B950-86D2-46D3-8A50-78A2465B7F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0000" y="2173490"/>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997BFE58-F091-4626-ACFD-A59361E72F91}"/>
              </a:ext>
            </a:extLst>
          </p:cNvPr>
          <p:cNvSpPr txBox="1"/>
          <p:nvPr/>
        </p:nvSpPr>
        <p:spPr>
          <a:xfrm>
            <a:off x="10771409" y="1387378"/>
            <a:ext cx="1229247" cy="523220"/>
          </a:xfrm>
          <a:prstGeom prst="rect">
            <a:avLst/>
          </a:prstGeom>
          <a:noFill/>
        </p:spPr>
        <p:txBody>
          <a:bodyPr wrap="none" rtlCol="0">
            <a:spAutoFit/>
          </a:bodyPr>
          <a:lstStyle/>
          <a:p>
            <a:pPr algn="ctr">
              <a:defRPr/>
            </a:pPr>
            <a:r>
              <a:rPr lang="cs-CZ" sz="1400" b="1" dirty="0">
                <a:solidFill>
                  <a:prstClr val="black"/>
                </a:solidFill>
                <a:latin typeface="Calibri"/>
              </a:rPr>
              <a:t>Změna oproti </a:t>
            </a:r>
          </a:p>
          <a:p>
            <a:pPr algn="ctr">
              <a:defRPr/>
            </a:pPr>
            <a:r>
              <a:rPr lang="cs-CZ" sz="1400" b="1" dirty="0">
                <a:solidFill>
                  <a:prstClr val="black"/>
                </a:solidFill>
                <a:latin typeface="Calibri"/>
              </a:rPr>
              <a:t>roku 2024</a:t>
            </a:r>
          </a:p>
        </p:txBody>
      </p:sp>
      <p:graphicFrame>
        <p:nvGraphicFramePr>
          <p:cNvPr id="2" name="Tabulka 1">
            <a:extLst>
              <a:ext uri="{FF2B5EF4-FFF2-40B4-BE49-F238E27FC236}">
                <a16:creationId xmlns:a16="http://schemas.microsoft.com/office/drawing/2014/main" id="{CD13E3EB-DC4F-7EED-C26F-5C13E4AA770A}"/>
              </a:ext>
            </a:extLst>
          </p:cNvPr>
          <p:cNvGraphicFramePr>
            <a:graphicFrameLocks noGrp="1"/>
          </p:cNvGraphicFramePr>
          <p:nvPr/>
        </p:nvGraphicFramePr>
        <p:xfrm>
          <a:off x="10915444" y="1964533"/>
          <a:ext cx="797154" cy="3781425"/>
        </p:xfrm>
        <a:graphic>
          <a:graphicData uri="http://schemas.openxmlformats.org/drawingml/2006/table">
            <a:tbl>
              <a:tblPr firstRow="1" bandRow="1">
                <a:tableStyleId>{5C22544A-7EE6-4342-B048-85BDC9FD1C3A}</a:tableStyleId>
              </a:tblPr>
              <a:tblGrid>
                <a:gridCol w="797154">
                  <a:extLst>
                    <a:ext uri="{9D8B030D-6E8A-4147-A177-3AD203B41FA5}">
                      <a16:colId xmlns:a16="http://schemas.microsoft.com/office/drawing/2014/main" val="2186923500"/>
                    </a:ext>
                  </a:extLst>
                </a:gridCol>
              </a:tblGrid>
              <a:tr h="126047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008000"/>
                          </a:solidFill>
                          <a:effectLst/>
                          <a:uLnTx/>
                          <a:uFillTx/>
                          <a:latin typeface="+mn-lt"/>
                          <a:ea typeface="+mn-ea"/>
                          <a:cs typeface="+mn-cs"/>
                        </a:rPr>
                        <a:t>+3 %</a:t>
                      </a:r>
                    </a:p>
                  </a:txBody>
                  <a:tcPr>
                    <a:noFill/>
                  </a:tcPr>
                </a:tc>
                <a:extLst>
                  <a:ext uri="{0D108BD9-81ED-4DB2-BD59-A6C34878D82A}">
                    <a16:rowId xmlns:a16="http://schemas.microsoft.com/office/drawing/2014/main" val="1701768656"/>
                  </a:ext>
                </a:extLst>
              </a:tr>
              <a:tr h="126047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FF0000"/>
                          </a:solidFill>
                          <a:effectLst/>
                          <a:uLnTx/>
                          <a:uFillTx/>
                          <a:latin typeface="+mn-lt"/>
                          <a:ea typeface="+mn-ea"/>
                          <a:cs typeface="+mn-cs"/>
                        </a:rPr>
                        <a:t>-1 %</a:t>
                      </a:r>
                    </a:p>
                  </a:txBody>
                  <a:tcPr>
                    <a:noFill/>
                  </a:tcPr>
                </a:tc>
                <a:extLst>
                  <a:ext uri="{0D108BD9-81ED-4DB2-BD59-A6C34878D82A}">
                    <a16:rowId xmlns:a16="http://schemas.microsoft.com/office/drawing/2014/main" val="974706254"/>
                  </a:ext>
                </a:extLst>
              </a:tr>
              <a:tr h="126047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008000"/>
                          </a:solidFill>
                          <a:effectLst/>
                          <a:uLnTx/>
                          <a:uFillTx/>
                          <a:latin typeface="+mn-lt"/>
                          <a:ea typeface="+mn-ea"/>
                          <a:cs typeface="+mn-cs"/>
                        </a:rPr>
                        <a:t>+10 %</a:t>
                      </a:r>
                    </a:p>
                  </a:txBody>
                  <a:tcPr>
                    <a:noFill/>
                  </a:tcPr>
                </a:tc>
                <a:extLst>
                  <a:ext uri="{0D108BD9-81ED-4DB2-BD59-A6C34878D82A}">
                    <a16:rowId xmlns:a16="http://schemas.microsoft.com/office/drawing/2014/main" val="567964898"/>
                  </a:ext>
                </a:extLst>
              </a:tr>
            </a:tbl>
          </a:graphicData>
        </a:graphic>
      </p:graphicFrame>
      <p:pic>
        <p:nvPicPr>
          <p:cNvPr id="17" name="Picture 2" descr="X (Twitter) | Optimal Marketing">
            <a:extLst>
              <a:ext uri="{FF2B5EF4-FFF2-40B4-BE49-F238E27FC236}">
                <a16:creationId xmlns:a16="http://schemas.microsoft.com/office/drawing/2014/main" id="{22613531-4574-49EC-A589-C199C3FD58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782" y="3522214"/>
            <a:ext cx="512616" cy="512616"/>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6">
            <a:extLst>
              <a:ext uri="{FF2B5EF4-FFF2-40B4-BE49-F238E27FC236}">
                <a16:creationId xmlns:a16="http://schemas.microsoft.com/office/drawing/2014/main" id="{7A3D5539-0E8E-8458-03E8-12089EEF007B}"/>
              </a:ext>
            </a:extLst>
          </p:cNvPr>
          <p:cNvPicPr>
            <a:picLocks/>
          </p:cNvPicPr>
          <p:nvPr/>
        </p:nvPicPr>
        <p:blipFill>
          <a:blip r:embed="rId7"/>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B2CDF380-8E4A-F08E-F286-8E8A837A541A}"/>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521D211A-2B5D-BAC7-1968-24A52D5B389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136</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7F95B8DE-77D8-9AED-5159-6AF39731CE99}"/>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8" name="Zástupný symbol pro datum 7">
            <a:extLst>
              <a:ext uri="{FF2B5EF4-FFF2-40B4-BE49-F238E27FC236}">
                <a16:creationId xmlns:a16="http://schemas.microsoft.com/office/drawing/2014/main" id="{968BA9C0-4139-F462-AB4D-163485A75E6E}"/>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pic>
        <p:nvPicPr>
          <p:cNvPr id="23" name="Picture 2">
            <a:extLst>
              <a:ext uri="{FF2B5EF4-FFF2-40B4-BE49-F238E27FC236}">
                <a16:creationId xmlns:a16="http://schemas.microsoft.com/office/drawing/2014/main" id="{8E8E178A-6B71-4E9B-9697-88333AAB44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9716" y="4720823"/>
            <a:ext cx="633796" cy="63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0763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f 9">
            <a:extLst>
              <a:ext uri="{FF2B5EF4-FFF2-40B4-BE49-F238E27FC236}">
                <a16:creationId xmlns:a16="http://schemas.microsoft.com/office/drawing/2014/main" id="{77AC5DE1-0443-6D61-E9F0-7DB269370C3B}"/>
              </a:ext>
            </a:extLst>
          </p:cNvPr>
          <p:cNvGraphicFramePr>
            <a:graphicFrameLocks/>
          </p:cNvGraphicFramePr>
          <p:nvPr/>
        </p:nvGraphicFramePr>
        <p:xfrm>
          <a:off x="1703512" y="1556795"/>
          <a:ext cx="9550800" cy="4604295"/>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6">
            <a:extLst>
              <a:ext uri="{FF2B5EF4-FFF2-40B4-BE49-F238E27FC236}">
                <a16:creationId xmlns:a16="http://schemas.microsoft.com/office/drawing/2014/main" id="{4C32A80E-9D8F-92D8-F8FD-5BB0FE0895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000" y="2173490"/>
            <a:ext cx="642180" cy="6421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X (Twitter) | Optimal Marketing">
            <a:extLst>
              <a:ext uri="{FF2B5EF4-FFF2-40B4-BE49-F238E27FC236}">
                <a16:creationId xmlns:a16="http://schemas.microsoft.com/office/drawing/2014/main" id="{109FDA84-9A90-DBA9-2459-4B63286568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782" y="3522214"/>
            <a:ext cx="512616" cy="51261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počet fanoušků KANÁLU </a:t>
            </a:r>
            <a:r>
              <a:rPr lang="cs-CZ" sz="2100" b="1" u="sng" cap="all" dirty="0">
                <a:solidFill>
                  <a:prstClr val="black"/>
                </a:solidFill>
                <a:latin typeface="Calibri" pitchFamily="34" charset="0"/>
              </a:rPr>
              <a:t>ČT sport</a:t>
            </a:r>
            <a:r>
              <a:rPr lang="cs-CZ" sz="2100" b="1" cap="all" dirty="0">
                <a:solidFill>
                  <a:prstClr val="black"/>
                </a:solidFill>
                <a:latin typeface="Calibri" pitchFamily="34" charset="0"/>
              </a:rPr>
              <a:t> na sociálních sítích</a:t>
            </a:r>
            <a:endParaRPr lang="cs-CZ" sz="2100" b="1" cap="all" dirty="0">
              <a:solidFill>
                <a:srgbClr val="FF0000"/>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emplifi.io (dříve socialbakers.com), počet fanoušků k závěru časového období</a:t>
            </a:r>
          </a:p>
          <a:p>
            <a:pPr marL="1588" indent="-1588" algn="ctr" defTabSz="258763">
              <a:lnSpc>
                <a:spcPct val="110000"/>
              </a:lnSpc>
              <a:spcBef>
                <a:spcPts val="200"/>
              </a:spcBef>
              <a:tabLst>
                <a:tab pos="180975" algn="l"/>
              </a:tabLst>
              <a:defRPr/>
            </a:pPr>
            <a:endParaRPr lang="cs-CZ" sz="1300" dirty="0">
              <a:solidFill>
                <a:prstClr val="black"/>
              </a:solidFill>
              <a:latin typeface="Calibri" pitchFamily="34" charset="0"/>
            </a:endParaRPr>
          </a:p>
        </p:txBody>
      </p:sp>
      <p:pic>
        <p:nvPicPr>
          <p:cNvPr id="3" name="Obrázek 2"/>
          <p:cNvPicPr>
            <a:picLocks noChangeAspect="1"/>
          </p:cNvPicPr>
          <p:nvPr/>
        </p:nvPicPr>
        <p:blipFill>
          <a:blip r:embed="rId6"/>
          <a:stretch>
            <a:fillRect/>
          </a:stretch>
        </p:blipFill>
        <p:spPr>
          <a:xfrm>
            <a:off x="2008568" y="1390072"/>
            <a:ext cx="1334114" cy="353148"/>
          </a:xfrm>
          <a:prstGeom prst="rect">
            <a:avLst/>
          </a:prstGeom>
        </p:spPr>
      </p:pic>
      <p:pic>
        <p:nvPicPr>
          <p:cNvPr id="4" name="Obrázek 6">
            <a:extLst>
              <a:ext uri="{FF2B5EF4-FFF2-40B4-BE49-F238E27FC236}">
                <a16:creationId xmlns:a16="http://schemas.microsoft.com/office/drawing/2014/main" id="{2D527A48-A42C-1EC1-C9ED-A2106D7D3D64}"/>
              </a:ext>
            </a:extLst>
          </p:cNvPr>
          <p:cNvPicPr>
            <a:picLocks/>
          </p:cNvPicPr>
          <p:nvPr/>
        </p:nvPicPr>
        <p:blipFill>
          <a:blip r:embed="rId7"/>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datum 7">
            <a:extLst>
              <a:ext uri="{FF2B5EF4-FFF2-40B4-BE49-F238E27FC236}">
                <a16:creationId xmlns:a16="http://schemas.microsoft.com/office/drawing/2014/main" id="{DD46C589-8006-EBDA-BCA2-885B12C17A1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6" name="Zástupný symbol pro číslo snímku 2">
            <a:extLst>
              <a:ext uri="{FF2B5EF4-FFF2-40B4-BE49-F238E27FC236}">
                <a16:creationId xmlns:a16="http://schemas.microsoft.com/office/drawing/2014/main" id="{ED662C3A-300C-F7D0-1B1D-17805B107FA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137</a:t>
            </a:fld>
            <a:endParaRPr lang="cs-CZ" sz="1100" dirty="0">
              <a:solidFill>
                <a:srgbClr val="1A1F52"/>
              </a:solidFill>
              <a:latin typeface="+mj-lt"/>
              <a:cs typeface="Arial" charset="0"/>
            </a:endParaRPr>
          </a:p>
        </p:txBody>
      </p:sp>
      <p:sp>
        <p:nvSpPr>
          <p:cNvPr id="8" name="Zástupný symbol pro datum 7">
            <a:extLst>
              <a:ext uri="{FF2B5EF4-FFF2-40B4-BE49-F238E27FC236}">
                <a16:creationId xmlns:a16="http://schemas.microsoft.com/office/drawing/2014/main" id="{9B85451B-284E-67CE-E35F-5BDB0C3F4C9A}"/>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9" name="Zástupný symbol pro datum 7">
            <a:extLst>
              <a:ext uri="{FF2B5EF4-FFF2-40B4-BE49-F238E27FC236}">
                <a16:creationId xmlns:a16="http://schemas.microsoft.com/office/drawing/2014/main" id="{DC01BBD9-2395-BCA0-B753-F08BB69214AD}"/>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20" name="TextovéPole 19">
            <a:extLst>
              <a:ext uri="{FF2B5EF4-FFF2-40B4-BE49-F238E27FC236}">
                <a16:creationId xmlns:a16="http://schemas.microsoft.com/office/drawing/2014/main" id="{81090042-40BF-B1E9-DCA4-D496A59A8213}"/>
              </a:ext>
            </a:extLst>
          </p:cNvPr>
          <p:cNvSpPr txBox="1"/>
          <p:nvPr/>
        </p:nvSpPr>
        <p:spPr>
          <a:xfrm>
            <a:off x="10771409" y="1387378"/>
            <a:ext cx="1229247" cy="523220"/>
          </a:xfrm>
          <a:prstGeom prst="rect">
            <a:avLst/>
          </a:prstGeom>
          <a:noFill/>
        </p:spPr>
        <p:txBody>
          <a:bodyPr wrap="none" rtlCol="0">
            <a:spAutoFit/>
          </a:bodyPr>
          <a:lstStyle/>
          <a:p>
            <a:pPr algn="ctr">
              <a:defRPr/>
            </a:pPr>
            <a:r>
              <a:rPr lang="cs-CZ" sz="1400" b="1" dirty="0">
                <a:solidFill>
                  <a:prstClr val="black"/>
                </a:solidFill>
                <a:latin typeface="Calibri"/>
              </a:rPr>
              <a:t>Změna oproti </a:t>
            </a:r>
          </a:p>
          <a:p>
            <a:pPr algn="ctr">
              <a:defRPr/>
            </a:pPr>
            <a:r>
              <a:rPr lang="cs-CZ" sz="1400" b="1" dirty="0">
                <a:solidFill>
                  <a:prstClr val="black"/>
                </a:solidFill>
                <a:latin typeface="Calibri"/>
              </a:rPr>
              <a:t>roku 2024</a:t>
            </a:r>
          </a:p>
        </p:txBody>
      </p:sp>
      <p:graphicFrame>
        <p:nvGraphicFramePr>
          <p:cNvPr id="21" name="Tabulka 20">
            <a:extLst>
              <a:ext uri="{FF2B5EF4-FFF2-40B4-BE49-F238E27FC236}">
                <a16:creationId xmlns:a16="http://schemas.microsoft.com/office/drawing/2014/main" id="{75DE3EC0-6EC6-6162-2739-F26B0C6BC129}"/>
              </a:ext>
            </a:extLst>
          </p:cNvPr>
          <p:cNvGraphicFramePr>
            <a:graphicFrameLocks noGrp="1"/>
          </p:cNvGraphicFramePr>
          <p:nvPr/>
        </p:nvGraphicFramePr>
        <p:xfrm>
          <a:off x="10915444" y="1964533"/>
          <a:ext cx="797154" cy="3781425"/>
        </p:xfrm>
        <a:graphic>
          <a:graphicData uri="http://schemas.openxmlformats.org/drawingml/2006/table">
            <a:tbl>
              <a:tblPr firstRow="1" bandRow="1">
                <a:tableStyleId>{5C22544A-7EE6-4342-B048-85BDC9FD1C3A}</a:tableStyleId>
              </a:tblPr>
              <a:tblGrid>
                <a:gridCol w="797154">
                  <a:extLst>
                    <a:ext uri="{9D8B030D-6E8A-4147-A177-3AD203B41FA5}">
                      <a16:colId xmlns:a16="http://schemas.microsoft.com/office/drawing/2014/main" val="2186923500"/>
                    </a:ext>
                  </a:extLst>
                </a:gridCol>
              </a:tblGrid>
              <a:tr h="126047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008000"/>
                          </a:solidFill>
                          <a:effectLst/>
                          <a:uLnTx/>
                          <a:uFillTx/>
                          <a:latin typeface="+mn-lt"/>
                          <a:ea typeface="+mn-ea"/>
                          <a:cs typeface="+mn-cs"/>
                        </a:rPr>
                        <a:t>+5 %</a:t>
                      </a:r>
                    </a:p>
                  </a:txBody>
                  <a:tcPr>
                    <a:noFill/>
                  </a:tcPr>
                </a:tc>
                <a:extLst>
                  <a:ext uri="{0D108BD9-81ED-4DB2-BD59-A6C34878D82A}">
                    <a16:rowId xmlns:a16="http://schemas.microsoft.com/office/drawing/2014/main" val="1701768656"/>
                  </a:ext>
                </a:extLst>
              </a:tr>
              <a:tr h="126047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FF0000"/>
                          </a:solidFill>
                          <a:effectLst/>
                          <a:uLnTx/>
                          <a:uFillTx/>
                          <a:latin typeface="+mn-lt"/>
                          <a:ea typeface="+mn-ea"/>
                          <a:cs typeface="+mn-cs"/>
                        </a:rPr>
                        <a:t>-12 %</a:t>
                      </a:r>
                    </a:p>
                  </a:txBody>
                  <a:tcPr>
                    <a:noFill/>
                  </a:tcPr>
                </a:tc>
                <a:extLst>
                  <a:ext uri="{0D108BD9-81ED-4DB2-BD59-A6C34878D82A}">
                    <a16:rowId xmlns:a16="http://schemas.microsoft.com/office/drawing/2014/main" val="974706254"/>
                  </a:ext>
                </a:extLst>
              </a:tr>
              <a:tr h="126047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008000"/>
                          </a:solidFill>
                          <a:effectLst/>
                          <a:uLnTx/>
                          <a:uFillTx/>
                          <a:latin typeface="+mn-lt"/>
                          <a:ea typeface="+mn-ea"/>
                          <a:cs typeface="+mn-cs"/>
                        </a:rPr>
                        <a:t>+9 %</a:t>
                      </a:r>
                    </a:p>
                  </a:txBody>
                  <a:tcPr>
                    <a:noFill/>
                  </a:tcPr>
                </a:tc>
                <a:extLst>
                  <a:ext uri="{0D108BD9-81ED-4DB2-BD59-A6C34878D82A}">
                    <a16:rowId xmlns:a16="http://schemas.microsoft.com/office/drawing/2014/main" val="567964898"/>
                  </a:ext>
                </a:extLst>
              </a:tr>
            </a:tbl>
          </a:graphicData>
        </a:graphic>
      </p:graphicFrame>
      <p:pic>
        <p:nvPicPr>
          <p:cNvPr id="18" name="Picture 2">
            <a:extLst>
              <a:ext uri="{FF2B5EF4-FFF2-40B4-BE49-F238E27FC236}">
                <a16:creationId xmlns:a16="http://schemas.microsoft.com/office/drawing/2014/main" id="{D88967A7-AB55-49DA-B9E0-FAAF055DAB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9716" y="4729405"/>
            <a:ext cx="633796" cy="63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572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490E5946-5C9D-421E-B348-6B89349C0E18}"/>
              </a:ext>
            </a:extLst>
          </p:cNvPr>
          <p:cNvSpPr/>
          <p:nvPr/>
        </p:nvSpPr>
        <p:spPr>
          <a:xfrm>
            <a:off x="696000" y="972001"/>
            <a:ext cx="10800000" cy="5386090"/>
          </a:xfrm>
          <a:prstGeom prst="rect">
            <a:avLst/>
          </a:prstGeom>
          <a:noFill/>
        </p:spPr>
        <p:txBody>
          <a:bodyPr wrap="square">
            <a:spAutoFit/>
          </a:bodyPr>
          <a:lstStyle/>
          <a:p>
            <a:pPr marL="285737" indent="-285737" algn="just">
              <a:spcAft>
                <a:spcPts val="600"/>
              </a:spcAft>
              <a:buFont typeface="Arial" panose="020B0604020202020204" pitchFamily="34" charset="0"/>
              <a:buChar char="•"/>
              <a:defRPr/>
            </a:pPr>
            <a:r>
              <a:rPr lang="cs-CZ" b="1" dirty="0">
                <a:solidFill>
                  <a:prstClr val="black"/>
                </a:solidFill>
                <a:latin typeface="Calibri"/>
              </a:rPr>
              <a:t>Česká televize spravuje na hlavních sociálních sítích své korporátní profily, </a:t>
            </a:r>
            <a:r>
              <a:rPr lang="cs-CZ" dirty="0">
                <a:solidFill>
                  <a:prstClr val="black"/>
                </a:solidFill>
                <a:latin typeface="Calibri"/>
              </a:rPr>
              <a:t>na nichž propaguje vysílaný obsah a další aktivity. </a:t>
            </a:r>
          </a:p>
          <a:p>
            <a:pPr marL="285737" indent="-285737" algn="just">
              <a:spcAft>
                <a:spcPts val="600"/>
              </a:spcAft>
              <a:buFont typeface="Arial" panose="020B0604020202020204" pitchFamily="34" charset="0"/>
              <a:buChar char="•"/>
              <a:defRPr/>
            </a:pPr>
            <a:r>
              <a:rPr lang="cs-CZ" b="1" dirty="0">
                <a:solidFill>
                  <a:prstClr val="black"/>
                </a:solidFill>
                <a:latin typeface="Calibri"/>
              </a:rPr>
              <a:t>Korporátní profily ČT na Facebooku a Instagramu zaznamenaly nárůst fanouškovské základny, na TikToku a zejména na síti X ale počet fanoušků poklesl.</a:t>
            </a:r>
            <a:r>
              <a:rPr lang="cs-CZ" dirty="0">
                <a:solidFill>
                  <a:prstClr val="black"/>
                </a:solidFill>
                <a:latin typeface="Calibri"/>
              </a:rPr>
              <a:t> V absolutních číslech byl největší nárůst u Facebooku s téměř 32 tisíci novými příznivci. Celkem jich ke konci roku 2025 měla ČT již 288 tisíc. Na Instagramu přesáhl počet sledujících hranici 182 tisíc, což znamená 14% meziroční nárůst. Na síti X zaznamenal profil ČT pokles fanoušků o 27 tisíc v důsledku snah platformy omezit a odstranit neaktivní účty a boty. Obdobný pokles počtu fanoušků zaznamenaly všechny významnější účty na X. Profil ČT na TikToku měl ke konci roku téměř 66 tisíc fanoušků, meziroční snížení jejich počtu bylo vzhledem k celkovému objemu jen nepatrné (v řádu stovek uživatelů).</a:t>
            </a:r>
          </a:p>
          <a:p>
            <a:pPr marL="285737" indent="-285737" algn="just">
              <a:spcAft>
                <a:spcPts val="600"/>
              </a:spcAft>
              <a:buFont typeface="Arial" panose="020B0604020202020204" pitchFamily="34" charset="0"/>
              <a:buChar char="•"/>
              <a:defRPr/>
            </a:pPr>
            <a:r>
              <a:rPr lang="cs-CZ" dirty="0">
                <a:solidFill>
                  <a:prstClr val="black"/>
                </a:solidFill>
                <a:latin typeface="Calibri"/>
              </a:rPr>
              <a:t>Sociální sítě se v posledních letech stávají stále relevantnější platformou pro čerpání zpravodajských informací. Stanice </a:t>
            </a:r>
            <a:r>
              <a:rPr lang="cs-CZ" b="1" dirty="0">
                <a:solidFill>
                  <a:prstClr val="black"/>
                </a:solidFill>
                <a:latin typeface="Calibri"/>
              </a:rPr>
              <a:t>ČT24 je proto aktivní na nejvýznamnějších z nich, konkrétně na Facebooku, X a Instagramu.</a:t>
            </a:r>
          </a:p>
          <a:p>
            <a:pPr marL="285737" indent="-285737" algn="just">
              <a:spcAft>
                <a:spcPts val="600"/>
              </a:spcAft>
              <a:buFont typeface="Arial" panose="020B0604020202020204" pitchFamily="34" charset="0"/>
              <a:buChar char="•"/>
              <a:defRPr/>
            </a:pPr>
            <a:r>
              <a:rPr lang="cs-CZ" b="1" dirty="0">
                <a:solidFill>
                  <a:prstClr val="black"/>
                </a:solidFill>
                <a:latin typeface="Calibri"/>
              </a:rPr>
              <a:t>Také u profilu ČT24 na síti X poklesl absolutní počet fanoušků, a to o 8 tisíc na celkových bezmála 926 tis., </a:t>
            </a:r>
            <a:r>
              <a:rPr lang="cs-CZ" dirty="0">
                <a:solidFill>
                  <a:prstClr val="black"/>
                </a:solidFill>
                <a:latin typeface="Calibri"/>
              </a:rPr>
              <a:t>což znamená 1% meziroční úbytek. Facebookový účet Čtyřiadvacítky zaznamenal během roku 2025 navýšení počtu fanoušků z 929 na 959 tisíc (+3 %). Profil ČT24 na síti Instagram získal nově 41 tisíc odběratelů, meziroční nárůst činil 10 %. </a:t>
            </a:r>
          </a:p>
          <a:p>
            <a:pPr marL="285737" indent="-285737" algn="just">
              <a:spcAft>
                <a:spcPts val="600"/>
              </a:spcAft>
              <a:buFont typeface="Arial" panose="020B0604020202020204" pitchFamily="34" charset="0"/>
              <a:buChar char="•"/>
              <a:defRPr/>
            </a:pPr>
            <a:r>
              <a:rPr lang="cs-CZ" b="1" dirty="0">
                <a:solidFill>
                  <a:prstClr val="black"/>
                </a:solidFill>
                <a:latin typeface="Calibri"/>
              </a:rPr>
              <a:t>Rovněž stanice ČT sport sdílí obsah na sociálních sítích</a:t>
            </a:r>
            <a:r>
              <a:rPr lang="cs-CZ" dirty="0">
                <a:solidFill>
                  <a:prstClr val="black"/>
                </a:solidFill>
                <a:latin typeface="Calibri"/>
              </a:rPr>
              <a:t>, a z hlediska počtu uživatelů si nevedla vůbec špatně. Na Facebooku měla stanice ke konci loňského roku 452 tisíc fanoušků (+5 %), na Instagramu 164 tisíc fanoušků (+9 %). Na platformě X stanice ČT sport přišla o 12% uživatelů, ke konci minulého roku jich tak bylo 224 tisíc.</a:t>
            </a:r>
          </a:p>
        </p:txBody>
      </p:sp>
      <p:sp>
        <p:nvSpPr>
          <p:cNvPr id="2" name="AutoShape 2">
            <a:extLst>
              <a:ext uri="{FF2B5EF4-FFF2-40B4-BE49-F238E27FC236}">
                <a16:creationId xmlns:a16="http://schemas.microsoft.com/office/drawing/2014/main" id="{A35CFC54-E986-ACFB-50AB-E02C8548E7CE}"/>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C13D3F11-F30C-8438-EA49-7147E3084016}"/>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3952DB96-6BC0-8F5D-8867-AE5A91BB7A5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F9A031F1-57AB-CC17-5398-1D1D9C8B654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138</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6CAA7707-8B3E-2EBF-5C8D-84945EEA1866}"/>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7F70D62D-F351-956C-D1CA-0B7B8249618B}"/>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130691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97266-065F-7E9B-6D81-126E4EE2300E}"/>
            </a:ext>
          </a:extLst>
        </p:cNvPr>
        <p:cNvGrpSpPr/>
        <p:nvPr/>
      </p:nvGrpSpPr>
      <p:grpSpPr>
        <a:xfrm>
          <a:off x="0" y="0"/>
          <a:ext cx="0" cy="0"/>
          <a:chOff x="0" y="0"/>
          <a:chExt cx="0" cy="0"/>
        </a:xfrm>
      </p:grpSpPr>
      <p:pic>
        <p:nvPicPr>
          <p:cNvPr id="2" name="Obrázek 6">
            <a:extLst>
              <a:ext uri="{FF2B5EF4-FFF2-40B4-BE49-F238E27FC236}">
                <a16:creationId xmlns:a16="http://schemas.microsoft.com/office/drawing/2014/main" id="{7620FC70-0AF6-AEA9-CBAB-5AB365F52E0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2E28BD03-9905-9F41-9AE2-CE5B932115B5}"/>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15E0BA84-6886-D70D-A887-7C98E58074A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139</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B17904F4-90A4-0BBA-4744-D27F925CD7A6}"/>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1C4FF015-A3B2-AA5B-2DD9-8A4746A713C2}"/>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8" name="AutoShape 2">
            <a:extLst>
              <a:ext uri="{FF2B5EF4-FFF2-40B4-BE49-F238E27FC236}">
                <a16:creationId xmlns:a16="http://schemas.microsoft.com/office/drawing/2014/main" id="{5E155A33-8942-562A-2417-21478F0A4A9B}"/>
              </a:ext>
            </a:extLst>
          </p:cNvPr>
          <p:cNvSpPr>
            <a:spLocks noChangeArrowheads="1"/>
          </p:cNvSpPr>
          <p:nvPr/>
        </p:nvSpPr>
        <p:spPr bwMode="auto">
          <a:xfrm>
            <a:off x="1627188" y="597939"/>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solidFill>
                  <a:prstClr val="black"/>
                </a:solidFill>
                <a:latin typeface="Calibri" pitchFamily="34" charset="0"/>
              </a:rPr>
              <a:t>PODCASTY ČT</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Spotify, Google, Apple, ATO – Nielsen, PEM D, ACast</a:t>
            </a:r>
          </a:p>
        </p:txBody>
      </p:sp>
      <p:graphicFrame>
        <p:nvGraphicFramePr>
          <p:cNvPr id="3" name="Tabulka 2">
            <a:extLst>
              <a:ext uri="{FF2B5EF4-FFF2-40B4-BE49-F238E27FC236}">
                <a16:creationId xmlns:a16="http://schemas.microsoft.com/office/drawing/2014/main" id="{C933E8D6-DB3A-0878-E798-C4F839630A67}"/>
              </a:ext>
            </a:extLst>
          </p:cNvPr>
          <p:cNvGraphicFramePr>
            <a:graphicFrameLocks noGrp="1"/>
          </p:cNvGraphicFramePr>
          <p:nvPr>
            <p:extLst>
              <p:ext uri="{D42A27DB-BD31-4B8C-83A1-F6EECF244321}">
                <p14:modId xmlns:p14="http://schemas.microsoft.com/office/powerpoint/2010/main" val="2289515389"/>
              </p:ext>
            </p:extLst>
          </p:nvPr>
        </p:nvGraphicFramePr>
        <p:xfrm>
          <a:off x="392400" y="1484784"/>
          <a:ext cx="11428236" cy="4231343"/>
        </p:xfrm>
        <a:graphic>
          <a:graphicData uri="http://schemas.openxmlformats.org/drawingml/2006/table">
            <a:tbl>
              <a:tblPr/>
              <a:tblGrid>
                <a:gridCol w="3184041">
                  <a:extLst>
                    <a:ext uri="{9D8B030D-6E8A-4147-A177-3AD203B41FA5}">
                      <a16:colId xmlns:a16="http://schemas.microsoft.com/office/drawing/2014/main" val="3945664511"/>
                    </a:ext>
                  </a:extLst>
                </a:gridCol>
                <a:gridCol w="1648839">
                  <a:extLst>
                    <a:ext uri="{9D8B030D-6E8A-4147-A177-3AD203B41FA5}">
                      <a16:colId xmlns:a16="http://schemas.microsoft.com/office/drawing/2014/main" val="210663013"/>
                    </a:ext>
                  </a:extLst>
                </a:gridCol>
                <a:gridCol w="1648839">
                  <a:extLst>
                    <a:ext uri="{9D8B030D-6E8A-4147-A177-3AD203B41FA5}">
                      <a16:colId xmlns:a16="http://schemas.microsoft.com/office/drawing/2014/main" val="1535639637"/>
                    </a:ext>
                  </a:extLst>
                </a:gridCol>
                <a:gridCol w="1648839">
                  <a:extLst>
                    <a:ext uri="{9D8B030D-6E8A-4147-A177-3AD203B41FA5}">
                      <a16:colId xmlns:a16="http://schemas.microsoft.com/office/drawing/2014/main" val="115684624"/>
                    </a:ext>
                  </a:extLst>
                </a:gridCol>
                <a:gridCol w="1648839">
                  <a:extLst>
                    <a:ext uri="{9D8B030D-6E8A-4147-A177-3AD203B41FA5}">
                      <a16:colId xmlns:a16="http://schemas.microsoft.com/office/drawing/2014/main" val="1373347276"/>
                    </a:ext>
                  </a:extLst>
                </a:gridCol>
                <a:gridCol w="1648839">
                  <a:extLst>
                    <a:ext uri="{9D8B030D-6E8A-4147-A177-3AD203B41FA5}">
                      <a16:colId xmlns:a16="http://schemas.microsoft.com/office/drawing/2014/main" val="2800399491"/>
                    </a:ext>
                  </a:extLst>
                </a:gridCol>
              </a:tblGrid>
              <a:tr h="323341">
                <a:tc gridSpan="2">
                  <a:txBody>
                    <a:bodyPr/>
                    <a:lstStyle/>
                    <a:p>
                      <a:pPr algn="ctr" fontAlgn="ctr"/>
                      <a:endParaRPr lang="cs-CZ"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cs-CZ"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i="0" u="none" strike="noStrike" dirty="0">
                          <a:solidFill>
                            <a:srgbClr val="000000"/>
                          </a:solidFill>
                          <a:effectLst/>
                          <a:latin typeface="Calibri" panose="020F0502020204030204" pitchFamily="34" charset="0"/>
                        </a:rPr>
                        <a:t>Počet započatých přehrání / spuštění v roce 2025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tc hMerge="1">
                  <a:txBody>
                    <a:bodyPr/>
                    <a:lstStyle/>
                    <a:p>
                      <a:endParaRPr lang="cs-CZ"/>
                    </a:p>
                  </a:txBody>
                  <a:tcPr/>
                </a:tc>
                <a:tc hMerge="1">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63873356"/>
                  </a:ext>
                </a:extLst>
              </a:tr>
              <a:tr h="464579">
                <a:tc>
                  <a:txBody>
                    <a:bodyPr/>
                    <a:lstStyle/>
                    <a:p>
                      <a:pPr algn="l" fontAlgn="b"/>
                      <a:r>
                        <a:rPr lang="cs-CZ" sz="1400" b="1" i="0" u="none" strike="noStrike" dirty="0">
                          <a:solidFill>
                            <a:srgbClr val="000000"/>
                          </a:solidFill>
                          <a:effectLst/>
                          <a:latin typeface="Calibri" panose="020F0502020204030204" pitchFamily="34" charset="0"/>
                        </a:rPr>
                        <a:t>Název podcastu</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Počet dílů roce 2025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iVysílání celkem</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YouTube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Spotify, Apple podcasty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celkem</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37361">
                <a:tc>
                  <a:txBody>
                    <a:bodyPr/>
                    <a:lstStyle/>
                    <a:p>
                      <a:pPr algn="l" fontAlgn="b"/>
                      <a:r>
                        <a:rPr lang="cs-CZ" sz="1400" b="1" i="0" u="none" strike="noStrike" dirty="0">
                          <a:solidFill>
                            <a:srgbClr val="000000"/>
                          </a:solidFill>
                          <a:effectLst/>
                          <a:latin typeface="Calibri" panose="020F0502020204030204" pitchFamily="34" charset="0"/>
                        </a:rPr>
                        <a:t>Reportéři ČT podcast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6 879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309 487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136 093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452 459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37361">
                <a:tc>
                  <a:txBody>
                    <a:bodyPr/>
                    <a:lstStyle/>
                    <a:p>
                      <a:pPr algn="l" fontAlgn="b"/>
                      <a:r>
                        <a:rPr lang="cs-CZ" sz="1400" b="1" i="0" u="none" strike="noStrike" dirty="0">
                          <a:solidFill>
                            <a:srgbClr val="000000"/>
                          </a:solidFill>
                          <a:effectLst/>
                          <a:latin typeface="Calibri" panose="020F0502020204030204" pitchFamily="34" charset="0"/>
                        </a:rPr>
                        <a:t>Úsvit atomového věku (série)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102 823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175 072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112 750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390 645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37361">
                <a:tc>
                  <a:txBody>
                    <a:bodyPr/>
                    <a:lstStyle/>
                    <a:p>
                      <a:pPr algn="l" fontAlgn="b"/>
                      <a:r>
                        <a:rPr lang="cs-CZ" sz="1400" b="1" i="0" u="none" strike="noStrike" dirty="0">
                          <a:solidFill>
                            <a:srgbClr val="000000"/>
                          </a:solidFill>
                          <a:effectLst/>
                          <a:latin typeface="Calibri" panose="020F0502020204030204" pitchFamily="34" charset="0"/>
                        </a:rPr>
                        <a:t>Kavky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12 928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98 517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69 507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180 952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32315458"/>
                  </a:ext>
                </a:extLst>
              </a:tr>
              <a:tr h="237361">
                <a:tc>
                  <a:txBody>
                    <a:bodyPr/>
                    <a:lstStyle/>
                    <a:p>
                      <a:pPr algn="l" fontAlgn="b"/>
                      <a:r>
                        <a:rPr lang="cs-CZ" sz="1400" b="1" i="0" u="none" strike="noStrike" dirty="0">
                          <a:solidFill>
                            <a:srgbClr val="000000"/>
                          </a:solidFill>
                          <a:effectLst/>
                          <a:latin typeface="Calibri" panose="020F0502020204030204" pitchFamily="34" charset="0"/>
                        </a:rPr>
                        <a:t>Fenomén Večerníček</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3 314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146 730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4 346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154 390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96652571"/>
                  </a:ext>
                </a:extLst>
              </a:tr>
              <a:tr h="237361">
                <a:tc>
                  <a:txBody>
                    <a:bodyPr/>
                    <a:lstStyle/>
                    <a:p>
                      <a:pPr algn="l" fontAlgn="b"/>
                      <a:r>
                        <a:rPr lang="cs-CZ" sz="1400" b="1" i="0" u="none" strike="noStrike" dirty="0">
                          <a:solidFill>
                            <a:srgbClr val="000000"/>
                          </a:solidFill>
                          <a:effectLst/>
                          <a:latin typeface="Calibri" panose="020F0502020204030204" pitchFamily="34" charset="0"/>
                        </a:rPr>
                        <a:t>Velký vlastenecký podcast (série)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1 781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1 383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109 162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112 326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0946563"/>
                  </a:ext>
                </a:extLst>
              </a:tr>
              <a:tr h="237361">
                <a:tc>
                  <a:txBody>
                    <a:bodyPr/>
                    <a:lstStyle/>
                    <a:p>
                      <a:pPr algn="l" fontAlgn="b"/>
                      <a:r>
                        <a:rPr lang="cs-CZ" sz="1400" b="1" i="0" u="none" strike="noStrike" dirty="0">
                          <a:solidFill>
                            <a:srgbClr val="000000"/>
                          </a:solidFill>
                          <a:effectLst/>
                          <a:latin typeface="Calibri" panose="020F0502020204030204" pitchFamily="34" charset="0"/>
                        </a:rPr>
                        <a:t>Bilance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16 616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36 823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53 489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106 928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84400560"/>
                  </a:ext>
                </a:extLst>
              </a:tr>
              <a:tr h="237361">
                <a:tc>
                  <a:txBody>
                    <a:bodyPr/>
                    <a:lstStyle/>
                    <a:p>
                      <a:pPr algn="l" fontAlgn="b"/>
                      <a:r>
                        <a:rPr lang="cs-CZ" sz="1400" b="1" i="0" u="none" strike="noStrike" dirty="0">
                          <a:solidFill>
                            <a:srgbClr val="000000"/>
                          </a:solidFill>
                          <a:effectLst/>
                          <a:latin typeface="Calibri" panose="020F0502020204030204" pitchFamily="34" charset="0"/>
                        </a:rPr>
                        <a:t>Past pokroku 1+2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7 790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31 915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3 520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43 225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7099088"/>
                  </a:ext>
                </a:extLst>
              </a:tr>
              <a:tr h="237361">
                <a:tc>
                  <a:txBody>
                    <a:bodyPr/>
                    <a:lstStyle/>
                    <a:p>
                      <a:pPr algn="l" fontAlgn="b"/>
                      <a:r>
                        <a:rPr lang="cs-CZ" sz="1400" b="1" i="0" u="none" strike="noStrike" dirty="0">
                          <a:solidFill>
                            <a:srgbClr val="000000"/>
                          </a:solidFill>
                          <a:effectLst/>
                          <a:latin typeface="Calibri" panose="020F0502020204030204" pitchFamily="34" charset="0"/>
                        </a:rPr>
                        <a:t>Co s nimi?</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12 571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6 230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6 691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25 492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60350061"/>
                  </a:ext>
                </a:extLst>
              </a:tr>
              <a:tr h="237361">
                <a:tc>
                  <a:txBody>
                    <a:bodyPr/>
                    <a:lstStyle/>
                    <a:p>
                      <a:pPr algn="l" fontAlgn="b"/>
                      <a:r>
                        <a:rPr lang="cs-CZ" sz="1400" b="1" i="0" u="none" strike="noStrike" dirty="0">
                          <a:solidFill>
                            <a:srgbClr val="000000"/>
                          </a:solidFill>
                          <a:effectLst/>
                          <a:latin typeface="Calibri" panose="020F0502020204030204" pitchFamily="34" charset="0"/>
                        </a:rPr>
                        <a:t>Zrnění</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3 533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677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9 367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13 577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1462817"/>
                  </a:ext>
                </a:extLst>
              </a:tr>
              <a:tr h="237361">
                <a:tc>
                  <a:txBody>
                    <a:bodyPr/>
                    <a:lstStyle/>
                    <a:p>
                      <a:pPr algn="l" fontAlgn="b"/>
                      <a:r>
                        <a:rPr lang="cs-CZ" sz="1400" b="1" i="0" u="none" strike="noStrike" dirty="0">
                          <a:solidFill>
                            <a:srgbClr val="000000"/>
                          </a:solidFill>
                          <a:effectLst/>
                          <a:latin typeface="Calibri" panose="020F0502020204030204" pitchFamily="34" charset="0"/>
                        </a:rPr>
                        <a:t>Procento na kulturu</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1 399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1 875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7 287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10 561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50799">
                <a:tc>
                  <a:txBody>
                    <a:bodyPr/>
                    <a:lstStyle/>
                    <a:p>
                      <a:pPr algn="l" fontAlgn="b"/>
                      <a:r>
                        <a:rPr lang="cs-CZ" sz="4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cs-CZ" sz="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19014">
                <a:tc>
                  <a:txBody>
                    <a:bodyPr/>
                    <a:lstStyle/>
                    <a:p>
                      <a:pPr algn="l" fontAlgn="b"/>
                      <a:r>
                        <a:rPr lang="cs-CZ" sz="1400" b="1" i="0" u="none" strike="noStrike" dirty="0">
                          <a:solidFill>
                            <a:srgbClr val="000000"/>
                          </a:solidFill>
                          <a:effectLst/>
                          <a:latin typeface="Calibri" panose="020F0502020204030204" pitchFamily="34" charset="0"/>
                        </a:rPr>
                        <a:t>Sportovní podcasty (Fokus Podcast, Fotbal fokus, Velo fokus, Hokej bez červené, Praha Berlín Waršava: Závod míru, MS atletika Tokio 2025)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16 547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575 431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684 707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1 276 685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9524643"/>
                  </a:ext>
                </a:extLst>
              </a:tr>
            </a:tbl>
          </a:graphicData>
        </a:graphic>
      </p:graphicFrame>
    </p:spTree>
    <p:extLst>
      <p:ext uri="{BB962C8B-B14F-4D97-AF65-F5344CB8AC3E}">
        <p14:creationId xmlns:p14="http://schemas.microsoft.com/office/powerpoint/2010/main" val="224302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000" b="1" cap="all" dirty="0">
                <a:solidFill>
                  <a:prstClr val="black"/>
                </a:solidFill>
                <a:latin typeface="Calibri" pitchFamily="34" charset="0"/>
              </a:rPr>
              <a:t>INDIKÁTORY ZÁSAHU (r), KVALITY (q) a DOPADU (I) PRO ČT JAKO CELEK</a:t>
            </a:r>
          </a:p>
          <a:p>
            <a:pPr marL="1588" indent="-1588" algn="ctr" defTabSz="258763">
              <a:lnSpc>
                <a:spcPct val="110000"/>
              </a:lnSpc>
              <a:spcBef>
                <a:spcPts val="200"/>
              </a:spcBef>
              <a:tabLst>
                <a:tab pos="180975" algn="l"/>
              </a:tabLst>
              <a:defRPr/>
            </a:pPr>
            <a:r>
              <a:rPr lang="cs-CZ" sz="1100" b="1" dirty="0">
                <a:solidFill>
                  <a:prstClr val="black"/>
                </a:solidFill>
                <a:latin typeface="Calibri" pitchFamily="34" charset="0"/>
              </a:rPr>
              <a:t>Zdroje: ATO – Nielsen, Tracking ČT, PROVYS ČT, DKV ČT, v %</a:t>
            </a:r>
            <a:endParaRPr lang="cs-CZ" sz="11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200" dirty="0">
              <a:solidFill>
                <a:prstClr val="black"/>
              </a:solidFill>
              <a:latin typeface="Calibri" pitchFamily="34" charset="0"/>
            </a:endParaRPr>
          </a:p>
        </p:txBody>
      </p:sp>
      <p:sp>
        <p:nvSpPr>
          <p:cNvPr id="13" name="Ovál 12">
            <a:extLst>
              <a:ext uri="{FF2B5EF4-FFF2-40B4-BE49-F238E27FC236}">
                <a16:creationId xmlns:a16="http://schemas.microsoft.com/office/drawing/2014/main" id="{C2383C65-4C71-4690-A3FF-BC4DDC3C1FBD}"/>
              </a:ext>
            </a:extLst>
          </p:cNvPr>
          <p:cNvSpPr/>
          <p:nvPr/>
        </p:nvSpPr>
        <p:spPr>
          <a:xfrm>
            <a:off x="11010546" y="5589240"/>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1" name="Zástupný symbol pro datum 7"/>
          <p:cNvSpPr txBox="1">
            <a:spLocks/>
          </p:cNvSpPr>
          <p:nvPr/>
        </p:nvSpPr>
        <p:spPr bwMode="auto">
          <a:xfrm>
            <a:off x="10488488" y="15079"/>
            <a:ext cx="133214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r>
              <a:rPr lang="cs-CZ" sz="1400" dirty="0">
                <a:latin typeface="Calibri"/>
              </a:rPr>
              <a:t>CELEK ČT</a:t>
            </a:r>
          </a:p>
        </p:txBody>
      </p:sp>
      <p:pic>
        <p:nvPicPr>
          <p:cNvPr id="3" name="Obrázek 6">
            <a:extLst>
              <a:ext uri="{FF2B5EF4-FFF2-40B4-BE49-F238E27FC236}">
                <a16:creationId xmlns:a16="http://schemas.microsoft.com/office/drawing/2014/main" id="{76338580-D299-DC54-C3A1-CE021A55B19B}"/>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BF61B70F-3386-1A70-9E82-642C83ADE57C}"/>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2C8228EE-61D2-93C6-05AC-1281B49BC9B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14</a:t>
            </a:fld>
            <a:endParaRPr lang="cs-CZ" sz="1100" dirty="0">
              <a:solidFill>
                <a:srgbClr val="1A1F52"/>
              </a:solidFill>
              <a:latin typeface="+mj-lt"/>
              <a:cs typeface="Arial" charset="0"/>
            </a:endParaRPr>
          </a:p>
        </p:txBody>
      </p:sp>
      <p:sp>
        <p:nvSpPr>
          <p:cNvPr id="9" name="Zástupný symbol pro datum 7">
            <a:extLst>
              <a:ext uri="{FF2B5EF4-FFF2-40B4-BE49-F238E27FC236}">
                <a16:creationId xmlns:a16="http://schemas.microsoft.com/office/drawing/2014/main" id="{05FB3FCB-A2E7-F0A9-59EF-22C32DB5A2A5}"/>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graphicFrame>
        <p:nvGraphicFramePr>
          <p:cNvPr id="6" name="Graf 5">
            <a:extLst>
              <a:ext uri="{FF2B5EF4-FFF2-40B4-BE49-F238E27FC236}">
                <a16:creationId xmlns:a16="http://schemas.microsoft.com/office/drawing/2014/main" id="{666A17F1-22CC-8D40-6548-E1EA08507ECC}"/>
              </a:ext>
            </a:extLst>
          </p:cNvPr>
          <p:cNvGraphicFramePr>
            <a:graphicFrameLocks/>
          </p:cNvGraphicFramePr>
          <p:nvPr>
            <p:extLst>
              <p:ext uri="{D42A27DB-BD31-4B8C-83A1-F6EECF244321}">
                <p14:modId xmlns:p14="http://schemas.microsoft.com/office/powerpoint/2010/main" val="1759171782"/>
              </p:ext>
            </p:extLst>
          </p:nvPr>
        </p:nvGraphicFramePr>
        <p:xfrm>
          <a:off x="696000" y="1340768"/>
          <a:ext cx="10800000"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45520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4A9CE-B42B-4B40-E82F-948F3403A1F3}"/>
            </a:ext>
          </a:extLst>
        </p:cNvPr>
        <p:cNvGrpSpPr/>
        <p:nvPr/>
      </p:nvGrpSpPr>
      <p:grpSpPr>
        <a:xfrm>
          <a:off x="0" y="0"/>
          <a:ext cx="0" cy="0"/>
          <a:chOff x="0" y="0"/>
          <a:chExt cx="0" cy="0"/>
        </a:xfrm>
      </p:grpSpPr>
      <p:pic>
        <p:nvPicPr>
          <p:cNvPr id="2" name="Obrázek 6">
            <a:extLst>
              <a:ext uri="{FF2B5EF4-FFF2-40B4-BE49-F238E27FC236}">
                <a16:creationId xmlns:a16="http://schemas.microsoft.com/office/drawing/2014/main" id="{1C843E1E-C606-856E-FC4A-49B7639E60F7}"/>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0B5DB6E2-B0DE-9E21-F862-72153256B11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A8B4AAE4-75FD-9B46-58BE-FABEFC65E04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140</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064BD1D9-1A12-D138-670E-E65C8116CDC5}"/>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FD3B17CE-F0E0-4867-7458-AFD86949439D}"/>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10" name="AutoShape 2">
            <a:extLst>
              <a:ext uri="{FF2B5EF4-FFF2-40B4-BE49-F238E27FC236}">
                <a16:creationId xmlns:a16="http://schemas.microsoft.com/office/drawing/2014/main" id="{A1750BB4-8E1B-DF92-E59D-A05B5F3AC2D9}"/>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sp>
        <p:nvSpPr>
          <p:cNvPr id="11" name="TextovéPole 10">
            <a:extLst>
              <a:ext uri="{FF2B5EF4-FFF2-40B4-BE49-F238E27FC236}">
                <a16:creationId xmlns:a16="http://schemas.microsoft.com/office/drawing/2014/main" id="{1558B74B-4FF2-4ADF-A999-842F1B5C915F}"/>
              </a:ext>
            </a:extLst>
          </p:cNvPr>
          <p:cNvSpPr txBox="1"/>
          <p:nvPr/>
        </p:nvSpPr>
        <p:spPr>
          <a:xfrm>
            <a:off x="696000" y="1636941"/>
            <a:ext cx="10800000" cy="4632037"/>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cs-CZ" b="1" dirty="0">
                <a:latin typeface="+mj-lt"/>
              </a:rPr>
              <a:t>Česká televize v současné době produkuje více než 20 podcastů, podcastových řad nebo sérií. V tabulce výše jsou uvedeny původní podcasty a podcastové řady. </a:t>
            </a:r>
            <a:r>
              <a:rPr lang="cs-CZ" dirty="0">
                <a:latin typeface="+mj-lt"/>
              </a:rPr>
              <a:t>Kromě nich je možné jako podcasty konzumovat i televizní pořady z vysílání ČT24, které jsou v aplikacích dostupné ve formě zvukového záznamu. </a:t>
            </a:r>
          </a:p>
          <a:p>
            <a:pPr marL="285750" indent="-285750" algn="just">
              <a:spcAft>
                <a:spcPts val="600"/>
              </a:spcAft>
              <a:buFont typeface="Arial" panose="020B0604020202020204" pitchFamily="34" charset="0"/>
              <a:buChar char="•"/>
            </a:pPr>
            <a:r>
              <a:rPr lang="cs-CZ" dirty="0">
                <a:latin typeface="+mj-lt"/>
              </a:rPr>
              <a:t>Podcasty ČT je možné rozdělit do dvou skupin: pokračující cykly a uzavřené vícedílné tematické série. Některé jsou umístěny na webech ČT nebo v iVysílání, v případě ČT sport jich celou řadu najdeme na platformě YouTube.</a:t>
            </a:r>
          </a:p>
          <a:p>
            <a:pPr marL="285750" indent="-285750" algn="just">
              <a:spcAft>
                <a:spcPts val="600"/>
              </a:spcAft>
              <a:buFont typeface="Arial" panose="020B0604020202020204" pitchFamily="34" charset="0"/>
              <a:buChar char="•"/>
            </a:pPr>
            <a:r>
              <a:rPr lang="cs-CZ" dirty="0">
                <a:latin typeface="+mj-lt"/>
              </a:rPr>
              <a:t>Nejvíce spuštění (452 tisíc) zaznamenal v roce 2025 podcast </a:t>
            </a:r>
            <a:r>
              <a:rPr lang="cs-CZ" b="1" i="1" dirty="0">
                <a:latin typeface="+mj-lt"/>
              </a:rPr>
              <a:t>Reportéři ČT</a:t>
            </a:r>
            <a:r>
              <a:rPr lang="cs-CZ" i="1" dirty="0">
                <a:latin typeface="+mj-lt"/>
              </a:rPr>
              <a:t>, </a:t>
            </a:r>
            <a:r>
              <a:rPr lang="cs-CZ" dirty="0">
                <a:latin typeface="+mj-lt"/>
              </a:rPr>
              <a:t>který doplňuje a rozšiřuje témata populárního publicistického pořadu. Konzumenti podcastů věnovali velkou pozornost také sérii </a:t>
            </a:r>
            <a:r>
              <a:rPr lang="cs-CZ" b="1" i="1" dirty="0">
                <a:latin typeface="+mj-lt"/>
              </a:rPr>
              <a:t>Úsvit atomového věku </a:t>
            </a:r>
            <a:r>
              <a:rPr lang="cs-CZ" dirty="0">
                <a:latin typeface="+mj-lt"/>
              </a:rPr>
              <a:t>(390 tisíc spuštění). </a:t>
            </a:r>
          </a:p>
          <a:p>
            <a:pPr marL="285750" indent="-285750" algn="just">
              <a:spcAft>
                <a:spcPts val="600"/>
              </a:spcAft>
              <a:buFont typeface="Arial" panose="020B0604020202020204" pitchFamily="34" charset="0"/>
              <a:buChar char="•"/>
            </a:pPr>
            <a:r>
              <a:rPr lang="cs-CZ" dirty="0">
                <a:latin typeface="+mj-lt"/>
              </a:rPr>
              <a:t>Redakce ČT sport vytváří celou řadu podcastů o fotbale, hokeji, cyklistice, biatlonu a dalších sportovních disciplínách. V roce 2025 se jednalo celkem o 147 podcastových dílů se sportovní tematikou s 1,3 miliony přehráními. Realizovány byly také tematické podcasty k významným kláním, například k MS v atletice v Tokiu či k Tour de France. Vznikla také zajímavá série o slavném cyklistickém fenoménu Závodu míru s názvem </a:t>
            </a:r>
            <a:r>
              <a:rPr lang="cs-CZ" b="1" i="1" dirty="0">
                <a:latin typeface="+mj-lt"/>
              </a:rPr>
              <a:t>Praha Berlín Waršava</a:t>
            </a:r>
            <a:r>
              <a:rPr lang="cs-CZ" dirty="0">
                <a:latin typeface="+mj-lt"/>
              </a:rPr>
              <a:t>. </a:t>
            </a:r>
          </a:p>
          <a:p>
            <a:pPr algn="just">
              <a:spcAft>
                <a:spcPts val="600"/>
              </a:spcAft>
            </a:pPr>
            <a:endParaRPr lang="cs-CZ" dirty="0">
              <a:highlight>
                <a:srgbClr val="FFFF00"/>
              </a:highlight>
              <a:latin typeface="+mj-lt"/>
            </a:endParaRPr>
          </a:p>
        </p:txBody>
      </p:sp>
    </p:spTree>
    <p:extLst>
      <p:ext uri="{BB962C8B-B14F-4D97-AF65-F5344CB8AC3E}">
        <p14:creationId xmlns:p14="http://schemas.microsoft.com/office/powerpoint/2010/main" val="9826572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p:cNvSpPr>
            <a:spLocks noChangeArrowheads="1"/>
          </p:cNvSpPr>
          <p:nvPr/>
        </p:nvSpPr>
        <p:spPr bwMode="auto">
          <a:xfrm>
            <a:off x="1627191" y="548680"/>
            <a:ext cx="8937625" cy="720080"/>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Celkové hodnocení Vybraných Internetových stránek čt uživateli</a:t>
            </a:r>
          </a:p>
          <a:p>
            <a:pPr marL="1588" indent="-1588" algn="ctr" defTabSz="271463">
              <a:spcBef>
                <a:spcPts val="0"/>
              </a:spcBef>
              <a:spcAft>
                <a:spcPts val="0"/>
              </a:spcAft>
              <a:tabLst>
                <a:tab pos="631825" algn="l"/>
              </a:tabLst>
              <a:defRPr/>
            </a:pPr>
            <a:endParaRPr lang="cs-CZ" sz="12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online tracking ČT, zpracoval: NMS Market Research, v %</a:t>
            </a:r>
          </a:p>
        </p:txBody>
      </p:sp>
      <p:sp>
        <p:nvSpPr>
          <p:cNvPr id="17" name="Ovál 16">
            <a:extLst>
              <a:ext uri="{FF2B5EF4-FFF2-40B4-BE49-F238E27FC236}">
                <a16:creationId xmlns:a16="http://schemas.microsoft.com/office/drawing/2014/main" id="{23F41848-E8BE-4283-A281-F3A8D264858C}"/>
              </a:ext>
            </a:extLst>
          </p:cNvPr>
          <p:cNvSpPr/>
          <p:nvPr/>
        </p:nvSpPr>
        <p:spPr>
          <a:xfrm>
            <a:off x="10881816" y="5521425"/>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cs-CZ" b="1" dirty="0">
                <a:solidFill>
                  <a:prstClr val="white"/>
                </a:solidFill>
                <a:latin typeface="Calibri"/>
                <a:cs typeface="Times New Roman" panose="02020603050405020304" pitchFamily="18" charset="0"/>
              </a:rPr>
              <a:t>K</a:t>
            </a:r>
            <a:endParaRPr lang="en-GB" b="1" dirty="0">
              <a:solidFill>
                <a:prstClr val="white"/>
              </a:solidFill>
              <a:latin typeface="Calibri"/>
              <a:cs typeface="Times New Roman" panose="02020603050405020304" pitchFamily="18" charset="0"/>
            </a:endParaRPr>
          </a:p>
        </p:txBody>
      </p:sp>
      <p:pic>
        <p:nvPicPr>
          <p:cNvPr id="2" name="Obrázek 6">
            <a:extLst>
              <a:ext uri="{FF2B5EF4-FFF2-40B4-BE49-F238E27FC236}">
                <a16:creationId xmlns:a16="http://schemas.microsoft.com/office/drawing/2014/main" id="{A4A3B26F-48FB-D2B6-C921-C63F9EECA386}"/>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E3E06C9A-35F0-E198-88DF-5599E5DCA25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D6B1050B-FA1A-91A3-5C61-2CABE1EF8B4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141</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52A09DBF-A252-CE1B-AB38-942C49F61F1E}"/>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1408F798-6157-492C-C998-A0945BE75F1C}"/>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8" name="Graf 7">
            <a:extLst>
              <a:ext uri="{FF2B5EF4-FFF2-40B4-BE49-F238E27FC236}">
                <a16:creationId xmlns:a16="http://schemas.microsoft.com/office/drawing/2014/main" id="{EA619C8B-1C8E-FEEE-BDC2-F345D79002EE}"/>
              </a:ext>
            </a:extLst>
          </p:cNvPr>
          <p:cNvGraphicFramePr>
            <a:graphicFrameLocks/>
          </p:cNvGraphicFramePr>
          <p:nvPr/>
        </p:nvGraphicFramePr>
        <p:xfrm>
          <a:off x="696000" y="1340768"/>
          <a:ext cx="10800000"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44629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1F334C83-5151-AE1F-90E7-FA164349A236}"/>
              </a:ext>
            </a:extLst>
          </p:cNvPr>
          <p:cNvGraphicFramePr>
            <a:graphicFrameLocks/>
          </p:cNvGraphicFramePr>
          <p:nvPr/>
        </p:nvGraphicFramePr>
        <p:xfrm>
          <a:off x="696000" y="1916832"/>
          <a:ext cx="10800000"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5" name="AutoShape 2"/>
          <p:cNvSpPr>
            <a:spLocks noChangeArrowheads="1"/>
          </p:cNvSpPr>
          <p:nvPr/>
        </p:nvSpPr>
        <p:spPr bwMode="auto">
          <a:xfrm>
            <a:off x="1627191" y="548680"/>
            <a:ext cx="8937625" cy="720080"/>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2025: hodnocení RŮZNÝCH aspektů VYBRANÝCH </a:t>
            </a:r>
          </a:p>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INTERNETOVÝCH STRÁNEK ČT uživateli</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online tracking ČT, zpracoval: NMS Market Research, v %</a:t>
            </a:r>
          </a:p>
          <a:p>
            <a:pPr marL="1588" indent="-1588" algn="ctr" defTabSz="258763">
              <a:lnSpc>
                <a:spcPct val="110000"/>
              </a:lnSpc>
              <a:spcBef>
                <a:spcPts val="200"/>
              </a:spcBef>
              <a:tabLst>
                <a:tab pos="180975" algn="l"/>
              </a:tabLst>
              <a:defRPr/>
            </a:pPr>
            <a:endParaRPr lang="cs-CZ" sz="1200" b="1" dirty="0">
              <a:solidFill>
                <a:prstClr val="black"/>
              </a:solidFill>
              <a:latin typeface="Calibri"/>
            </a:endParaRPr>
          </a:p>
          <a:p>
            <a:pPr marL="1588" indent="-1588" algn="ctr" defTabSz="258763">
              <a:lnSpc>
                <a:spcPct val="110000"/>
              </a:lnSpc>
              <a:spcBef>
                <a:spcPts val="200"/>
              </a:spcBef>
              <a:tabLst>
                <a:tab pos="180975" algn="l"/>
              </a:tabLst>
              <a:defRPr/>
            </a:pPr>
            <a:endParaRPr lang="cs-CZ" sz="1300" dirty="0">
              <a:solidFill>
                <a:prstClr val="black"/>
              </a:solidFill>
              <a:latin typeface="Calibri"/>
            </a:endParaRPr>
          </a:p>
        </p:txBody>
      </p:sp>
      <p:sp>
        <p:nvSpPr>
          <p:cNvPr id="17" name="Ovál 16">
            <a:extLst>
              <a:ext uri="{FF2B5EF4-FFF2-40B4-BE49-F238E27FC236}">
                <a16:creationId xmlns:a16="http://schemas.microsoft.com/office/drawing/2014/main" id="{79DB3E17-4358-44CB-9980-BF9FD82F2AFE}"/>
              </a:ext>
            </a:extLst>
          </p:cNvPr>
          <p:cNvSpPr/>
          <p:nvPr/>
        </p:nvSpPr>
        <p:spPr>
          <a:xfrm>
            <a:off x="10848528" y="5229200"/>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cs-CZ" b="1" dirty="0">
                <a:solidFill>
                  <a:prstClr val="white"/>
                </a:solidFill>
                <a:latin typeface="Calibri"/>
                <a:cs typeface="Times New Roman" panose="02020603050405020304" pitchFamily="18" charset="0"/>
              </a:rPr>
              <a:t>K</a:t>
            </a:r>
            <a:endParaRPr lang="en-GB" b="1" dirty="0">
              <a:solidFill>
                <a:prstClr val="white"/>
              </a:solidFill>
              <a:latin typeface="Calibri"/>
              <a:cs typeface="Times New Roman" panose="02020603050405020304" pitchFamily="18" charset="0"/>
            </a:endParaRPr>
          </a:p>
        </p:txBody>
      </p:sp>
      <p:sp>
        <p:nvSpPr>
          <p:cNvPr id="3" name="Zástupný symbol pro datum 7">
            <a:extLst>
              <a:ext uri="{FF2B5EF4-FFF2-40B4-BE49-F238E27FC236}">
                <a16:creationId xmlns:a16="http://schemas.microsoft.com/office/drawing/2014/main" id="{BD206579-BCB6-890A-2DB2-ED555509B4A8}"/>
              </a:ext>
            </a:extLst>
          </p:cNvPr>
          <p:cNvSpPr txBox="1">
            <a:spLocks/>
          </p:cNvSpPr>
          <p:nvPr/>
        </p:nvSpPr>
        <p:spPr bwMode="auto">
          <a:xfrm>
            <a:off x="6240016" y="6021288"/>
            <a:ext cx="5580619" cy="400150"/>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pPr>
              <a:defRPr/>
            </a:pPr>
            <a:r>
              <a:rPr lang="cs-CZ" sz="900" dirty="0">
                <a:solidFill>
                  <a:prstClr val="black"/>
                </a:solidFill>
                <a:latin typeface="Calibri"/>
              </a:rPr>
              <a:t>Poznámka: Hodnoty uvedené v grafu jsou koeficienty daných indikátorů na stupnici 0-100 %. Koeficient je vypočítán z průměru odpovědí na škále 1-10, kde 1 znamená nejhorší hodnocení a 10 znamená nejlepší hodnocení. </a:t>
            </a:r>
          </a:p>
        </p:txBody>
      </p:sp>
      <p:pic>
        <p:nvPicPr>
          <p:cNvPr id="4" name="Obrázek 6">
            <a:extLst>
              <a:ext uri="{FF2B5EF4-FFF2-40B4-BE49-F238E27FC236}">
                <a16:creationId xmlns:a16="http://schemas.microsoft.com/office/drawing/2014/main" id="{857EC576-4BE8-91D9-EE62-E631EB751193}"/>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datum 7">
            <a:extLst>
              <a:ext uri="{FF2B5EF4-FFF2-40B4-BE49-F238E27FC236}">
                <a16:creationId xmlns:a16="http://schemas.microsoft.com/office/drawing/2014/main" id="{CDCE426B-929A-0644-AC44-70201CADBDB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6" name="Zástupný symbol pro číslo snímku 2">
            <a:extLst>
              <a:ext uri="{FF2B5EF4-FFF2-40B4-BE49-F238E27FC236}">
                <a16:creationId xmlns:a16="http://schemas.microsoft.com/office/drawing/2014/main" id="{95321C87-C8AE-C66A-3E56-3E6A3E381DDA}"/>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142</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1D05D5D6-54BE-7252-A1E3-C4CBC39CDD0A}"/>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8" name="Zástupný symbol pro datum 7">
            <a:extLst>
              <a:ext uri="{FF2B5EF4-FFF2-40B4-BE49-F238E27FC236}">
                <a16:creationId xmlns:a16="http://schemas.microsoft.com/office/drawing/2014/main" id="{AB1D7682-088E-EA1B-1AE1-1390D7B23AE9}"/>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11216460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05B704CD-1688-4A96-B2C2-10ADA2D1E0A3}"/>
              </a:ext>
            </a:extLst>
          </p:cNvPr>
          <p:cNvSpPr txBox="1"/>
          <p:nvPr/>
        </p:nvSpPr>
        <p:spPr>
          <a:xfrm>
            <a:off x="696000" y="1628800"/>
            <a:ext cx="10800000" cy="2739211"/>
          </a:xfrm>
          <a:prstGeom prst="rect">
            <a:avLst/>
          </a:prstGeom>
          <a:noFill/>
        </p:spPr>
        <p:txBody>
          <a:bodyPr wrap="square" rtlCol="0">
            <a:spAutoFit/>
          </a:bodyPr>
          <a:lstStyle/>
          <a:p>
            <a:pPr marL="285737" indent="-285737" algn="just">
              <a:spcAft>
                <a:spcPts val="600"/>
              </a:spcAft>
              <a:buFont typeface="Arial" pitchFamily="34" charset="0"/>
              <a:buChar char="•"/>
              <a:defRPr/>
            </a:pPr>
            <a:r>
              <a:rPr lang="cs-CZ" b="1" dirty="0">
                <a:solidFill>
                  <a:prstClr val="black"/>
                </a:solidFill>
                <a:latin typeface="Calibri"/>
              </a:rPr>
              <a:t>Všechny tři internetové stránky ČT sledované v rámci online trackingu, tedy iVysílání, ČT24 a ČT sport, jsou nadále hodnoceny velmi pozitivně. </a:t>
            </a:r>
            <a:r>
              <a:rPr lang="cs-CZ" dirty="0">
                <a:solidFill>
                  <a:prstClr val="black"/>
                </a:solidFill>
                <a:latin typeface="Calibri"/>
              </a:rPr>
              <a:t>Koeficient hodnocení stránky ČT24 vzrostl o 1 p. b. na 78 %, hodnocení webů iVysílání (79 %) a ČT sport (74 %) se v meziročním srovnání nezměnilo.</a:t>
            </a:r>
          </a:p>
          <a:p>
            <a:pPr marL="285737" indent="-285737" algn="just">
              <a:spcAft>
                <a:spcPts val="600"/>
              </a:spcAft>
              <a:buFont typeface="Arial" pitchFamily="34" charset="0"/>
              <a:buChar char="•"/>
              <a:defRPr/>
            </a:pPr>
            <a:r>
              <a:rPr lang="cs-CZ" b="1" dirty="0">
                <a:solidFill>
                  <a:prstClr val="black"/>
                </a:solidFill>
                <a:latin typeface="Calibri"/>
              </a:rPr>
              <a:t>Stále velmi nadprůměrně jsou hodnoceny také jednotlivé aspekty internetových stránek ČT, </a:t>
            </a:r>
            <a:r>
              <a:rPr lang="cs-CZ" dirty="0">
                <a:solidFill>
                  <a:prstClr val="black"/>
                </a:solidFill>
                <a:latin typeface="Calibri"/>
              </a:rPr>
              <a:t>tedy jejich informační hodnota, grafické provedení, přehlednost a kvalita obsahu. Jednotlivé koeficienty dosáhly u všech sledovaných webů a u všech kritérií hodnoty minimálně 72 %. </a:t>
            </a:r>
          </a:p>
          <a:p>
            <a:pPr marL="285737" indent="-285737" algn="just">
              <a:spcAft>
                <a:spcPts val="600"/>
              </a:spcAft>
              <a:buFont typeface="Arial" pitchFamily="34" charset="0"/>
              <a:buChar char="•"/>
              <a:defRPr/>
            </a:pPr>
            <a:r>
              <a:rPr lang="cs-CZ" b="1" dirty="0">
                <a:solidFill>
                  <a:prstClr val="black"/>
                </a:solidFill>
                <a:latin typeface="Calibri"/>
              </a:rPr>
              <a:t>Vůbec nejvíce návštěvníci ocenili informační hodnotu webu ČT24 a grafické provedení stránky iVysílání</a:t>
            </a:r>
            <a:r>
              <a:rPr lang="cs-CZ" dirty="0">
                <a:solidFill>
                  <a:prstClr val="black"/>
                </a:solidFill>
                <a:latin typeface="Calibri"/>
              </a:rPr>
              <a:t> (hodnota koeficientu 81 %). Ve srovnání s ostatními měřenými internetovými stránkami vykázal mírně nižší hodnocení jednotlivých parametrů web ČT sport.</a:t>
            </a:r>
          </a:p>
        </p:txBody>
      </p:sp>
      <p:sp>
        <p:nvSpPr>
          <p:cNvPr id="2" name="AutoShape 2">
            <a:extLst>
              <a:ext uri="{FF2B5EF4-FFF2-40B4-BE49-F238E27FC236}">
                <a16:creationId xmlns:a16="http://schemas.microsoft.com/office/drawing/2014/main" id="{61B2F120-32BD-2DB3-E18F-2317A820E2A1}"/>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84743729-2CCC-1B69-186E-96CF6A80BC5A}"/>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C1FB4D99-93DD-1E0D-1C08-37CE5A90AF4B}"/>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0120F1E6-4331-6413-8116-FF1F9A3C965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143</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06C1DF9C-BF89-67F2-DFF3-D83291AF24C7}"/>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a:t>
            </a:r>
            <a:endParaRPr lang="cs-CZ" sz="1400" dirty="0">
              <a:latin typeface="Calibri" pitchFamily="34" charset="0"/>
            </a:endParaRPr>
          </a:p>
        </p:txBody>
      </p:sp>
      <p:sp>
        <p:nvSpPr>
          <p:cNvPr id="7" name="Zástupný symbol pro datum 7">
            <a:extLst>
              <a:ext uri="{FF2B5EF4-FFF2-40B4-BE49-F238E27FC236}">
                <a16:creationId xmlns:a16="http://schemas.microsoft.com/office/drawing/2014/main" id="{8F9B3CD5-821F-5580-08A2-564AF25E7024}"/>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27395898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7"/>
          <p:cNvSpPr txBox="1">
            <a:spLocks/>
          </p:cNvSpPr>
          <p:nvPr/>
        </p:nvSpPr>
        <p:spPr bwMode="auto">
          <a:xfrm>
            <a:off x="1524001" y="188640"/>
            <a:ext cx="9144000" cy="72008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3200" dirty="0">
                <a:latin typeface="Calibri"/>
              </a:rPr>
              <a:t>C. MÍRA USPOKOJOVÁNÍ POTŘEB RŮZNÝCH DIVÁCKÝCH SKUPIN</a:t>
            </a:r>
          </a:p>
        </p:txBody>
      </p:sp>
      <p:sp>
        <p:nvSpPr>
          <p:cNvPr id="9" name="Obdélník 8">
            <a:extLst>
              <a:ext uri="{FF2B5EF4-FFF2-40B4-BE49-F238E27FC236}">
                <a16:creationId xmlns:a16="http://schemas.microsoft.com/office/drawing/2014/main" id="{8EACD2A2-3E94-496B-B55E-288F9B812FF3}"/>
              </a:ext>
            </a:extLst>
          </p:cNvPr>
          <p:cNvSpPr/>
          <p:nvPr/>
        </p:nvSpPr>
        <p:spPr>
          <a:xfrm>
            <a:off x="696000" y="980731"/>
            <a:ext cx="10800000" cy="5016758"/>
          </a:xfrm>
          <a:prstGeom prst="rect">
            <a:avLst/>
          </a:prstGeom>
          <a:solidFill>
            <a:schemeClr val="bg1">
              <a:lumMod val="95000"/>
            </a:schemeClr>
          </a:solidFill>
        </p:spPr>
        <p:txBody>
          <a:bodyPr wrap="square" bIns="0">
            <a:spAutoFit/>
          </a:bodyPr>
          <a:lstStyle/>
          <a:p>
            <a:pPr algn="ctr">
              <a:spcBef>
                <a:spcPts val="600"/>
              </a:spcBef>
              <a:spcAft>
                <a:spcPts val="1200"/>
              </a:spcAft>
              <a:defRPr/>
            </a:pPr>
            <a:r>
              <a:rPr lang="cs-CZ" sz="1400" b="1" dirty="0">
                <a:solidFill>
                  <a:prstClr val="black"/>
                </a:solidFill>
                <a:latin typeface="Calibri"/>
              </a:rPr>
              <a:t>VYBRANÉ POŽADAVKY NA VYSÍLÁNÍ PRO RŮZNÉ DIVÁCKÉ SKUPINY</a:t>
            </a:r>
            <a:endParaRPr lang="cs-CZ" sz="1400" dirty="0">
              <a:solidFill>
                <a:prstClr val="black"/>
              </a:solidFill>
              <a:latin typeface="Calibri"/>
            </a:endParaRPr>
          </a:p>
          <a:p>
            <a:pPr algn="just">
              <a:spcAft>
                <a:spcPts val="600"/>
              </a:spcAft>
              <a:defRPr/>
            </a:pPr>
            <a:r>
              <a:rPr lang="cs-CZ" sz="1200" dirty="0">
                <a:solidFill>
                  <a:prstClr val="black"/>
                </a:solidFill>
                <a:latin typeface="Calibri"/>
              </a:rPr>
              <a:t>V rámci Hodnocení plnění veřejné služby ČT je samostatně sledováno uspokojování diváckých potřeb:</a:t>
            </a:r>
          </a:p>
          <a:p>
            <a:pPr marL="742950" lvl="1" indent="-285750" algn="just">
              <a:spcAft>
                <a:spcPts val="0"/>
              </a:spcAft>
              <a:buFont typeface="Courier New" panose="02070309020205020404" pitchFamily="49" charset="0"/>
              <a:buChar char="o"/>
              <a:defRPr/>
            </a:pPr>
            <a:r>
              <a:rPr lang="cs-CZ" sz="1200" dirty="0">
                <a:solidFill>
                  <a:prstClr val="black"/>
                </a:solidFill>
                <a:latin typeface="Calibri"/>
              </a:rPr>
              <a:t>skupin definovaných pohlavím, věkem a nejvyšším dosaženým vzděláním,</a:t>
            </a:r>
          </a:p>
          <a:p>
            <a:pPr marL="742950" lvl="1" indent="-285750" algn="just">
              <a:spcAft>
                <a:spcPts val="0"/>
              </a:spcAft>
              <a:buFont typeface="Courier New" panose="02070309020205020404" pitchFamily="49" charset="0"/>
              <a:buChar char="o"/>
              <a:defRPr/>
            </a:pPr>
            <a:r>
              <a:rPr lang="cs-CZ" sz="1200" dirty="0">
                <a:solidFill>
                  <a:prstClr val="black"/>
                </a:solidFill>
                <a:latin typeface="Calibri"/>
              </a:rPr>
              <a:t>dětského diváka,</a:t>
            </a:r>
          </a:p>
          <a:p>
            <a:pPr marL="742950" lvl="1" indent="-285750" algn="just">
              <a:spcAft>
                <a:spcPts val="0"/>
              </a:spcAft>
              <a:buFont typeface="Courier New" panose="02070309020205020404" pitchFamily="49" charset="0"/>
              <a:buChar char="o"/>
              <a:defRPr/>
            </a:pPr>
            <a:r>
              <a:rPr lang="cs-CZ" sz="1200" dirty="0">
                <a:solidFill>
                  <a:prstClr val="black"/>
                </a:solidFill>
                <a:latin typeface="Calibri"/>
              </a:rPr>
              <a:t>věřících,</a:t>
            </a:r>
          </a:p>
          <a:p>
            <a:pPr marL="742950" lvl="1" indent="-285750" algn="just">
              <a:spcAft>
                <a:spcPts val="0"/>
              </a:spcAft>
              <a:buFont typeface="Courier New" panose="02070309020205020404" pitchFamily="49" charset="0"/>
              <a:buChar char="o"/>
              <a:defRPr/>
            </a:pPr>
            <a:r>
              <a:rPr lang="cs-CZ" sz="1200" dirty="0">
                <a:solidFill>
                  <a:prstClr val="black"/>
                </a:solidFill>
                <a:latin typeface="Calibri"/>
              </a:rPr>
              <a:t>příslušníků národnostních/etnických menšin,</a:t>
            </a:r>
          </a:p>
          <a:p>
            <a:pPr marL="742950" lvl="1" indent="-285750" algn="just">
              <a:spcAft>
                <a:spcPts val="0"/>
              </a:spcAft>
              <a:buFont typeface="Courier New" panose="02070309020205020404" pitchFamily="49" charset="0"/>
              <a:buChar char="o"/>
              <a:defRPr/>
            </a:pPr>
            <a:r>
              <a:rPr lang="cs-CZ" sz="1200" dirty="0">
                <a:solidFill>
                  <a:prstClr val="black"/>
                </a:solidFill>
                <a:latin typeface="Calibri"/>
              </a:rPr>
              <a:t>lidí s hendikepem,</a:t>
            </a:r>
          </a:p>
          <a:p>
            <a:pPr marL="742950" lvl="1" indent="-285750" algn="just">
              <a:spcAft>
                <a:spcPts val="0"/>
              </a:spcAft>
              <a:buFont typeface="Courier New" panose="02070309020205020404" pitchFamily="49" charset="0"/>
              <a:buChar char="o"/>
              <a:defRPr/>
            </a:pPr>
            <a:r>
              <a:rPr lang="cs-CZ" sz="1200" dirty="0">
                <a:solidFill>
                  <a:prstClr val="black"/>
                </a:solidFill>
                <a:latin typeface="Calibri"/>
              </a:rPr>
              <a:t>LGBT+ osob,</a:t>
            </a:r>
          </a:p>
          <a:p>
            <a:pPr marL="742950" lvl="1" indent="-285750" algn="just">
              <a:spcAft>
                <a:spcPts val="0"/>
              </a:spcAft>
              <a:buFont typeface="Courier New" panose="02070309020205020404" pitchFamily="49" charset="0"/>
              <a:buChar char="o"/>
              <a:defRPr/>
            </a:pPr>
            <a:r>
              <a:rPr lang="cs-CZ" sz="1200" dirty="0">
                <a:solidFill>
                  <a:prstClr val="black"/>
                </a:solidFill>
                <a:latin typeface="Calibri"/>
              </a:rPr>
              <a:t>diváků orientovaných na politicko-ekonomické zpravodajství (viz Cíl 1) a na kulturu (viz Cíl 3).</a:t>
            </a:r>
          </a:p>
          <a:p>
            <a:pPr algn="just">
              <a:spcBef>
                <a:spcPts val="600"/>
              </a:spcBef>
              <a:spcAft>
                <a:spcPts val="0"/>
              </a:spcAft>
              <a:defRPr/>
            </a:pPr>
            <a:r>
              <a:rPr lang="cs-CZ" sz="1200" dirty="0">
                <a:solidFill>
                  <a:prstClr val="black"/>
                </a:solidFill>
                <a:latin typeface="Calibri"/>
              </a:rPr>
              <a:t>Nároky kladené v této oblasti zákony a Kodexem ČT lze shrnout do následujících základních bodů:</a:t>
            </a:r>
          </a:p>
          <a:p>
            <a:pPr marL="285750" indent="-285750" algn="just">
              <a:spcBef>
                <a:spcPts val="600"/>
              </a:spcBef>
              <a:spcAft>
                <a:spcPts val="600"/>
              </a:spcAft>
              <a:buFont typeface="Arial" panose="020B0604020202020204" pitchFamily="34" charset="0"/>
              <a:buChar char="•"/>
              <a:defRPr/>
            </a:pPr>
            <a:r>
              <a:rPr lang="cs-CZ" sz="1200" i="1" dirty="0">
                <a:solidFill>
                  <a:prstClr val="black"/>
                </a:solidFill>
                <a:latin typeface="Calibri"/>
              </a:rPr>
              <a:t>„Provozovatel vysílání je ze zákona povinen sestavovat programovou skladbu tak, aby ve svém vysílání poskytoval vyváženou nabídku pro všechny obyvatele se zřetelem na jejich věk, pohlaví, barvu pleti, víru, náboženství, politické či jiné smýšlení, národnostní, etnický nebo sociální původ a příslušnost k menšině.“</a:t>
            </a:r>
            <a:r>
              <a:rPr lang="cs-CZ" sz="1200" dirty="0">
                <a:solidFill>
                  <a:prstClr val="black"/>
                </a:solidFill>
                <a:latin typeface="Calibri"/>
              </a:rPr>
              <a:t> (Zákon o provozování rozhlasového a televizního vysílání, § 31 odst. 4)</a:t>
            </a:r>
          </a:p>
          <a:p>
            <a:pPr marL="285750" indent="-285750" algn="just">
              <a:spcAft>
                <a:spcPts val="600"/>
              </a:spcAft>
              <a:buFont typeface="Arial" panose="020B0604020202020204" pitchFamily="34" charset="0"/>
              <a:buChar char="•"/>
              <a:defRPr/>
            </a:pPr>
            <a:r>
              <a:rPr lang="cs-CZ" sz="1200" i="1" dirty="0">
                <a:solidFill>
                  <a:prstClr val="black"/>
                </a:solidFill>
                <a:latin typeface="Calibri"/>
              </a:rPr>
              <a:t>„Česká televize bude usilovat o to, aby maximum diváckých skupin našlo na obrazovce témata, která je zajímají. Zvláště nebude v celku svého programu vylučovat žádnou z diváckých skupin nebo téma takové skupině vlastní. Současně však ve své programové skladbě bude klást i důraz na prostor pro menšinové žánry a témata, která ostatní provozovatelé televizního vysílání v České republice ve svém programu nenabízejí buď vůbec, nebo jen v omezené míře.“ </a:t>
            </a:r>
            <a:r>
              <a:rPr lang="cs-CZ" sz="1200" dirty="0">
                <a:solidFill>
                  <a:prstClr val="black"/>
                </a:solidFill>
                <a:latin typeface="Calibri"/>
              </a:rPr>
              <a:t>(Kodex ČT, čl. 1 odst. 1.4)</a:t>
            </a:r>
            <a:endParaRPr lang="cs-CZ" sz="1200" i="1" dirty="0">
              <a:solidFill>
                <a:prstClr val="black"/>
              </a:solidFill>
              <a:latin typeface="Calibri"/>
            </a:endParaRPr>
          </a:p>
          <a:p>
            <a:pPr marL="285750" indent="-285750" algn="just">
              <a:spcAft>
                <a:spcPts val="600"/>
              </a:spcAft>
              <a:buFont typeface="Arial" panose="020B0604020202020204" pitchFamily="34" charset="0"/>
              <a:buChar char="•"/>
              <a:defRPr/>
            </a:pPr>
            <a:r>
              <a:rPr lang="cs-CZ" sz="1200" i="1" dirty="0">
                <a:solidFill>
                  <a:prstClr val="black"/>
                </a:solidFill>
                <a:latin typeface="Calibri"/>
              </a:rPr>
              <a:t>„(ČT) Vytváří a strukturuje programová schémata a programy, které mohou zaujmout širokou veřejnost, a přitom zůstávají vnímavými vůči potřebám menšinových skupin.“</a:t>
            </a:r>
            <a:r>
              <a:rPr lang="cs-CZ" sz="1200" dirty="0">
                <a:solidFill>
                  <a:prstClr val="black"/>
                </a:solidFill>
                <a:latin typeface="Calibri"/>
              </a:rPr>
              <a:t> (Kodex ČT, Preambule)</a:t>
            </a:r>
          </a:p>
          <a:p>
            <a:pPr marL="285750" indent="-285750" algn="just">
              <a:spcAft>
                <a:spcPts val="600"/>
              </a:spcAft>
              <a:buFont typeface="Arial" panose="020B0604020202020204" pitchFamily="34" charset="0"/>
              <a:buChar char="•"/>
              <a:defRPr/>
            </a:pPr>
            <a:r>
              <a:rPr lang="cs-CZ" sz="1200" i="1" dirty="0">
                <a:solidFill>
                  <a:prstClr val="black"/>
                </a:solidFill>
                <a:latin typeface="Calibri"/>
              </a:rPr>
              <a:t>„Česká televize přistupuje k dětskému divákovi především s cílem pomáhat mu objevovat a přijímat za vlastní hodnoty slušnosti, vzdělanosti, pracovitosti a úcty k životnímu prostředí. Tomuto úkolu přizpůsobuje skladbu a charakter pořadů určených dětskému publiku.“</a:t>
            </a:r>
            <a:r>
              <a:rPr lang="cs-CZ" sz="1200" dirty="0">
                <a:solidFill>
                  <a:prstClr val="black"/>
                </a:solidFill>
                <a:latin typeface="Calibri"/>
              </a:rPr>
              <a:t> (Kodex ČT, čl. 2 odst. 2.1)</a:t>
            </a:r>
          </a:p>
          <a:p>
            <a:pPr marL="285750" indent="-285750" algn="just">
              <a:spcAft>
                <a:spcPts val="600"/>
              </a:spcAft>
              <a:buFont typeface="Arial" panose="020B0604020202020204" pitchFamily="34" charset="0"/>
              <a:buChar char="•"/>
              <a:defRPr/>
            </a:pPr>
            <a:r>
              <a:rPr lang="cs-CZ" sz="1200" i="1" dirty="0">
                <a:solidFill>
                  <a:prstClr val="black"/>
                </a:solidFill>
                <a:latin typeface="Calibri"/>
              </a:rPr>
              <a:t>„Česká televize naplňuje veřejnou službu v oblasti televizního vysílání zejména tím, že opatřuje alespoň 70 % vysílaných pořadů skrytými nebo otevřenými titulky a alespoň 2 % vysílaných pořadů vyrábí v českém znakovém jazyce nebo opatřuje simultánním tlumočením do českého znakového jazyka pro osoby se sluchovým postižením a dále alespoň 10 % vysílaných pořadů zpřístupňuje pro osoby se zrakovým postižením.“ </a:t>
            </a:r>
            <a:r>
              <a:rPr lang="cs-CZ" sz="1200" dirty="0">
                <a:solidFill>
                  <a:prstClr val="black"/>
                </a:solidFill>
                <a:latin typeface="Calibri"/>
              </a:rPr>
              <a:t>(</a:t>
            </a:r>
            <a:r>
              <a:rPr lang="pl-PL" sz="1200" dirty="0">
                <a:solidFill>
                  <a:prstClr val="black"/>
                </a:solidFill>
                <a:latin typeface="Calibri"/>
              </a:rPr>
              <a:t>Zákon o ČT, § 3 odst. 1 písm. j) </a:t>
            </a:r>
            <a:endParaRPr lang="cs-CZ" sz="1200" dirty="0">
              <a:solidFill>
                <a:prstClr val="black"/>
              </a:solidFill>
              <a:latin typeface="Calibri"/>
            </a:endParaRPr>
          </a:p>
        </p:txBody>
      </p:sp>
      <p:pic>
        <p:nvPicPr>
          <p:cNvPr id="2" name="Obrázek 6">
            <a:extLst>
              <a:ext uri="{FF2B5EF4-FFF2-40B4-BE49-F238E27FC236}">
                <a16:creationId xmlns:a16="http://schemas.microsoft.com/office/drawing/2014/main" id="{E41704CE-9278-1DC8-6382-DB84B39B96E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D3D09834-533F-27B8-A9E5-FD7131DA37CA}"/>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6636C6C3-EBBB-15AE-B241-6F54F83A3DA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144</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2216761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1DA74EF0-148F-FE1D-BCA4-09CAE28D5485}"/>
              </a:ext>
            </a:extLst>
          </p:cNvPr>
          <p:cNvSpPr>
            <a:spLocks noChangeArrowheads="1"/>
          </p:cNvSpPr>
          <p:nvPr/>
        </p:nvSpPr>
        <p:spPr bwMode="auto">
          <a:xfrm>
            <a:off x="1627189" y="548681"/>
            <a:ext cx="8937625" cy="813395"/>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ZÁSAH VYSÍLÁNÍ A SOUHLAS S VÝROKY V JEDNOTLIVÝCH CÍLOVÝCH SKUPINÁCH</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Tracking ČT, v % </a:t>
            </a:r>
            <a:r>
              <a:rPr lang="cs-CZ" sz="1200" b="1" dirty="0">
                <a:solidFill>
                  <a:prstClr val="black"/>
                </a:solidFill>
                <a:latin typeface="Calibri" pitchFamily="34" charset="0"/>
              </a:rPr>
              <a:t>[2025 (2024; Ø 2019-2023)]</a:t>
            </a:r>
            <a:endParaRPr lang="cs-CZ" sz="1200" b="1"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pic>
        <p:nvPicPr>
          <p:cNvPr id="2" name="Obrázek 6">
            <a:extLst>
              <a:ext uri="{FF2B5EF4-FFF2-40B4-BE49-F238E27FC236}">
                <a16:creationId xmlns:a16="http://schemas.microsoft.com/office/drawing/2014/main" id="{F2760861-53B9-9E52-595D-FB7D954D5C7F}"/>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77484012-3DB9-0EBE-CD1E-AE9508E28EBE}"/>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7914014A-FB1D-198F-863F-5934ADF8F96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145</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E12298DB-0AB9-51C5-E5CA-DD152D4DFE75}"/>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a:t>
            </a:r>
          </a:p>
        </p:txBody>
      </p:sp>
      <p:sp>
        <p:nvSpPr>
          <p:cNvPr id="8" name="Zástupný symbol pro datum 7">
            <a:extLst>
              <a:ext uri="{FF2B5EF4-FFF2-40B4-BE49-F238E27FC236}">
                <a16:creationId xmlns:a16="http://schemas.microsoft.com/office/drawing/2014/main" id="{6493B498-1C13-72AD-EA6D-8A5F9C2F2EAE}"/>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graphicFrame>
        <p:nvGraphicFramePr>
          <p:cNvPr id="9" name="Tabulka 8">
            <a:extLst>
              <a:ext uri="{FF2B5EF4-FFF2-40B4-BE49-F238E27FC236}">
                <a16:creationId xmlns:a16="http://schemas.microsoft.com/office/drawing/2014/main" id="{3C2FFBC6-5A8C-2DFF-6AB1-DE28C4000CBF}"/>
              </a:ext>
            </a:extLst>
          </p:cNvPr>
          <p:cNvGraphicFramePr>
            <a:graphicFrameLocks noGrp="1"/>
          </p:cNvGraphicFramePr>
          <p:nvPr/>
        </p:nvGraphicFramePr>
        <p:xfrm>
          <a:off x="695401" y="1695451"/>
          <a:ext cx="10801199" cy="4484624"/>
        </p:xfrm>
        <a:graphic>
          <a:graphicData uri="http://schemas.openxmlformats.org/drawingml/2006/table">
            <a:tbl>
              <a:tblPr/>
              <a:tblGrid>
                <a:gridCol w="4067789">
                  <a:extLst>
                    <a:ext uri="{9D8B030D-6E8A-4147-A177-3AD203B41FA5}">
                      <a16:colId xmlns:a16="http://schemas.microsoft.com/office/drawing/2014/main" val="20000"/>
                    </a:ext>
                  </a:extLst>
                </a:gridCol>
                <a:gridCol w="1122235">
                  <a:extLst>
                    <a:ext uri="{9D8B030D-6E8A-4147-A177-3AD203B41FA5}">
                      <a16:colId xmlns:a16="http://schemas.microsoft.com/office/drawing/2014/main" val="20001"/>
                    </a:ext>
                  </a:extLst>
                </a:gridCol>
                <a:gridCol w="1122235">
                  <a:extLst>
                    <a:ext uri="{9D8B030D-6E8A-4147-A177-3AD203B41FA5}">
                      <a16:colId xmlns:a16="http://schemas.microsoft.com/office/drawing/2014/main" val="3023590790"/>
                    </a:ext>
                  </a:extLst>
                </a:gridCol>
                <a:gridCol w="1122235">
                  <a:extLst>
                    <a:ext uri="{9D8B030D-6E8A-4147-A177-3AD203B41FA5}">
                      <a16:colId xmlns:a16="http://schemas.microsoft.com/office/drawing/2014/main" val="1371932318"/>
                    </a:ext>
                  </a:extLst>
                </a:gridCol>
                <a:gridCol w="1122235">
                  <a:extLst>
                    <a:ext uri="{9D8B030D-6E8A-4147-A177-3AD203B41FA5}">
                      <a16:colId xmlns:a16="http://schemas.microsoft.com/office/drawing/2014/main" val="4283174818"/>
                    </a:ext>
                  </a:extLst>
                </a:gridCol>
                <a:gridCol w="1122235">
                  <a:extLst>
                    <a:ext uri="{9D8B030D-6E8A-4147-A177-3AD203B41FA5}">
                      <a16:colId xmlns:a16="http://schemas.microsoft.com/office/drawing/2014/main" val="1983703470"/>
                    </a:ext>
                  </a:extLst>
                </a:gridCol>
                <a:gridCol w="1122235">
                  <a:extLst>
                    <a:ext uri="{9D8B030D-6E8A-4147-A177-3AD203B41FA5}">
                      <a16:colId xmlns:a16="http://schemas.microsoft.com/office/drawing/2014/main" val="898729632"/>
                    </a:ext>
                  </a:extLst>
                </a:gridCol>
              </a:tblGrid>
              <a:tr h="941461">
                <a:tc>
                  <a:txBody>
                    <a:bodyPr/>
                    <a:lstStyle/>
                    <a:p>
                      <a:pPr algn="l" rtl="0" fontAlgn="ctr"/>
                      <a:r>
                        <a:rPr lang="cs-CZ" sz="1300" b="0" i="0" u="none" strike="noStrike" dirty="0">
                          <a:solidFill>
                            <a:srgbClr val="000000"/>
                          </a:solidFill>
                          <a:effectLst/>
                          <a:latin typeface="Calibri" panose="020F0502020204030204" pitchFamily="34" charset="0"/>
                        </a:rPr>
                        <a:t> </a:t>
                      </a:r>
                    </a:p>
                  </a:txBody>
                  <a:tcPr marL="8197" marR="8197" marT="8197"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300" b="1" i="0" u="none" strike="noStrike" kern="1200" cap="none" spc="0" normalizeH="0" baseline="0" noProof="0" dirty="0">
                          <a:ln>
                            <a:noFill/>
                          </a:ln>
                          <a:solidFill>
                            <a:srgbClr val="000000"/>
                          </a:solidFill>
                          <a:effectLst/>
                          <a:uLnTx/>
                          <a:uFillTx/>
                          <a:latin typeface="+mn-lt"/>
                          <a:ea typeface="+mn-ea"/>
                          <a:cs typeface="+mn-cs"/>
                        </a:rPr>
                        <a:t>Průměrný týdenní zásah vysílání ČT v jednotlivých skupinách (ATO)</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i="0" u="none" strike="noStrike" dirty="0">
                          <a:solidFill>
                            <a:srgbClr val="000000"/>
                          </a:solidFill>
                          <a:effectLst/>
                          <a:latin typeface="+mn-lt"/>
                        </a:rPr>
                        <a:t>Souhlas s výrokem </a:t>
                      </a:r>
                      <a:r>
                        <a:rPr lang="cs-CZ" sz="1300" b="1" i="1" u="none" strike="noStrike" dirty="0">
                          <a:solidFill>
                            <a:srgbClr val="000000"/>
                          </a:solidFill>
                          <a:effectLst/>
                          <a:latin typeface="+mn-lt"/>
                        </a:rPr>
                        <a:t>„ČT nabízí dostatek pořadů, které odpovídají mému vkusu</a:t>
                      </a:r>
                      <a:r>
                        <a:rPr lang="cs-CZ" sz="1300" b="1" i="1" u="none" strike="noStrike" baseline="0" dirty="0">
                          <a:solidFill>
                            <a:srgbClr val="000000"/>
                          </a:solidFill>
                          <a:effectLst/>
                          <a:latin typeface="+mn-lt"/>
                        </a:rPr>
                        <a:t> a mým zájmům.“</a:t>
                      </a:r>
                      <a:r>
                        <a:rPr lang="cs-CZ" sz="1300" b="1" i="0" u="none" strike="noStrike" baseline="0" dirty="0">
                          <a:solidFill>
                            <a:srgbClr val="000000"/>
                          </a:solidFill>
                          <a:effectLst/>
                          <a:latin typeface="+mn-lt"/>
                        </a:rPr>
                        <a:t> (TRA)</a:t>
                      </a:r>
                      <a:endParaRPr kumimoji="0" lang="cs-CZ" sz="1300" b="1"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dirty="0">
                          <a:solidFill>
                            <a:srgbClr val="000000"/>
                          </a:solidFill>
                          <a:latin typeface="Calibri" pitchFamily="34" charset="0"/>
                        </a:rPr>
                        <a:t>Souhlas s výrokem </a:t>
                      </a:r>
                    </a:p>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i="1" dirty="0">
                          <a:solidFill>
                            <a:srgbClr val="000000"/>
                          </a:solidFill>
                          <a:latin typeface="Calibri" pitchFamily="34" charset="0"/>
                        </a:rPr>
                        <a:t>„</a:t>
                      </a:r>
                      <a:r>
                        <a:rPr kumimoji="0" lang="cs-CZ" sz="1300" b="1" i="1" u="none" strike="noStrike" kern="1200" cap="none" spc="0" normalizeH="0" baseline="0" noProof="0" dirty="0">
                          <a:ln>
                            <a:noFill/>
                          </a:ln>
                          <a:solidFill>
                            <a:srgbClr val="000000"/>
                          </a:solidFill>
                          <a:effectLst/>
                          <a:uLnTx/>
                          <a:uFillTx/>
                          <a:latin typeface="+mn-lt"/>
                          <a:ea typeface="+mn-ea"/>
                          <a:cs typeface="+mn-cs"/>
                        </a:rPr>
                        <a:t>ČT přináší i pořady, které komerční stanice nevysílají</a:t>
                      </a:r>
                      <a:r>
                        <a:rPr lang="cs-CZ" sz="1300" b="1" i="1" dirty="0">
                          <a:solidFill>
                            <a:srgbClr val="000000"/>
                          </a:solidFill>
                          <a:latin typeface="Calibri" pitchFamily="34" charset="0"/>
                        </a:rPr>
                        <a:t>.“</a:t>
                      </a:r>
                      <a:r>
                        <a:rPr lang="cs-CZ" sz="1300" b="1" i="0" u="none" strike="noStrike" baseline="0" dirty="0">
                          <a:solidFill>
                            <a:srgbClr val="000000"/>
                          </a:solidFill>
                          <a:effectLst/>
                          <a:latin typeface="+mn-lt"/>
                        </a:rPr>
                        <a:t> (TRA)</a:t>
                      </a:r>
                      <a:endParaRPr kumimoji="0" lang="cs-CZ" sz="1300" b="1"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extLst>
                  <a:ext uri="{0D108BD9-81ED-4DB2-BD59-A6C34878D82A}">
                    <a16:rowId xmlns:a16="http://schemas.microsoft.com/office/drawing/2014/main" val="10000"/>
                  </a:ext>
                </a:extLst>
              </a:tr>
              <a:tr h="272551">
                <a:tc>
                  <a:txBody>
                    <a:bodyPr/>
                    <a:lstStyle/>
                    <a:p>
                      <a:pPr algn="l" fontAlgn="ctr"/>
                      <a:r>
                        <a:rPr lang="cs-CZ" sz="1200" b="1" i="0" u="none" strike="noStrike" dirty="0">
                          <a:solidFill>
                            <a:srgbClr val="000000"/>
                          </a:solidFill>
                          <a:effectLst/>
                          <a:latin typeface="+mj-lt"/>
                        </a:rPr>
                        <a:t>TV populace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(70;74)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(58;62)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(67;72)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72551">
                <a:tc>
                  <a:txBody>
                    <a:bodyPr/>
                    <a:lstStyle/>
                    <a:p>
                      <a:pPr algn="l" fontAlgn="ctr"/>
                      <a:r>
                        <a:rPr lang="cs-CZ" sz="1200" b="1" i="0" u="none" strike="noStrike" dirty="0">
                          <a:solidFill>
                            <a:srgbClr val="000000"/>
                          </a:solidFill>
                          <a:effectLst/>
                          <a:latin typeface="+mj-lt"/>
                        </a:rPr>
                        <a:t>Muži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(70;73)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(60;63)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(70;74)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3152120"/>
                  </a:ext>
                </a:extLst>
              </a:tr>
              <a:tr h="272551">
                <a:tc>
                  <a:txBody>
                    <a:bodyPr/>
                    <a:lstStyle/>
                    <a:p>
                      <a:pPr algn="l" fontAlgn="ctr"/>
                      <a:r>
                        <a:rPr lang="cs-CZ" sz="1200" b="1" i="0" u="none" strike="noStrike" dirty="0">
                          <a:solidFill>
                            <a:srgbClr val="000000"/>
                          </a:solidFill>
                          <a:effectLst/>
                          <a:latin typeface="+mj-lt"/>
                        </a:rPr>
                        <a:t>Ženy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(71;76)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(56;61)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(64;70)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72551">
                <a:tc>
                  <a:txBody>
                    <a:bodyPr/>
                    <a:lstStyle/>
                    <a:p>
                      <a:pPr algn="l" fontAlgn="ctr"/>
                      <a:r>
                        <a:rPr lang="cs-CZ" sz="1200" b="1" i="0" u="none" strike="noStrike" dirty="0">
                          <a:solidFill>
                            <a:srgbClr val="000000"/>
                          </a:solidFill>
                          <a:effectLst/>
                          <a:latin typeface="+mj-lt"/>
                        </a:rPr>
                        <a:t>18-24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22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(26;30)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(70;58)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(70;70)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272551">
                <a:tc>
                  <a:txBody>
                    <a:bodyPr/>
                    <a:lstStyle/>
                    <a:p>
                      <a:pPr algn="l" fontAlgn="ctr"/>
                      <a:r>
                        <a:rPr lang="cs-CZ" sz="1200" b="1" i="0" u="none" strike="noStrike" dirty="0">
                          <a:solidFill>
                            <a:srgbClr val="000000"/>
                          </a:solidFill>
                          <a:effectLst/>
                          <a:latin typeface="+mj-lt"/>
                        </a:rPr>
                        <a:t>25-34</a:t>
                      </a:r>
                      <a:r>
                        <a:rPr lang="cs-CZ" sz="1200" b="1" i="0" u="none" strike="noStrike" baseline="0" dirty="0">
                          <a:solidFill>
                            <a:srgbClr val="000000"/>
                          </a:solidFill>
                          <a:effectLst/>
                          <a:latin typeface="+mj-lt"/>
                        </a:rPr>
                        <a:t> let</a:t>
                      </a:r>
                      <a:endParaRPr lang="cs-CZ" sz="1200" b="1"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38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(44;49)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(59;56)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(72;73)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9"/>
                  </a:ext>
                </a:extLst>
              </a:tr>
              <a:tr h="272551">
                <a:tc>
                  <a:txBody>
                    <a:bodyPr/>
                    <a:lstStyle/>
                    <a:p>
                      <a:pPr algn="l" fontAlgn="ctr"/>
                      <a:r>
                        <a:rPr lang="cs-CZ" sz="1200" b="1" i="0" u="none" strike="noStrike" kern="1200" dirty="0">
                          <a:solidFill>
                            <a:srgbClr val="000000"/>
                          </a:solidFill>
                          <a:effectLst/>
                          <a:latin typeface="+mn-lt"/>
                          <a:ea typeface="+mn-ea"/>
                          <a:cs typeface="+mn-cs"/>
                        </a:rPr>
                        <a:t>35-44</a:t>
                      </a:r>
                      <a:r>
                        <a:rPr lang="cs-CZ" sz="1200" b="1" i="0" u="none" strike="noStrike" kern="1200" baseline="0" dirty="0">
                          <a:solidFill>
                            <a:srgbClr val="000000"/>
                          </a:solidFill>
                          <a:effectLst/>
                          <a:latin typeface="+mn-lt"/>
                          <a:ea typeface="+mn-ea"/>
                          <a:cs typeface="+mn-cs"/>
                        </a:rPr>
                        <a:t> let</a:t>
                      </a:r>
                      <a:endParaRPr lang="cs-CZ" sz="1200" b="1"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(62;71)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(60;63)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(72;78)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0"/>
                  </a:ext>
                </a:extLst>
              </a:tr>
              <a:tr h="272551">
                <a:tc>
                  <a:txBody>
                    <a:bodyPr/>
                    <a:lstStyle/>
                    <a:p>
                      <a:pPr algn="l" fontAlgn="ctr"/>
                      <a:r>
                        <a:rPr lang="cs-CZ" sz="1200" b="1" i="0" u="none" strike="noStrike" kern="1200" dirty="0">
                          <a:solidFill>
                            <a:srgbClr val="000000"/>
                          </a:solidFill>
                          <a:effectLst/>
                          <a:latin typeface="+mn-lt"/>
                          <a:ea typeface="+mn-ea"/>
                          <a:cs typeface="+mn-cs"/>
                        </a:rPr>
                        <a:t>45-54</a:t>
                      </a:r>
                      <a:r>
                        <a:rPr lang="cs-CZ" sz="1200" b="1" i="0" u="none" strike="noStrike" kern="1200" baseline="0" dirty="0">
                          <a:solidFill>
                            <a:srgbClr val="000000"/>
                          </a:solidFill>
                          <a:effectLst/>
                          <a:latin typeface="+mn-lt"/>
                          <a:ea typeface="+mn-ea"/>
                          <a:cs typeface="+mn-cs"/>
                        </a:rPr>
                        <a:t> let</a:t>
                      </a:r>
                      <a:endParaRPr lang="cs-CZ" sz="1200" b="1"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(76;80)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(61;67)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(71;75)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1142894"/>
                  </a:ext>
                </a:extLst>
              </a:tr>
              <a:tr h="272551">
                <a:tc>
                  <a:txBody>
                    <a:bodyPr/>
                    <a:lstStyle/>
                    <a:p>
                      <a:pPr algn="l" fontAlgn="ctr"/>
                      <a:r>
                        <a:rPr lang="cs-CZ" sz="1200" b="1" i="0" u="none" strike="noStrike" dirty="0">
                          <a:solidFill>
                            <a:srgbClr val="000000"/>
                          </a:solidFill>
                          <a:effectLst/>
                          <a:latin typeface="+mj-lt"/>
                        </a:rPr>
                        <a:t>55-64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(84;87)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(55;62)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(65;70)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59971855"/>
                  </a:ext>
                </a:extLst>
              </a:tr>
              <a:tr h="272551">
                <a:tc>
                  <a:txBody>
                    <a:bodyPr/>
                    <a:lstStyle/>
                    <a:p>
                      <a:pPr algn="l" fontAlgn="ctr"/>
                      <a:r>
                        <a:rPr lang="cs-CZ" sz="1200" b="1" i="0" u="none" strike="noStrike" dirty="0">
                          <a:solidFill>
                            <a:srgbClr val="000000"/>
                          </a:solidFill>
                          <a:effectLst/>
                          <a:latin typeface="+mj-lt"/>
                        </a:rPr>
                        <a:t>65 nebo více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88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(88;91)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(53;62)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(58;67)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6100849"/>
                  </a:ext>
                </a:extLst>
              </a:tr>
              <a:tr h="272551">
                <a:tc>
                  <a:txBody>
                    <a:bodyPr/>
                    <a:lstStyle/>
                    <a:p>
                      <a:pPr algn="l" fontAlgn="ctr"/>
                      <a:r>
                        <a:rPr lang="cs-CZ" sz="1200" b="1" i="0" u="none" strike="noStrike" dirty="0">
                          <a:solidFill>
                            <a:srgbClr val="000000"/>
                          </a:solidFill>
                          <a:effectLst/>
                          <a:latin typeface="+mj-lt"/>
                        </a:rPr>
                        <a:t>Základní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(55;60)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(56;59)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(58;64)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1662881"/>
                  </a:ext>
                </a:extLst>
              </a:tr>
              <a:tr h="272551">
                <a:tc>
                  <a:txBody>
                    <a:bodyPr/>
                    <a:lstStyle/>
                    <a:p>
                      <a:pPr algn="l" fontAlgn="ctr"/>
                      <a:r>
                        <a:rPr lang="cs-CZ" sz="1200" b="1" i="0" u="none" strike="noStrike" dirty="0">
                          <a:solidFill>
                            <a:srgbClr val="000000"/>
                          </a:solidFill>
                          <a:effectLst/>
                          <a:latin typeface="+mj-lt"/>
                        </a:rPr>
                        <a:t>Středoškolské bez maturity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(74;78)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(50;62)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(61;68)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4809618"/>
                  </a:ext>
                </a:extLst>
              </a:tr>
              <a:tr h="27255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200" b="1" i="0" u="none" strike="noStrike" kern="1200" dirty="0">
                          <a:solidFill>
                            <a:srgbClr val="000000"/>
                          </a:solidFill>
                          <a:effectLst/>
                          <a:latin typeface="+mn-lt"/>
                          <a:ea typeface="+mn-ea"/>
                          <a:cs typeface="+mn-cs"/>
                        </a:rPr>
                        <a:t>Středoškolské s maturitou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(69;73)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(63;62)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(69;74)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2222003"/>
                  </a:ext>
                </a:extLst>
              </a:tr>
              <a:tr h="27255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200" b="1" i="0" u="none" strike="noStrike" kern="1200" dirty="0">
                          <a:solidFill>
                            <a:srgbClr val="000000"/>
                          </a:solidFill>
                          <a:effectLst/>
                          <a:latin typeface="+mn-lt"/>
                          <a:ea typeface="+mn-ea"/>
                          <a:cs typeface="+mn-cs"/>
                        </a:rPr>
                        <a:t>Vysokoškolské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(74;77)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(64;64)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(78;80)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6699032"/>
                  </a:ext>
                </a:extLst>
              </a:tr>
            </a:tbl>
          </a:graphicData>
        </a:graphic>
      </p:graphicFrame>
      <p:sp>
        <p:nvSpPr>
          <p:cNvPr id="6" name="Ovál 5">
            <a:extLst>
              <a:ext uri="{FF2B5EF4-FFF2-40B4-BE49-F238E27FC236}">
                <a16:creationId xmlns:a16="http://schemas.microsoft.com/office/drawing/2014/main" id="{9169B4E9-598B-50FD-AB0E-E5CE0EC23E20}"/>
              </a:ext>
            </a:extLst>
          </p:cNvPr>
          <p:cNvSpPr/>
          <p:nvPr/>
        </p:nvSpPr>
        <p:spPr>
          <a:xfrm>
            <a:off x="11142164" y="5870057"/>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Aptos" panose="02110004020202020204"/>
                <a:ea typeface="+mn-ea"/>
                <a:cs typeface="Times New Roman" panose="02020603050405020304" pitchFamily="18" charset="0"/>
              </a:rPr>
              <a:t>S</a:t>
            </a:r>
            <a:endParaRPr kumimoji="0" lang="en-GB" sz="1800" b="1" i="0" u="none" strike="noStrike" kern="1200" cap="none" spc="0" normalizeH="0" baseline="0" noProof="0" dirty="0">
              <a:ln>
                <a:noFill/>
              </a:ln>
              <a:solidFill>
                <a:prstClr val="white"/>
              </a:solidFill>
              <a:effectLst/>
              <a:uLnTx/>
              <a:uFillTx/>
              <a:latin typeface="Aptos" panose="02110004020202020204"/>
              <a:ea typeface="+mn-ea"/>
              <a:cs typeface="Times New Roman" panose="02020603050405020304" pitchFamily="18" charset="0"/>
            </a:endParaRPr>
          </a:p>
        </p:txBody>
      </p:sp>
      <p:sp>
        <p:nvSpPr>
          <p:cNvPr id="10" name="Ovál 9">
            <a:extLst>
              <a:ext uri="{FF2B5EF4-FFF2-40B4-BE49-F238E27FC236}">
                <a16:creationId xmlns:a16="http://schemas.microsoft.com/office/drawing/2014/main" id="{0FC05DFF-1FCD-5CCC-FAE2-06DEABAED85C}"/>
              </a:ext>
            </a:extLst>
          </p:cNvPr>
          <p:cNvSpPr/>
          <p:nvPr/>
        </p:nvSpPr>
        <p:spPr>
          <a:xfrm>
            <a:off x="8904312" y="5870057"/>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Aptos" panose="02110004020202020204"/>
                <a:ea typeface="+mn-ea"/>
                <a:cs typeface="Times New Roman" panose="02020603050405020304" pitchFamily="18" charset="0"/>
              </a:rPr>
              <a:t>S</a:t>
            </a:r>
            <a:endParaRPr kumimoji="0" lang="en-GB" sz="1800" b="1" i="0" u="none" strike="noStrike" kern="1200" cap="none" spc="0" normalizeH="0" baseline="0" noProof="0" dirty="0">
              <a:ln>
                <a:noFill/>
              </a:ln>
              <a:solidFill>
                <a:prstClr val="white"/>
              </a:solidFill>
              <a:effectLst/>
              <a:uLnTx/>
              <a:uFillTx/>
              <a:latin typeface="Aptos" panose="02110004020202020204"/>
              <a:ea typeface="+mn-ea"/>
              <a:cs typeface="Times New Roman" panose="02020603050405020304" pitchFamily="18" charset="0"/>
            </a:endParaRPr>
          </a:p>
        </p:txBody>
      </p:sp>
    </p:spTree>
    <p:extLst>
      <p:ext uri="{BB962C8B-B14F-4D97-AF65-F5344CB8AC3E}">
        <p14:creationId xmlns:p14="http://schemas.microsoft.com/office/powerpoint/2010/main" val="10232728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BAF5CFD4-D254-4C22-A3A7-8D5DF064523C}"/>
              </a:ext>
            </a:extLst>
          </p:cNvPr>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2025: SPOKOJENOST S POŘADY ČT V JEDNOTLIVÝCH CÍLOVÝCH SKUPINÁCH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v %</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graphicFrame>
        <p:nvGraphicFramePr>
          <p:cNvPr id="3" name="Graf 2">
            <a:extLst>
              <a:ext uri="{FF2B5EF4-FFF2-40B4-BE49-F238E27FC236}">
                <a16:creationId xmlns:a16="http://schemas.microsoft.com/office/drawing/2014/main" id="{798CAD92-74B0-224F-62CC-1D82C4F7B2EF}"/>
              </a:ext>
            </a:extLst>
          </p:cNvPr>
          <p:cNvGraphicFramePr>
            <a:graphicFrameLocks/>
          </p:cNvGraphicFramePr>
          <p:nvPr/>
        </p:nvGraphicFramePr>
        <p:xfrm>
          <a:off x="696000" y="1556792"/>
          <a:ext cx="10800000" cy="4636542"/>
        </p:xfrm>
        <a:graphic>
          <a:graphicData uri="http://schemas.openxmlformats.org/drawingml/2006/chart">
            <c:chart xmlns:c="http://schemas.openxmlformats.org/drawingml/2006/chart" xmlns:r="http://schemas.openxmlformats.org/officeDocument/2006/relationships" r:id="rId3"/>
          </a:graphicData>
        </a:graphic>
      </p:graphicFrame>
      <p:pic>
        <p:nvPicPr>
          <p:cNvPr id="2" name="Obrázek 6">
            <a:extLst>
              <a:ext uri="{FF2B5EF4-FFF2-40B4-BE49-F238E27FC236}">
                <a16:creationId xmlns:a16="http://schemas.microsoft.com/office/drawing/2014/main" id="{DCB0C8A9-8500-D640-46BD-052488B0BBCA}"/>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4B6BD38D-403C-34C3-4C2D-16CA8017DECB}"/>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AB4D5C62-1E83-D700-02E7-C9B51A973CA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146</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CBC5B1E0-3A86-716B-D7DF-4F6B1B840D1D}"/>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9" name="Zástupný symbol pro datum 7">
            <a:extLst>
              <a:ext uri="{FF2B5EF4-FFF2-40B4-BE49-F238E27FC236}">
                <a16:creationId xmlns:a16="http://schemas.microsoft.com/office/drawing/2014/main" id="{372E501A-5A56-2B6B-3B6B-181D5F4F812B}"/>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a:t>
            </a:r>
          </a:p>
        </p:txBody>
      </p:sp>
    </p:spTree>
    <p:extLst>
      <p:ext uri="{BB962C8B-B14F-4D97-AF65-F5344CB8AC3E}">
        <p14:creationId xmlns:p14="http://schemas.microsoft.com/office/powerpoint/2010/main" val="41347063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696000" y="1228105"/>
            <a:ext cx="10800000" cy="4452501"/>
          </a:xfrm>
          <a:prstGeom prst="rect">
            <a:avLst/>
          </a:prstGeom>
          <a:noFill/>
        </p:spPr>
        <p:txBody>
          <a:bodyPr wrap="square" rtlCol="0">
            <a:spAutoFit/>
          </a:bodyPr>
          <a:lstStyle/>
          <a:p>
            <a:pPr marL="285750" marR="0" lvl="1" indent="-285750" algn="just" defTabSz="914400" rtl="0" eaLnBrk="1" fontAlgn="base" latinLnBrk="0" hangingPunct="1">
              <a:lnSpc>
                <a:spcPct val="100000"/>
              </a:lnSpc>
              <a:spcBef>
                <a:spcPct val="0"/>
              </a:spcBef>
              <a:spcAft>
                <a:spcPts val="350"/>
              </a:spcAft>
              <a:buClrTx/>
              <a:buSzTx/>
              <a:buFont typeface="Arial"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a:ea typeface="+mn-ea"/>
                <a:cs typeface="+mn-cs"/>
              </a:rPr>
              <a:t>Průměrný týdenní zásah vysílání České televize v divácké skupině 18+ dosáhl v roce 2025 hodnoty 67 %. Oproti roku 2024 se snížil celkově o 3 p.b, mezi muži to bylo o 4 p.b. na 66 % a u žen o 3 p.b. na 68 %. </a:t>
            </a:r>
          </a:p>
          <a:p>
            <a:pPr marL="285750" marR="0" lvl="1" indent="-285750" algn="just" defTabSz="914400" rtl="0" eaLnBrk="1" fontAlgn="base" latinLnBrk="0" hangingPunct="1">
              <a:lnSpc>
                <a:spcPct val="100000"/>
              </a:lnSpc>
              <a:spcBef>
                <a:spcPct val="0"/>
              </a:spcBef>
              <a:spcAft>
                <a:spcPts val="350"/>
              </a:spcAft>
              <a:buClrTx/>
              <a:buSzTx/>
              <a:buFont typeface="Arial"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a:ea typeface="+mn-ea"/>
                <a:cs typeface="+mn-cs"/>
              </a:rPr>
              <a:t>I nadále platí, že zásah vysíláním ČT statisticky významně roste s věkem.</a:t>
            </a:r>
            <a:r>
              <a:rPr kumimoji="0" lang="cs-CZ" sz="1800" i="0" u="none" strike="noStrike" kern="1200" cap="none" spc="0" normalizeH="0" baseline="0" noProof="0" dirty="0">
                <a:ln>
                  <a:noFill/>
                </a:ln>
                <a:solidFill>
                  <a:prstClr val="black"/>
                </a:solidFill>
                <a:effectLst/>
                <a:uLnTx/>
                <a:uFillTx/>
                <a:latin typeface="Calibri"/>
                <a:ea typeface="+mn-ea"/>
                <a:cs typeface="+mn-cs"/>
              </a:rPr>
              <a:t> V rámci jednotlivých věkových kategorií došlo </a:t>
            </a:r>
            <a:r>
              <a:rPr lang="cs-CZ" sz="1800" dirty="0">
                <a:solidFill>
                  <a:prstClr val="black"/>
                </a:solidFill>
                <a:latin typeface="Calibri"/>
              </a:rPr>
              <a:t>v porovnání s rokem</a:t>
            </a:r>
            <a:r>
              <a:rPr kumimoji="0" lang="cs-CZ" sz="1800" i="0" u="none" strike="noStrike" kern="1200" cap="none" spc="0" normalizeH="0" baseline="0" noProof="0" dirty="0">
                <a:ln>
                  <a:noFill/>
                </a:ln>
                <a:solidFill>
                  <a:prstClr val="black"/>
                </a:solidFill>
                <a:effectLst/>
                <a:uLnTx/>
                <a:uFillTx/>
                <a:latin typeface="Calibri"/>
                <a:ea typeface="+mn-ea"/>
                <a:cs typeface="+mn-cs"/>
              </a:rPr>
              <a:t> 2024 u produktivní skupiny diváků do 65 let k poklesu zásahu o 4-6 p.b. U nejstarší populace 65+, která má zároveň mezi diváky ČT nejvyšší podíl, zůstal zásah nezměněn na úrovni 88 %. </a:t>
            </a:r>
          </a:p>
          <a:p>
            <a:pPr marL="285750" marR="0" lvl="1" indent="-285750" algn="just" defTabSz="914400" rtl="0" eaLnBrk="1" fontAlgn="base" latinLnBrk="0" hangingPunct="1">
              <a:lnSpc>
                <a:spcPct val="100000"/>
              </a:lnSpc>
              <a:spcBef>
                <a:spcPct val="0"/>
              </a:spcBef>
              <a:spcAft>
                <a:spcPts val="350"/>
              </a:spcAft>
              <a:buClrTx/>
              <a:buSzTx/>
              <a:buFont typeface="Arial" pitchFamily="34" charset="0"/>
              <a:buChar char="•"/>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Pokud jde o vzdělanostní skupiny, zásah ČT se oproti roku 2024 plošně snížil o 2-5 p.b., nejvíce mezi diváky s vysokoškolským vzděláním.</a:t>
            </a:r>
          </a:p>
          <a:p>
            <a:pPr marL="285750" marR="0" lvl="1" indent="-285750" algn="just" defTabSz="914400" rtl="0" eaLnBrk="1" fontAlgn="base" latinLnBrk="0" hangingPunct="1">
              <a:lnSpc>
                <a:spcPct val="100000"/>
              </a:lnSpc>
              <a:spcBef>
                <a:spcPct val="0"/>
              </a:spcBef>
              <a:spcAft>
                <a:spcPts val="350"/>
              </a:spcAft>
              <a:buClrTx/>
              <a:buSzTx/>
              <a:buFont typeface="Arial" pitchFamily="34" charset="0"/>
              <a:buChar char="•"/>
              <a:tabLst/>
              <a:defRPr/>
            </a:pPr>
            <a:r>
              <a:rPr lang="cs-CZ" b="1" dirty="0">
                <a:solidFill>
                  <a:prstClr val="black"/>
                </a:solidFill>
                <a:latin typeface="Calibri"/>
              </a:rPr>
              <a:t>Příčinu plošného meziročního poklesu zásahu vysíláním České televize v roce 2025 vidíme v absenci významných globálních sportovních akcí a také v postupném mírném odlivu diváků od televizních obrazovek směrem k jiným médiím</a:t>
            </a:r>
            <a:r>
              <a:rPr lang="cs-CZ" dirty="0">
                <a:solidFill>
                  <a:prstClr val="black"/>
                </a:solidFill>
                <a:latin typeface="Calibri"/>
              </a:rPr>
              <a:t>, který je obecným jevem.</a:t>
            </a:r>
            <a:r>
              <a:rPr lang="cs-CZ" b="1" dirty="0">
                <a:solidFill>
                  <a:prstClr val="black"/>
                </a:solidFill>
                <a:latin typeface="Calibri"/>
              </a:rPr>
              <a:t> </a:t>
            </a:r>
          </a:p>
          <a:p>
            <a:pPr marL="285750" marR="0" lvl="1" indent="-285750" algn="just" defTabSz="914400" rtl="0" eaLnBrk="1" fontAlgn="base" latinLnBrk="0" hangingPunct="1">
              <a:lnSpc>
                <a:spcPct val="100000"/>
              </a:lnSpc>
              <a:spcBef>
                <a:spcPct val="0"/>
              </a:spcBef>
              <a:spcAft>
                <a:spcPts val="350"/>
              </a:spcAft>
              <a:buClrTx/>
              <a:buSzTx/>
              <a:buFont typeface="Arial" pitchFamily="34" charset="0"/>
              <a:buChar char="•"/>
              <a:tabLst/>
              <a:defRPr/>
            </a:pPr>
            <a:r>
              <a:rPr lang="cs-CZ" dirty="0">
                <a:solidFill>
                  <a:prstClr val="black"/>
                </a:solidFill>
                <a:latin typeface="Calibri"/>
              </a:rPr>
              <a:t>Jak jsme již uvedli na začátku zprávy, Česká televize oslovuje diváky nejen televizním vysíláním, ale také prostřednictvím internetu. Průměrný týdenní zásah online obsahem ČT dosáhl v minulém roce 13 %, relativní </a:t>
            </a:r>
            <a:r>
              <a:rPr lang="cs-CZ" dirty="0">
                <a:latin typeface="Calibri" panose="020F0502020204030204" pitchFamily="34" charset="0"/>
                <a:ea typeface="Calibri" panose="020F0502020204030204" pitchFamily="34" charset="0"/>
                <a:cs typeface="Times New Roman" panose="02020603050405020304" pitchFamily="18" charset="0"/>
              </a:rPr>
              <a:t>zásah vysílání ČT díky tomu narostl o 4 %. </a:t>
            </a:r>
            <a:r>
              <a:rPr lang="cs-CZ" b="1" dirty="0">
                <a:latin typeface="Calibri" panose="020F0502020204030204" pitchFamily="34" charset="0"/>
                <a:ea typeface="Calibri" panose="020F0502020204030204" pitchFamily="34" charset="0"/>
                <a:cs typeface="Times New Roman" panose="02020603050405020304" pitchFamily="18" charset="0"/>
              </a:rPr>
              <a:t>Toto navýšení bylo výrazné zejména v mladších cílových skupinách</a:t>
            </a:r>
            <a:r>
              <a:rPr lang="cs-CZ" dirty="0">
                <a:latin typeface="Calibri" panose="020F0502020204030204" pitchFamily="34" charset="0"/>
                <a:ea typeface="Calibri" panose="020F0502020204030204" pitchFamily="34" charset="0"/>
                <a:cs typeface="Times New Roman" panose="02020603050405020304" pitchFamily="18" charset="0"/>
              </a:rPr>
              <a:t>:</a:t>
            </a:r>
            <a:r>
              <a:rPr lang="cs-CZ" b="1" dirty="0">
                <a:latin typeface="Calibri" panose="020F0502020204030204" pitchFamily="34" charset="0"/>
                <a:ea typeface="Calibri" panose="020F0502020204030204" pitchFamily="34" charset="0"/>
                <a:cs typeface="Times New Roman" panose="02020603050405020304" pitchFamily="18" charset="0"/>
              </a:rPr>
              <a:t> </a:t>
            </a:r>
            <a:r>
              <a:rPr lang="cs-CZ" dirty="0">
                <a:latin typeface="Calibri" panose="020F0502020204030204" pitchFamily="34" charset="0"/>
                <a:ea typeface="Calibri" panose="020F0502020204030204" pitchFamily="34" charset="0"/>
                <a:cs typeface="Times New Roman" panose="02020603050405020304" pitchFamily="18" charset="0"/>
              </a:rPr>
              <a:t>Ve skupině do 24 let činilo 29 %, v kategorii 25-34 let 19 %.</a:t>
            </a:r>
          </a:p>
        </p:txBody>
      </p:sp>
      <p:sp>
        <p:nvSpPr>
          <p:cNvPr id="2" name="AutoShape 2">
            <a:extLst>
              <a:ext uri="{FF2B5EF4-FFF2-40B4-BE49-F238E27FC236}">
                <a16:creationId xmlns:a16="http://schemas.microsoft.com/office/drawing/2014/main" id="{F7EFA08F-57A5-3A34-E899-8D00D35894D1}"/>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3D7B00D8-96F5-0D9A-8171-33890F21FB3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3A67E3B4-D703-9CDA-13E1-E2D350A7B070}"/>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D792A122-3055-FCCE-F31B-F2CB9D1F613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147</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BAC61B61-452D-B20B-84EB-B6ACABFA740D}"/>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7" name="Zástupný symbol pro datum 7">
            <a:extLst>
              <a:ext uri="{FF2B5EF4-FFF2-40B4-BE49-F238E27FC236}">
                <a16:creationId xmlns:a16="http://schemas.microsoft.com/office/drawing/2014/main" id="{614ECE27-780E-A9A6-2D23-7E9B57F49D2B}"/>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a:t>
            </a:r>
          </a:p>
        </p:txBody>
      </p:sp>
    </p:spTree>
    <p:extLst>
      <p:ext uri="{BB962C8B-B14F-4D97-AF65-F5344CB8AC3E}">
        <p14:creationId xmlns:p14="http://schemas.microsoft.com/office/powerpoint/2010/main" val="22269012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696000" y="972000"/>
            <a:ext cx="10800000" cy="4903907"/>
          </a:xfrm>
          <a:prstGeom prst="rect">
            <a:avLst/>
          </a:prstGeom>
          <a:noFill/>
        </p:spPr>
        <p:txBody>
          <a:bodyPr wrap="square" rtlCol="0">
            <a:spAutoFit/>
          </a:bodyPr>
          <a:lstStyle/>
          <a:p>
            <a:pPr marL="285750" marR="0" lvl="1" indent="-285750" algn="just" defTabSz="914400" rtl="0" eaLnBrk="1" fontAlgn="base" latinLnBrk="0" hangingPunct="1">
              <a:lnSpc>
                <a:spcPct val="100000"/>
              </a:lnSpc>
              <a:spcBef>
                <a:spcPct val="0"/>
              </a:spcBef>
              <a:spcAft>
                <a:spcPts val="350"/>
              </a:spcAft>
              <a:buClrTx/>
              <a:buSzTx/>
              <a:buFont typeface="Arial" pitchFamily="34" charset="0"/>
              <a:buChar char="•"/>
              <a:tabLst/>
              <a:defRPr/>
            </a:pPr>
            <a:r>
              <a:rPr lang="cs-CZ" b="1" dirty="0">
                <a:solidFill>
                  <a:prstClr val="black"/>
                </a:solidFill>
                <a:latin typeface="Calibri"/>
              </a:rPr>
              <a:t>Celková míra souhlasu s výrokem </a:t>
            </a:r>
            <a:r>
              <a:rPr lang="cs-CZ" b="1" i="1" dirty="0">
                <a:solidFill>
                  <a:prstClr val="black"/>
                </a:solidFill>
                <a:latin typeface="Calibri"/>
              </a:rPr>
              <a:t>ČT nabízí dostatek pořadů, které odpovídají mému vkusu a mým zájmům </a:t>
            </a:r>
            <a:r>
              <a:rPr lang="cs-CZ" b="1" dirty="0">
                <a:solidFill>
                  <a:prstClr val="black"/>
                </a:solidFill>
                <a:latin typeface="Calibri"/>
              </a:rPr>
              <a:t>meziročně poklesla o 1 p.b. na hodnotu 57 %</a:t>
            </a:r>
            <a:r>
              <a:rPr lang="cs-CZ" dirty="0">
                <a:solidFill>
                  <a:prstClr val="black"/>
                </a:solidFill>
                <a:latin typeface="Calibri"/>
              </a:rPr>
              <a:t>.</a:t>
            </a:r>
            <a:r>
              <a:rPr lang="cs-CZ" b="1" dirty="0">
                <a:solidFill>
                  <a:prstClr val="black"/>
                </a:solidFill>
                <a:latin typeface="Calibri"/>
              </a:rPr>
              <a:t> </a:t>
            </a:r>
            <a:r>
              <a:rPr lang="cs-CZ" dirty="0">
                <a:solidFill>
                  <a:prstClr val="black"/>
                </a:solidFill>
                <a:latin typeface="Calibri"/>
              </a:rPr>
              <a:t>S výrokem souhlasilo o 2 p.b. více žen a o 4 p.b. méně mužů než v roce 2024. </a:t>
            </a:r>
            <a:r>
              <a:rPr kumimoji="0" lang="cs-CZ" sz="1800" b="0" i="0" u="none" strike="noStrike" kern="1200" cap="none" spc="0" normalizeH="0" baseline="0" noProof="0" dirty="0">
                <a:ln>
                  <a:noFill/>
                </a:ln>
                <a:solidFill>
                  <a:prstClr val="black"/>
                </a:solidFill>
                <a:effectLst/>
                <a:uLnTx/>
                <a:uFillTx/>
                <a:latin typeface="Calibri"/>
                <a:ea typeface="+mn-ea"/>
                <a:cs typeface="+mn-cs"/>
              </a:rPr>
              <a:t>Nejvyšší pokles souhlasu s tímto výrokem registrujeme u diváků ve věku 18-24 let (-13 p.b.), nicméně v porovnání s průměrem let 2019-2023 není propad zdaleka tak dramatický, jedná se o -1 p.b. U dalších věkových skupin </a:t>
            </a:r>
            <a:r>
              <a:rPr lang="cs-CZ" sz="1800" dirty="0">
                <a:solidFill>
                  <a:prstClr val="black"/>
                </a:solidFill>
                <a:latin typeface="Calibri"/>
              </a:rPr>
              <a:t>jsme zaznamenali</a:t>
            </a:r>
            <a:r>
              <a:rPr kumimoji="0" lang="cs-CZ" sz="1800" b="0" i="0" u="none" strike="noStrike" kern="1200" cap="none" spc="0" normalizeH="0" baseline="0" noProof="0" dirty="0">
                <a:ln>
                  <a:noFill/>
                </a:ln>
                <a:solidFill>
                  <a:prstClr val="black"/>
                </a:solidFill>
                <a:effectLst/>
                <a:uLnTx/>
                <a:uFillTx/>
                <a:latin typeface="Calibri"/>
                <a:ea typeface="+mn-ea"/>
                <a:cs typeface="+mn-cs"/>
              </a:rPr>
              <a:t> poklesy a nárůsty v řádu nižších jednotek procentních bodů. Z hlediska vzdělanostních skupin došlo k nárůstu souhlasu u diváků se základním (+3 p.b.) a vysokoškolským (+1 p.b.) vzděláním. Pokles souhlasu jsme zaznamenali mezi diváky s maturitou (-5 p.b.). </a:t>
            </a:r>
            <a:r>
              <a:rPr kumimoji="0" lang="cs-CZ" sz="1800" b="1" i="0" u="none" strike="noStrike" kern="1200" cap="none" spc="0" normalizeH="0" baseline="0" noProof="0" dirty="0">
                <a:ln>
                  <a:noFill/>
                </a:ln>
                <a:solidFill>
                  <a:prstClr val="black"/>
                </a:solidFill>
                <a:effectLst/>
                <a:uLnTx/>
                <a:uFillTx/>
                <a:latin typeface="Calibri"/>
                <a:ea typeface="+mn-ea"/>
                <a:cs typeface="+mn-cs"/>
              </a:rPr>
              <a:t>Vysokoškolsky vzdělaní diváci zůstávají i nadále skupinou, která je s programovou nabídkou ČT vůbec nejspokojenější (65 %).</a:t>
            </a:r>
          </a:p>
          <a:p>
            <a:pPr marL="285750" marR="0" lvl="1" indent="-285750" algn="just" defTabSz="914400" rtl="0" eaLnBrk="1" fontAlgn="base" latinLnBrk="0" hangingPunct="1">
              <a:lnSpc>
                <a:spcPct val="100000"/>
              </a:lnSpc>
              <a:spcBef>
                <a:spcPct val="0"/>
              </a:spcBef>
              <a:spcAft>
                <a:spcPts val="350"/>
              </a:spcAft>
              <a:buClrTx/>
              <a:buSzTx/>
              <a:buFont typeface="Arial"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a:ea typeface="+mn-ea"/>
                <a:cs typeface="+mn-cs"/>
              </a:rPr>
              <a:t>Celkový souhlas s výrokem </a:t>
            </a:r>
            <a:r>
              <a:rPr kumimoji="0" lang="cs-CZ" sz="1800" b="1" i="1" u="none" strike="noStrike" kern="1200" cap="none" spc="0" normalizeH="0" baseline="0" noProof="0" dirty="0">
                <a:ln>
                  <a:noFill/>
                </a:ln>
                <a:solidFill>
                  <a:prstClr val="black"/>
                </a:solidFill>
                <a:effectLst/>
                <a:uLnTx/>
                <a:uFillTx/>
                <a:latin typeface="Calibri" pitchFamily="34" charset="0"/>
                <a:ea typeface="+mn-ea"/>
                <a:cs typeface="+mn-cs"/>
              </a:rPr>
              <a:t>„</a:t>
            </a:r>
            <a:r>
              <a:rPr kumimoji="0" lang="cs-CZ" sz="1800" b="1" i="1" u="none" strike="noStrike" kern="1200" cap="none" spc="0" normalizeH="0" baseline="0" noProof="0" dirty="0">
                <a:ln>
                  <a:noFill/>
                </a:ln>
                <a:solidFill>
                  <a:prstClr val="black"/>
                </a:solidFill>
                <a:effectLst/>
                <a:uLnTx/>
                <a:uFillTx/>
                <a:latin typeface="Calibri"/>
                <a:ea typeface="+mn-ea"/>
                <a:cs typeface="+mn-cs"/>
              </a:rPr>
              <a:t>ČT přináší i pořady, které komerční stanice nevysílají</a:t>
            </a:r>
            <a:r>
              <a:rPr kumimoji="0" lang="cs-CZ" sz="1800" b="1" i="1" u="none" strike="noStrike" kern="1200" cap="none" spc="0" normalizeH="0" baseline="0" noProof="0" dirty="0">
                <a:ln>
                  <a:noFill/>
                </a:ln>
                <a:solidFill>
                  <a:prstClr val="black"/>
                </a:solidFill>
                <a:effectLst/>
                <a:uLnTx/>
                <a:uFillTx/>
                <a:latin typeface="Calibri" pitchFamily="34" charset="0"/>
                <a:ea typeface="+mn-ea"/>
                <a:cs typeface="+mn-cs"/>
              </a:rPr>
              <a:t>“</a:t>
            </a:r>
            <a:r>
              <a:rPr kumimoji="0" lang="cs-CZ" sz="1800" b="1" i="0" u="none" strike="noStrike" kern="1200" cap="none" spc="0" normalizeH="0" baseline="0" noProof="0" dirty="0">
                <a:ln>
                  <a:noFill/>
                </a:ln>
                <a:solidFill>
                  <a:prstClr val="black"/>
                </a:solidFill>
                <a:effectLst/>
                <a:uLnTx/>
                <a:uFillTx/>
                <a:latin typeface="Calibri" pitchFamily="34" charset="0"/>
                <a:ea typeface="+mn-ea"/>
                <a:cs typeface="+mn-cs"/>
              </a:rPr>
              <a:t> narostl oproti roku 2024 o 1 p.b. na 68 %. </a:t>
            </a:r>
            <a:r>
              <a:rPr kumimoji="0" lang="cs-CZ" sz="1800" b="0" i="0" u="none" strike="noStrike" kern="1200" cap="none" spc="0" normalizeH="0" baseline="0" noProof="0" dirty="0">
                <a:ln>
                  <a:noFill/>
                </a:ln>
                <a:solidFill>
                  <a:prstClr val="black"/>
                </a:solidFill>
                <a:effectLst/>
                <a:uLnTx/>
                <a:uFillTx/>
                <a:latin typeface="Calibri" pitchFamily="34" charset="0"/>
                <a:ea typeface="+mn-ea"/>
                <a:cs typeface="+mn-cs"/>
              </a:rPr>
              <a:t>Tradičně vyšší zůstává míra souhlasu u mužů (69 %) než u žen (66 %). Nárůst jsme zaznamenali mezi diváky ve věku 35-54 let (+3-4 p.b.) a mezi těmi nejstaršími 65+ (+2 p.b.). </a:t>
            </a:r>
            <a:r>
              <a:rPr lang="cs-CZ" dirty="0">
                <a:solidFill>
                  <a:prstClr val="black"/>
                </a:solidFill>
                <a:latin typeface="Calibri" pitchFamily="34" charset="0"/>
              </a:rPr>
              <a:t>Pokles</a:t>
            </a:r>
            <a:r>
              <a:rPr kumimoji="0" lang="cs-CZ" sz="1800" b="0" i="0" u="none" strike="noStrike" kern="1200" cap="none" spc="0" normalizeH="0" baseline="0" noProof="0" dirty="0">
                <a:ln>
                  <a:noFill/>
                </a:ln>
                <a:solidFill>
                  <a:prstClr val="black"/>
                </a:solidFill>
                <a:effectLst/>
                <a:uLnTx/>
                <a:uFillTx/>
                <a:latin typeface="Calibri" pitchFamily="34" charset="0"/>
                <a:ea typeface="+mn-ea"/>
                <a:cs typeface="+mn-cs"/>
              </a:rPr>
              <a:t> naopak registrujeme v nejmladší věkové skupině 15-24 let (-6 p.b.). Míra souhlasu narostla u diváků se základním vzděláním (+4 p.b.) a klesla u vysokoškoláků (-2 p.b.).</a:t>
            </a:r>
          </a:p>
          <a:p>
            <a:pPr marL="285750" marR="0" lvl="1" indent="-285750" algn="just" defTabSz="914400" rtl="0" eaLnBrk="1" fontAlgn="base" latinLnBrk="0" hangingPunct="1">
              <a:lnSpc>
                <a:spcPct val="100000"/>
              </a:lnSpc>
              <a:spcBef>
                <a:spcPct val="0"/>
              </a:spcBef>
              <a:spcAft>
                <a:spcPts val="350"/>
              </a:spcAft>
              <a:buClrTx/>
              <a:buSzTx/>
              <a:buFont typeface="Arial"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pitchFamily="34" charset="0"/>
                <a:ea typeface="+mn-ea"/>
                <a:cs typeface="+mn-cs"/>
              </a:rPr>
              <a:t>Spokojenost s pořady ČT napříč věkovými skupinami je tradičně vysoká. </a:t>
            </a:r>
            <a:r>
              <a:rPr kumimoji="0" lang="cs-CZ" sz="1800" b="0" i="0" u="none" strike="noStrike" kern="1200" cap="none" spc="0" normalizeH="0" baseline="0" noProof="0" dirty="0">
                <a:ln>
                  <a:noFill/>
                </a:ln>
                <a:solidFill>
                  <a:prstClr val="black"/>
                </a:solidFill>
                <a:effectLst/>
                <a:uLnTx/>
                <a:uFillTx/>
                <a:latin typeface="Calibri" pitchFamily="34" charset="0"/>
                <a:ea typeface="+mn-ea"/>
                <a:cs typeface="+mn-cs"/>
              </a:rPr>
              <a:t>Nejlepší hodnocení registrujeme mezi nejmladšími a </a:t>
            </a:r>
            <a:r>
              <a:rPr lang="cs-CZ" dirty="0">
                <a:solidFill>
                  <a:prstClr val="black"/>
                </a:solidFill>
                <a:latin typeface="Calibri" pitchFamily="34" charset="0"/>
              </a:rPr>
              <a:t>nejstaršími</a:t>
            </a:r>
            <a:r>
              <a:rPr kumimoji="0" lang="cs-CZ" sz="1800" b="0" i="0" u="none" strike="noStrike" kern="1200" cap="none" spc="0" normalizeH="0" baseline="0" noProof="0" dirty="0">
                <a:ln>
                  <a:noFill/>
                </a:ln>
                <a:solidFill>
                  <a:prstClr val="black"/>
                </a:solidFill>
                <a:effectLst/>
                <a:uLnTx/>
                <a:uFillTx/>
                <a:latin typeface="Calibri" pitchFamily="34" charset="0"/>
                <a:ea typeface="+mn-ea"/>
                <a:cs typeface="+mn-cs"/>
              </a:rPr>
              <a:t> diváky (83 %). Relativně nejkritičtější jsou diváci mladšího produktivního věku (25-44 let), ale i zde činí hodnota spokojenosti 79-80 %. I tentokrát je patrný rozdíl mezi pohlavími, když </a:t>
            </a:r>
            <a:r>
              <a:rPr kumimoji="0" lang="cs-CZ" sz="1800" b="1" i="0" u="none" strike="noStrike" kern="1200" cap="none" spc="0" normalizeH="0" baseline="0" noProof="0" dirty="0">
                <a:ln>
                  <a:noFill/>
                </a:ln>
                <a:solidFill>
                  <a:prstClr val="black"/>
                </a:solidFill>
                <a:effectLst/>
                <a:uLnTx/>
                <a:uFillTx/>
                <a:latin typeface="Calibri" pitchFamily="34" charset="0"/>
                <a:ea typeface="+mn-ea"/>
                <a:cs typeface="+mn-cs"/>
              </a:rPr>
              <a:t>ženy obecně hodnotí pořady ČT pozitivněji než muži</a:t>
            </a:r>
            <a:r>
              <a:rPr kumimoji="0" lang="cs-CZ" sz="1800" i="0" u="none" strike="noStrike" kern="1200" cap="none" spc="0" normalizeH="0" baseline="0" noProof="0" dirty="0">
                <a:ln>
                  <a:noFill/>
                </a:ln>
                <a:solidFill>
                  <a:prstClr val="black"/>
                </a:solidFill>
                <a:effectLst/>
                <a:uLnTx/>
                <a:uFillTx/>
                <a:latin typeface="Calibri" pitchFamily="34" charset="0"/>
                <a:ea typeface="+mn-ea"/>
                <a:cs typeface="+mn-cs"/>
              </a:rPr>
              <a:t> (aktuálně 86 % vs. 80 %).</a:t>
            </a:r>
            <a:endParaRPr kumimoji="0" lang="cs-CZ" sz="180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AutoShape 2">
            <a:extLst>
              <a:ext uri="{FF2B5EF4-FFF2-40B4-BE49-F238E27FC236}">
                <a16:creationId xmlns:a16="http://schemas.microsoft.com/office/drawing/2014/main" id="{770E1282-E289-2594-DB67-70130E2012C4}"/>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DBB96550-D17D-3E37-ED7B-F5BF4C309FBD}"/>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6BB1C0E4-9F70-7C81-5C30-DF055AFAB76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5E9DE176-FBC5-F5F4-1303-1E5B8FCDDF32}"/>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148</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2332E780-1204-BD1B-AA1D-C99859EF880C}"/>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7" name="Zástupný symbol pro datum 7">
            <a:extLst>
              <a:ext uri="{FF2B5EF4-FFF2-40B4-BE49-F238E27FC236}">
                <a16:creationId xmlns:a16="http://schemas.microsoft.com/office/drawing/2014/main" id="{FF1A51C5-5C4A-36E6-8A52-E40500D70528}"/>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a:t>
            </a:r>
          </a:p>
        </p:txBody>
      </p:sp>
    </p:spTree>
    <p:extLst>
      <p:ext uri="{BB962C8B-B14F-4D97-AF65-F5344CB8AC3E}">
        <p14:creationId xmlns:p14="http://schemas.microsoft.com/office/powerpoint/2010/main" val="232084030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1737356" y="549209"/>
            <a:ext cx="8717288"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2025: PRŮMĚRNÝ TÝDENNÍ ZÁSAH ČT, DĚTSKÝCH pořadů a KANÁLU čt :d VE skupinách 15+, 4-9 LET A 4-12 LET</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ATO – Nielsen,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graphicFrame>
        <p:nvGraphicFramePr>
          <p:cNvPr id="2" name="Graf 1">
            <a:extLst>
              <a:ext uri="{FF2B5EF4-FFF2-40B4-BE49-F238E27FC236}">
                <a16:creationId xmlns:a16="http://schemas.microsoft.com/office/drawing/2014/main" id="{3AB1B804-FC3E-10D8-E2F3-6CE20CC43F2A}"/>
              </a:ext>
            </a:extLst>
          </p:cNvPr>
          <p:cNvGraphicFramePr>
            <a:graphicFrameLocks/>
          </p:cNvGraphicFramePr>
          <p:nvPr/>
        </p:nvGraphicFramePr>
        <p:xfrm>
          <a:off x="696000" y="1772816"/>
          <a:ext cx="10800000" cy="4677196"/>
        </p:xfrm>
        <a:graphic>
          <a:graphicData uri="http://schemas.openxmlformats.org/drawingml/2006/chart">
            <c:chart xmlns:c="http://schemas.openxmlformats.org/drawingml/2006/chart" xmlns:r="http://schemas.openxmlformats.org/officeDocument/2006/relationships" r:id="rId3"/>
          </a:graphicData>
        </a:graphic>
      </p:graphicFrame>
      <p:pic>
        <p:nvPicPr>
          <p:cNvPr id="3" name="Obrázek 6">
            <a:extLst>
              <a:ext uri="{FF2B5EF4-FFF2-40B4-BE49-F238E27FC236}">
                <a16:creationId xmlns:a16="http://schemas.microsoft.com/office/drawing/2014/main" id="{DAD0736D-B3B5-07EB-1DC6-EA47CE1B62B6}"/>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4A8F63D6-CC8E-0F86-9675-E904901D468C}"/>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6E158891-5655-9D4B-1BDD-3CFAE2C02109}"/>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149</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ACC38766-8781-9609-D33B-61399902873A}"/>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8" name="Zástupný symbol pro datum 7">
            <a:extLst>
              <a:ext uri="{FF2B5EF4-FFF2-40B4-BE49-F238E27FC236}">
                <a16:creationId xmlns:a16="http://schemas.microsoft.com/office/drawing/2014/main" id="{623B988E-B5C7-9C74-232C-30A204594C26}"/>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spTree>
    <p:extLst>
      <p:ext uri="{BB962C8B-B14F-4D97-AF65-F5344CB8AC3E}">
        <p14:creationId xmlns:p14="http://schemas.microsoft.com/office/powerpoint/2010/main" val="284690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a:extLst>
              <a:ext uri="{FF2B5EF4-FFF2-40B4-BE49-F238E27FC236}">
                <a16:creationId xmlns:a16="http://schemas.microsoft.com/office/drawing/2014/main" id="{E9B0A596-AEAE-21A1-C73E-496889E67913}"/>
              </a:ext>
            </a:extLst>
          </p:cNvPr>
          <p:cNvGraphicFramePr>
            <a:graphicFrameLocks noGrp="1"/>
          </p:cNvGraphicFramePr>
          <p:nvPr>
            <p:extLst>
              <p:ext uri="{D42A27DB-BD31-4B8C-83A1-F6EECF244321}">
                <p14:modId xmlns:p14="http://schemas.microsoft.com/office/powerpoint/2010/main" val="2353512649"/>
              </p:ext>
            </p:extLst>
          </p:nvPr>
        </p:nvGraphicFramePr>
        <p:xfrm>
          <a:off x="677814" y="1628800"/>
          <a:ext cx="10836374" cy="4483944"/>
        </p:xfrm>
        <a:graphic>
          <a:graphicData uri="http://schemas.openxmlformats.org/drawingml/2006/table">
            <a:tbl>
              <a:tblPr/>
              <a:tblGrid>
                <a:gridCol w="2697583">
                  <a:extLst>
                    <a:ext uri="{9D8B030D-6E8A-4147-A177-3AD203B41FA5}">
                      <a16:colId xmlns:a16="http://schemas.microsoft.com/office/drawing/2014/main" val="20000"/>
                    </a:ext>
                  </a:extLst>
                </a:gridCol>
                <a:gridCol w="1508243">
                  <a:extLst>
                    <a:ext uri="{9D8B030D-6E8A-4147-A177-3AD203B41FA5}">
                      <a16:colId xmlns:a16="http://schemas.microsoft.com/office/drawing/2014/main" val="20001"/>
                    </a:ext>
                  </a:extLst>
                </a:gridCol>
                <a:gridCol w="1508243">
                  <a:extLst>
                    <a:ext uri="{9D8B030D-6E8A-4147-A177-3AD203B41FA5}">
                      <a16:colId xmlns:a16="http://schemas.microsoft.com/office/drawing/2014/main" val="1032530515"/>
                    </a:ext>
                  </a:extLst>
                </a:gridCol>
                <a:gridCol w="1508243">
                  <a:extLst>
                    <a:ext uri="{9D8B030D-6E8A-4147-A177-3AD203B41FA5}">
                      <a16:colId xmlns:a16="http://schemas.microsoft.com/office/drawing/2014/main" val="1983703470"/>
                    </a:ext>
                  </a:extLst>
                </a:gridCol>
                <a:gridCol w="1508243">
                  <a:extLst>
                    <a:ext uri="{9D8B030D-6E8A-4147-A177-3AD203B41FA5}">
                      <a16:colId xmlns:a16="http://schemas.microsoft.com/office/drawing/2014/main" val="3001461267"/>
                    </a:ext>
                  </a:extLst>
                </a:gridCol>
                <a:gridCol w="2105819">
                  <a:extLst>
                    <a:ext uri="{9D8B030D-6E8A-4147-A177-3AD203B41FA5}">
                      <a16:colId xmlns:a16="http://schemas.microsoft.com/office/drawing/2014/main" val="2184252810"/>
                    </a:ext>
                  </a:extLst>
                </a:gridCol>
              </a:tblGrid>
              <a:tr h="947879">
                <a:tc rowSpan="2">
                  <a:txBody>
                    <a:bodyPr/>
                    <a:lstStyle/>
                    <a:p>
                      <a:pPr algn="l" rtl="0" fontAlgn="ctr"/>
                      <a:r>
                        <a:rPr lang="cs-CZ" sz="1400" b="0" i="0" u="none" strike="noStrike" dirty="0">
                          <a:solidFill>
                            <a:srgbClr val="000000"/>
                          </a:solidFill>
                          <a:effectLst/>
                          <a:latin typeface="+mj-lt"/>
                        </a:rPr>
                        <a:t> </a:t>
                      </a:r>
                    </a:p>
                  </a:txBody>
                  <a:tcPr marL="8197" marR="8197" marT="8197"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j-lt"/>
                          <a:ea typeface="+mn-ea"/>
                          <a:cs typeface="+mn-cs"/>
                        </a:rPr>
                        <a:t>Průměrný týdenní zásah TV vysíláním ČT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j-lt"/>
                          <a:ea typeface="+mn-ea"/>
                          <a:cs typeface="+mn-cs"/>
                        </a:rPr>
                        <a:t>(ATO)</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lnL w="12700" cap="flat" cmpd="sng" algn="ctr">
                      <a:solidFill>
                        <a:schemeClr val="bg1">
                          <a:lumMod val="65000"/>
                        </a:schemeClr>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j-lt"/>
                          <a:ea typeface="+mn-ea"/>
                          <a:cs typeface="+mn-cs"/>
                        </a:rPr>
                        <a:t>Průměrný týdenní zásah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j-lt"/>
                          <a:ea typeface="+mn-ea"/>
                          <a:cs typeface="+mn-cs"/>
                        </a:rPr>
                        <a:t>online obsahem ČT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j-lt"/>
                          <a:ea typeface="+mn-ea"/>
                          <a:cs typeface="+mn-cs"/>
                        </a:rPr>
                        <a:t>(NetMonitor)</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lnL w="12700" cap="flat" cmpd="sng" algn="ctr">
                      <a:solidFill>
                        <a:schemeClr val="bg1">
                          <a:lumMod val="65000"/>
                        </a:schemeClr>
                      </a:solidFill>
                      <a:prstDash val="solid"/>
                      <a:round/>
                      <a:headEnd type="none" w="med" len="med"/>
                      <a:tailEnd type="none" w="med" len="med"/>
                    </a:ln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j-lt"/>
                          <a:ea typeface="+mn-ea"/>
                          <a:cs typeface="+mn-cs"/>
                        </a:rPr>
                        <a:t>Relativní navýšení zásahu TV vysíláním ČT díky online obsahu ČT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78201519"/>
                  </a:ext>
                </a:extLst>
              </a:tr>
              <a:tr h="243877">
                <a:tc vMerge="1">
                  <a:txBody>
                    <a:bodyPr/>
                    <a:lstStyle/>
                    <a:p>
                      <a:endParaRPr lang="cs-CZ"/>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j-lt"/>
                          <a:ea typeface="+mn-ea"/>
                          <a:cs typeface="+mn-cs"/>
                        </a:rPr>
                        <a:t>podíl</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n-lt"/>
                          <a:ea typeface="+mn-ea"/>
                          <a:cs typeface="+mn-cs"/>
                        </a:rPr>
                        <a:t>počet v tis.</a:t>
                      </a:r>
                      <a:endParaRPr kumimoji="0" lang="cs-CZ" sz="1600" b="1" i="0" u="none" strike="noStrike" kern="1200" cap="none" spc="0" normalizeH="0" baseline="0" noProof="0" dirty="0">
                        <a:ln>
                          <a:noFill/>
                        </a:ln>
                        <a:solidFill>
                          <a:srgbClr val="000000"/>
                        </a:solidFill>
                        <a:effectLst/>
                        <a:uLnTx/>
                        <a:uFillTx/>
                        <a:latin typeface="+mj-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cs-CZ" sz="1600" b="1" dirty="0">
                          <a:latin typeface="+mj-lt"/>
                        </a:rPr>
                        <a:t>podíl</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cs-CZ" sz="1600" b="1" kern="1200" dirty="0">
                          <a:solidFill>
                            <a:schemeClr val="tx1"/>
                          </a:solidFill>
                          <a:latin typeface="+mn-lt"/>
                          <a:ea typeface="+mn-ea"/>
                          <a:cs typeface="+mn-cs"/>
                        </a:rPr>
                        <a:t>počet v tis.</a:t>
                      </a:r>
                      <a:endParaRPr lang="cs-CZ" sz="1600" b="1" dirty="0">
                        <a:latin typeface="+mj-lt"/>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endParaRPr lang="cs-CZ"/>
                    </a:p>
                  </a:txBody>
                  <a:tcPr/>
                </a:tc>
                <a:extLst>
                  <a:ext uri="{0D108BD9-81ED-4DB2-BD59-A6C34878D82A}">
                    <a16:rowId xmlns:a16="http://schemas.microsoft.com/office/drawing/2014/main" val="3937096683"/>
                  </a:ext>
                </a:extLst>
              </a:tr>
              <a:tr h="288377">
                <a:tc>
                  <a:txBody>
                    <a:bodyPr/>
                    <a:lstStyle/>
                    <a:p>
                      <a:pPr algn="l" fontAlgn="ctr"/>
                      <a:r>
                        <a:rPr lang="cs-CZ" sz="1500" b="0" i="0" u="none" strike="noStrike" dirty="0">
                          <a:solidFill>
                            <a:srgbClr val="000000"/>
                          </a:solidFill>
                          <a:effectLst/>
                          <a:latin typeface="+mj-lt"/>
                        </a:rPr>
                        <a:t>Populace 15+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65 %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5 337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1 126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23503">
                <a:tc>
                  <a:txBody>
                    <a:bodyPr/>
                    <a:lstStyle/>
                    <a:p>
                      <a:pPr algn="l" fontAlgn="ctr"/>
                      <a:r>
                        <a:rPr lang="cs-CZ" sz="1500" b="0" i="0" u="none" strike="noStrike" dirty="0">
                          <a:solidFill>
                            <a:srgbClr val="000000"/>
                          </a:solidFill>
                          <a:effectLst/>
                          <a:latin typeface="+mj-lt"/>
                        </a:rPr>
                        <a:t>Muži 15+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64 %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2 523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585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3152120"/>
                  </a:ext>
                </a:extLst>
              </a:tr>
              <a:tr h="267082">
                <a:tc>
                  <a:txBody>
                    <a:bodyPr/>
                    <a:lstStyle/>
                    <a:p>
                      <a:pPr algn="l" fontAlgn="ctr"/>
                      <a:r>
                        <a:rPr lang="cs-CZ" sz="1500" b="0" i="0" u="none" strike="noStrike" dirty="0">
                          <a:solidFill>
                            <a:srgbClr val="000000"/>
                          </a:solidFill>
                          <a:effectLst/>
                          <a:latin typeface="+mj-lt"/>
                        </a:rPr>
                        <a:t>Ženy 15+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66 %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2 814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541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67082">
                <a:tc>
                  <a:txBody>
                    <a:bodyPr/>
                    <a:lstStyle/>
                    <a:p>
                      <a:pPr algn="l" fontAlgn="ctr"/>
                      <a:r>
                        <a:rPr lang="cs-CZ" sz="1500" b="0" i="0" u="none" strike="noStrike" dirty="0">
                          <a:solidFill>
                            <a:srgbClr val="000000"/>
                          </a:solidFill>
                          <a:effectLst/>
                          <a:latin typeface="+mj-lt"/>
                        </a:rPr>
                        <a:t>15-24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219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9 %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105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267082">
                <a:tc>
                  <a:txBody>
                    <a:bodyPr/>
                    <a:lstStyle/>
                    <a:p>
                      <a:pPr algn="l" fontAlgn="ctr"/>
                      <a:r>
                        <a:rPr lang="cs-CZ" sz="1500" b="0" i="0" u="none" strike="noStrike" dirty="0">
                          <a:solidFill>
                            <a:srgbClr val="000000"/>
                          </a:solidFill>
                          <a:effectLst/>
                          <a:latin typeface="+mj-lt"/>
                        </a:rPr>
                        <a:t>25-34</a:t>
                      </a:r>
                      <a:r>
                        <a:rPr lang="cs-CZ" sz="1500" b="0" i="0" u="none" strike="noStrike" baseline="0" dirty="0">
                          <a:solidFill>
                            <a:srgbClr val="000000"/>
                          </a:solidFill>
                          <a:effectLst/>
                          <a:latin typeface="+mj-lt"/>
                        </a:rPr>
                        <a:t> let</a:t>
                      </a:r>
                      <a:endParaRPr lang="cs-CZ" sz="1500" b="0"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38 %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341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16 %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167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19 %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9"/>
                  </a:ext>
                </a:extLst>
              </a:tr>
              <a:tr h="267082">
                <a:tc>
                  <a:txBody>
                    <a:bodyPr/>
                    <a:lstStyle/>
                    <a:p>
                      <a:pPr algn="l" fontAlgn="ctr"/>
                      <a:r>
                        <a:rPr lang="cs-CZ" sz="1500" b="0" i="0" u="none" strike="noStrike" kern="1200" dirty="0">
                          <a:solidFill>
                            <a:srgbClr val="000000"/>
                          </a:solidFill>
                          <a:effectLst/>
                          <a:latin typeface="+mj-lt"/>
                          <a:ea typeface="+mn-ea"/>
                          <a:cs typeface="+mn-cs"/>
                        </a:rPr>
                        <a:t>35-44</a:t>
                      </a:r>
                      <a:r>
                        <a:rPr lang="cs-CZ" sz="1500" b="0" i="0" u="none" strike="noStrike" kern="1200" baseline="0" dirty="0">
                          <a:solidFill>
                            <a:srgbClr val="000000"/>
                          </a:solidFill>
                          <a:effectLst/>
                          <a:latin typeface="+mj-lt"/>
                          <a:ea typeface="+mn-ea"/>
                          <a:cs typeface="+mn-cs"/>
                        </a:rPr>
                        <a:t> let</a:t>
                      </a:r>
                      <a:endParaRPr lang="cs-CZ" sz="1500" b="0"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56 %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694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17 %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224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7 %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0"/>
                  </a:ext>
                </a:extLst>
              </a:tr>
              <a:tr h="267082">
                <a:tc>
                  <a:txBody>
                    <a:bodyPr/>
                    <a:lstStyle/>
                    <a:p>
                      <a:pPr algn="l" fontAlgn="ctr"/>
                      <a:r>
                        <a:rPr lang="cs-CZ" sz="1500" b="0" i="0" u="none" strike="noStrike" kern="1200" dirty="0">
                          <a:solidFill>
                            <a:srgbClr val="000000"/>
                          </a:solidFill>
                          <a:effectLst/>
                          <a:latin typeface="+mj-lt"/>
                          <a:ea typeface="+mn-ea"/>
                          <a:cs typeface="+mn-cs"/>
                        </a:rPr>
                        <a:t>45-54</a:t>
                      </a:r>
                      <a:r>
                        <a:rPr lang="cs-CZ" sz="1500" b="0" i="0" u="none" strike="noStrike" kern="1200" baseline="0" dirty="0">
                          <a:solidFill>
                            <a:srgbClr val="000000"/>
                          </a:solidFill>
                          <a:effectLst/>
                          <a:latin typeface="+mj-lt"/>
                          <a:ea typeface="+mn-ea"/>
                          <a:cs typeface="+mn-cs"/>
                        </a:rPr>
                        <a:t> let</a:t>
                      </a:r>
                      <a:endParaRPr lang="cs-CZ" sz="1500" b="0"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72 %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1 158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16 %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258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1142894"/>
                  </a:ext>
                </a:extLst>
              </a:tr>
              <a:tr h="267082">
                <a:tc>
                  <a:txBody>
                    <a:bodyPr/>
                    <a:lstStyle/>
                    <a:p>
                      <a:pPr algn="l" fontAlgn="ctr"/>
                      <a:r>
                        <a:rPr lang="cs-CZ" sz="1500" b="0" i="0" u="none" strike="noStrike" dirty="0">
                          <a:solidFill>
                            <a:srgbClr val="000000"/>
                          </a:solidFill>
                          <a:effectLst/>
                          <a:latin typeface="+mj-lt"/>
                        </a:rPr>
                        <a:t>55 a více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85 %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2 926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371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6100849"/>
                  </a:ext>
                </a:extLst>
              </a:tr>
              <a:tr h="267082">
                <a:tc>
                  <a:txBody>
                    <a:bodyPr/>
                    <a:lstStyle/>
                    <a:p>
                      <a:pPr algn="l" fontAlgn="ctr"/>
                      <a:r>
                        <a:rPr lang="cs-CZ" sz="1500" b="0" i="0" u="none" strike="noStrike" dirty="0">
                          <a:solidFill>
                            <a:srgbClr val="000000"/>
                          </a:solidFill>
                          <a:effectLst/>
                          <a:latin typeface="+mj-lt"/>
                        </a:rPr>
                        <a:t>Základní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68 %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418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1662881"/>
                  </a:ext>
                </a:extLst>
              </a:tr>
              <a:tr h="267082">
                <a:tc>
                  <a:txBody>
                    <a:bodyPr/>
                    <a:lstStyle/>
                    <a:p>
                      <a:pPr algn="l" fontAlgn="ctr"/>
                      <a:r>
                        <a:rPr lang="cs-CZ" sz="1500" b="0" i="0" u="none" strike="noStrike" dirty="0">
                          <a:solidFill>
                            <a:srgbClr val="000000"/>
                          </a:solidFill>
                          <a:effectLst/>
                          <a:latin typeface="+mj-lt"/>
                        </a:rPr>
                        <a:t>SŠ bez maturity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73 %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1 897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9 %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243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4809618"/>
                  </a:ext>
                </a:extLst>
              </a:tr>
              <a:tr h="26708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b="0" i="0" u="none" strike="noStrike" kern="1200" dirty="0">
                          <a:solidFill>
                            <a:srgbClr val="000000"/>
                          </a:solidFill>
                          <a:effectLst/>
                          <a:latin typeface="+mj-lt"/>
                          <a:ea typeface="+mn-ea"/>
                          <a:cs typeface="+mn-cs"/>
                        </a:rPr>
                        <a:t>SŠ s maturitou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70 %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1 739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377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2222003"/>
                  </a:ext>
                </a:extLst>
              </a:tr>
              <a:tr h="26708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b="0" i="0" u="none" strike="noStrike" kern="1200" dirty="0">
                          <a:solidFill>
                            <a:srgbClr val="000000"/>
                          </a:solidFill>
                          <a:effectLst/>
                          <a:latin typeface="+mj-lt"/>
                          <a:ea typeface="+mn-ea"/>
                          <a:cs typeface="+mn-cs"/>
                        </a:rPr>
                        <a:t>VŠ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70 %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1 065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379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8 %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6699032"/>
                  </a:ext>
                </a:extLst>
              </a:tr>
            </a:tbl>
          </a:graphicData>
        </a:graphic>
      </p:graphicFrame>
      <p:sp>
        <p:nvSpPr>
          <p:cNvPr id="7"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ts val="0"/>
              </a:spcAft>
              <a:tabLst>
                <a:tab pos="631825" algn="l"/>
              </a:tabLst>
              <a:defRPr/>
            </a:pPr>
            <a:r>
              <a:rPr lang="cs-CZ" sz="2000" b="1" cap="all" dirty="0">
                <a:solidFill>
                  <a:prstClr val="black"/>
                </a:solidFill>
                <a:latin typeface="Calibri" pitchFamily="34" charset="0"/>
              </a:rPr>
              <a:t>2025: PRŮMĚRNÝ CELKOVÝ TÝDENNÍ ZÁSAH (r) ČESKÉ TELEVIZE</a:t>
            </a:r>
          </a:p>
          <a:p>
            <a:pPr marL="1588" indent="-1588" algn="ctr" defTabSz="271463">
              <a:spcBef>
                <a:spcPts val="0"/>
              </a:spcBef>
              <a:spcAft>
                <a:spcPct val="20000"/>
              </a:spcAft>
              <a:tabLst>
                <a:tab pos="631825" algn="l"/>
              </a:tabLst>
              <a:defRPr/>
            </a:pPr>
            <a:r>
              <a:rPr lang="cs-CZ" sz="2000" b="1" cap="all" dirty="0">
                <a:solidFill>
                  <a:prstClr val="black"/>
                </a:solidFill>
                <a:latin typeface="Calibri" pitchFamily="34" charset="0"/>
              </a:rPr>
              <a:t>tv vysíláním a online obsahem *</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NetMonitor, TV populace</a:t>
            </a:r>
            <a:endParaRPr lang="cs-CZ" sz="1200" dirty="0">
              <a:solidFill>
                <a:prstClr val="black"/>
              </a:solidFill>
              <a:latin typeface="Calibri" pitchFamily="34" charset="0"/>
            </a:endParaRPr>
          </a:p>
        </p:txBody>
      </p:sp>
      <p:sp>
        <p:nvSpPr>
          <p:cNvPr id="2" name="TextovéPole 1"/>
          <p:cNvSpPr txBox="1"/>
          <p:nvPr/>
        </p:nvSpPr>
        <p:spPr>
          <a:xfrm>
            <a:off x="-684584" y="3861048"/>
            <a:ext cx="184731" cy="369332"/>
          </a:xfrm>
          <a:prstGeom prst="rect">
            <a:avLst/>
          </a:prstGeom>
          <a:noFill/>
        </p:spPr>
        <p:txBody>
          <a:bodyPr wrap="none" rtlCol="0">
            <a:spAutoFit/>
          </a:bodyPr>
          <a:lstStyle/>
          <a:p>
            <a:endParaRPr lang="cs-CZ" dirty="0"/>
          </a:p>
        </p:txBody>
      </p:sp>
      <p:pic>
        <p:nvPicPr>
          <p:cNvPr id="4" name="Obrázek 3">
            <a:extLst>
              <a:ext uri="{FF2B5EF4-FFF2-40B4-BE49-F238E27FC236}">
                <a16:creationId xmlns:a16="http://schemas.microsoft.com/office/drawing/2014/main" id="{04FD6EF4-22BC-2F14-4E45-A10FC68CF4C2}"/>
              </a:ext>
            </a:extLst>
          </p:cNvPr>
          <p:cNvPicPr>
            <a:picLocks noChangeAspect="1"/>
          </p:cNvPicPr>
          <p:nvPr/>
        </p:nvPicPr>
        <p:blipFill>
          <a:blip r:embed="rId3"/>
          <a:stretch>
            <a:fillRect/>
          </a:stretch>
        </p:blipFill>
        <p:spPr>
          <a:xfrm>
            <a:off x="911424" y="1635960"/>
            <a:ext cx="2059670" cy="1144971"/>
          </a:xfrm>
          <a:prstGeom prst="rect">
            <a:avLst/>
          </a:prstGeom>
        </p:spPr>
      </p:pic>
      <p:pic>
        <p:nvPicPr>
          <p:cNvPr id="3" name="Obrázek 6">
            <a:extLst>
              <a:ext uri="{FF2B5EF4-FFF2-40B4-BE49-F238E27FC236}">
                <a16:creationId xmlns:a16="http://schemas.microsoft.com/office/drawing/2014/main" id="{6092499A-D0A8-EFCA-FE70-483048C6ECFE}"/>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6" name="Zástupný symbol pro datum 7">
            <a:extLst>
              <a:ext uri="{FF2B5EF4-FFF2-40B4-BE49-F238E27FC236}">
                <a16:creationId xmlns:a16="http://schemas.microsoft.com/office/drawing/2014/main" id="{316F069B-8D1A-E872-BE50-31A91D37B73B}"/>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8" name="Zástupný symbol pro číslo snímku 2">
            <a:extLst>
              <a:ext uri="{FF2B5EF4-FFF2-40B4-BE49-F238E27FC236}">
                <a16:creationId xmlns:a16="http://schemas.microsoft.com/office/drawing/2014/main" id="{803943C3-96BE-CC40-CE1E-3BA7213537C7}"/>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15</a:t>
            </a:fld>
            <a:endParaRPr lang="cs-CZ" sz="1100" dirty="0">
              <a:solidFill>
                <a:srgbClr val="1A1F52"/>
              </a:solidFill>
              <a:latin typeface="+mj-lt"/>
              <a:cs typeface="Arial" charset="0"/>
            </a:endParaRPr>
          </a:p>
        </p:txBody>
      </p:sp>
      <p:sp>
        <p:nvSpPr>
          <p:cNvPr id="14" name="Zástupný symbol pro datum 7">
            <a:extLst>
              <a:ext uri="{FF2B5EF4-FFF2-40B4-BE49-F238E27FC236}">
                <a16:creationId xmlns:a16="http://schemas.microsoft.com/office/drawing/2014/main" id="{8DD2AB0E-5280-D2E5-77C6-92C86B59F6C2}"/>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15" name="Zástupný symbol pro datum 7">
            <a:extLst>
              <a:ext uri="{FF2B5EF4-FFF2-40B4-BE49-F238E27FC236}">
                <a16:creationId xmlns:a16="http://schemas.microsoft.com/office/drawing/2014/main" id="{C5467C50-6509-8AA9-ABF3-79DB886B9240}"/>
              </a:ext>
            </a:extLst>
          </p:cNvPr>
          <p:cNvSpPr txBox="1">
            <a:spLocks/>
          </p:cNvSpPr>
          <p:nvPr/>
        </p:nvSpPr>
        <p:spPr bwMode="auto">
          <a:xfrm>
            <a:off x="10488488" y="15079"/>
            <a:ext cx="133214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r>
              <a:rPr lang="cs-CZ" sz="1400" dirty="0">
                <a:latin typeface="Calibri"/>
              </a:rPr>
              <a:t>CELEK ČT</a:t>
            </a:r>
          </a:p>
        </p:txBody>
      </p:sp>
      <p:sp>
        <p:nvSpPr>
          <p:cNvPr id="17" name="Obdélník 16">
            <a:extLst>
              <a:ext uri="{FF2B5EF4-FFF2-40B4-BE49-F238E27FC236}">
                <a16:creationId xmlns:a16="http://schemas.microsoft.com/office/drawing/2014/main" id="{FC3DF49E-82CE-146D-58B3-37CAF12F45D1}"/>
              </a:ext>
            </a:extLst>
          </p:cNvPr>
          <p:cNvSpPr/>
          <p:nvPr/>
        </p:nvSpPr>
        <p:spPr>
          <a:xfrm>
            <a:off x="5754982" y="6140255"/>
            <a:ext cx="6064514"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cs-CZ" sz="1000" dirty="0">
                <a:solidFill>
                  <a:schemeClr val="tx1"/>
                </a:solidFill>
                <a:latin typeface="+mj-lt"/>
              </a:rPr>
              <a:t>* Detaily metodiky zjišťování celkového zásahu jsou obsaženy v Příloze 4.</a:t>
            </a:r>
          </a:p>
        </p:txBody>
      </p:sp>
    </p:spTree>
    <p:extLst>
      <p:ext uri="{BB962C8B-B14F-4D97-AF65-F5344CB8AC3E}">
        <p14:creationId xmlns:p14="http://schemas.microsoft.com/office/powerpoint/2010/main" val="267306685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696000" y="4001741"/>
          <a:ext cx="10800000" cy="2160240"/>
        </p:xfrm>
        <a:graphic>
          <a:graphicData uri="http://schemas.openxmlformats.org/drawingml/2006/chart">
            <c:chart xmlns:c="http://schemas.openxmlformats.org/drawingml/2006/chart" xmlns:r="http://schemas.openxmlformats.org/officeDocument/2006/relationships" r:id="rId3"/>
          </a:graphicData>
        </a:graphic>
      </p:graphicFrame>
      <p:sp>
        <p:nvSpPr>
          <p:cNvPr id="22" name="Ovál 21">
            <a:extLst>
              <a:ext uri="{FF2B5EF4-FFF2-40B4-BE49-F238E27FC236}">
                <a16:creationId xmlns:a16="http://schemas.microsoft.com/office/drawing/2014/main" id="{E3A1CF53-C37C-4F16-91C8-6CD9BA4D9C6B}"/>
              </a:ext>
            </a:extLst>
          </p:cNvPr>
          <p:cNvSpPr/>
          <p:nvPr/>
        </p:nvSpPr>
        <p:spPr>
          <a:xfrm>
            <a:off x="11078507" y="5265930"/>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cs-CZ" b="1" dirty="0">
                <a:solidFill>
                  <a:prstClr val="white"/>
                </a:solidFill>
                <a:latin typeface="Calibri"/>
                <a:cs typeface="Times New Roman" panose="02020603050405020304" pitchFamily="18" charset="0"/>
              </a:rPr>
              <a:t>K</a:t>
            </a:r>
            <a:endParaRPr lang="en-GB" b="1" dirty="0">
              <a:solidFill>
                <a:prstClr val="white"/>
              </a:solidFill>
              <a:latin typeface="Calibri"/>
              <a:cs typeface="Times New Roman" panose="02020603050405020304" pitchFamily="18" charset="0"/>
            </a:endParaRPr>
          </a:p>
        </p:txBody>
      </p:sp>
      <p:sp>
        <p:nvSpPr>
          <p:cNvPr id="11"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PODÍL domácí, evropské a mimoevropské tvorby NA dětských POŘADECH, VNÍMÁNÍ působení čt na dětského diváka</a:t>
            </a:r>
            <a:endParaRPr lang="cs-CZ" sz="2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PROVYS ČT, Tracking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graphicFrame>
        <p:nvGraphicFramePr>
          <p:cNvPr id="16" name="Graf 15">
            <a:extLst>
              <a:ext uri="{FF2B5EF4-FFF2-40B4-BE49-F238E27FC236}">
                <a16:creationId xmlns:a16="http://schemas.microsoft.com/office/drawing/2014/main" id="{61E2D1A1-D50B-41F1-92F8-01B5DCAF8737}"/>
              </a:ext>
            </a:extLst>
          </p:cNvPr>
          <p:cNvGraphicFramePr/>
          <p:nvPr/>
        </p:nvGraphicFramePr>
        <p:xfrm>
          <a:off x="696000" y="1844824"/>
          <a:ext cx="10800000" cy="1872108"/>
        </p:xfrm>
        <a:graphic>
          <a:graphicData uri="http://schemas.openxmlformats.org/drawingml/2006/chart">
            <c:chart xmlns:c="http://schemas.openxmlformats.org/drawingml/2006/chart" xmlns:r="http://schemas.openxmlformats.org/officeDocument/2006/relationships" r:id="rId4"/>
          </a:graphicData>
        </a:graphic>
      </p:graphicFrame>
      <p:sp>
        <p:nvSpPr>
          <p:cNvPr id="13" name="Zástupný symbol pro datum 7">
            <a:extLst>
              <a:ext uri="{FF2B5EF4-FFF2-40B4-BE49-F238E27FC236}">
                <a16:creationId xmlns:a16="http://schemas.microsoft.com/office/drawing/2014/main" id="{D71D75F3-CA63-4769-813C-D4C4376C068D}"/>
              </a:ext>
            </a:extLst>
          </p:cNvPr>
          <p:cNvSpPr txBox="1">
            <a:spLocks/>
          </p:cNvSpPr>
          <p:nvPr/>
        </p:nvSpPr>
        <p:spPr bwMode="auto">
          <a:xfrm>
            <a:off x="4799856" y="6060144"/>
            <a:ext cx="7020780" cy="361297"/>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pPr>
              <a:defRPr/>
            </a:pPr>
            <a:r>
              <a:rPr lang="cs-CZ" sz="1000" dirty="0">
                <a:solidFill>
                  <a:prstClr val="black"/>
                </a:solidFill>
                <a:latin typeface="Calibri"/>
              </a:rPr>
              <a:t>* Do kategorie „evropská tvorba“ jsou zahrnuty všechny pořady vyrobené v členských státech Rady Evropy s výjimkou České republiky.</a:t>
            </a:r>
          </a:p>
        </p:txBody>
      </p:sp>
      <p:pic>
        <p:nvPicPr>
          <p:cNvPr id="2" name="Obrázek 6">
            <a:extLst>
              <a:ext uri="{FF2B5EF4-FFF2-40B4-BE49-F238E27FC236}">
                <a16:creationId xmlns:a16="http://schemas.microsoft.com/office/drawing/2014/main" id="{61A28298-C32B-DEFF-1072-3CD18B6FA102}"/>
              </a:ext>
            </a:extLst>
          </p:cNvPr>
          <p:cNvPicPr>
            <a:picLocks/>
          </p:cNvPicPr>
          <p:nvPr/>
        </p:nvPicPr>
        <p:blipFill>
          <a:blip r:embed="rId5"/>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4321655E-1B75-4EFD-DF1E-AE0FA3500C0B}"/>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20B2317F-C9ED-9988-EEA4-4EAC9E62D08F}"/>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150</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BFB41956-7645-CBC2-D2F3-1CC612E40A06}"/>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6" name="Zástupný symbol pro datum 7">
            <a:extLst>
              <a:ext uri="{FF2B5EF4-FFF2-40B4-BE49-F238E27FC236}">
                <a16:creationId xmlns:a16="http://schemas.microsoft.com/office/drawing/2014/main" id="{A9F7D0DD-31C5-DA35-2C70-E07D99E6015C}"/>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spTree>
    <p:extLst>
      <p:ext uri="{BB962C8B-B14F-4D97-AF65-F5344CB8AC3E}">
        <p14:creationId xmlns:p14="http://schemas.microsoft.com/office/powerpoint/2010/main" val="15020159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PODÍL JEDNOTLIVÝCH žánrů NA VŠECH dětských POŘADECH</a:t>
            </a:r>
            <a:endParaRPr lang="cs-CZ" sz="2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300" dirty="0">
              <a:solidFill>
                <a:prstClr val="black"/>
              </a:solidFill>
              <a:latin typeface="Calibri"/>
            </a:endParaRPr>
          </a:p>
        </p:txBody>
      </p:sp>
      <p:pic>
        <p:nvPicPr>
          <p:cNvPr id="2" name="Obrázek 6">
            <a:extLst>
              <a:ext uri="{FF2B5EF4-FFF2-40B4-BE49-F238E27FC236}">
                <a16:creationId xmlns:a16="http://schemas.microsoft.com/office/drawing/2014/main" id="{010AF159-31C6-0DA1-7F06-C5450101ED65}"/>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8BB10550-D002-DF27-5418-D743C6DAC08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BE7154AD-688E-8DB9-FBCC-E764D485B71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151</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A1A3C164-747C-E8B5-0909-ABE8FBE929ED}"/>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6" name="Zástupný symbol pro datum 7">
            <a:extLst>
              <a:ext uri="{FF2B5EF4-FFF2-40B4-BE49-F238E27FC236}">
                <a16:creationId xmlns:a16="http://schemas.microsoft.com/office/drawing/2014/main" id="{D7CF3056-111D-7198-3C5E-3510961012C6}"/>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graphicFrame>
        <p:nvGraphicFramePr>
          <p:cNvPr id="7" name="Graf 6">
            <a:extLst>
              <a:ext uri="{FF2B5EF4-FFF2-40B4-BE49-F238E27FC236}">
                <a16:creationId xmlns:a16="http://schemas.microsoft.com/office/drawing/2014/main" id="{11191F43-4F35-8643-467E-208E53AD4E50}"/>
              </a:ext>
            </a:extLst>
          </p:cNvPr>
          <p:cNvGraphicFramePr>
            <a:graphicFrameLocks/>
          </p:cNvGraphicFramePr>
          <p:nvPr/>
        </p:nvGraphicFramePr>
        <p:xfrm>
          <a:off x="696000" y="1628803"/>
          <a:ext cx="10800000" cy="41731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87997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p:cNvSpPr txBox="1"/>
          <p:nvPr/>
        </p:nvSpPr>
        <p:spPr>
          <a:xfrm>
            <a:off x="696000" y="947112"/>
            <a:ext cx="10800000" cy="3370153"/>
          </a:xfrm>
          <a:prstGeom prst="rect">
            <a:avLst/>
          </a:prstGeom>
          <a:noFill/>
        </p:spPr>
        <p:txBody>
          <a:bodyPr wrap="square" rtlCol="0">
            <a:spAutoFit/>
          </a:bodyPr>
          <a:lstStyle/>
          <a:p>
            <a:pPr marL="285750" lvl="1" indent="-285750" algn="just">
              <a:spcAft>
                <a:spcPts val="600"/>
              </a:spcAft>
              <a:buFont typeface="Arial" pitchFamily="34" charset="0"/>
              <a:buChar char="•"/>
              <a:defRPr/>
            </a:pPr>
            <a:r>
              <a:rPr lang="cs-CZ" b="1" dirty="0">
                <a:solidFill>
                  <a:prstClr val="black"/>
                </a:solidFill>
                <a:latin typeface="Calibri"/>
              </a:rPr>
              <a:t>Průměrný týdenní zásah vysíláním celé České televize činil v roce 2025 mezi dětmi ve věku 4-9 let 50 %, </a:t>
            </a:r>
            <a:r>
              <a:rPr lang="cs-CZ" dirty="0">
                <a:solidFill>
                  <a:prstClr val="black"/>
                </a:solidFill>
                <a:latin typeface="Calibri"/>
              </a:rPr>
              <a:t>v širší cílové skupině 4-12 let to bylo 44 %.</a:t>
            </a:r>
          </a:p>
          <a:p>
            <a:pPr marL="285750" lvl="1" indent="-285750" algn="just">
              <a:spcAft>
                <a:spcPts val="600"/>
              </a:spcAft>
              <a:buFont typeface="Arial" pitchFamily="34" charset="0"/>
              <a:buChar char="•"/>
              <a:defRPr/>
            </a:pPr>
            <a:r>
              <a:rPr lang="cs-CZ" b="1" dirty="0">
                <a:solidFill>
                  <a:prstClr val="black"/>
                </a:solidFill>
                <a:latin typeface="Calibri"/>
              </a:rPr>
              <a:t>Zásah výhradně dětskými pořady i zásah samotné ČT :D činil ve skupině 4-9 let shodně 39 %</a:t>
            </a:r>
            <a:r>
              <a:rPr lang="cs-CZ" dirty="0">
                <a:solidFill>
                  <a:prstClr val="black"/>
                </a:solidFill>
                <a:latin typeface="Calibri"/>
              </a:rPr>
              <a:t>.</a:t>
            </a:r>
          </a:p>
          <a:p>
            <a:pPr marL="285750" lvl="1" indent="-285750" algn="just">
              <a:spcAft>
                <a:spcPts val="600"/>
              </a:spcAft>
              <a:buFont typeface="Arial" pitchFamily="34" charset="0"/>
              <a:buChar char="•"/>
              <a:defRPr/>
            </a:pPr>
            <a:r>
              <a:rPr lang="cs-CZ" b="1" dirty="0">
                <a:solidFill>
                  <a:prstClr val="black"/>
                </a:solidFill>
                <a:latin typeface="Calibri"/>
              </a:rPr>
              <a:t>Podíl domácí tvorby na dětských pořadech v roce 2025 meziročně velmi mírně narostl, a to o 1 p.b. na hodnotu 35 %. </a:t>
            </a:r>
            <a:r>
              <a:rPr lang="cs-CZ" dirty="0">
                <a:solidFill>
                  <a:prstClr val="black"/>
                </a:solidFill>
                <a:latin typeface="Calibri"/>
              </a:rPr>
              <a:t>Podíl odvysílané dětské evropské tvorby narostl o 4 p.b. na 36 %, naopak o 5 p.b. se snížil podíl tvorby mimoevropské.</a:t>
            </a:r>
          </a:p>
          <a:p>
            <a:pPr marL="285750" lvl="1" indent="-285750" algn="just">
              <a:spcAft>
                <a:spcPts val="600"/>
              </a:spcAft>
              <a:buFont typeface="Arial" pitchFamily="34" charset="0"/>
              <a:buChar char="•"/>
              <a:defRPr/>
            </a:pPr>
            <a:r>
              <a:rPr lang="cs-CZ" b="1" dirty="0">
                <a:solidFill>
                  <a:prstClr val="black"/>
                </a:solidFill>
                <a:latin typeface="Calibri"/>
              </a:rPr>
              <a:t>Z hlediska žánrů mají mezi dětskými pořady dlouhodobě nejvýraznější podíl dramatické pořady, v roce 2025 činil jejich podíl 73 %</a:t>
            </a:r>
            <a:r>
              <a:rPr lang="cs-CZ" dirty="0">
                <a:solidFill>
                  <a:prstClr val="black"/>
                </a:solidFill>
                <a:latin typeface="Calibri"/>
              </a:rPr>
              <a:t> (meziročně +1 p.b.).</a:t>
            </a:r>
            <a:r>
              <a:rPr lang="cs-CZ" b="1" dirty="0">
                <a:solidFill>
                  <a:prstClr val="black"/>
                </a:solidFill>
                <a:latin typeface="Calibri"/>
              </a:rPr>
              <a:t> </a:t>
            </a:r>
            <a:r>
              <a:rPr lang="cs-CZ" dirty="0">
                <a:solidFill>
                  <a:prstClr val="black"/>
                </a:solidFill>
                <a:latin typeface="Calibri"/>
              </a:rPr>
              <a:t>Druhým nejfrekventovanějším dětským formátem byly v minulém roce vzdělávací pořady se stabilním podílem 20 %. Zastoupení ostatních žánrů zůstalo podobné jako v letech 2023 a 2024, tedy v řádu nízkých jednotek procent. </a:t>
            </a:r>
            <a:r>
              <a:rPr lang="cs-CZ" b="1" dirty="0">
                <a:solidFill>
                  <a:prstClr val="black"/>
                </a:solidFill>
                <a:latin typeface="Calibri"/>
              </a:rPr>
              <a:t>Celkově lze konstatovat, že žánrová struktura dětských pořadů je v posledních letech velmi stabilní.</a:t>
            </a:r>
          </a:p>
        </p:txBody>
      </p:sp>
      <p:sp>
        <p:nvSpPr>
          <p:cNvPr id="2" name="AutoShape 2">
            <a:extLst>
              <a:ext uri="{FF2B5EF4-FFF2-40B4-BE49-F238E27FC236}">
                <a16:creationId xmlns:a16="http://schemas.microsoft.com/office/drawing/2014/main" id="{B4B0AA4D-6867-EBFE-9543-35049903A653}"/>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18F150C4-D89B-553A-EAE8-C9AB432F2C9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ACCA2BC3-5897-242F-2079-EE6508D9943D}"/>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33189F90-819C-9D37-49E3-E7ED946EEFB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152</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5644D060-5998-06C4-F446-046F59457A61}"/>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7" name="Zástupný symbol pro datum 7">
            <a:extLst>
              <a:ext uri="{FF2B5EF4-FFF2-40B4-BE49-F238E27FC236}">
                <a16:creationId xmlns:a16="http://schemas.microsoft.com/office/drawing/2014/main" id="{DECE9D7A-B533-1782-6EAC-4D6E518FF8A4}"/>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spTree>
    <p:extLst>
      <p:ext uri="{BB962C8B-B14F-4D97-AF65-F5344CB8AC3E}">
        <p14:creationId xmlns:p14="http://schemas.microsoft.com/office/powerpoint/2010/main" val="3339164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a:extLst>
              <a:ext uri="{FF2B5EF4-FFF2-40B4-BE49-F238E27FC236}">
                <a16:creationId xmlns:a16="http://schemas.microsoft.com/office/drawing/2014/main" id="{83AFF7E0-FCBA-9EA9-64AB-D44666305A3B}"/>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algn="ctr" defTabSz="271463">
              <a:spcBef>
                <a:spcPts val="0"/>
              </a:spcBef>
              <a:spcAft>
                <a:spcPts val="0"/>
              </a:spcAft>
              <a:tabLst>
                <a:tab pos="631825" algn="l"/>
              </a:tabLst>
              <a:defRPr/>
            </a:pPr>
            <a:r>
              <a:rPr lang="cs-CZ" sz="2100" b="1" cap="all" dirty="0">
                <a:solidFill>
                  <a:prstClr val="black"/>
                </a:solidFill>
                <a:latin typeface="Calibri"/>
              </a:rPr>
              <a:t>2025: VÝČET HLAVNÍCH POŘADŮ ČT TÝKAJÍCÍCH SE NÁBOŽENSKÝCH SKUPIN, NÁRODNOSTNÍCH/etnických MENŠIN, LIDÍ S HENDIKEPEM A LGBT</a:t>
            </a:r>
            <a:endParaRPr lang="cs-CZ" sz="1200" b="1"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pouze premiérové vysílání</a:t>
            </a:r>
          </a:p>
        </p:txBody>
      </p:sp>
      <p:pic>
        <p:nvPicPr>
          <p:cNvPr id="3" name="Obrázek 6">
            <a:extLst>
              <a:ext uri="{FF2B5EF4-FFF2-40B4-BE49-F238E27FC236}">
                <a16:creationId xmlns:a16="http://schemas.microsoft.com/office/drawing/2014/main" id="{0EBE6AD0-CCDB-5EB2-863A-CE37896F6A28}"/>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9FD5B55B-B2B1-B208-7C29-304DF73CB806}"/>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AE012FF2-69D1-3B1C-5BA4-A4C3446999D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153</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500BD323-B715-56F4-D81F-00769469DFA0}"/>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8" name="Zástupný symbol pro datum 7">
            <a:extLst>
              <a:ext uri="{FF2B5EF4-FFF2-40B4-BE49-F238E27FC236}">
                <a16:creationId xmlns:a16="http://schemas.microsoft.com/office/drawing/2014/main" id="{DC694496-6220-AFDC-A314-75637E7188BE}"/>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lidé s hendikepem a LGBT</a:t>
            </a:r>
          </a:p>
        </p:txBody>
      </p:sp>
      <p:graphicFrame>
        <p:nvGraphicFramePr>
          <p:cNvPr id="7" name="Tabulka 6">
            <a:extLst>
              <a:ext uri="{FF2B5EF4-FFF2-40B4-BE49-F238E27FC236}">
                <a16:creationId xmlns:a16="http://schemas.microsoft.com/office/drawing/2014/main" id="{CA57430F-B26D-7307-0A90-FDD054418DC0}"/>
              </a:ext>
            </a:extLst>
          </p:cNvPr>
          <p:cNvGraphicFramePr>
            <a:graphicFrameLocks noGrp="1"/>
          </p:cNvGraphicFramePr>
          <p:nvPr/>
        </p:nvGraphicFramePr>
        <p:xfrm>
          <a:off x="695400" y="1617296"/>
          <a:ext cx="10801201" cy="4804545"/>
        </p:xfrm>
        <a:graphic>
          <a:graphicData uri="http://schemas.openxmlformats.org/drawingml/2006/table">
            <a:tbl>
              <a:tblPr firstRow="1" bandRow="1">
                <a:tableStyleId>{5202B0CA-FC54-4496-8BCA-5EF66A818D29}</a:tableStyleId>
              </a:tblPr>
              <a:tblGrid>
                <a:gridCol w="4477240">
                  <a:extLst>
                    <a:ext uri="{9D8B030D-6E8A-4147-A177-3AD203B41FA5}">
                      <a16:colId xmlns:a16="http://schemas.microsoft.com/office/drawing/2014/main" val="20000"/>
                    </a:ext>
                  </a:extLst>
                </a:gridCol>
                <a:gridCol w="2585413">
                  <a:extLst>
                    <a:ext uri="{9D8B030D-6E8A-4147-A177-3AD203B41FA5}">
                      <a16:colId xmlns:a16="http://schemas.microsoft.com/office/drawing/2014/main" val="3039451088"/>
                    </a:ext>
                  </a:extLst>
                </a:gridCol>
                <a:gridCol w="1869274">
                  <a:extLst>
                    <a:ext uri="{9D8B030D-6E8A-4147-A177-3AD203B41FA5}">
                      <a16:colId xmlns:a16="http://schemas.microsoft.com/office/drawing/2014/main" val="20001"/>
                    </a:ext>
                  </a:extLst>
                </a:gridCol>
                <a:gridCol w="1869274">
                  <a:extLst>
                    <a:ext uri="{9D8B030D-6E8A-4147-A177-3AD203B41FA5}">
                      <a16:colId xmlns:a16="http://schemas.microsoft.com/office/drawing/2014/main" val="20002"/>
                    </a:ext>
                  </a:extLst>
                </a:gridCol>
              </a:tblGrid>
              <a:tr h="501503">
                <a:tc>
                  <a:txBody>
                    <a:bodyPr/>
                    <a:lstStyle/>
                    <a:p>
                      <a:pPr algn="l"/>
                      <a:r>
                        <a:rPr lang="cs-CZ" sz="1400" noProof="0" dirty="0"/>
                        <a:t>Název pořadu</a:t>
                      </a:r>
                    </a:p>
                  </a:txBody>
                  <a:tcPr anchor="ctr">
                    <a:solidFill>
                      <a:schemeClr val="tx1">
                        <a:lumMod val="65000"/>
                        <a:lumOff val="35000"/>
                      </a:schemeClr>
                    </a:solidFill>
                  </a:tcPr>
                </a:tc>
                <a:tc>
                  <a:txBody>
                    <a:bodyPr/>
                    <a:lstStyle/>
                    <a:p>
                      <a:pPr algn="ctr"/>
                      <a:r>
                        <a:rPr lang="cs-CZ" sz="1400" noProof="0" dirty="0"/>
                        <a:t>Zaměření</a:t>
                      </a:r>
                    </a:p>
                  </a:txBody>
                  <a:tcPr anchor="ctr">
                    <a:solidFill>
                      <a:schemeClr val="tx1">
                        <a:lumMod val="65000"/>
                        <a:lumOff val="35000"/>
                      </a:schemeClr>
                    </a:solidFill>
                  </a:tcPr>
                </a:tc>
                <a:tc>
                  <a:txBody>
                    <a:bodyPr/>
                    <a:lstStyle/>
                    <a:p>
                      <a:pPr algn="ctr"/>
                      <a:r>
                        <a:rPr lang="cs-CZ" sz="1400" noProof="0" dirty="0"/>
                        <a:t>Počet</a:t>
                      </a:r>
                    </a:p>
                  </a:txBody>
                  <a:tcPr anchor="ctr">
                    <a:solidFill>
                      <a:schemeClr val="tx1">
                        <a:lumMod val="65000"/>
                        <a:lumOff val="35000"/>
                      </a:schemeClr>
                    </a:solidFill>
                  </a:tcPr>
                </a:tc>
                <a:tc>
                  <a:txBody>
                    <a:bodyPr/>
                    <a:lstStyle/>
                    <a:p>
                      <a:pPr algn="ctr"/>
                      <a:r>
                        <a:rPr lang="cs-CZ" sz="1400" noProof="0" dirty="0"/>
                        <a:t>Celková stopáž v hodinách</a:t>
                      </a:r>
                      <a:endParaRPr lang="cs-CZ" sz="14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236669">
                <a:tc>
                  <a:txBody>
                    <a:bodyPr/>
                    <a:lstStyle/>
                    <a:p>
                      <a:pPr algn="l" fontAlgn="b"/>
                      <a:r>
                        <a:rPr lang="cs-CZ" sz="1400" b="1" i="0" u="none" strike="noStrike" dirty="0">
                          <a:solidFill>
                            <a:srgbClr val="000000"/>
                          </a:solidFill>
                          <a:effectLst/>
                          <a:latin typeface="Calibri" panose="020F0502020204030204" pitchFamily="34" charset="0"/>
                        </a:rPr>
                        <a:t>Cesty víry</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náboženské skupiny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5670786"/>
                  </a:ext>
                </a:extLst>
              </a:tr>
              <a:tr h="236669">
                <a:tc>
                  <a:txBody>
                    <a:bodyPr/>
                    <a:lstStyle/>
                    <a:p>
                      <a:pPr algn="l" fontAlgn="b"/>
                      <a:r>
                        <a:rPr lang="cs-CZ" sz="1400" b="1" i="0" u="none" strike="noStrike" dirty="0">
                          <a:solidFill>
                            <a:srgbClr val="000000"/>
                          </a:solidFill>
                          <a:effectLst/>
                          <a:latin typeface="Calibri" panose="020F0502020204030204" pitchFamily="34" charset="0"/>
                        </a:rPr>
                        <a:t>Křesťanský magazín</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náboženské skupiny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10001"/>
                  </a:ext>
                </a:extLst>
              </a:tr>
              <a:tr h="236669">
                <a:tc>
                  <a:txBody>
                    <a:bodyPr/>
                    <a:lstStyle/>
                    <a:p>
                      <a:pPr algn="l" fontAlgn="b"/>
                      <a:r>
                        <a:rPr lang="cs-CZ" sz="1400" b="1" i="0" u="none" strike="noStrike" dirty="0">
                          <a:solidFill>
                            <a:srgbClr val="000000"/>
                          </a:solidFill>
                          <a:effectLst/>
                          <a:latin typeface="Calibri" panose="020F0502020204030204" pitchFamily="34" charset="0"/>
                        </a:rPr>
                        <a:t>V novém světle</a:t>
                      </a:r>
                    </a:p>
                  </a:txBody>
                  <a:tcPr marL="72000"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b="0" i="0" u="none" strike="noStrike" dirty="0">
                          <a:solidFill>
                            <a:srgbClr val="000000"/>
                          </a:solidFill>
                          <a:effectLst/>
                          <a:latin typeface="Calibri" panose="020F0502020204030204" pitchFamily="34" charset="0"/>
                        </a:rPr>
                        <a:t>náboženské skupiny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4144002263"/>
                  </a:ext>
                </a:extLst>
              </a:tr>
              <a:tr h="236669">
                <a:tc>
                  <a:txBody>
                    <a:bodyPr/>
                    <a:lstStyle/>
                    <a:p>
                      <a:pPr algn="l" fontAlgn="b"/>
                      <a:r>
                        <a:rPr lang="cs-CZ" sz="1400" b="1" i="0" u="none" strike="noStrike" dirty="0">
                          <a:solidFill>
                            <a:srgbClr val="000000"/>
                          </a:solidFill>
                          <a:effectLst/>
                          <a:latin typeface="Calibri" panose="020F0502020204030204" pitchFamily="34" charset="0"/>
                        </a:rPr>
                        <a:t>Babylon</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národnostní/etnické menšiny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24</a:t>
                      </a:r>
                    </a:p>
                  </a:txBody>
                  <a:tcPr marL="9525" marR="9525" marT="9525" marB="0" anchor="ctr"/>
                </a:tc>
                <a:extLst>
                  <a:ext uri="{0D108BD9-81ED-4DB2-BD59-A6C34878D82A}">
                    <a16:rowId xmlns:a16="http://schemas.microsoft.com/office/drawing/2014/main" val="682442214"/>
                  </a:ext>
                </a:extLst>
              </a:tr>
              <a:tr h="236669">
                <a:tc>
                  <a:txBody>
                    <a:bodyPr/>
                    <a:lstStyle/>
                    <a:p>
                      <a:pPr algn="l" fontAlgn="b"/>
                      <a:r>
                        <a:rPr lang="cs-CZ" sz="1400" b="1" i="0" u="none" strike="noStrike" dirty="0">
                          <a:solidFill>
                            <a:srgbClr val="000000"/>
                          </a:solidFill>
                          <a:effectLst/>
                          <a:latin typeface="Calibri" panose="020F0502020204030204" pitchFamily="34" charset="0"/>
                        </a:rPr>
                        <a:t>Sousedé</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národnostní/etnické menšiny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613546854"/>
                  </a:ext>
                </a:extLst>
              </a:tr>
              <a:tr h="236669">
                <a:tc>
                  <a:txBody>
                    <a:bodyPr/>
                    <a:lstStyle/>
                    <a:p>
                      <a:pPr algn="l" fontAlgn="b"/>
                      <a:r>
                        <a:rPr lang="pt-BR" sz="1400" b="1" i="0" u="none" strike="noStrike" dirty="0">
                          <a:solidFill>
                            <a:srgbClr val="000000"/>
                          </a:solidFill>
                          <a:effectLst/>
                          <a:latin typeface="Calibri" panose="020F0502020204030204" pitchFamily="34" charset="0"/>
                        </a:rPr>
                        <a:t>Máte slovo s M.Jílkovou</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národnostní/etnické menšiny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002"/>
                  </a:ext>
                </a:extLst>
              </a:tr>
              <a:tr h="236669">
                <a:tc>
                  <a:txBody>
                    <a:bodyPr/>
                    <a:lstStyle/>
                    <a:p>
                      <a:pPr algn="l" fontAlgn="b"/>
                      <a:r>
                        <a:rPr lang="cs-CZ" sz="1400" b="1" i="0" u="none" strike="noStrike" dirty="0">
                          <a:solidFill>
                            <a:srgbClr val="000000"/>
                          </a:solidFill>
                          <a:effectLst/>
                          <a:latin typeface="Calibri" panose="020F0502020204030204" pitchFamily="34" charset="0"/>
                        </a:rPr>
                        <a:t>Khamoro 2024</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národnostní/etnické menšiny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003"/>
                  </a:ext>
                </a:extLst>
              </a:tr>
              <a:tr h="236669">
                <a:tc>
                  <a:txBody>
                    <a:bodyPr/>
                    <a:lstStyle/>
                    <a:p>
                      <a:pPr algn="l" fontAlgn="b"/>
                      <a:r>
                        <a:rPr lang="cs-CZ" sz="1400" b="1" i="0" u="none" strike="noStrike" dirty="0">
                          <a:solidFill>
                            <a:srgbClr val="000000"/>
                          </a:solidFill>
                          <a:effectLst/>
                          <a:latin typeface="Calibri" panose="020F0502020204030204" pitchFamily="34" charset="0"/>
                        </a:rPr>
                        <a:t>ROMA SPIRIT 2025</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národnostní/etnické menšiny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066150898"/>
                  </a:ext>
                </a:extLst>
              </a:tr>
              <a:tr h="236669">
                <a:tc>
                  <a:txBody>
                    <a:bodyPr/>
                    <a:lstStyle/>
                    <a:p>
                      <a:pPr algn="l" fontAlgn="b"/>
                      <a:r>
                        <a:rPr lang="cs-CZ" sz="1400" b="1" i="0" u="none" strike="noStrike" dirty="0">
                          <a:solidFill>
                            <a:srgbClr val="000000"/>
                          </a:solidFill>
                          <a:effectLst/>
                          <a:latin typeface="Calibri" panose="020F0502020204030204" pitchFamily="34" charset="0"/>
                        </a:rPr>
                        <a:t>Zprávy v českém znakovém jazyce</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lidé s hendikepem</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360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769706243"/>
                  </a:ext>
                </a:extLst>
              </a:tr>
              <a:tr h="236669">
                <a:tc>
                  <a:txBody>
                    <a:bodyPr/>
                    <a:lstStyle/>
                    <a:p>
                      <a:pPr algn="l" fontAlgn="b"/>
                      <a:r>
                        <a:rPr lang="cs-CZ" sz="1400" b="1" i="0" u="none" strike="noStrike" dirty="0">
                          <a:solidFill>
                            <a:srgbClr val="000000"/>
                          </a:solidFill>
                          <a:effectLst/>
                          <a:latin typeface="Calibri" panose="020F0502020204030204" pitchFamily="34" charset="0"/>
                        </a:rPr>
                        <a:t>Televizní klub neslyšících</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lidé s hendikepem</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2949256486"/>
                  </a:ext>
                </a:extLst>
              </a:tr>
              <a:tr h="236669">
                <a:tc>
                  <a:txBody>
                    <a:bodyPr/>
                    <a:lstStyle/>
                    <a:p>
                      <a:pPr algn="l" fontAlgn="b"/>
                      <a:r>
                        <a:rPr lang="cs-CZ" sz="1400" b="1" i="0" u="none" strike="noStrike" dirty="0">
                          <a:solidFill>
                            <a:srgbClr val="000000"/>
                          </a:solidFill>
                          <a:effectLst/>
                          <a:latin typeface="Calibri" panose="020F0502020204030204" pitchFamily="34" charset="0"/>
                        </a:rPr>
                        <a:t>Klíč</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lidé s hendikepem</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3728399060"/>
                  </a:ext>
                </a:extLst>
              </a:tr>
              <a:tr h="236669">
                <a:tc>
                  <a:txBody>
                    <a:bodyPr/>
                    <a:lstStyle/>
                    <a:p>
                      <a:pPr algn="l" fontAlgn="b"/>
                      <a:r>
                        <a:rPr lang="cs-CZ" sz="1400" b="1" i="0" u="none" strike="noStrike" dirty="0">
                          <a:solidFill>
                            <a:srgbClr val="000000"/>
                          </a:solidFill>
                          <a:effectLst/>
                          <a:latin typeface="Calibri" panose="020F0502020204030204" pitchFamily="34" charset="0"/>
                        </a:rPr>
                        <a:t>MS v parahokeji 2025 USA</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lidé s hendikepem</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139910405"/>
                  </a:ext>
                </a:extLst>
              </a:tr>
              <a:tr h="236669">
                <a:tc>
                  <a:txBody>
                    <a:bodyPr/>
                    <a:lstStyle/>
                    <a:p>
                      <a:pPr algn="l" fontAlgn="b"/>
                      <a:r>
                        <a:rPr lang="cs-CZ" sz="1400" b="1" i="0" u="none" strike="noStrike" dirty="0">
                          <a:solidFill>
                            <a:srgbClr val="000000"/>
                          </a:solidFill>
                          <a:effectLst/>
                          <a:latin typeface="Calibri" panose="020F0502020204030204" pitchFamily="34" charset="0"/>
                        </a:rPr>
                        <a:t>Co s Péťou?</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lidé s hendikepem</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089416021"/>
                  </a:ext>
                </a:extLst>
              </a:tr>
              <a:tr h="236669">
                <a:tc>
                  <a:txBody>
                    <a:bodyPr/>
                    <a:lstStyle/>
                    <a:p>
                      <a:pPr algn="l" fontAlgn="b"/>
                      <a:r>
                        <a:rPr lang="cs-CZ" sz="1400" b="1" i="0" u="none" strike="noStrike" dirty="0">
                          <a:solidFill>
                            <a:srgbClr val="000000"/>
                          </a:solidFill>
                          <a:effectLst/>
                          <a:latin typeface="Calibri" panose="020F0502020204030204" pitchFamily="34" charset="0"/>
                        </a:rPr>
                        <a:t>Přežít svou hlavu</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lidé s hendikepem</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596725686"/>
                  </a:ext>
                </a:extLst>
              </a:tr>
              <a:tr h="236669">
                <a:tc>
                  <a:txBody>
                    <a:bodyPr/>
                    <a:lstStyle/>
                    <a:p>
                      <a:pPr algn="l" fontAlgn="b"/>
                      <a:r>
                        <a:rPr lang="cs-CZ" sz="1400" b="1" i="0" u="none" strike="noStrike" dirty="0">
                          <a:solidFill>
                            <a:srgbClr val="000000"/>
                          </a:solidFill>
                          <a:effectLst/>
                          <a:latin typeface="Calibri" panose="020F0502020204030204" pitchFamily="34" charset="0"/>
                        </a:rPr>
                        <a:t>Ta druhá</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lidé s hendikepem</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815297589"/>
                  </a:ext>
                </a:extLst>
              </a:tr>
              <a:tr h="245450">
                <a:tc>
                  <a:txBody>
                    <a:bodyPr/>
                    <a:lstStyle/>
                    <a:p>
                      <a:pPr algn="l" fontAlgn="b"/>
                      <a:r>
                        <a:rPr lang="cs-CZ" sz="1400" b="1" i="0" u="none" strike="noStrike" dirty="0">
                          <a:solidFill>
                            <a:srgbClr val="000000"/>
                          </a:solidFill>
                          <a:effectLst/>
                          <a:latin typeface="Calibri" panose="020F0502020204030204" pitchFamily="34" charset="0"/>
                        </a:rPr>
                        <a:t>Interview ČT24</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LGBT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474491869"/>
                  </a:ext>
                </a:extLst>
              </a:tr>
              <a:tr h="245450">
                <a:tc>
                  <a:txBody>
                    <a:bodyPr/>
                    <a:lstStyle/>
                    <a:p>
                      <a:pPr algn="l" fontAlgn="b"/>
                      <a:r>
                        <a:rPr lang="cs-CZ" sz="1400" b="1" i="0" u="none" strike="noStrike" dirty="0">
                          <a:solidFill>
                            <a:srgbClr val="000000"/>
                          </a:solidFill>
                          <a:effectLst/>
                          <a:latin typeface="Calibri" panose="020F0502020204030204" pitchFamily="34" charset="0"/>
                        </a:rPr>
                        <a:t>Ratolesti</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LGBT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425257790"/>
                  </a:ext>
                </a:extLst>
              </a:tr>
              <a:tr h="245450">
                <a:tc>
                  <a:txBody>
                    <a:bodyPr/>
                    <a:lstStyle/>
                    <a:p>
                      <a:pPr algn="l" fontAlgn="b"/>
                      <a:r>
                        <a:rPr lang="cs-CZ" sz="1400" b="1" i="0" u="none" strike="noStrike" dirty="0">
                          <a:solidFill>
                            <a:srgbClr val="000000"/>
                          </a:solidFill>
                          <a:effectLst/>
                          <a:latin typeface="Calibri" panose="020F0502020204030204" pitchFamily="34" charset="0"/>
                        </a:rPr>
                        <a:t>Zóna zájmu</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LGBT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3856721352"/>
                  </a:ext>
                </a:extLst>
              </a:tr>
            </a:tbl>
          </a:graphicData>
        </a:graphic>
      </p:graphicFrame>
    </p:spTree>
    <p:extLst>
      <p:ext uri="{BB962C8B-B14F-4D97-AF65-F5344CB8AC3E}">
        <p14:creationId xmlns:p14="http://schemas.microsoft.com/office/powerpoint/2010/main" val="11543455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F45AEE34-2679-9328-34DF-4222DA38BAD6}"/>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solidFill>
                  <a:prstClr val="black"/>
                </a:solidFill>
                <a:latin typeface="Calibri"/>
              </a:rPr>
              <a:t>2025: VÝČET hlavních přenosů z bohoslužeb A POŽEHNÁNÍ</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pouze premiérové vysílání</a:t>
            </a:r>
          </a:p>
        </p:txBody>
      </p:sp>
      <p:pic>
        <p:nvPicPr>
          <p:cNvPr id="3" name="Obrázek 6">
            <a:extLst>
              <a:ext uri="{FF2B5EF4-FFF2-40B4-BE49-F238E27FC236}">
                <a16:creationId xmlns:a16="http://schemas.microsoft.com/office/drawing/2014/main" id="{3864AB6F-916F-E623-6275-1829B9BF186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58AD8236-A30A-96F6-376C-C10770DA24F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57681F32-D105-C337-8622-E3F7DEA2D147}"/>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154</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B2D4A135-59FC-DD3C-C3C8-6FF82BB883E1}"/>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7" name="Zástupný symbol pro datum 7">
            <a:extLst>
              <a:ext uri="{FF2B5EF4-FFF2-40B4-BE49-F238E27FC236}">
                <a16:creationId xmlns:a16="http://schemas.microsoft.com/office/drawing/2014/main" id="{F95D5CA4-0E6B-2407-B4AC-AE417D577593}"/>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lidé s hendikepem a LGBT</a:t>
            </a:r>
          </a:p>
        </p:txBody>
      </p:sp>
      <p:graphicFrame>
        <p:nvGraphicFramePr>
          <p:cNvPr id="8" name="Tabulka 7">
            <a:extLst>
              <a:ext uri="{FF2B5EF4-FFF2-40B4-BE49-F238E27FC236}">
                <a16:creationId xmlns:a16="http://schemas.microsoft.com/office/drawing/2014/main" id="{9D83DFED-288E-16F3-F3BF-EDCE72E762A0}"/>
              </a:ext>
            </a:extLst>
          </p:cNvPr>
          <p:cNvGraphicFramePr>
            <a:graphicFrameLocks noGrp="1"/>
          </p:cNvGraphicFramePr>
          <p:nvPr/>
        </p:nvGraphicFramePr>
        <p:xfrm>
          <a:off x="695400" y="1617296"/>
          <a:ext cx="10801201" cy="4177106"/>
        </p:xfrm>
        <a:graphic>
          <a:graphicData uri="http://schemas.openxmlformats.org/drawingml/2006/table">
            <a:tbl>
              <a:tblPr firstRow="1" bandRow="1">
                <a:tableStyleId>{5202B0CA-FC54-4496-8BCA-5EF66A818D29}</a:tableStyleId>
              </a:tblPr>
              <a:tblGrid>
                <a:gridCol w="5886175">
                  <a:extLst>
                    <a:ext uri="{9D8B030D-6E8A-4147-A177-3AD203B41FA5}">
                      <a16:colId xmlns:a16="http://schemas.microsoft.com/office/drawing/2014/main" val="20000"/>
                    </a:ext>
                  </a:extLst>
                </a:gridCol>
                <a:gridCol w="2457513">
                  <a:extLst>
                    <a:ext uri="{9D8B030D-6E8A-4147-A177-3AD203B41FA5}">
                      <a16:colId xmlns:a16="http://schemas.microsoft.com/office/drawing/2014/main" val="20001"/>
                    </a:ext>
                  </a:extLst>
                </a:gridCol>
                <a:gridCol w="2457513">
                  <a:extLst>
                    <a:ext uri="{9D8B030D-6E8A-4147-A177-3AD203B41FA5}">
                      <a16:colId xmlns:a16="http://schemas.microsoft.com/office/drawing/2014/main" val="20002"/>
                    </a:ext>
                  </a:extLst>
                </a:gridCol>
              </a:tblGrid>
              <a:tr h="557402">
                <a:tc>
                  <a:txBody>
                    <a:bodyPr/>
                    <a:lstStyle/>
                    <a:p>
                      <a:pPr algn="l"/>
                      <a:r>
                        <a:rPr lang="cs-CZ" sz="1400" noProof="0" dirty="0"/>
                        <a:t>Název pořadu</a:t>
                      </a:r>
                    </a:p>
                  </a:txBody>
                  <a:tcPr anchor="ctr">
                    <a:solidFill>
                      <a:schemeClr val="tx1">
                        <a:lumMod val="65000"/>
                        <a:lumOff val="35000"/>
                      </a:schemeClr>
                    </a:solidFill>
                  </a:tcPr>
                </a:tc>
                <a:tc>
                  <a:txBody>
                    <a:bodyPr/>
                    <a:lstStyle/>
                    <a:p>
                      <a:pPr algn="ctr"/>
                      <a:r>
                        <a:rPr lang="cs-CZ" sz="1400" noProof="0" dirty="0"/>
                        <a:t>Počet</a:t>
                      </a:r>
                    </a:p>
                  </a:txBody>
                  <a:tcPr anchor="ctr">
                    <a:solidFill>
                      <a:schemeClr val="tx1">
                        <a:lumMod val="65000"/>
                        <a:lumOff val="35000"/>
                      </a:schemeClr>
                    </a:solidFill>
                  </a:tcPr>
                </a:tc>
                <a:tc>
                  <a:txBody>
                    <a:bodyPr/>
                    <a:lstStyle/>
                    <a:p>
                      <a:pPr algn="ctr"/>
                      <a:r>
                        <a:rPr lang="cs-CZ" sz="1400" noProof="0" dirty="0"/>
                        <a:t>Celková stopáž v hodinách</a:t>
                      </a:r>
                      <a:endParaRPr lang="cs-CZ" sz="14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329064">
                <a:tc>
                  <a:txBody>
                    <a:bodyPr/>
                    <a:lstStyle/>
                    <a:p>
                      <a:pPr algn="l" fontAlgn="b"/>
                      <a:r>
                        <a:rPr lang="cs-CZ" sz="1300" b="1" i="0" u="none" strike="noStrike" dirty="0">
                          <a:solidFill>
                            <a:srgbClr val="000000"/>
                          </a:solidFill>
                          <a:effectLst/>
                          <a:latin typeface="Calibri" panose="020F0502020204030204" pitchFamily="34" charset="0"/>
                        </a:rPr>
                        <a:t>Adventní bohoslužba</a:t>
                      </a:r>
                    </a:p>
                  </a:txBody>
                  <a:tcPr marL="72000"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5670786"/>
                  </a:ext>
                </a:extLst>
              </a:tr>
              <a:tr h="329064">
                <a:tc>
                  <a:txBody>
                    <a:bodyPr/>
                    <a:lstStyle/>
                    <a:p>
                      <a:pPr algn="l" fontAlgn="b"/>
                      <a:r>
                        <a:rPr lang="cs-CZ" sz="1300" b="1" i="0" u="none" strike="noStrike" dirty="0">
                          <a:solidFill>
                            <a:srgbClr val="000000"/>
                          </a:solidFill>
                          <a:effectLst/>
                          <a:latin typeface="Calibri" panose="020F0502020204030204" pitchFamily="34" charset="0"/>
                        </a:rPr>
                        <a:t>Bohoslužba k uctění mučednické smrti mistra Jana Husa</a:t>
                      </a:r>
                    </a:p>
                  </a:txBody>
                  <a:tcPr marL="72000"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289982355"/>
                  </a:ext>
                </a:extLst>
              </a:tr>
              <a:tr h="329064">
                <a:tc>
                  <a:txBody>
                    <a:bodyPr/>
                    <a:lstStyle/>
                    <a:p>
                      <a:pPr algn="l" fontAlgn="b"/>
                      <a:r>
                        <a:rPr lang="cs-CZ" sz="1300" b="1" i="0" u="none" strike="noStrike" dirty="0">
                          <a:solidFill>
                            <a:srgbClr val="000000"/>
                          </a:solidFill>
                          <a:effectLst/>
                          <a:latin typeface="Calibri" panose="020F0502020204030204" pitchFamily="34" charset="0"/>
                        </a:rPr>
                        <a:t>Bohoslužba z Velehradu</a:t>
                      </a:r>
                    </a:p>
                  </a:txBody>
                  <a:tcPr marL="72000"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622501985"/>
                  </a:ext>
                </a:extLst>
              </a:tr>
              <a:tr h="329064">
                <a:tc>
                  <a:txBody>
                    <a:bodyPr/>
                    <a:lstStyle/>
                    <a:p>
                      <a:pPr algn="l" fontAlgn="b"/>
                      <a:r>
                        <a:rPr lang="cs-CZ" sz="1300" b="1" i="0" u="none" strike="noStrike" dirty="0">
                          <a:solidFill>
                            <a:srgbClr val="000000"/>
                          </a:solidFill>
                          <a:effectLst/>
                          <a:latin typeface="Calibri" panose="020F0502020204030204" pitchFamily="34" charset="0"/>
                        </a:rPr>
                        <a:t>Inaugurační mše papeže Lva XIV.</a:t>
                      </a:r>
                    </a:p>
                  </a:txBody>
                  <a:tcPr marL="72000"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57366984"/>
                  </a:ext>
                </a:extLst>
              </a:tr>
              <a:tr h="329064">
                <a:tc>
                  <a:txBody>
                    <a:bodyPr/>
                    <a:lstStyle/>
                    <a:p>
                      <a:pPr algn="l" fontAlgn="b"/>
                      <a:r>
                        <a:rPr lang="cs-CZ" sz="1300" b="1" i="0" u="none" strike="noStrike" dirty="0">
                          <a:solidFill>
                            <a:srgbClr val="000000"/>
                          </a:solidFill>
                          <a:effectLst/>
                          <a:latin typeface="Calibri" panose="020F0502020204030204" pitchFamily="34" charset="0"/>
                        </a:rPr>
                        <a:t>Národní svatováclavská pouť 2025</a:t>
                      </a:r>
                    </a:p>
                  </a:txBody>
                  <a:tcPr marL="72000"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4171292271"/>
                  </a:ext>
                </a:extLst>
              </a:tr>
              <a:tr h="329064">
                <a:tc>
                  <a:txBody>
                    <a:bodyPr/>
                    <a:lstStyle/>
                    <a:p>
                      <a:pPr algn="l" fontAlgn="b"/>
                      <a:r>
                        <a:rPr lang="cs-CZ" sz="1300" b="1" i="0" u="none" strike="noStrike" dirty="0">
                          <a:solidFill>
                            <a:srgbClr val="000000"/>
                          </a:solidFill>
                          <a:effectLst/>
                          <a:latin typeface="Calibri" panose="020F0502020204030204" pitchFamily="34" charset="0"/>
                        </a:rPr>
                        <a:t>Půlnoční bohoslužba</a:t>
                      </a:r>
                    </a:p>
                  </a:txBody>
                  <a:tcPr marL="72000"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583156725"/>
                  </a:ext>
                </a:extLst>
              </a:tr>
              <a:tr h="329064">
                <a:tc>
                  <a:txBody>
                    <a:bodyPr/>
                    <a:lstStyle/>
                    <a:p>
                      <a:pPr algn="l" fontAlgn="b"/>
                      <a:r>
                        <a:rPr lang="cs-CZ" sz="1300" b="1" i="0" u="none" strike="noStrike" dirty="0">
                          <a:solidFill>
                            <a:srgbClr val="000000"/>
                          </a:solidFill>
                          <a:effectLst/>
                          <a:latin typeface="Calibri" panose="020F0502020204030204" pitchFamily="34" charset="0"/>
                        </a:rPr>
                        <a:t>Urbi et Orbi</a:t>
                      </a:r>
                    </a:p>
                  </a:txBody>
                  <a:tcPr marL="72000"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0001"/>
                  </a:ext>
                </a:extLst>
              </a:tr>
              <a:tr h="329064">
                <a:tc>
                  <a:txBody>
                    <a:bodyPr/>
                    <a:lstStyle/>
                    <a:p>
                      <a:pPr algn="l" fontAlgn="b"/>
                      <a:r>
                        <a:rPr lang="cs-CZ" sz="1300" b="1" i="0" u="none" strike="noStrike" dirty="0">
                          <a:solidFill>
                            <a:srgbClr val="000000"/>
                          </a:solidFill>
                          <a:effectLst/>
                          <a:latin typeface="Calibri" panose="020F0502020204030204" pitchFamily="34" charset="0"/>
                        </a:rPr>
                        <a:t>Urbi et Orbi</a:t>
                      </a:r>
                    </a:p>
                  </a:txBody>
                  <a:tcPr marL="72000"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82442214"/>
                  </a:ext>
                </a:extLst>
              </a:tr>
              <a:tr h="329064">
                <a:tc>
                  <a:txBody>
                    <a:bodyPr/>
                    <a:lstStyle/>
                    <a:p>
                      <a:pPr algn="l" fontAlgn="b"/>
                      <a:r>
                        <a:rPr lang="cs-CZ" sz="1300" b="1" i="0" u="none" strike="noStrike" dirty="0">
                          <a:solidFill>
                            <a:srgbClr val="000000"/>
                          </a:solidFill>
                          <a:effectLst/>
                          <a:latin typeface="Calibri" panose="020F0502020204030204" pitchFamily="34" charset="0"/>
                        </a:rPr>
                        <a:t>Velikonoční bohoslužba</a:t>
                      </a:r>
                    </a:p>
                  </a:txBody>
                  <a:tcPr marL="72000"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13546854"/>
                  </a:ext>
                </a:extLst>
              </a:tr>
              <a:tr h="329064">
                <a:tc>
                  <a:txBody>
                    <a:bodyPr/>
                    <a:lstStyle/>
                    <a:p>
                      <a:pPr algn="l" fontAlgn="b"/>
                      <a:r>
                        <a:rPr lang="cs-CZ" sz="1300" b="1" i="0" u="none" strike="noStrike" dirty="0">
                          <a:solidFill>
                            <a:srgbClr val="000000"/>
                          </a:solidFill>
                          <a:effectLst/>
                          <a:latin typeface="Calibri" panose="020F0502020204030204" pitchFamily="34" charset="0"/>
                        </a:rPr>
                        <a:t>Velkopáteční bohoslužba</a:t>
                      </a:r>
                    </a:p>
                  </a:txBody>
                  <a:tcPr marL="72000"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002"/>
                  </a:ext>
                </a:extLst>
              </a:tr>
              <a:tr h="329064">
                <a:tc>
                  <a:txBody>
                    <a:bodyPr/>
                    <a:lstStyle/>
                    <a:p>
                      <a:pPr algn="l" fontAlgn="b"/>
                      <a:r>
                        <a:rPr lang="cs-CZ" sz="1300" b="1" i="0" u="none" strike="noStrike" dirty="0">
                          <a:solidFill>
                            <a:srgbClr val="000000"/>
                          </a:solidFill>
                          <a:effectLst/>
                          <a:latin typeface="Calibri" panose="020F0502020204030204" pitchFamily="34" charset="0"/>
                        </a:rPr>
                        <a:t>Zádušní mše za papeže Františka</a:t>
                      </a:r>
                    </a:p>
                  </a:txBody>
                  <a:tcPr marL="72000"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41930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E2AA0AF4-AD30-046E-939C-7C0DD71C7DBE}"/>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algn="ctr" defTabSz="271463">
              <a:spcBef>
                <a:spcPts val="0"/>
              </a:spcBef>
              <a:spcAft>
                <a:spcPts val="0"/>
              </a:spcAft>
              <a:tabLst>
                <a:tab pos="631825" algn="l"/>
              </a:tabLst>
              <a:defRPr/>
            </a:pPr>
            <a:r>
              <a:rPr lang="cs-CZ" sz="2100" b="1" cap="all" dirty="0">
                <a:solidFill>
                  <a:prstClr val="black"/>
                </a:solidFill>
                <a:latin typeface="Calibri"/>
              </a:rPr>
              <a:t>2025: VÝČET POŘADŮ ČT PRO NÁRODNOSTNÍ A ETNICKÉ</a:t>
            </a:r>
          </a:p>
          <a:p>
            <a:pPr algn="ctr" defTabSz="271463">
              <a:spcBef>
                <a:spcPts val="0"/>
              </a:spcBef>
              <a:spcAft>
                <a:spcPts val="0"/>
              </a:spcAft>
              <a:tabLst>
                <a:tab pos="631825" algn="l"/>
              </a:tabLst>
              <a:defRPr/>
            </a:pPr>
            <a:r>
              <a:rPr lang="cs-CZ" sz="2100" b="1" cap="all" dirty="0">
                <a:solidFill>
                  <a:prstClr val="black"/>
                </a:solidFill>
                <a:latin typeface="Calibri"/>
              </a:rPr>
              <a:t>MENŠINY ŽIJÍCÍ V ČR</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pouze premiérové vysílání</a:t>
            </a:r>
          </a:p>
        </p:txBody>
      </p:sp>
      <p:pic>
        <p:nvPicPr>
          <p:cNvPr id="3" name="Obrázek 6">
            <a:extLst>
              <a:ext uri="{FF2B5EF4-FFF2-40B4-BE49-F238E27FC236}">
                <a16:creationId xmlns:a16="http://schemas.microsoft.com/office/drawing/2014/main" id="{AB22F2E1-BD12-08A1-D1A4-0C22E8F377BA}"/>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739DD312-0EA8-1B9B-2974-3097B14A9629}"/>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D1341D11-7276-F6D9-D234-705C1B4B4DE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155</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59B88541-1F66-C3D7-6BCD-15C8AC888630}"/>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7" name="Zástupný symbol pro datum 7">
            <a:extLst>
              <a:ext uri="{FF2B5EF4-FFF2-40B4-BE49-F238E27FC236}">
                <a16:creationId xmlns:a16="http://schemas.microsoft.com/office/drawing/2014/main" id="{E32D4DF2-CDF1-527F-3DBB-45970C685BEB}"/>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lidé s hendikepem a LGBT</a:t>
            </a:r>
          </a:p>
        </p:txBody>
      </p:sp>
      <p:graphicFrame>
        <p:nvGraphicFramePr>
          <p:cNvPr id="8" name="Tabulka 7">
            <a:extLst>
              <a:ext uri="{FF2B5EF4-FFF2-40B4-BE49-F238E27FC236}">
                <a16:creationId xmlns:a16="http://schemas.microsoft.com/office/drawing/2014/main" id="{40263EBB-86F5-7F83-5FAB-2FBDAC77F656}"/>
              </a:ext>
            </a:extLst>
          </p:cNvPr>
          <p:cNvGraphicFramePr>
            <a:graphicFrameLocks noGrp="1"/>
          </p:cNvGraphicFramePr>
          <p:nvPr/>
        </p:nvGraphicFramePr>
        <p:xfrm>
          <a:off x="695400" y="1617296"/>
          <a:ext cx="10801201" cy="2308315"/>
        </p:xfrm>
        <a:graphic>
          <a:graphicData uri="http://schemas.openxmlformats.org/drawingml/2006/table">
            <a:tbl>
              <a:tblPr firstRow="1" bandRow="1">
                <a:tableStyleId>{5202B0CA-FC54-4496-8BCA-5EF66A818D29}</a:tableStyleId>
              </a:tblPr>
              <a:tblGrid>
                <a:gridCol w="4477240">
                  <a:extLst>
                    <a:ext uri="{9D8B030D-6E8A-4147-A177-3AD203B41FA5}">
                      <a16:colId xmlns:a16="http://schemas.microsoft.com/office/drawing/2014/main" val="20000"/>
                    </a:ext>
                  </a:extLst>
                </a:gridCol>
                <a:gridCol w="2585413">
                  <a:extLst>
                    <a:ext uri="{9D8B030D-6E8A-4147-A177-3AD203B41FA5}">
                      <a16:colId xmlns:a16="http://schemas.microsoft.com/office/drawing/2014/main" val="3039451088"/>
                    </a:ext>
                  </a:extLst>
                </a:gridCol>
                <a:gridCol w="1869274">
                  <a:extLst>
                    <a:ext uri="{9D8B030D-6E8A-4147-A177-3AD203B41FA5}">
                      <a16:colId xmlns:a16="http://schemas.microsoft.com/office/drawing/2014/main" val="20001"/>
                    </a:ext>
                  </a:extLst>
                </a:gridCol>
                <a:gridCol w="1869274">
                  <a:extLst>
                    <a:ext uri="{9D8B030D-6E8A-4147-A177-3AD203B41FA5}">
                      <a16:colId xmlns:a16="http://schemas.microsoft.com/office/drawing/2014/main" val="20002"/>
                    </a:ext>
                  </a:extLst>
                </a:gridCol>
              </a:tblGrid>
              <a:tr h="602455">
                <a:tc>
                  <a:txBody>
                    <a:bodyPr/>
                    <a:lstStyle/>
                    <a:p>
                      <a:pPr algn="l"/>
                      <a:r>
                        <a:rPr lang="cs-CZ" sz="1400" noProof="0" dirty="0"/>
                        <a:t>Název pořadu</a:t>
                      </a:r>
                    </a:p>
                  </a:txBody>
                  <a:tcPr anchor="ctr">
                    <a:solidFill>
                      <a:schemeClr val="tx1">
                        <a:lumMod val="65000"/>
                        <a:lumOff val="35000"/>
                      </a:schemeClr>
                    </a:solidFill>
                  </a:tcPr>
                </a:tc>
                <a:tc>
                  <a:txBody>
                    <a:bodyPr/>
                    <a:lstStyle/>
                    <a:p>
                      <a:pPr algn="ctr"/>
                      <a:r>
                        <a:rPr lang="cs-CZ" sz="1400" noProof="0" dirty="0"/>
                        <a:t>Národnostní/etnická</a:t>
                      </a:r>
                      <a:r>
                        <a:rPr lang="cs-CZ" sz="1400" baseline="0" noProof="0" dirty="0"/>
                        <a:t> menšina</a:t>
                      </a:r>
                      <a:endParaRPr lang="cs-CZ" sz="1400" noProof="0" dirty="0"/>
                    </a:p>
                  </a:txBody>
                  <a:tcPr anchor="ctr">
                    <a:solidFill>
                      <a:schemeClr val="tx1">
                        <a:lumMod val="65000"/>
                        <a:lumOff val="35000"/>
                      </a:schemeClr>
                    </a:solidFill>
                  </a:tcPr>
                </a:tc>
                <a:tc>
                  <a:txBody>
                    <a:bodyPr/>
                    <a:lstStyle/>
                    <a:p>
                      <a:pPr algn="ctr"/>
                      <a:r>
                        <a:rPr lang="cs-CZ" sz="1400" noProof="0" dirty="0"/>
                        <a:t>Počet</a:t>
                      </a:r>
                    </a:p>
                  </a:txBody>
                  <a:tcPr anchor="ctr">
                    <a:solidFill>
                      <a:schemeClr val="tx1">
                        <a:lumMod val="65000"/>
                        <a:lumOff val="35000"/>
                      </a:schemeClr>
                    </a:solidFill>
                  </a:tcPr>
                </a:tc>
                <a:tc>
                  <a:txBody>
                    <a:bodyPr/>
                    <a:lstStyle/>
                    <a:p>
                      <a:pPr algn="ctr"/>
                      <a:r>
                        <a:rPr lang="cs-CZ" sz="1400" noProof="0" dirty="0"/>
                        <a:t>Celková stopáž v hodinách</a:t>
                      </a:r>
                      <a:endParaRPr lang="cs-CZ" sz="14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284310">
                <a:tc>
                  <a:txBody>
                    <a:bodyPr/>
                    <a:lstStyle/>
                    <a:p>
                      <a:pPr algn="l" fontAlgn="b"/>
                      <a:r>
                        <a:rPr lang="cs-CZ" sz="1400" b="1" i="0" u="none" strike="noStrike" dirty="0">
                          <a:solidFill>
                            <a:srgbClr val="000000"/>
                          </a:solidFill>
                          <a:effectLst/>
                          <a:latin typeface="Calibri" panose="020F0502020204030204" pitchFamily="34" charset="0"/>
                        </a:rPr>
                        <a:t> Babylon</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různé</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5670786"/>
                  </a:ext>
                </a:extLst>
              </a:tr>
              <a:tr h="284310">
                <a:tc>
                  <a:txBody>
                    <a:bodyPr/>
                    <a:lstStyle/>
                    <a:p>
                      <a:pPr algn="l" fontAlgn="b"/>
                      <a:r>
                        <a:rPr lang="cs-CZ" sz="1400" b="1" i="0" u="none" strike="noStrike" dirty="0">
                          <a:solidFill>
                            <a:srgbClr val="000000"/>
                          </a:solidFill>
                          <a:effectLst/>
                          <a:latin typeface="Calibri" panose="020F0502020204030204" pitchFamily="34" charset="0"/>
                        </a:rPr>
                        <a:t> Sousedé</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různé</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0001"/>
                  </a:ext>
                </a:extLst>
              </a:tr>
              <a:tr h="284310">
                <a:tc>
                  <a:txBody>
                    <a:bodyPr/>
                    <a:lstStyle/>
                    <a:p>
                      <a:pPr algn="l" fontAlgn="b"/>
                      <a:r>
                        <a:rPr lang="cs-CZ" sz="1400" b="1" i="0" u="none" strike="noStrike" dirty="0">
                          <a:solidFill>
                            <a:srgbClr val="000000"/>
                          </a:solidFill>
                          <a:effectLst/>
                          <a:latin typeface="Calibri" panose="020F0502020204030204" pitchFamily="34" charset="0"/>
                        </a:rPr>
                        <a:t> </a:t>
                      </a:r>
                      <a:r>
                        <a:rPr lang="pt-BR" sz="1400" b="1" i="0" u="none" strike="noStrike" dirty="0">
                          <a:solidFill>
                            <a:srgbClr val="000000"/>
                          </a:solidFill>
                          <a:effectLst/>
                          <a:latin typeface="Calibri" panose="020F0502020204030204" pitchFamily="34" charset="0"/>
                        </a:rPr>
                        <a:t>Máte slovo s M.</a:t>
                      </a:r>
                      <a:r>
                        <a:rPr lang="cs-CZ" sz="1400" b="1" i="0" u="none" strike="noStrike" dirty="0">
                          <a:solidFill>
                            <a:srgbClr val="000000"/>
                          </a:solidFill>
                          <a:effectLst/>
                          <a:latin typeface="Calibri" panose="020F0502020204030204" pitchFamily="34" charset="0"/>
                        </a:rPr>
                        <a:t> </a:t>
                      </a:r>
                      <a:r>
                        <a:rPr lang="pt-BR" sz="1400" b="1" i="0" u="none" strike="noStrike" dirty="0">
                          <a:solidFill>
                            <a:srgbClr val="000000"/>
                          </a:solidFill>
                          <a:effectLst/>
                          <a:latin typeface="Calibri" panose="020F0502020204030204" pitchFamily="34" charset="0"/>
                        </a:rPr>
                        <a:t>Jílkovou</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různé</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82442214"/>
                  </a:ext>
                </a:extLst>
              </a:tr>
              <a:tr h="284310">
                <a:tc>
                  <a:txBody>
                    <a:bodyPr/>
                    <a:lstStyle/>
                    <a:p>
                      <a:pPr algn="l" fontAlgn="b"/>
                      <a:r>
                        <a:rPr lang="cs-CZ" sz="1400" b="1" i="0" u="none" strike="noStrike" dirty="0">
                          <a:solidFill>
                            <a:srgbClr val="000000"/>
                          </a:solidFill>
                          <a:effectLst/>
                          <a:latin typeface="Calibri" panose="020F0502020204030204" pitchFamily="34" charset="0"/>
                        </a:rPr>
                        <a:t> Khamoro </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romská</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13546854"/>
                  </a:ext>
                </a:extLst>
              </a:tr>
              <a:tr h="284310">
                <a:tc>
                  <a:txBody>
                    <a:bodyPr/>
                    <a:lstStyle/>
                    <a:p>
                      <a:pPr marL="0" algn="l" defTabSz="914400" rtl="0" eaLnBrk="1" fontAlgn="b" latinLnBrk="0" hangingPunct="1"/>
                      <a:r>
                        <a:rPr lang="cs-CZ" sz="1400" b="1" i="0" u="none" strike="noStrike" kern="1200" dirty="0">
                          <a:solidFill>
                            <a:srgbClr val="000000"/>
                          </a:solidFill>
                          <a:effectLst/>
                          <a:latin typeface="Calibri" panose="020F0502020204030204" pitchFamily="34" charset="0"/>
                          <a:ea typeface="+mn-ea"/>
                          <a:cs typeface="+mn-cs"/>
                        </a:rPr>
                        <a:t> Amare lavutara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romská</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895296471"/>
                  </a:ext>
                </a:extLst>
              </a:tr>
              <a:tr h="284310">
                <a:tc>
                  <a:txBody>
                    <a:bodyPr/>
                    <a:lstStyle/>
                    <a:p>
                      <a:pPr marL="0" algn="l" defTabSz="914400" rtl="0" eaLnBrk="1" fontAlgn="b" latinLnBrk="0" hangingPunct="1"/>
                      <a:r>
                        <a:rPr lang="cs-CZ" sz="1400" b="1" i="0" u="none" strike="noStrike" kern="1200" dirty="0">
                          <a:solidFill>
                            <a:srgbClr val="000000"/>
                          </a:solidFill>
                          <a:effectLst/>
                          <a:latin typeface="Calibri" panose="020F0502020204030204" pitchFamily="34" charset="0"/>
                          <a:ea typeface="+mn-ea"/>
                          <a:cs typeface="+mn-cs"/>
                        </a:rPr>
                        <a:t> ROMA SPIRIT 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romská</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998146648"/>
                  </a:ext>
                </a:extLst>
              </a:tr>
            </a:tbl>
          </a:graphicData>
        </a:graphic>
      </p:graphicFrame>
    </p:spTree>
    <p:extLst>
      <p:ext uri="{BB962C8B-B14F-4D97-AF65-F5344CB8AC3E}">
        <p14:creationId xmlns:p14="http://schemas.microsoft.com/office/powerpoint/2010/main" val="1571593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A8543306-AF9F-4338-9025-526BA5F1DAAD}"/>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ts val="0"/>
              </a:spcAft>
              <a:tabLst>
                <a:tab pos="631825" algn="l"/>
              </a:tabLst>
              <a:defRPr/>
            </a:pPr>
            <a:r>
              <a:rPr lang="cs-CZ" sz="2100" b="1" cap="all" dirty="0">
                <a:solidFill>
                  <a:prstClr val="black"/>
                </a:solidFill>
                <a:latin typeface="Calibri" pitchFamily="34" charset="0"/>
              </a:rPr>
              <a:t>ZPŘÍSTUPNĚNÍ VYSÍLÁNÍ ČT DIVÁKŮM SE sluchovým a zrakovým </a:t>
            </a:r>
          </a:p>
          <a:p>
            <a:pPr marL="1588" indent="-1588" algn="ctr" defTabSz="271463">
              <a:spcBef>
                <a:spcPts val="0"/>
              </a:spcBef>
              <a:spcAft>
                <a:spcPct val="20000"/>
              </a:spcAft>
              <a:tabLst>
                <a:tab pos="631825" algn="l"/>
              </a:tabLst>
              <a:defRPr/>
            </a:pPr>
            <a:r>
              <a:rPr lang="cs-CZ" sz="2100" b="1" cap="all" dirty="0">
                <a:solidFill>
                  <a:prstClr val="black"/>
                </a:solidFill>
                <a:latin typeface="Calibri" pitchFamily="34" charset="0"/>
              </a:rPr>
              <a:t>HENDIKEPEM</a:t>
            </a:r>
          </a:p>
          <a:p>
            <a:pPr marL="1588" indent="-1588" algn="ctr" defTabSz="271463">
              <a:spcBef>
                <a:spcPct val="20000"/>
              </a:spcBef>
              <a:spcAft>
                <a:spcPct val="20000"/>
              </a:spcAft>
              <a:tabLst>
                <a:tab pos="631825" algn="l"/>
              </a:tabLst>
              <a:defRPr/>
            </a:pPr>
            <a:r>
              <a:rPr lang="cs-CZ" sz="1200" b="1" dirty="0">
                <a:solidFill>
                  <a:prstClr val="black"/>
                </a:solidFill>
                <a:latin typeface="Calibri" pitchFamily="34" charset="0"/>
              </a:rPr>
              <a:t>Zdroj: PROVYS ČT, v %</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graphicFrame>
        <p:nvGraphicFramePr>
          <p:cNvPr id="14" name="Graf 13">
            <a:extLst>
              <a:ext uri="{FF2B5EF4-FFF2-40B4-BE49-F238E27FC236}">
                <a16:creationId xmlns:a16="http://schemas.microsoft.com/office/drawing/2014/main" id="{A233B724-3C47-4048-ABAA-98D4DA9F60AF}"/>
              </a:ext>
            </a:extLst>
          </p:cNvPr>
          <p:cNvGraphicFramePr>
            <a:graphicFrameLocks/>
          </p:cNvGraphicFramePr>
          <p:nvPr/>
        </p:nvGraphicFramePr>
        <p:xfrm>
          <a:off x="1991544" y="1604392"/>
          <a:ext cx="9829092" cy="484562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ovéPole 12"/>
          <p:cNvSpPr txBox="1"/>
          <p:nvPr/>
        </p:nvSpPr>
        <p:spPr>
          <a:xfrm>
            <a:off x="407368" y="4571016"/>
            <a:ext cx="1440000" cy="730192"/>
          </a:xfrm>
          <a:prstGeom prst="rect">
            <a:avLst/>
          </a:prstGeom>
          <a:solidFill>
            <a:schemeClr val="bg1">
              <a:lumMod val="75000"/>
            </a:schemeClr>
          </a:solidFill>
          <a:ln>
            <a:noFill/>
          </a:ln>
        </p:spPr>
        <p:txBody>
          <a:bodyPr vert="horz" wrap="square" rtlCol="0" anchor="ctr">
            <a:noAutofit/>
          </a:bodyPr>
          <a:lstStyle/>
          <a:p>
            <a:pPr algn="ctr">
              <a:defRPr/>
            </a:pPr>
            <a:r>
              <a:rPr lang="cs-CZ" sz="1400" b="1" dirty="0">
                <a:solidFill>
                  <a:prstClr val="black"/>
                </a:solidFill>
                <a:latin typeface="Calibri"/>
              </a:rPr>
              <a:t>DIVÁCI SE ZRAKOVÝM HENDIKEPEM</a:t>
            </a:r>
          </a:p>
        </p:txBody>
      </p:sp>
      <p:sp>
        <p:nvSpPr>
          <p:cNvPr id="17" name="TextovéPole 16"/>
          <p:cNvSpPr txBox="1"/>
          <p:nvPr/>
        </p:nvSpPr>
        <p:spPr>
          <a:xfrm>
            <a:off x="407368" y="2519723"/>
            <a:ext cx="1440000" cy="693251"/>
          </a:xfrm>
          <a:prstGeom prst="rect">
            <a:avLst/>
          </a:prstGeom>
          <a:solidFill>
            <a:schemeClr val="bg1">
              <a:lumMod val="75000"/>
            </a:schemeClr>
          </a:solidFill>
          <a:ln>
            <a:noFill/>
          </a:ln>
        </p:spPr>
        <p:txBody>
          <a:bodyPr vert="horz" wrap="square" rtlCol="0" anchor="ctr">
            <a:noAutofit/>
          </a:bodyPr>
          <a:lstStyle/>
          <a:p>
            <a:pPr algn="ctr">
              <a:defRPr/>
            </a:pPr>
            <a:r>
              <a:rPr lang="cs-CZ" sz="1400" b="1" dirty="0">
                <a:solidFill>
                  <a:prstClr val="black"/>
                </a:solidFill>
                <a:latin typeface="Calibri"/>
              </a:rPr>
              <a:t>DIVÁCI SE SLUCHOVÝM HENDIKEPEM</a:t>
            </a:r>
          </a:p>
        </p:txBody>
      </p:sp>
      <p:cxnSp>
        <p:nvCxnSpPr>
          <p:cNvPr id="18" name="Přímá spojnice 17">
            <a:extLst>
              <a:ext uri="{FF2B5EF4-FFF2-40B4-BE49-F238E27FC236}">
                <a16:creationId xmlns:a16="http://schemas.microsoft.com/office/drawing/2014/main" id="{51027243-0FED-4B0D-ACC3-A7E7918A8A7E}"/>
              </a:ext>
            </a:extLst>
          </p:cNvPr>
          <p:cNvCxnSpPr>
            <a:cxnSpLocks/>
          </p:cNvCxnSpPr>
          <p:nvPr/>
        </p:nvCxnSpPr>
        <p:spPr>
          <a:xfrm>
            <a:off x="407368" y="3837600"/>
            <a:ext cx="9902816"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Obrázek 6">
            <a:extLst>
              <a:ext uri="{FF2B5EF4-FFF2-40B4-BE49-F238E27FC236}">
                <a16:creationId xmlns:a16="http://schemas.microsoft.com/office/drawing/2014/main" id="{5699CA6E-4A67-0B5B-B9E4-4DFC3A129E17}"/>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D8F58CE5-AFB0-C482-8DA7-2315ABEEA11C}"/>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F85EDDEA-AF04-C276-40EE-DEEA2698E15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156</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76D2F8ED-1E8C-0E09-BB47-050BD877BCB2}"/>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6" name="Zástupný symbol pro datum 7">
            <a:extLst>
              <a:ext uri="{FF2B5EF4-FFF2-40B4-BE49-F238E27FC236}">
                <a16:creationId xmlns:a16="http://schemas.microsoft.com/office/drawing/2014/main" id="{EB5713D9-0A3B-EA00-3261-6D8B5A34837E}"/>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lidé s hendikepem a LGBT</a:t>
            </a:r>
          </a:p>
        </p:txBody>
      </p:sp>
    </p:spTree>
    <p:extLst>
      <p:ext uri="{BB962C8B-B14F-4D97-AF65-F5344CB8AC3E}">
        <p14:creationId xmlns:p14="http://schemas.microsoft.com/office/powerpoint/2010/main" val="161425098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28801D47-C41F-43F0-8B96-89D2B052754A}"/>
              </a:ext>
            </a:extLst>
          </p:cNvPr>
          <p:cNvSpPr txBox="1"/>
          <p:nvPr/>
        </p:nvSpPr>
        <p:spPr>
          <a:xfrm>
            <a:off x="696000" y="972001"/>
            <a:ext cx="10800000" cy="5478423"/>
          </a:xfrm>
          <a:prstGeom prst="rect">
            <a:avLst/>
          </a:prstGeom>
          <a:noFill/>
        </p:spPr>
        <p:txBody>
          <a:bodyPr wrap="square" rtlCol="0">
            <a:spAutoFit/>
          </a:bodyPr>
          <a:lstStyle/>
          <a:p>
            <a:pPr marL="285750" indent="-285750" algn="just">
              <a:spcAft>
                <a:spcPts val="600"/>
              </a:spcAft>
              <a:buFont typeface="Arial" pitchFamily="34" charset="0"/>
              <a:buChar char="•"/>
              <a:defRPr/>
            </a:pPr>
            <a:r>
              <a:rPr lang="cs-CZ" sz="1600" b="1" dirty="0">
                <a:solidFill>
                  <a:prstClr val="black"/>
                </a:solidFill>
                <a:latin typeface="Calibri"/>
              </a:rPr>
              <a:t>Česká televize věnuje nemalou část svého vysílacího času pořadům určeným pro náboženské, národnostní a etnické divácké skupiny, spoluobčany s hendikepem a LGBT. </a:t>
            </a:r>
            <a:r>
              <a:rPr lang="cs-CZ" sz="1600" dirty="0">
                <a:solidFill>
                  <a:prstClr val="black"/>
                </a:solidFill>
                <a:latin typeface="Calibri"/>
              </a:rPr>
              <a:t>Na předchozích stranách uvádíme výběr pořadů určených v roce 2025 právě těmto skupinám. </a:t>
            </a:r>
          </a:p>
          <a:p>
            <a:pPr marL="285750" indent="-285750" algn="just">
              <a:spcAft>
                <a:spcPts val="600"/>
              </a:spcAft>
              <a:buFont typeface="Arial" pitchFamily="34" charset="0"/>
              <a:buChar char="•"/>
              <a:defRPr/>
            </a:pPr>
            <a:r>
              <a:rPr lang="cs-CZ" sz="1600" b="1" dirty="0">
                <a:solidFill>
                  <a:prstClr val="black"/>
                </a:solidFill>
                <a:latin typeface="Calibri"/>
              </a:rPr>
              <a:t>Věřícím </a:t>
            </a:r>
            <a:r>
              <a:rPr lang="cs-CZ" sz="1600" dirty="0">
                <a:solidFill>
                  <a:prstClr val="black"/>
                </a:solidFill>
                <a:latin typeface="Calibri"/>
              </a:rPr>
              <a:t>byly věnovány tradiční premiérové tituly jako </a:t>
            </a:r>
            <a:r>
              <a:rPr lang="cs-CZ" sz="1600" b="1" i="1" dirty="0">
                <a:solidFill>
                  <a:prstClr val="black"/>
                </a:solidFill>
                <a:latin typeface="Calibri"/>
              </a:rPr>
              <a:t>Cesty víry, Křesťanský magazín </a:t>
            </a:r>
            <a:r>
              <a:rPr lang="cs-CZ" sz="1600" dirty="0">
                <a:solidFill>
                  <a:prstClr val="black"/>
                </a:solidFill>
                <a:latin typeface="Calibri"/>
              </a:rPr>
              <a:t>nebo cyklus </a:t>
            </a:r>
            <a:r>
              <a:rPr lang="cs-CZ" sz="1600" b="1" i="1" dirty="0">
                <a:solidFill>
                  <a:prstClr val="black"/>
                </a:solidFill>
                <a:latin typeface="Calibri"/>
              </a:rPr>
              <a:t>V novém světle</a:t>
            </a:r>
            <a:r>
              <a:rPr lang="cs-CZ" sz="1600" i="1" dirty="0">
                <a:solidFill>
                  <a:prstClr val="black"/>
                </a:solidFill>
                <a:latin typeface="Calibri"/>
              </a:rPr>
              <a:t>,</a:t>
            </a:r>
            <a:r>
              <a:rPr lang="cs-CZ" sz="1600" dirty="0">
                <a:solidFill>
                  <a:prstClr val="black"/>
                </a:solidFill>
                <a:latin typeface="Calibri"/>
              </a:rPr>
              <a:t> stejně tak i četné přenosy bohoslužeb</a:t>
            </a:r>
            <a:r>
              <a:rPr lang="cs-CZ" sz="1600" i="1" dirty="0">
                <a:solidFill>
                  <a:prstClr val="black"/>
                </a:solidFill>
                <a:latin typeface="Calibri"/>
              </a:rPr>
              <a:t> </a:t>
            </a:r>
            <a:r>
              <a:rPr lang="cs-CZ" sz="1600" dirty="0">
                <a:solidFill>
                  <a:prstClr val="black"/>
                </a:solidFill>
                <a:latin typeface="Calibri"/>
              </a:rPr>
              <a:t>napříč hlavními církvemi působícími v ČR. </a:t>
            </a:r>
          </a:p>
          <a:p>
            <a:pPr marL="285750" indent="-285750" algn="just">
              <a:spcAft>
                <a:spcPts val="600"/>
              </a:spcAft>
              <a:buFont typeface="Arial" pitchFamily="34" charset="0"/>
              <a:buChar char="•"/>
              <a:defRPr/>
            </a:pPr>
            <a:r>
              <a:rPr lang="cs-CZ" sz="1600" b="1" dirty="0">
                <a:solidFill>
                  <a:prstClr val="black"/>
                </a:solidFill>
                <a:latin typeface="Calibri"/>
              </a:rPr>
              <a:t>Pro národnostní a etnické menšiny </a:t>
            </a:r>
            <a:r>
              <a:rPr lang="cs-CZ" sz="1600" dirty="0">
                <a:solidFill>
                  <a:prstClr val="black"/>
                </a:solidFill>
                <a:latin typeface="Calibri"/>
              </a:rPr>
              <a:t>připravila Česká televize pořady </a:t>
            </a:r>
            <a:r>
              <a:rPr lang="cs-CZ" sz="1600" b="1" i="1" dirty="0">
                <a:solidFill>
                  <a:prstClr val="black"/>
                </a:solidFill>
                <a:latin typeface="Calibri"/>
              </a:rPr>
              <a:t>Sousedé</a:t>
            </a:r>
            <a:r>
              <a:rPr lang="cs-CZ" sz="1600" dirty="0">
                <a:solidFill>
                  <a:prstClr val="black"/>
                </a:solidFill>
                <a:latin typeface="Calibri"/>
              </a:rPr>
              <a:t> nebo </a:t>
            </a:r>
            <a:r>
              <a:rPr lang="cs-CZ" sz="1600" b="1" i="1" dirty="0">
                <a:solidFill>
                  <a:prstClr val="black"/>
                </a:solidFill>
                <a:latin typeface="Calibri"/>
              </a:rPr>
              <a:t>Babylon</a:t>
            </a:r>
            <a:r>
              <a:rPr lang="cs-CZ" sz="1600" dirty="0">
                <a:solidFill>
                  <a:prstClr val="black"/>
                </a:solidFill>
                <a:latin typeface="Calibri"/>
              </a:rPr>
              <a:t>. Primárně </a:t>
            </a:r>
            <a:r>
              <a:rPr lang="cs-CZ" sz="1600" dirty="0">
                <a:solidFill>
                  <a:srgbClr val="000000"/>
                </a:solidFill>
                <a:latin typeface="Calibri" panose="020F0502020204030204" pitchFamily="34" charset="0"/>
              </a:rPr>
              <a:t>Romům</a:t>
            </a:r>
            <a:r>
              <a:rPr lang="cs-CZ" sz="1600" i="1" dirty="0">
                <a:solidFill>
                  <a:srgbClr val="000000"/>
                </a:solidFill>
                <a:latin typeface="Calibri" panose="020F0502020204030204" pitchFamily="34" charset="0"/>
              </a:rPr>
              <a:t> </a:t>
            </a:r>
            <a:r>
              <a:rPr lang="cs-CZ" sz="1600" dirty="0">
                <a:solidFill>
                  <a:srgbClr val="000000"/>
                </a:solidFill>
                <a:latin typeface="Calibri" panose="020F0502020204030204" pitchFamily="34" charset="0"/>
              </a:rPr>
              <a:t>byl věnován pořad ke světovému festivalu romské kultury </a:t>
            </a:r>
            <a:r>
              <a:rPr lang="cs-CZ" sz="1600" b="1" i="1" dirty="0">
                <a:solidFill>
                  <a:srgbClr val="000000"/>
                </a:solidFill>
                <a:latin typeface="Calibri" panose="020F0502020204030204" pitchFamily="34" charset="0"/>
              </a:rPr>
              <a:t>Khamoro</a:t>
            </a:r>
            <a:r>
              <a:rPr lang="cs-CZ" sz="1600" dirty="0">
                <a:solidFill>
                  <a:srgbClr val="000000"/>
                </a:solidFill>
                <a:latin typeface="Calibri" panose="020F0502020204030204" pitchFamily="34" charset="0"/>
              </a:rPr>
              <a:t> nebo přenos z galavečera </a:t>
            </a:r>
            <a:r>
              <a:rPr lang="cs-CZ" sz="1600" b="1" i="1" dirty="0">
                <a:solidFill>
                  <a:srgbClr val="000000"/>
                </a:solidFill>
                <a:latin typeface="Calibri" panose="020F0502020204030204" pitchFamily="34" charset="0"/>
              </a:rPr>
              <a:t>Roma Spirit 2025</a:t>
            </a:r>
            <a:r>
              <a:rPr lang="cs-CZ" sz="1600" dirty="0">
                <a:solidFill>
                  <a:srgbClr val="000000"/>
                </a:solidFill>
                <a:latin typeface="Calibri" panose="020F0502020204030204" pitchFamily="34" charset="0"/>
              </a:rPr>
              <a:t>, v rámci kterého byla oceněna práce jednotlivců i organizací pro romskou komunitu. Dalším titulem byl cyklus </a:t>
            </a:r>
            <a:r>
              <a:rPr lang="cs-CZ" sz="1600" b="1" i="1" u="none" strike="noStrike" kern="1200" dirty="0">
                <a:solidFill>
                  <a:srgbClr val="000000"/>
                </a:solidFill>
                <a:effectLst/>
                <a:latin typeface="Calibri" panose="020F0502020204030204" pitchFamily="34" charset="0"/>
                <a:ea typeface="+mn-ea"/>
                <a:cs typeface="+mn-cs"/>
              </a:rPr>
              <a:t>Amare lavutara</a:t>
            </a:r>
            <a:r>
              <a:rPr lang="cs-CZ" sz="1600" b="1" i="1" dirty="0">
                <a:solidFill>
                  <a:srgbClr val="000000"/>
                </a:solidFill>
                <a:latin typeface="Calibri" panose="020F0502020204030204" pitchFamily="34" charset="0"/>
              </a:rPr>
              <a:t>,</a:t>
            </a:r>
            <a:r>
              <a:rPr lang="cs-CZ" sz="1600" dirty="0">
                <a:solidFill>
                  <a:srgbClr val="000000"/>
                </a:solidFill>
                <a:latin typeface="Calibri" panose="020F0502020204030204" pitchFamily="34" charset="0"/>
              </a:rPr>
              <a:t> který zase prezentoval špičkové romské muzikanty a jejich umění.</a:t>
            </a:r>
            <a:endParaRPr lang="cs-CZ" sz="1600" b="1" i="1" dirty="0">
              <a:solidFill>
                <a:srgbClr val="000000"/>
              </a:solidFill>
              <a:latin typeface="Calibri" panose="020F0502020204030204" pitchFamily="34" charset="0"/>
            </a:endParaRPr>
          </a:p>
          <a:p>
            <a:pPr marL="285750" indent="-285750" algn="just">
              <a:spcAft>
                <a:spcPts val="600"/>
              </a:spcAft>
              <a:buFont typeface="Arial" pitchFamily="34" charset="0"/>
              <a:buChar char="•"/>
              <a:defRPr/>
            </a:pPr>
            <a:r>
              <a:rPr lang="cs-CZ" sz="1600" b="1" dirty="0">
                <a:solidFill>
                  <a:prstClr val="black"/>
                </a:solidFill>
                <a:latin typeface="Calibri"/>
              </a:rPr>
              <a:t>Lidem s hendikepem </a:t>
            </a:r>
            <a:r>
              <a:rPr lang="cs-CZ" sz="1600" dirty="0">
                <a:solidFill>
                  <a:prstClr val="black"/>
                </a:solidFill>
                <a:latin typeface="Calibri"/>
              </a:rPr>
              <a:t>byly určeny pravidelné tituly jako </a:t>
            </a:r>
            <a:r>
              <a:rPr lang="cs-CZ" sz="1600" b="1" i="1" dirty="0">
                <a:solidFill>
                  <a:prstClr val="black"/>
                </a:solidFill>
                <a:latin typeface="Calibri"/>
              </a:rPr>
              <a:t>Televizní klub neslyšících</a:t>
            </a:r>
            <a:r>
              <a:rPr lang="cs-CZ" sz="1600" dirty="0">
                <a:solidFill>
                  <a:prstClr val="black"/>
                </a:solidFill>
                <a:latin typeface="Calibri"/>
              </a:rPr>
              <a:t>, </a:t>
            </a:r>
            <a:r>
              <a:rPr lang="cs-CZ" sz="1600" b="1" i="1" dirty="0">
                <a:solidFill>
                  <a:prstClr val="black"/>
                </a:solidFill>
                <a:latin typeface="Calibri"/>
              </a:rPr>
              <a:t>Zprávy v českém znakovém jazyce</a:t>
            </a:r>
            <a:r>
              <a:rPr lang="cs-CZ" sz="1600" dirty="0">
                <a:solidFill>
                  <a:prstClr val="black"/>
                </a:solidFill>
                <a:latin typeface="Calibri"/>
              </a:rPr>
              <a:t> a </a:t>
            </a:r>
            <a:r>
              <a:rPr lang="cs-CZ" sz="1600" b="1" i="1" dirty="0">
                <a:solidFill>
                  <a:prstClr val="black"/>
                </a:solidFill>
                <a:latin typeface="Calibri"/>
              </a:rPr>
              <a:t>Klíč. </a:t>
            </a:r>
            <a:r>
              <a:rPr lang="cs-CZ" sz="1600" dirty="0">
                <a:solidFill>
                  <a:prstClr val="black"/>
                </a:solidFill>
                <a:latin typeface="Calibri"/>
              </a:rPr>
              <a:t>Tématice péče o syna s poruchou autistického spektra se věnoval premiérový dokument </a:t>
            </a:r>
            <a:r>
              <a:rPr lang="cs-CZ" sz="1600" b="1" i="1" dirty="0">
                <a:solidFill>
                  <a:prstClr val="black"/>
                </a:solidFill>
                <a:latin typeface="Calibri"/>
              </a:rPr>
              <a:t>Co s Péťou?, </a:t>
            </a:r>
            <a:r>
              <a:rPr lang="cs-CZ" sz="1600" dirty="0">
                <a:solidFill>
                  <a:prstClr val="black"/>
                </a:solidFill>
                <a:latin typeface="Calibri"/>
              </a:rPr>
              <a:t>duševním obtížím mladých lidí zase snímek</a:t>
            </a:r>
            <a:r>
              <a:rPr lang="cs-CZ" sz="1600" b="1" i="1" dirty="0">
                <a:solidFill>
                  <a:prstClr val="black"/>
                </a:solidFill>
                <a:latin typeface="Calibri"/>
              </a:rPr>
              <a:t> Přežít svou hlavu. </a:t>
            </a:r>
            <a:r>
              <a:rPr lang="cs-CZ" sz="1600" dirty="0">
                <a:solidFill>
                  <a:prstClr val="black"/>
                </a:solidFill>
                <a:latin typeface="Calibri"/>
              </a:rPr>
              <a:t>Pozornost byla věnována i sportu hendikepovaných, a to například prostřednictvím přenosů z </a:t>
            </a:r>
            <a:r>
              <a:rPr lang="cs-CZ" sz="1600" b="1" i="1" dirty="0">
                <a:solidFill>
                  <a:prstClr val="black"/>
                </a:solidFill>
                <a:latin typeface="Calibri"/>
              </a:rPr>
              <a:t>Mistrovství světa v parahokeji mužů</a:t>
            </a:r>
            <a:r>
              <a:rPr lang="cs-CZ" sz="1600" dirty="0">
                <a:solidFill>
                  <a:prstClr val="black"/>
                </a:solidFill>
                <a:latin typeface="Calibri"/>
              </a:rPr>
              <a:t> v americkém Buffalu</a:t>
            </a:r>
            <a:r>
              <a:rPr lang="cs-CZ" sz="1600" i="1" dirty="0">
                <a:solidFill>
                  <a:prstClr val="black"/>
                </a:solidFill>
                <a:latin typeface="Calibri"/>
              </a:rPr>
              <a:t>.</a:t>
            </a:r>
          </a:p>
          <a:p>
            <a:pPr marL="285750" indent="-285750" algn="just">
              <a:spcAft>
                <a:spcPts val="600"/>
              </a:spcAft>
              <a:buFont typeface="Arial" pitchFamily="34" charset="0"/>
              <a:buChar char="•"/>
              <a:defRPr/>
            </a:pPr>
            <a:r>
              <a:rPr lang="cs-CZ" sz="1600" b="1" dirty="0">
                <a:solidFill>
                  <a:prstClr val="black"/>
                </a:solidFill>
                <a:latin typeface="Calibri"/>
              </a:rPr>
              <a:t>Tématu LGBT </a:t>
            </a:r>
            <a:r>
              <a:rPr lang="cs-CZ" sz="1600" dirty="0">
                <a:solidFill>
                  <a:prstClr val="black"/>
                </a:solidFill>
                <a:latin typeface="Calibri"/>
              </a:rPr>
              <a:t>se ČT dlouhodobě věnuje v rámci svých diskuzních a zpravodajských pořadů nebo v cyklu </a:t>
            </a:r>
            <a:r>
              <a:rPr lang="cs-CZ" sz="1600" i="1" dirty="0">
                <a:solidFill>
                  <a:prstClr val="black"/>
                </a:solidFill>
                <a:latin typeface="Calibri"/>
              </a:rPr>
              <a:t>Zóna zájmu</a:t>
            </a:r>
            <a:r>
              <a:rPr lang="cs-CZ" sz="1600" dirty="0">
                <a:solidFill>
                  <a:prstClr val="black"/>
                </a:solidFill>
                <a:latin typeface="Calibri"/>
              </a:rPr>
              <a:t> (dříve </a:t>
            </a:r>
            <a:r>
              <a:rPr lang="cs-CZ" sz="1600" i="1" dirty="0">
                <a:solidFill>
                  <a:prstClr val="black"/>
                </a:solidFill>
                <a:latin typeface="Calibri"/>
              </a:rPr>
              <a:t>V širších souvislostech)</a:t>
            </a:r>
            <a:r>
              <a:rPr lang="cs-CZ" sz="1600" dirty="0">
                <a:solidFill>
                  <a:prstClr val="black"/>
                </a:solidFill>
                <a:latin typeface="Calibri"/>
              </a:rPr>
              <a:t>.</a:t>
            </a:r>
          </a:p>
          <a:p>
            <a:pPr marL="285750" indent="-285750" algn="just">
              <a:spcAft>
                <a:spcPts val="600"/>
              </a:spcAft>
              <a:buFont typeface="Arial" pitchFamily="34" charset="0"/>
              <a:buChar char="•"/>
              <a:defRPr/>
            </a:pPr>
            <a:r>
              <a:rPr lang="cs-CZ" altLang="cs-CZ" sz="1600" b="1" dirty="0">
                <a:solidFill>
                  <a:prstClr val="black"/>
                </a:solidFill>
                <a:latin typeface="Calibri"/>
              </a:rPr>
              <a:t>Pokud jde o neslyšící diváky</a:t>
            </a:r>
            <a:r>
              <a:rPr lang="cs-CZ" altLang="cs-CZ" sz="1600" dirty="0">
                <a:solidFill>
                  <a:prstClr val="black"/>
                </a:solidFill>
                <a:latin typeface="Calibri"/>
              </a:rPr>
              <a:t>, zákon předepisuje České televizi opatřit titulky 70 % odvysílaných pořadů, tlumočení do českého znakového jazyka musejí obsahovat minimálně 2 % pořadů. </a:t>
            </a:r>
            <a:r>
              <a:rPr lang="cs-CZ" altLang="cs-CZ" sz="1600" b="1" dirty="0">
                <a:solidFill>
                  <a:prstClr val="black"/>
                </a:solidFill>
                <a:latin typeface="Calibri"/>
              </a:rPr>
              <a:t>Tyto kvóty Česká televize dlouhodobě nejen naplňuje, ale výrazně překračuje. V roce 2025 bylo prostřednictvím titulků neslyšícím divákům zpřístupněno 86 % pořadů České televize, 7 % pořadů bylo opatřeno českým znakovým jazykem. </a:t>
            </a:r>
          </a:p>
          <a:p>
            <a:pPr marL="285750" indent="-285750" algn="just">
              <a:spcAft>
                <a:spcPts val="600"/>
              </a:spcAft>
              <a:buFont typeface="Arial" pitchFamily="34" charset="0"/>
              <a:buChar char="•"/>
              <a:defRPr/>
            </a:pPr>
            <a:r>
              <a:rPr lang="cs-CZ" altLang="cs-CZ" sz="1600" b="1" dirty="0">
                <a:solidFill>
                  <a:prstClr val="black"/>
                </a:solidFill>
                <a:latin typeface="Calibri"/>
              </a:rPr>
              <a:t>Pro osoby se zrakovým hendikepem opatřila ČT v minulém roce 20 % odvysílaných pořadů audiopopisem.</a:t>
            </a:r>
          </a:p>
        </p:txBody>
      </p:sp>
      <p:sp>
        <p:nvSpPr>
          <p:cNvPr id="2" name="AutoShape 2">
            <a:extLst>
              <a:ext uri="{FF2B5EF4-FFF2-40B4-BE49-F238E27FC236}">
                <a16:creationId xmlns:a16="http://schemas.microsoft.com/office/drawing/2014/main" id="{3A6C341F-CA59-831A-B0AC-B3BCA1F7F5A6}"/>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8055CAF3-03E7-4686-4F14-84B9F2CFA17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DAFB18CC-B5D1-A339-6037-6AD2AA640412}"/>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13F839C5-A77F-B413-408C-3BAC93EC178C}"/>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157</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2E750431-7006-9EBC-EDCE-042BBC9ECA51}"/>
              </a:ext>
            </a:extLst>
          </p:cNvPr>
          <p:cNvSpPr txBox="1">
            <a:spLocks/>
          </p:cNvSpPr>
          <p:nvPr/>
        </p:nvSpPr>
        <p:spPr bwMode="auto">
          <a:xfrm>
            <a:off x="392400" y="15079"/>
            <a:ext cx="504000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7" name="Zástupný symbol pro datum 7">
            <a:extLst>
              <a:ext uri="{FF2B5EF4-FFF2-40B4-BE49-F238E27FC236}">
                <a16:creationId xmlns:a16="http://schemas.microsoft.com/office/drawing/2014/main" id="{EA939B03-5450-631D-ACCA-2676966EC29C}"/>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lidé s hendikepem a LGBT</a:t>
            </a:r>
          </a:p>
        </p:txBody>
      </p:sp>
    </p:spTree>
    <p:extLst>
      <p:ext uri="{BB962C8B-B14F-4D97-AF65-F5344CB8AC3E}">
        <p14:creationId xmlns:p14="http://schemas.microsoft.com/office/powerpoint/2010/main" val="210338225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7"/>
          <p:cNvSpPr txBox="1">
            <a:spLocks/>
          </p:cNvSpPr>
          <p:nvPr/>
        </p:nvSpPr>
        <p:spPr bwMode="auto">
          <a:xfrm>
            <a:off x="1884366"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PŘÍLOHY</a:t>
            </a:r>
          </a:p>
        </p:txBody>
      </p:sp>
      <p:pic>
        <p:nvPicPr>
          <p:cNvPr id="2" name="Obrázek 6">
            <a:extLst>
              <a:ext uri="{FF2B5EF4-FFF2-40B4-BE49-F238E27FC236}">
                <a16:creationId xmlns:a16="http://schemas.microsoft.com/office/drawing/2014/main" id="{688D7ECE-19BE-DCF3-EA33-4EEE9AEE4CA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64E14E3A-DF9F-9300-FD15-7993D8589B1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2179E0F5-CB87-7FAA-C1CF-C0F6A4551A4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158</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8641981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696000" y="1045157"/>
            <a:ext cx="10800000" cy="4801314"/>
          </a:xfrm>
          <a:prstGeom prst="rect">
            <a:avLst/>
          </a:prstGeom>
          <a:noFill/>
        </p:spPr>
        <p:txBody>
          <a:bodyPr wrap="square" rtlCol="0">
            <a:spAutoFit/>
          </a:bodyPr>
          <a:lstStyle/>
          <a:p>
            <a:pPr algn="just"/>
            <a:r>
              <a:rPr lang="cs-CZ" sz="1700" b="1" dirty="0">
                <a:latin typeface="+mj-lt"/>
              </a:rPr>
              <a:t>Historie Denního kontinuálního výzkumu (DKV) sahá až do roku 1971, kdy byl při tehdejší Československé televizi v odboru výzkumu programu a diváka založen tzv. deníčkový výzkum. </a:t>
            </a:r>
            <a:r>
              <a:rPr lang="cs-CZ" sz="1700" dirty="0">
                <a:latin typeface="+mj-lt"/>
              </a:rPr>
              <a:t>Ten s metodologickými obměnami probíhá nepřetržitě dodnes. </a:t>
            </a:r>
            <a:r>
              <a:rPr lang="cs-CZ" sz="1700" b="1" dirty="0">
                <a:latin typeface="+mj-lt"/>
              </a:rPr>
              <a:t>Výstupy DKV se využívají především jako zpětná vazba tvůrcům programu a jednotlivých pořadů. </a:t>
            </a:r>
            <a:r>
              <a:rPr lang="cs-CZ" sz="1700" dirty="0">
                <a:latin typeface="+mj-lt"/>
              </a:rPr>
              <a:t>Kvalitativní parametry jsou také nedílnou součástí zprávy o hodnocení plnění veřejné služby.</a:t>
            </a:r>
          </a:p>
          <a:p>
            <a:pPr algn="just"/>
            <a:endParaRPr lang="cs-CZ" sz="1700" dirty="0">
              <a:latin typeface="+mj-lt"/>
            </a:endParaRPr>
          </a:p>
          <a:p>
            <a:pPr algn="just"/>
            <a:r>
              <a:rPr lang="cs-CZ" sz="1700" b="1" dirty="0">
                <a:latin typeface="+mj-lt"/>
              </a:rPr>
              <a:t>Výzkum je založen na kontinuálním panelu hodnotitelů. </a:t>
            </a:r>
            <a:r>
              <a:rPr lang="cs-CZ" sz="1700" dirty="0">
                <a:latin typeface="+mj-lt"/>
              </a:rPr>
              <a:t>Nábor do panelu respondentů probíhá dopisem, který je adresován náhodně vybranému vzorku plátců TV poplatků. Do tohoto výběru jsou z dat ČSÚ zahrnuty kvóty, aby bylo dodrženo poměrné zastoupení všech krajů Česka. Každý z oslovených plátců TV poplatků má poté možnost zaregistrovat sebe a až tři další rodinné příslušníky. </a:t>
            </a:r>
            <a:r>
              <a:rPr lang="cs-CZ" sz="1700" b="1" dirty="0">
                <a:latin typeface="+mj-lt"/>
              </a:rPr>
              <a:t>Respondenti mají na výběr vedle tradiční papírové i elektronickou formu spolupráce přes internet</a:t>
            </a:r>
            <a:r>
              <a:rPr lang="cs-CZ" sz="1700" dirty="0">
                <a:latin typeface="+mj-lt"/>
              </a:rPr>
              <a:t>. Spolupracovat nemohou osoby v pracovněprávním vztahu k ČT nebo jiné televizní stanici a také osoby pracující v oblasti sociologických výzkumů. Po vyjádření souhlasu s účastí na výzkumu se respondent přesouvá do tzv. zásobníku, z něhož je panel doplňován. </a:t>
            </a:r>
            <a:r>
              <a:rPr lang="cs-CZ" sz="1700" b="1" dirty="0">
                <a:latin typeface="+mj-lt"/>
              </a:rPr>
              <a:t>Jednotlivé divácké skupiny jsou charakterizovány věkem, pohlavím a dosaženým vzděláním.</a:t>
            </a:r>
          </a:p>
          <a:p>
            <a:pPr algn="just"/>
            <a:endParaRPr lang="cs-CZ" sz="1700" dirty="0">
              <a:latin typeface="+mj-lt"/>
            </a:endParaRPr>
          </a:p>
          <a:p>
            <a:pPr algn="just"/>
            <a:r>
              <a:rPr lang="cs-CZ" sz="1700" b="1" dirty="0">
                <a:latin typeface="+mj-lt"/>
              </a:rPr>
              <a:t>Panel tvoří vždy celkem 1 000 aktivních hodnotitelů ve věku 16 a více let</a:t>
            </a:r>
            <a:r>
              <a:rPr lang="cs-CZ" sz="1700" dirty="0">
                <a:latin typeface="+mj-lt"/>
              </a:rPr>
              <a:t>. Pro účely výzkumu je spravován a doplňován kontinuálně na týdenní bázi. Maximální délka spolupráce s respondentem je stanovena na 104 týdnů (2 roky). Komunikaci s účastníky výzkumu mají na starost pracovníci ČT. Každý půlrok je v průměru obměňována čtvrtina respondentů. Po dovršení (dvouleté) spolupráce může být respondent znovu osloven až za dalších 10 let. </a:t>
            </a:r>
          </a:p>
        </p:txBody>
      </p:sp>
      <p:sp>
        <p:nvSpPr>
          <p:cNvPr id="9"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1/4</a:t>
            </a:r>
            <a:endParaRPr lang="cs-CZ" sz="2100" b="1" dirty="0">
              <a:latin typeface="Calibri" pitchFamily="34" charset="0"/>
            </a:endParaRPr>
          </a:p>
        </p:txBody>
      </p:sp>
      <p:sp>
        <p:nvSpPr>
          <p:cNvPr id="13"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pic>
        <p:nvPicPr>
          <p:cNvPr id="3" name="Obrázek 6">
            <a:extLst>
              <a:ext uri="{FF2B5EF4-FFF2-40B4-BE49-F238E27FC236}">
                <a16:creationId xmlns:a16="http://schemas.microsoft.com/office/drawing/2014/main" id="{20636440-770A-0E0A-4546-CAEAD3BDAD46}"/>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E867A40C-D9FC-8060-C101-E22B1E3F1D4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5ECD1290-C783-8FBD-2120-4F8F077DB51A}"/>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159</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83103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C0A83-904D-1DDD-FEFB-3161C3064448}"/>
            </a:ext>
          </a:extLst>
        </p:cNvPr>
        <p:cNvGrpSpPr/>
        <p:nvPr/>
      </p:nvGrpSpPr>
      <p:grpSpPr>
        <a:xfrm>
          <a:off x="0" y="0"/>
          <a:ext cx="0" cy="0"/>
          <a:chOff x="0" y="0"/>
          <a:chExt cx="0" cy="0"/>
        </a:xfrm>
      </p:grpSpPr>
      <p:graphicFrame>
        <p:nvGraphicFramePr>
          <p:cNvPr id="7" name="Objekt 3">
            <a:extLst>
              <a:ext uri="{FF2B5EF4-FFF2-40B4-BE49-F238E27FC236}">
                <a16:creationId xmlns:a16="http://schemas.microsoft.com/office/drawing/2014/main" id="{1E2347D2-4A61-D298-018E-126ABB855599}"/>
              </a:ext>
            </a:extLst>
          </p:cNvPr>
          <p:cNvGraphicFramePr>
            <a:graphicFrameLocks/>
          </p:cNvGraphicFramePr>
          <p:nvPr>
            <p:extLst>
              <p:ext uri="{D42A27DB-BD31-4B8C-83A1-F6EECF244321}">
                <p14:modId xmlns:p14="http://schemas.microsoft.com/office/powerpoint/2010/main" val="903838011"/>
              </p:ext>
            </p:extLst>
          </p:nvPr>
        </p:nvGraphicFramePr>
        <p:xfrm>
          <a:off x="696000" y="1412777"/>
          <a:ext cx="10800000" cy="4638288"/>
        </p:xfrm>
        <a:graphic>
          <a:graphicData uri="http://schemas.openxmlformats.org/drawingml/2006/chart">
            <c:chart xmlns:c="http://schemas.openxmlformats.org/drawingml/2006/chart" xmlns:r="http://schemas.openxmlformats.org/officeDocument/2006/relationships" r:id="rId3"/>
          </a:graphicData>
        </a:graphic>
      </p:graphicFrame>
      <p:sp>
        <p:nvSpPr>
          <p:cNvPr id="13" name="Ovál 12">
            <a:extLst>
              <a:ext uri="{FF2B5EF4-FFF2-40B4-BE49-F238E27FC236}">
                <a16:creationId xmlns:a16="http://schemas.microsoft.com/office/drawing/2014/main" id="{CF1FB256-8368-F3C0-595F-1CB239B2E7F6}"/>
              </a:ext>
            </a:extLst>
          </p:cNvPr>
          <p:cNvSpPr/>
          <p:nvPr/>
        </p:nvSpPr>
        <p:spPr>
          <a:xfrm>
            <a:off x="11010546" y="5052640"/>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Aptos" panose="02110004020202020204"/>
                <a:ea typeface="+mn-ea"/>
                <a:cs typeface="Times New Roman" panose="02020603050405020304" pitchFamily="18" charset="0"/>
              </a:rPr>
              <a:t>S</a:t>
            </a:r>
            <a:endParaRPr kumimoji="0" lang="en-GB" sz="1800" b="1" i="0" u="none" strike="noStrike" kern="1200" cap="none" spc="0" normalizeH="0" baseline="0" noProof="0" dirty="0">
              <a:ln>
                <a:noFill/>
              </a:ln>
              <a:solidFill>
                <a:prstClr val="white"/>
              </a:solidFill>
              <a:effectLst/>
              <a:uLnTx/>
              <a:uFillTx/>
              <a:latin typeface="Aptos" panose="02110004020202020204"/>
              <a:ea typeface="+mn-ea"/>
              <a:cs typeface="Times New Roman" panose="02020603050405020304" pitchFamily="18" charset="0"/>
            </a:endParaRPr>
          </a:p>
        </p:txBody>
      </p:sp>
      <p:sp>
        <p:nvSpPr>
          <p:cNvPr id="11" name="Zástupný symbol pro datum 7">
            <a:extLst>
              <a:ext uri="{FF2B5EF4-FFF2-40B4-BE49-F238E27FC236}">
                <a16:creationId xmlns:a16="http://schemas.microsoft.com/office/drawing/2014/main" id="{599C9332-0D0F-385C-8ECB-3F8304FE49E3}"/>
              </a:ext>
            </a:extLst>
          </p:cNvPr>
          <p:cNvSpPr txBox="1">
            <a:spLocks/>
          </p:cNvSpPr>
          <p:nvPr/>
        </p:nvSpPr>
        <p:spPr bwMode="auto">
          <a:xfrm>
            <a:off x="10488488" y="15079"/>
            <a:ext cx="133214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CELEK ČT</a:t>
            </a:r>
          </a:p>
        </p:txBody>
      </p:sp>
      <p:pic>
        <p:nvPicPr>
          <p:cNvPr id="3" name="Obrázek 6">
            <a:extLst>
              <a:ext uri="{FF2B5EF4-FFF2-40B4-BE49-F238E27FC236}">
                <a16:creationId xmlns:a16="http://schemas.microsoft.com/office/drawing/2014/main" id="{EB6F1322-6BED-8E45-3119-F6D3485B139E}"/>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65BFB8F1-02DB-DE6F-29CE-E255E5B97365}"/>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mj-lt"/>
                <a:ea typeface="+mn-ea"/>
                <a:cs typeface="Arial" charset="0"/>
              </a:rPr>
              <a:t>únor 2026</a:t>
            </a:r>
            <a:endParaRPr kumimoji="0" lang="cs-CZ" sz="1200" b="1" i="0" u="none" strike="noStrike" kern="1200" cap="none" spc="0" normalizeH="0" baseline="0" noProof="0" dirty="0">
              <a:ln>
                <a:noFill/>
              </a:ln>
              <a:solidFill>
                <a:srgbClr val="1A1F52"/>
              </a:solidFill>
              <a:effectLst/>
              <a:uLnTx/>
              <a:uFillTx/>
              <a:latin typeface="+mj-lt"/>
              <a:ea typeface="+mn-ea"/>
              <a:cs typeface="Arial" charset="0"/>
            </a:endParaRPr>
          </a:p>
        </p:txBody>
      </p:sp>
      <p:sp>
        <p:nvSpPr>
          <p:cNvPr id="5" name="Zástupný symbol pro číslo snímku 2">
            <a:extLst>
              <a:ext uri="{FF2B5EF4-FFF2-40B4-BE49-F238E27FC236}">
                <a16:creationId xmlns:a16="http://schemas.microsoft.com/office/drawing/2014/main" id="{A970B1E9-57B2-EFDE-427E-71A4268B49F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Aptos Display" panose="0211000402020202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cs-CZ" sz="1100" b="0" i="0" u="none" strike="noStrike" kern="1200" cap="none" spc="0" normalizeH="0" baseline="0" noProof="0" dirty="0">
              <a:ln>
                <a:noFill/>
              </a:ln>
              <a:solidFill>
                <a:srgbClr val="1A1F52"/>
              </a:solidFill>
              <a:effectLst/>
              <a:uLnTx/>
              <a:uFillTx/>
              <a:latin typeface="Aptos Display" panose="02110004020202020204"/>
              <a:ea typeface="+mn-ea"/>
              <a:cs typeface="Arial" charset="0"/>
            </a:endParaRPr>
          </a:p>
        </p:txBody>
      </p:sp>
      <p:sp>
        <p:nvSpPr>
          <p:cNvPr id="9" name="Zástupný symbol pro datum 7">
            <a:extLst>
              <a:ext uri="{FF2B5EF4-FFF2-40B4-BE49-F238E27FC236}">
                <a16:creationId xmlns:a16="http://schemas.microsoft.com/office/drawing/2014/main" id="{B7BAA407-3652-1A42-9B37-4462E394CD5A}"/>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6" name="AutoShape 2">
            <a:extLst>
              <a:ext uri="{FF2B5EF4-FFF2-40B4-BE49-F238E27FC236}">
                <a16:creationId xmlns:a16="http://schemas.microsoft.com/office/drawing/2014/main" id="{50393ACA-5D20-59D3-C138-40AB1F2BF2E5}"/>
              </a:ext>
            </a:extLst>
          </p:cNvPr>
          <p:cNvSpPr>
            <a:spLocks noChangeArrowheads="1"/>
          </p:cNvSpPr>
          <p:nvPr/>
        </p:nvSpPr>
        <p:spPr bwMode="auto">
          <a:xfrm>
            <a:off x="692769" y="514549"/>
            <a:ext cx="10800000"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auto" latinLnBrk="0" hangingPunct="1">
              <a:lnSpc>
                <a:spcPct val="100000"/>
              </a:lnSpc>
              <a:spcBef>
                <a:spcPct val="20000"/>
              </a:spcBef>
              <a:spcAft>
                <a:spcPct val="20000"/>
              </a:spcAft>
              <a:buClrTx/>
              <a:buSzTx/>
              <a:buFontTx/>
              <a:buNone/>
              <a:tabLst>
                <a:tab pos="631825" algn="l"/>
              </a:tabLst>
              <a:defRPr/>
            </a:pPr>
            <a:r>
              <a:rPr kumimoji="0" lang="cs-CZ" sz="2000" b="1" i="0" u="none" strike="noStrike" kern="1200" cap="all" spc="0" normalizeH="0" baseline="0" noProof="0" dirty="0">
                <a:ln>
                  <a:noFill/>
                </a:ln>
                <a:solidFill>
                  <a:prstClr val="black"/>
                </a:solidFill>
                <a:effectLst/>
                <a:uLnTx/>
                <a:uFillTx/>
                <a:latin typeface="Calibri" pitchFamily="34" charset="0"/>
                <a:ea typeface="+mn-ea"/>
                <a:cs typeface="+mn-cs"/>
              </a:rPr>
              <a:t>DŮVĚRYHODNOST ČT (q)</a:t>
            </a:r>
          </a:p>
          <a:p>
            <a:pPr marL="1588" marR="0" lvl="0" indent="-1588" algn="ctr" defTabSz="258763" rtl="0" eaLnBrk="1" fontAlgn="auto" latinLnBrk="0" hangingPunct="1">
              <a:lnSpc>
                <a:spcPct val="110000"/>
              </a:lnSpc>
              <a:spcBef>
                <a:spcPts val="200"/>
              </a:spcBef>
              <a:spcAft>
                <a:spcPts val="0"/>
              </a:spcAft>
              <a:buClrTx/>
              <a:buSzTx/>
              <a:buFontTx/>
              <a:buNone/>
              <a:tabLst>
                <a:tab pos="180975" algn="l"/>
              </a:tabLst>
              <a:defRPr/>
            </a:pPr>
            <a:r>
              <a:rPr kumimoji="0" lang="cs-CZ" sz="1100" b="1" i="0" u="none" strike="noStrike" kern="1200" cap="none" spc="0" normalizeH="0" baseline="0" noProof="0" dirty="0">
                <a:ln>
                  <a:noFill/>
                </a:ln>
                <a:solidFill>
                  <a:prstClr val="black"/>
                </a:solidFill>
                <a:effectLst/>
                <a:uLnTx/>
                <a:uFillTx/>
                <a:latin typeface="Calibri" pitchFamily="34" charset="0"/>
                <a:ea typeface="+mn-ea"/>
                <a:cs typeface="+mn-cs"/>
              </a:rPr>
              <a:t>Zdroje: Tracking ČT, v %</a:t>
            </a:r>
            <a:endParaRPr kumimoji="0" lang="cs-CZ" sz="1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auto" latinLnBrk="0" hangingPunct="1">
              <a:lnSpc>
                <a:spcPct val="110000"/>
              </a:lnSpc>
              <a:spcBef>
                <a:spcPct val="20000"/>
              </a:spcBef>
              <a:spcAft>
                <a:spcPts val="0"/>
              </a:spcAft>
              <a:buClrTx/>
              <a:buSzTx/>
              <a:buFontTx/>
              <a:buNone/>
              <a:tabLst>
                <a:tab pos="180975" algn="l"/>
              </a:tabLst>
              <a:defRPr/>
            </a:pPr>
            <a:endParaRPr kumimoji="0" lang="cs-CZ"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2" name="Obdélník 1">
            <a:extLst>
              <a:ext uri="{FF2B5EF4-FFF2-40B4-BE49-F238E27FC236}">
                <a16:creationId xmlns:a16="http://schemas.microsoft.com/office/drawing/2014/main" id="{6A826B25-AECA-A09C-BA12-2483C43F81E0}"/>
              </a:ext>
            </a:extLst>
          </p:cNvPr>
          <p:cNvSpPr/>
          <p:nvPr/>
        </p:nvSpPr>
        <p:spPr>
          <a:xfrm>
            <a:off x="3503713" y="5877272"/>
            <a:ext cx="831692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3175" marR="0" lvl="0" indent="-3175" algn="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mj-lt"/>
                <a:ea typeface="+mn-ea"/>
                <a:cs typeface="+mn-cs"/>
              </a:rPr>
              <a:t>Otázka: Nyní uvidíte postupně několik výroků týkajících se České televize jako celku. U každého výroku označte, do jaké míry s ním osobně souhlasíte / Nyní vám postupně přečtu několik výroků týkajících se České televize jako celku. U každého výroku mi prosím řekněte, do jaké míry s ním osobně souhlasíte. Vyberte vždy jednu z variant odpovědí rozhodně souhlasím, spíše souhlasím, spíše nesouhlasím nebo rozhodně nesouhlasím.</a:t>
            </a:r>
          </a:p>
        </p:txBody>
      </p:sp>
    </p:spTree>
    <p:extLst>
      <p:ext uri="{BB962C8B-B14F-4D97-AF65-F5344CB8AC3E}">
        <p14:creationId xmlns:p14="http://schemas.microsoft.com/office/powerpoint/2010/main" val="223893912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2/4</a:t>
            </a:r>
            <a:endParaRPr lang="cs-CZ" sz="2100" b="1" dirty="0">
              <a:latin typeface="Calibri" pitchFamily="34" charset="0"/>
            </a:endParaRPr>
          </a:p>
        </p:txBody>
      </p:sp>
      <p:sp>
        <p:nvSpPr>
          <p:cNvPr id="13"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pic>
        <p:nvPicPr>
          <p:cNvPr id="3" name="Obrázek 6">
            <a:extLst>
              <a:ext uri="{FF2B5EF4-FFF2-40B4-BE49-F238E27FC236}">
                <a16:creationId xmlns:a16="http://schemas.microsoft.com/office/drawing/2014/main" id="{F37F0F8C-B24C-87E8-E328-805DCABFB0D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A60D4630-AF90-DBF1-FE05-B0BDD2486235}"/>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A1530AC9-9450-79BF-B706-228148DC6722}"/>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160</a:t>
            </a:fld>
            <a:endParaRPr lang="cs-CZ" sz="1100" dirty="0">
              <a:solidFill>
                <a:srgbClr val="1A1F52"/>
              </a:solidFill>
              <a:latin typeface="+mj-lt"/>
              <a:cs typeface="Arial" charset="0"/>
            </a:endParaRPr>
          </a:p>
        </p:txBody>
      </p:sp>
      <p:sp>
        <p:nvSpPr>
          <p:cNvPr id="2" name="TextovéPole 1">
            <a:extLst>
              <a:ext uri="{FF2B5EF4-FFF2-40B4-BE49-F238E27FC236}">
                <a16:creationId xmlns:a16="http://schemas.microsoft.com/office/drawing/2014/main" id="{E025D348-525A-7B61-B481-BF843CE3D30D}"/>
              </a:ext>
            </a:extLst>
          </p:cNvPr>
          <p:cNvSpPr txBox="1"/>
          <p:nvPr/>
        </p:nvSpPr>
        <p:spPr>
          <a:xfrm>
            <a:off x="696000" y="986637"/>
            <a:ext cx="10800000" cy="5247590"/>
          </a:xfrm>
          <a:prstGeom prst="rect">
            <a:avLst/>
          </a:prstGeom>
          <a:noFill/>
        </p:spPr>
        <p:txBody>
          <a:bodyPr wrap="square" rtlCol="0">
            <a:spAutoFit/>
          </a:bodyPr>
          <a:lstStyle/>
          <a:p>
            <a:pPr>
              <a:spcAft>
                <a:spcPts val="900"/>
              </a:spcAft>
            </a:pPr>
            <a:r>
              <a:rPr lang="cs-CZ" sz="1500" b="1" dirty="0">
                <a:latin typeface="+mj-lt"/>
              </a:rPr>
              <a:t>Hodnocení programu probíhá pomocí deníčků </a:t>
            </a:r>
            <a:r>
              <a:rPr lang="cs-CZ" sz="1500" dirty="0">
                <a:latin typeface="+mj-lt"/>
              </a:rPr>
              <a:t>obsahujících seznam pořadů vysílaných mezi 6.00 a 24.00. Prostřednictvím deníčků lze hodnotit pořady na všech programech ČT a na hlavních kanálech TV Nova a TV Prima. Hodnocení využívá stupnici od 1 do 10, kdy 1 je nejhorší hodnocení a 10 nejlepší hodnocení. </a:t>
            </a:r>
            <a:r>
              <a:rPr lang="cs-CZ" sz="1500" b="1" dirty="0">
                <a:latin typeface="+mj-lt"/>
              </a:rPr>
              <a:t>Aby mohly být výsledky považovány za validní, musí být v analýzách u jednotlivých cílových skupin vždy nejméně 50 hodnocení.</a:t>
            </a:r>
          </a:p>
          <a:p>
            <a:pPr algn="just">
              <a:spcAft>
                <a:spcPts val="900"/>
              </a:spcAft>
            </a:pPr>
            <a:endParaRPr lang="cs-CZ" sz="1500" dirty="0">
              <a:latin typeface="+mj-lt"/>
            </a:endParaRPr>
          </a:p>
          <a:p>
            <a:pPr algn="just">
              <a:spcAft>
                <a:spcPts val="900"/>
              </a:spcAft>
            </a:pPr>
            <a:endParaRPr lang="cs-CZ" sz="1500" dirty="0">
              <a:latin typeface="+mj-lt"/>
            </a:endParaRPr>
          </a:p>
          <a:p>
            <a:pPr>
              <a:spcBef>
                <a:spcPts val="600"/>
              </a:spcBef>
              <a:spcAft>
                <a:spcPts val="900"/>
              </a:spcAft>
              <a:defRPr/>
            </a:pPr>
            <a:r>
              <a:rPr lang="cs-CZ" sz="1500" dirty="0">
                <a:solidFill>
                  <a:prstClr val="black"/>
                </a:solidFill>
                <a:latin typeface="+mj-lt"/>
              </a:rPr>
              <a:t>Na základě doporučení posudku M. Urbánikové a J. Kotišové, který mimo jiné vycházel i z důkladné mezinárodní rešerše, </a:t>
            </a:r>
            <a:r>
              <a:rPr lang="cs-CZ" sz="1500" b="1" dirty="0">
                <a:solidFill>
                  <a:prstClr val="black"/>
                </a:solidFill>
                <a:latin typeface="+mj-lt"/>
              </a:rPr>
              <a:t>ČT od roku 2025 přestala měřit původně uváděná kritéria </a:t>
            </a:r>
            <a:r>
              <a:rPr lang="cs-CZ" sz="1500" b="1" i="1" dirty="0">
                <a:solidFill>
                  <a:prstClr val="black"/>
                </a:solidFill>
                <a:latin typeface="+mj-lt"/>
              </a:rPr>
              <a:t>Originalita</a:t>
            </a:r>
            <a:r>
              <a:rPr lang="cs-CZ" sz="1500" b="1" dirty="0">
                <a:solidFill>
                  <a:prstClr val="black"/>
                </a:solidFill>
                <a:latin typeface="+mj-lt"/>
              </a:rPr>
              <a:t> a </a:t>
            </a:r>
            <a:r>
              <a:rPr lang="cs-CZ" sz="1500" b="1" i="1" dirty="0">
                <a:solidFill>
                  <a:prstClr val="black"/>
                </a:solidFill>
                <a:latin typeface="+mj-lt"/>
              </a:rPr>
              <a:t>Zaujetí</a:t>
            </a:r>
            <a:r>
              <a:rPr lang="cs-CZ" sz="1500" b="1" dirty="0">
                <a:solidFill>
                  <a:prstClr val="black"/>
                </a:solidFill>
                <a:latin typeface="+mj-lt"/>
              </a:rPr>
              <a:t> a u hlavních programových typů je nahradila parametry </a:t>
            </a:r>
            <a:r>
              <a:rPr lang="cs-CZ" sz="1500" b="1" i="1" dirty="0">
                <a:solidFill>
                  <a:prstClr val="black"/>
                </a:solidFill>
                <a:latin typeface="+mj-lt"/>
              </a:rPr>
              <a:t>Kvalita</a:t>
            </a:r>
            <a:r>
              <a:rPr lang="cs-CZ" sz="1500" b="1" dirty="0">
                <a:solidFill>
                  <a:prstClr val="black"/>
                </a:solidFill>
                <a:latin typeface="+mj-lt"/>
              </a:rPr>
              <a:t> a </a:t>
            </a:r>
            <a:r>
              <a:rPr lang="cs-CZ" sz="1500" b="1" i="1" dirty="0">
                <a:solidFill>
                  <a:prstClr val="black"/>
                </a:solidFill>
                <a:latin typeface="+mj-lt"/>
              </a:rPr>
              <a:t>Úroveň</a:t>
            </a:r>
            <a:r>
              <a:rPr lang="cs-CZ" sz="1500" b="1" dirty="0">
                <a:solidFill>
                  <a:prstClr val="black"/>
                </a:solidFill>
                <a:latin typeface="+mj-lt"/>
              </a:rPr>
              <a:t>. </a:t>
            </a:r>
            <a:r>
              <a:rPr lang="cs-CZ" sz="1500" dirty="0">
                <a:solidFill>
                  <a:prstClr val="black"/>
                </a:solidFill>
                <a:latin typeface="+mj-lt"/>
              </a:rPr>
              <a:t>Jedná se o souhlas (součet podílů odpovědí </a:t>
            </a:r>
            <a:r>
              <a:rPr lang="cs-CZ" sz="1500" i="1" dirty="0">
                <a:solidFill>
                  <a:prstClr val="black"/>
                </a:solidFill>
                <a:latin typeface="+mj-lt"/>
              </a:rPr>
              <a:t>rozhodně souhlasím</a:t>
            </a:r>
            <a:r>
              <a:rPr lang="cs-CZ" sz="1500" dirty="0">
                <a:solidFill>
                  <a:prstClr val="black"/>
                </a:solidFill>
                <a:latin typeface="+mj-lt"/>
              </a:rPr>
              <a:t> a </a:t>
            </a:r>
            <a:r>
              <a:rPr lang="cs-CZ" sz="1500" i="1" dirty="0">
                <a:solidFill>
                  <a:prstClr val="black"/>
                </a:solidFill>
                <a:latin typeface="+mj-lt"/>
              </a:rPr>
              <a:t>spíše souhlasím</a:t>
            </a:r>
            <a:r>
              <a:rPr lang="cs-CZ" sz="1500" dirty="0">
                <a:solidFill>
                  <a:prstClr val="black"/>
                </a:solidFill>
                <a:latin typeface="+mj-lt"/>
              </a:rPr>
              <a:t>) s výroky </a:t>
            </a:r>
            <a:r>
              <a:rPr lang="cs-CZ" sz="1500" b="1" dirty="0">
                <a:solidFill>
                  <a:prstClr val="black"/>
                </a:solidFill>
                <a:latin typeface="+mj-lt"/>
              </a:rPr>
              <a:t>„</a:t>
            </a:r>
            <a:r>
              <a:rPr lang="cs-CZ" sz="1500" b="1" i="1" u="none" strike="noStrike" kern="1200" spc="0" baseline="0" dirty="0">
                <a:solidFill>
                  <a:schemeClr val="tx1"/>
                </a:solidFill>
                <a:latin typeface="+mj-lt"/>
              </a:rPr>
              <a:t>Česká televize má kvalitnější pořady než ostatní televize“</a:t>
            </a:r>
            <a:r>
              <a:rPr lang="cs-CZ" sz="1500" b="0" i="1" u="none" strike="noStrike" kern="1200" spc="0" baseline="0" dirty="0">
                <a:solidFill>
                  <a:schemeClr val="tx1"/>
                </a:solidFill>
                <a:latin typeface="+mj-lt"/>
              </a:rPr>
              <a:t> </a:t>
            </a:r>
            <a:r>
              <a:rPr lang="cs-CZ" sz="1500" b="0" u="none" strike="noStrike" kern="1200" spc="0" baseline="0" dirty="0">
                <a:solidFill>
                  <a:schemeClr val="tx1"/>
                </a:solidFill>
                <a:latin typeface="+mj-lt"/>
              </a:rPr>
              <a:t>(Kvalita) </a:t>
            </a:r>
            <a:r>
              <a:rPr lang="cs-CZ" sz="1500" b="0" strike="noStrike" kern="1200" spc="0" baseline="0" dirty="0">
                <a:solidFill>
                  <a:schemeClr val="tx1"/>
                </a:solidFill>
                <a:latin typeface="+mj-lt"/>
              </a:rPr>
              <a:t>a</a:t>
            </a:r>
            <a:r>
              <a:rPr lang="cs-CZ" sz="1500" b="0" i="1" u="none" strike="noStrike" kern="1200" spc="0" baseline="0" dirty="0">
                <a:solidFill>
                  <a:schemeClr val="tx1"/>
                </a:solidFill>
                <a:latin typeface="+mj-lt"/>
              </a:rPr>
              <a:t> </a:t>
            </a:r>
            <a:r>
              <a:rPr lang="cs-CZ" sz="1500" b="1" i="1" u="none" strike="noStrike" kern="1200" spc="0" baseline="0" dirty="0">
                <a:solidFill>
                  <a:schemeClr val="tx1"/>
                </a:solidFill>
                <a:latin typeface="+mj-lt"/>
              </a:rPr>
              <a:t>„Pořady České televize mají vysokou úroveň“ </a:t>
            </a:r>
            <a:r>
              <a:rPr lang="cs-CZ" sz="1500" b="0" u="none" strike="noStrike" kern="1200" spc="0" baseline="0" dirty="0">
                <a:solidFill>
                  <a:schemeClr val="tx1"/>
                </a:solidFill>
                <a:latin typeface="+mj-lt"/>
              </a:rPr>
              <a:t>(Úroveň) v daném žánru</a:t>
            </a:r>
            <a:r>
              <a:rPr lang="cs-CZ" sz="1500" b="1" i="1" u="none" strike="noStrike" kern="1200" spc="0" baseline="0" dirty="0">
                <a:solidFill>
                  <a:schemeClr val="tx1"/>
                </a:solidFill>
                <a:latin typeface="+mj-lt"/>
              </a:rPr>
              <a:t>. </a:t>
            </a:r>
            <a:r>
              <a:rPr lang="cs-CZ" sz="1500" u="none" strike="noStrike" kern="1200" spc="0" baseline="0" dirty="0">
                <a:solidFill>
                  <a:schemeClr val="tx1"/>
                </a:solidFill>
                <a:latin typeface="+mj-lt"/>
              </a:rPr>
              <a:t>Souhlas s výroky pro šest hlavních programových typů (zpravodajské, dokumentární, kulturní, dramatické, zábavné a sportovní pořady) je v rámci panelu DKV zjišťován od ledna 2025 s měsíční frekvencí. </a:t>
            </a:r>
            <a:r>
              <a:rPr lang="cs-CZ" sz="1500" b="1" u="none" strike="noStrike" kern="1200" spc="0" baseline="0" dirty="0">
                <a:solidFill>
                  <a:schemeClr val="tx1"/>
                </a:solidFill>
                <a:latin typeface="+mj-lt"/>
              </a:rPr>
              <a:t>Společně s těmito parametry ČT začala zjišťovat i míru souhlasu s pěti výroky hodnotícími zpravodajství ČT </a:t>
            </a:r>
            <a:r>
              <a:rPr lang="cs-CZ" sz="1500" u="none" strike="noStrike" kern="1200" spc="0" baseline="0" dirty="0">
                <a:solidFill>
                  <a:schemeClr val="tx1"/>
                </a:solidFill>
                <a:latin typeface="+mj-lt"/>
              </a:rPr>
              <a:t>(viz strana 37).</a:t>
            </a:r>
            <a:endParaRPr lang="cs-CZ" sz="1500" dirty="0">
              <a:latin typeface="+mj-lt"/>
            </a:endParaRPr>
          </a:p>
          <a:p>
            <a:pPr algn="just">
              <a:spcAft>
                <a:spcPts val="900"/>
              </a:spcAft>
            </a:pPr>
            <a:r>
              <a:rPr lang="cs-CZ" sz="1500" b="1" dirty="0">
                <a:latin typeface="+mj-lt"/>
              </a:rPr>
              <a:t>Důležitou součástí jsou i divácké připomínky, které umožňují plastičtější interpretaci číselných ukazatelů. </a:t>
            </a:r>
            <a:r>
              <a:rPr lang="cs-CZ" sz="1500" dirty="0">
                <a:latin typeface="+mj-lt"/>
              </a:rPr>
              <a:t>Prostor pro napsání připomínky mají diváci na konci tištěných deníčků, v případě webového rozhraní pak v kontextovém okně. </a:t>
            </a:r>
          </a:p>
          <a:p>
            <a:pPr algn="just">
              <a:spcAft>
                <a:spcPts val="900"/>
              </a:spcAft>
            </a:pPr>
            <a:r>
              <a:rPr lang="cs-CZ" sz="1500" dirty="0">
                <a:latin typeface="+mj-lt"/>
              </a:rPr>
              <a:t>Validita získávaných údajů je ověřována dotazováním v ad-hoc výzkumech. Dalšími z nástrojů kontroly jsou komunikace s respondentem a také připomínky k pořadům. Respondenti využívající online portál jsou jednou ročně vyzýváni k aktualizaci údajů na svém profilu.</a:t>
            </a:r>
          </a:p>
          <a:p>
            <a:pPr algn="just"/>
            <a:r>
              <a:rPr lang="cs-CZ" sz="1500" dirty="0">
                <a:latin typeface="+mj-lt"/>
              </a:rPr>
              <a:t>V rámci DKV funguje motivační program založený na sběru virtuálních bodů, které si respondenti mohou vyměnit za odměny ve formě dárkových předmětů nebo vstupenek na kulturní akce.</a:t>
            </a:r>
          </a:p>
        </p:txBody>
      </p:sp>
      <p:pic>
        <p:nvPicPr>
          <p:cNvPr id="6" name="Obrázek 5">
            <a:extLst>
              <a:ext uri="{FF2B5EF4-FFF2-40B4-BE49-F238E27FC236}">
                <a16:creationId xmlns:a16="http://schemas.microsoft.com/office/drawing/2014/main" id="{FC8E6719-DEAF-9DFB-4E50-BE559AFAAFB7}"/>
              </a:ext>
            </a:extLst>
          </p:cNvPr>
          <p:cNvPicPr/>
          <p:nvPr/>
        </p:nvPicPr>
        <p:blipFill>
          <a:blip r:embed="rId4"/>
          <a:stretch>
            <a:fillRect/>
          </a:stretch>
        </p:blipFill>
        <p:spPr>
          <a:xfrm>
            <a:off x="3407087" y="2132856"/>
            <a:ext cx="5377827" cy="576064"/>
          </a:xfrm>
          <a:prstGeom prst="rect">
            <a:avLst/>
          </a:prstGeom>
        </p:spPr>
      </p:pic>
    </p:spTree>
    <p:extLst>
      <p:ext uri="{BB962C8B-B14F-4D97-AF65-F5344CB8AC3E}">
        <p14:creationId xmlns:p14="http://schemas.microsoft.com/office/powerpoint/2010/main" val="43214504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696000" y="1255108"/>
            <a:ext cx="10800000" cy="4770537"/>
          </a:xfrm>
          <a:prstGeom prst="rect">
            <a:avLst/>
          </a:prstGeom>
          <a:noFill/>
        </p:spPr>
        <p:txBody>
          <a:bodyPr wrap="square" rtlCol="0">
            <a:spAutoFit/>
          </a:bodyPr>
          <a:lstStyle/>
          <a:p>
            <a:r>
              <a:rPr lang="cs-CZ" sz="1600" b="1" dirty="0">
                <a:latin typeface="+mj-lt"/>
              </a:rPr>
              <a:t>Zadavatel výzkumu:</a:t>
            </a:r>
            <a:r>
              <a:rPr lang="cs-CZ" sz="1600" dirty="0">
                <a:latin typeface="+mj-lt"/>
              </a:rPr>
              <a:t> 	Česká televize</a:t>
            </a:r>
          </a:p>
          <a:p>
            <a:endParaRPr lang="cs-CZ" sz="1600" dirty="0">
              <a:latin typeface="+mj-lt"/>
            </a:endParaRPr>
          </a:p>
          <a:p>
            <a:r>
              <a:rPr lang="cs-CZ" sz="1600" b="1" dirty="0">
                <a:latin typeface="+mj-lt"/>
              </a:rPr>
              <a:t>Realizátor výzkumu:</a:t>
            </a:r>
            <a:r>
              <a:rPr lang="cs-CZ" sz="1600" dirty="0">
                <a:latin typeface="+mj-lt"/>
              </a:rPr>
              <a:t> 	Česká televize, Útvar výzkumu a analýz</a:t>
            </a:r>
          </a:p>
          <a:p>
            <a:endParaRPr lang="cs-CZ" sz="1600" dirty="0">
              <a:latin typeface="+mj-lt"/>
            </a:endParaRPr>
          </a:p>
          <a:p>
            <a:r>
              <a:rPr lang="cs-CZ" sz="1600" b="1" dirty="0">
                <a:latin typeface="+mj-lt"/>
              </a:rPr>
              <a:t>Cíl výzkumu:</a:t>
            </a:r>
            <a:r>
              <a:rPr lang="cs-CZ" sz="1600" dirty="0">
                <a:latin typeface="+mj-lt"/>
              </a:rPr>
              <a:t> 	Nepřetržité sledování kvalitativních parametrů spojených s televizním vysíláním</a:t>
            </a:r>
          </a:p>
          <a:p>
            <a:endParaRPr lang="cs-CZ" sz="1600" dirty="0">
              <a:latin typeface="+mj-lt"/>
            </a:endParaRPr>
          </a:p>
          <a:p>
            <a:r>
              <a:rPr lang="cs-CZ" sz="1600" b="1" dirty="0">
                <a:latin typeface="+mj-lt"/>
              </a:rPr>
              <a:t>Způsob sběru dat:</a:t>
            </a:r>
            <a:r>
              <a:rPr lang="cs-CZ" sz="1600" dirty="0">
                <a:latin typeface="+mj-lt"/>
              </a:rPr>
              <a:t> 	Na vlastním panelu respondentů prostřednictvím webového nebo papírového dotazníku obsahujícího 		seznamy pořadů</a:t>
            </a:r>
          </a:p>
          <a:p>
            <a:endParaRPr lang="cs-CZ" sz="1600" b="1" dirty="0">
              <a:latin typeface="+mj-lt"/>
            </a:endParaRPr>
          </a:p>
          <a:p>
            <a:r>
              <a:rPr lang="cs-CZ" sz="1600" b="1" dirty="0">
                <a:latin typeface="+mj-lt"/>
              </a:rPr>
              <a:t>Základní soubor:</a:t>
            </a:r>
            <a:r>
              <a:rPr lang="cs-CZ" sz="1600" dirty="0">
                <a:latin typeface="+mj-lt"/>
              </a:rPr>
              <a:t> 	Televizní populace České republiky starší 16 let </a:t>
            </a:r>
          </a:p>
          <a:p>
            <a:endParaRPr lang="cs-CZ" sz="1600" b="1" dirty="0">
              <a:latin typeface="+mj-lt"/>
            </a:endParaRPr>
          </a:p>
          <a:p>
            <a:r>
              <a:rPr lang="cs-CZ" sz="1600" b="1" dirty="0">
                <a:latin typeface="+mj-lt"/>
              </a:rPr>
              <a:t>Počet respondentů:</a:t>
            </a:r>
            <a:r>
              <a:rPr lang="cs-CZ" sz="1600" dirty="0">
                <a:latin typeface="+mj-lt"/>
              </a:rPr>
              <a:t> 	N = 1 000 v panelu, který se kontinuálně vytváří každý týden; 70 % respondentů 				hodnotí pořady elektronicky prostřednictvím webové aplikace, 30 % je hodnotí poštovní formou.</a:t>
            </a:r>
          </a:p>
          <a:p>
            <a:endParaRPr lang="cs-CZ" sz="1600" dirty="0">
              <a:latin typeface="+mj-lt"/>
            </a:endParaRPr>
          </a:p>
          <a:p>
            <a:r>
              <a:rPr lang="cs-CZ" sz="1600" b="1" dirty="0">
                <a:latin typeface="+mj-lt"/>
              </a:rPr>
              <a:t>Termín dotazování:</a:t>
            </a:r>
            <a:r>
              <a:rPr lang="cs-CZ" sz="1600" dirty="0">
                <a:latin typeface="+mj-lt"/>
              </a:rPr>
              <a:t> 	1x týdně, každý týden v průběhu celého roku</a:t>
            </a:r>
          </a:p>
          <a:p>
            <a:endParaRPr lang="cs-CZ" sz="1600" dirty="0">
              <a:latin typeface="+mj-lt"/>
            </a:endParaRPr>
          </a:p>
          <a:p>
            <a:r>
              <a:rPr lang="cs-CZ" sz="1600" b="1" dirty="0">
                <a:latin typeface="+mj-lt"/>
              </a:rPr>
              <a:t>Délka dotazníku:</a:t>
            </a:r>
            <a:r>
              <a:rPr lang="cs-CZ" sz="1600" dirty="0">
                <a:latin typeface="+mj-lt"/>
              </a:rPr>
              <a:t> 	Od 2 do 10 minut</a:t>
            </a:r>
          </a:p>
          <a:p>
            <a:endParaRPr lang="cs-CZ" sz="1600" dirty="0">
              <a:latin typeface="+mj-lt"/>
            </a:endParaRPr>
          </a:p>
          <a:p>
            <a:r>
              <a:rPr lang="cs-CZ" sz="1600" b="1" dirty="0">
                <a:latin typeface="+mj-lt"/>
              </a:rPr>
              <a:t>Návratnost</a:t>
            </a:r>
            <a:r>
              <a:rPr lang="cs-CZ" sz="1600" dirty="0">
                <a:latin typeface="+mj-lt"/>
              </a:rPr>
              <a:t>: 	Pošta 80 %, online 65 %</a:t>
            </a:r>
          </a:p>
        </p:txBody>
      </p:sp>
      <p:sp>
        <p:nvSpPr>
          <p:cNvPr id="9"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3/4</a:t>
            </a:r>
            <a:endParaRPr lang="cs-CZ" sz="2100" b="1" dirty="0">
              <a:latin typeface="Calibri" pitchFamily="34" charset="0"/>
            </a:endParaRPr>
          </a:p>
        </p:txBody>
      </p:sp>
      <p:sp>
        <p:nvSpPr>
          <p:cNvPr id="13"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pic>
        <p:nvPicPr>
          <p:cNvPr id="3" name="Obrázek 6">
            <a:extLst>
              <a:ext uri="{FF2B5EF4-FFF2-40B4-BE49-F238E27FC236}">
                <a16:creationId xmlns:a16="http://schemas.microsoft.com/office/drawing/2014/main" id="{086CBE8E-1AC4-F17A-E0D0-574672E4F77E}"/>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62C38830-8D61-4500-2C51-0F5B9916D6DB}"/>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486A0C22-29F3-DA9E-E5A3-DDFE8B94041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161</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11528716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696000" y="1227525"/>
            <a:ext cx="10800000" cy="4278094"/>
          </a:xfrm>
          <a:prstGeom prst="rect">
            <a:avLst/>
          </a:prstGeom>
          <a:noFill/>
        </p:spPr>
        <p:txBody>
          <a:bodyPr wrap="square" rtlCol="0">
            <a:spAutoFit/>
          </a:bodyPr>
          <a:lstStyle/>
          <a:p>
            <a:pPr defTabSz="838200"/>
            <a:r>
              <a:rPr lang="cs-CZ" sz="1600" b="1" dirty="0">
                <a:latin typeface="+mj-lt"/>
              </a:rPr>
              <a:t>Kontrola sběru dat:</a:t>
            </a:r>
            <a:r>
              <a:rPr lang="cs-CZ" sz="1600" dirty="0">
                <a:latin typeface="+mj-lt"/>
              </a:rPr>
              <a:t> 		Zaznamenané odpovědi respondentů jsou při následném zpracování kontrolovány v pracovním 			softwaru. Dále jsou za účelem ověření identity průběžně kontrolovány odevzdané osobní 				dotazníky a připomínky k pořadům. Používání nesprávné stupnice nebo spolupráce na výzkumu 			jiným než vybraným respondentem je komunikována s pověřenými pracovníky ČT.</a:t>
            </a:r>
          </a:p>
          <a:p>
            <a:endParaRPr lang="cs-CZ" sz="1600" dirty="0">
              <a:latin typeface="+mj-lt"/>
            </a:endParaRPr>
          </a:p>
          <a:p>
            <a:pPr defTabSz="838200"/>
            <a:r>
              <a:rPr lang="cs-CZ" sz="1600" b="1" dirty="0">
                <a:latin typeface="+mj-lt"/>
              </a:rPr>
              <a:t>Vážení dat:</a:t>
            </a:r>
            <a:r>
              <a:rPr lang="cs-CZ" sz="1600" dirty="0">
                <a:latin typeface="+mj-lt"/>
              </a:rPr>
              <a:t> 		Datový soubor je převažován podle sociodemografických charakteristik (kombinace pohlaví, 			vzdělanostních a věkových skupin). Oporou při stanovení kvót jsou aktuální data Českého 				statistického úřadu. </a:t>
            </a:r>
          </a:p>
          <a:p>
            <a:endParaRPr lang="cs-CZ" sz="1600" dirty="0">
              <a:latin typeface="+mj-lt"/>
            </a:endParaRPr>
          </a:p>
          <a:p>
            <a:pPr defTabSz="838200"/>
            <a:r>
              <a:rPr lang="cs-CZ" sz="1600" b="1" dirty="0">
                <a:latin typeface="+mj-lt"/>
              </a:rPr>
              <a:t>Počet hodnocení za rok</a:t>
            </a:r>
            <a:r>
              <a:rPr lang="cs-CZ" sz="1600" dirty="0">
                <a:latin typeface="+mj-lt"/>
              </a:rPr>
              <a:t>: 	1 683 140 (průměr posledních 10 let)</a:t>
            </a:r>
          </a:p>
          <a:p>
            <a:endParaRPr lang="cs-CZ" sz="1600" dirty="0">
              <a:latin typeface="+mj-lt"/>
            </a:endParaRPr>
          </a:p>
          <a:p>
            <a:pPr defTabSz="838200"/>
            <a:r>
              <a:rPr lang="cs-CZ" sz="1600" b="1" dirty="0">
                <a:latin typeface="+mj-lt"/>
              </a:rPr>
              <a:t>Počet unikátních hodnotitelů</a:t>
            </a:r>
            <a:r>
              <a:rPr lang="cs-CZ" sz="1600" dirty="0">
                <a:latin typeface="+mj-lt"/>
              </a:rPr>
              <a:t>:	1 576 (2025)</a:t>
            </a:r>
          </a:p>
          <a:p>
            <a:endParaRPr lang="cs-CZ" sz="1600" dirty="0">
              <a:latin typeface="+mj-lt"/>
            </a:endParaRPr>
          </a:p>
          <a:p>
            <a:pPr defTabSz="838200"/>
            <a:r>
              <a:rPr lang="cs-CZ" sz="1600" b="1" dirty="0">
                <a:latin typeface="+mj-lt"/>
              </a:rPr>
              <a:t>Statistická významnost:</a:t>
            </a:r>
            <a:r>
              <a:rPr lang="cs-CZ" sz="1600" dirty="0">
                <a:latin typeface="+mj-lt"/>
              </a:rPr>
              <a:t> 	Od 0,2 bodu na škále 1-10 (platí při 350 hodnoceních na hladině spolehlivosti 95 %).</a:t>
            </a:r>
          </a:p>
          <a:p>
            <a:endParaRPr lang="cs-CZ" sz="1600" dirty="0">
              <a:latin typeface="+mj-lt"/>
            </a:endParaRPr>
          </a:p>
          <a:p>
            <a:pPr defTabSz="838200"/>
            <a:r>
              <a:rPr lang="cs-CZ" sz="1600" b="1" dirty="0">
                <a:latin typeface="+mj-lt"/>
              </a:rPr>
              <a:t>Zpracování dat:</a:t>
            </a:r>
            <a:r>
              <a:rPr lang="cs-CZ" sz="1600" dirty="0">
                <a:latin typeface="+mj-lt"/>
              </a:rPr>
              <a:t> 		Primárně probíhá každý týden na vlastním softwaru a dále pro účely analýz v programu Adwind 			Kite.</a:t>
            </a:r>
          </a:p>
        </p:txBody>
      </p:sp>
      <p:sp>
        <p:nvSpPr>
          <p:cNvPr id="9"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4/4</a:t>
            </a:r>
            <a:endParaRPr lang="cs-CZ" sz="2100" b="1" dirty="0">
              <a:latin typeface="Calibri" pitchFamily="34" charset="0"/>
            </a:endParaRPr>
          </a:p>
        </p:txBody>
      </p:sp>
      <p:sp>
        <p:nvSpPr>
          <p:cNvPr id="13"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pic>
        <p:nvPicPr>
          <p:cNvPr id="2" name="Obrázek 6">
            <a:extLst>
              <a:ext uri="{FF2B5EF4-FFF2-40B4-BE49-F238E27FC236}">
                <a16:creationId xmlns:a16="http://schemas.microsoft.com/office/drawing/2014/main" id="{6447DD94-B9A2-5AFE-DA63-DAB11C69992D}"/>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6AF44025-DB57-8B9F-9996-56229D0620C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DA121301-74FE-99C5-7DEC-C7E0BFFA439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162</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18380626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696000" y="1080001"/>
            <a:ext cx="10800000" cy="4708981"/>
          </a:xfrm>
          <a:prstGeom prst="rect">
            <a:avLst/>
          </a:prstGeom>
          <a:noFill/>
        </p:spPr>
        <p:txBody>
          <a:bodyPr wrap="square" rtlCol="0">
            <a:spAutoFit/>
          </a:bodyPr>
          <a:lstStyle/>
          <a:p>
            <a:pPr algn="just">
              <a:spcAft>
                <a:spcPts val="600"/>
              </a:spcAft>
            </a:pPr>
            <a:r>
              <a:rPr lang="cs-CZ" sz="1600" b="1" dirty="0">
                <a:solidFill>
                  <a:prstClr val="black"/>
                </a:solidFill>
                <a:latin typeface="Calibri"/>
              </a:rPr>
              <a:t>Nielsen </a:t>
            </a:r>
          </a:p>
          <a:p>
            <a:pPr marL="285750" indent="-285750" algn="just">
              <a:spcAft>
                <a:spcPts val="600"/>
              </a:spcAft>
              <a:buFont typeface="Arial" pitchFamily="34" charset="0"/>
              <a:buChar char="•"/>
            </a:pPr>
            <a:r>
              <a:rPr lang="cs-CZ" sz="1600" dirty="0">
                <a:solidFill>
                  <a:prstClr val="black"/>
                </a:solidFill>
                <a:latin typeface="Calibri"/>
              </a:rPr>
              <a:t>Nielsen je výzkumná agentura se zázemím nadnárodní společnosti. Nabízí široké portfolio produktů a služeb v oblasti marketingových a mediálních výzkumů, analýz a zpracování dat.</a:t>
            </a:r>
          </a:p>
          <a:p>
            <a:pPr marL="285750" indent="-285750" algn="just">
              <a:spcAft>
                <a:spcPts val="600"/>
              </a:spcAft>
              <a:buFont typeface="Arial" pitchFamily="34" charset="0"/>
              <a:buChar char="•"/>
            </a:pPr>
            <a:r>
              <a:rPr lang="cs-CZ" sz="1600" dirty="0">
                <a:solidFill>
                  <a:prstClr val="black"/>
                </a:solidFill>
                <a:latin typeface="Calibri"/>
              </a:rPr>
              <a:t>Elektronické měření sledovanosti televize v ČR realizuje pro ATO od roku 2002 (do roku 2015 pod jménem Mediaresearch). Součástí je i výzkum životního stylu, spotřebního a mediálního chování LSS.</a:t>
            </a:r>
          </a:p>
          <a:p>
            <a:pPr marL="285750" indent="-285750" algn="just">
              <a:spcAft>
                <a:spcPts val="600"/>
              </a:spcAft>
              <a:buFont typeface="Arial" pitchFamily="34" charset="0"/>
              <a:buChar char="•"/>
            </a:pPr>
            <a:r>
              <a:rPr lang="cs-CZ" sz="1600" dirty="0">
                <a:solidFill>
                  <a:prstClr val="black"/>
                </a:solidFill>
                <a:latin typeface="Calibri"/>
              </a:rPr>
              <a:t>Nielsen je členem profesních sdružení ESOMAR a SIMAR.</a:t>
            </a:r>
          </a:p>
          <a:p>
            <a:pPr marL="285750" indent="-285750" algn="just">
              <a:spcAft>
                <a:spcPts val="600"/>
              </a:spcAft>
              <a:buFont typeface="Arial" pitchFamily="34" charset="0"/>
              <a:buChar char="•"/>
            </a:pPr>
            <a:r>
              <a:rPr lang="cs-CZ" sz="1600" dirty="0">
                <a:solidFill>
                  <a:prstClr val="black"/>
                </a:solidFill>
                <a:latin typeface="Calibri"/>
              </a:rPr>
              <a:t>Součástí skupiny Nielsen je i společnost Adwind Software, která ČT od roku 2013 poskytuje software pro práci s daty z výzkumu sledovanosti.</a:t>
            </a:r>
          </a:p>
          <a:p>
            <a:pPr algn="just">
              <a:spcAft>
                <a:spcPts val="600"/>
              </a:spcAft>
            </a:pPr>
            <a:endParaRPr lang="cs-CZ" sz="1600" b="1" dirty="0">
              <a:latin typeface="+mj-lt"/>
            </a:endParaRPr>
          </a:p>
          <a:p>
            <a:pPr algn="just">
              <a:spcAft>
                <a:spcPts val="600"/>
              </a:spcAft>
            </a:pPr>
            <a:r>
              <a:rPr lang="cs-CZ" sz="1600" b="1" dirty="0">
                <a:solidFill>
                  <a:prstClr val="black"/>
                </a:solidFill>
                <a:latin typeface="Calibri"/>
              </a:rPr>
              <a:t>KANTAR CZ</a:t>
            </a:r>
          </a:p>
          <a:p>
            <a:pPr marL="285750" indent="-285750" algn="just">
              <a:spcAft>
                <a:spcPts val="600"/>
              </a:spcAft>
              <a:buFont typeface="Arial" pitchFamily="34" charset="0"/>
              <a:buChar char="•"/>
            </a:pPr>
            <a:r>
              <a:rPr lang="cs-CZ" sz="1600" dirty="0">
                <a:solidFill>
                  <a:prstClr val="black"/>
                </a:solidFill>
                <a:latin typeface="Calibri"/>
              </a:rPr>
              <a:t>KANTAR CZ je přední českou agenturou zabývající se výzkumem veřejného mínění. Agentura byla založena v roce 1990 a nyní spadá do mezinárodní sítě Taylor Nelson Sofres (TNS). TNS je součástí nadnárodní skupiny Kantar, největšího globálního hráče na poli výzkumu trhu a veřejného mínění.</a:t>
            </a:r>
          </a:p>
          <a:p>
            <a:pPr marL="285750" indent="-285750" algn="just">
              <a:spcAft>
                <a:spcPts val="600"/>
              </a:spcAft>
              <a:buFont typeface="Arial" pitchFamily="34" charset="0"/>
              <a:buChar char="•"/>
            </a:pPr>
            <a:r>
              <a:rPr lang="cs-CZ" sz="1600" dirty="0">
                <a:solidFill>
                  <a:prstClr val="black"/>
                </a:solidFill>
                <a:latin typeface="Calibri"/>
              </a:rPr>
              <a:t>KANTAR CZ je členem profesních sdružení ESOMAR (Evropská společnost pro výzkum trhu a veřejného mínění) a SIMAR (Sdružení agentur pro výzkum trhu a veřejného mínění) a zakládá si na striktním dodržování oborových etických zásad.</a:t>
            </a:r>
          </a:p>
          <a:p>
            <a:pPr marL="285750" indent="-285750" algn="just">
              <a:spcAft>
                <a:spcPts val="600"/>
              </a:spcAft>
              <a:buFont typeface="Arial" pitchFamily="34" charset="0"/>
              <a:buChar char="•"/>
            </a:pPr>
            <a:r>
              <a:rPr lang="cs-CZ" sz="1600" dirty="0">
                <a:solidFill>
                  <a:prstClr val="black"/>
                </a:solidFill>
                <a:latin typeface="Calibri"/>
              </a:rPr>
              <a:t>KANTAR CZ realizuje pro ČT od roku 2013 trackingový výzkum. </a:t>
            </a:r>
            <a:endParaRPr lang="cs-CZ" sz="1600" b="1" dirty="0">
              <a:latin typeface="+mj-lt"/>
            </a:endParaRPr>
          </a:p>
        </p:txBody>
      </p:sp>
      <p:sp>
        <p:nvSpPr>
          <p:cNvPr id="7"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PROFIL DODAVATELŮ A SPOLUPRACUJÍCÍCH OSOB (1/3)</a:t>
            </a:r>
          </a:p>
        </p:txBody>
      </p:sp>
      <p:sp>
        <p:nvSpPr>
          <p:cNvPr id="8"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2</a:t>
            </a:r>
          </a:p>
        </p:txBody>
      </p:sp>
      <p:pic>
        <p:nvPicPr>
          <p:cNvPr id="2" name="Obrázek 6">
            <a:extLst>
              <a:ext uri="{FF2B5EF4-FFF2-40B4-BE49-F238E27FC236}">
                <a16:creationId xmlns:a16="http://schemas.microsoft.com/office/drawing/2014/main" id="{352F8792-1943-AF52-558F-B599A47DAD18}"/>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61EF48F5-978D-BFDE-D8F5-FD31FD6C08D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0115B019-8779-3B69-7F9D-C0DF03FF49D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163</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30807423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696000" y="1080001"/>
            <a:ext cx="10800000" cy="5401479"/>
          </a:xfrm>
          <a:prstGeom prst="rect">
            <a:avLst/>
          </a:prstGeom>
          <a:noFill/>
        </p:spPr>
        <p:txBody>
          <a:bodyPr wrap="square" rtlCol="0">
            <a:spAutoFit/>
          </a:bodyPr>
          <a:lstStyle/>
          <a:p>
            <a:pPr algn="just">
              <a:spcAft>
                <a:spcPts val="600"/>
              </a:spcAft>
            </a:pPr>
            <a:r>
              <a:rPr lang="cs-CZ" sz="1600" b="1" dirty="0">
                <a:latin typeface="+mj-lt"/>
              </a:rPr>
              <a:t>Media Tenor</a:t>
            </a:r>
          </a:p>
          <a:p>
            <a:pPr marL="285750" indent="-285750" algn="just">
              <a:spcAft>
                <a:spcPts val="600"/>
              </a:spcAft>
              <a:buFont typeface="Arial" panose="020B0604020202020204" pitchFamily="34" charset="0"/>
              <a:buChar char="•"/>
            </a:pPr>
            <a:r>
              <a:rPr lang="cs-CZ" sz="1600" dirty="0">
                <a:latin typeface="+mj-lt"/>
              </a:rPr>
              <a:t>Media Tenor je ve středoevropském prostoru významnou společností specializující se výhradně na analýzu obsahu médií. Media Tenor působí na českém trhu od roku 1996, původně jako sdružení InnoVatio – Media.</a:t>
            </a:r>
          </a:p>
          <a:p>
            <a:pPr marL="285750" indent="-285750" algn="just">
              <a:spcAft>
                <a:spcPts val="600"/>
              </a:spcAft>
              <a:buFont typeface="Arial" panose="020B0604020202020204" pitchFamily="34" charset="0"/>
              <a:buChar char="•"/>
            </a:pPr>
            <a:r>
              <a:rPr lang="cs-CZ" sz="1600" dirty="0">
                <a:latin typeface="+mj-lt"/>
              </a:rPr>
              <a:t>Společnost s českými vlastníky je zapojena do mezinárodní asociace kanceláří Media Tenor International. Mezinárodní asociace je dlouhodobým knowledge partnerem OECD.</a:t>
            </a:r>
          </a:p>
          <a:p>
            <a:pPr marL="285750" indent="-285750" algn="just">
              <a:spcAft>
                <a:spcPts val="600"/>
              </a:spcAft>
              <a:buFont typeface="Arial" panose="020B0604020202020204" pitchFamily="34" charset="0"/>
              <a:buChar char="•"/>
            </a:pPr>
            <a:r>
              <a:rPr lang="cs-CZ" sz="1600" dirty="0">
                <a:latin typeface="+mj-lt"/>
              </a:rPr>
              <a:t>Základem nabídky společnosti je analýza mediální publicity, na kterou navazuje monitoring médií, monitoring a analýzy sociálních sítí a diskusních fór a komunikační poradenství. Analytický a konzultační servis společnosti Media Tenor využívá široká škála veřejných i privátních subjektů. S Českou televizí spolupracuje společnost Media Tenor na dlouhodobé bázi.</a:t>
            </a:r>
          </a:p>
          <a:p>
            <a:pPr algn="just">
              <a:spcAft>
                <a:spcPts val="600"/>
              </a:spcAft>
            </a:pPr>
            <a:endParaRPr lang="cs-CZ" sz="1600" b="1" dirty="0">
              <a:latin typeface="+mj-lt"/>
            </a:endParaRPr>
          </a:p>
          <a:p>
            <a:pPr algn="just">
              <a:spcAft>
                <a:spcPts val="600"/>
              </a:spcAft>
            </a:pPr>
            <a:r>
              <a:rPr lang="cs-CZ" sz="1600" b="1" dirty="0">
                <a:solidFill>
                  <a:prstClr val="black"/>
                </a:solidFill>
                <a:latin typeface="Calibri"/>
              </a:rPr>
              <a:t>NMS Market Research</a:t>
            </a:r>
          </a:p>
          <a:p>
            <a:pPr marL="285750" indent="-285750" algn="just">
              <a:spcAft>
                <a:spcPts val="600"/>
              </a:spcAft>
              <a:buFont typeface="Arial" pitchFamily="34" charset="0"/>
              <a:buChar char="•"/>
            </a:pPr>
            <a:r>
              <a:rPr lang="cs-CZ" sz="1600" dirty="0">
                <a:solidFill>
                  <a:prstClr val="black"/>
                </a:solidFill>
                <a:latin typeface="Calibri"/>
              </a:rPr>
              <a:t>NMS Market Research je česko-slovenská agentura pro výzkum trhu, poskytující od roku 1999 komplexní služby napříč výzkumnými metodami a technikami.</a:t>
            </a:r>
          </a:p>
          <a:p>
            <a:pPr marL="285750" indent="-285750" algn="just">
              <a:spcAft>
                <a:spcPts val="600"/>
              </a:spcAft>
              <a:buFont typeface="Arial" pitchFamily="34" charset="0"/>
              <a:buChar char="•"/>
            </a:pPr>
            <a:r>
              <a:rPr lang="cs-CZ" sz="1600" dirty="0">
                <a:solidFill>
                  <a:prstClr val="black"/>
                </a:solidFill>
                <a:latin typeface="Calibri"/>
              </a:rPr>
              <a:t>V České republice stála NMS Market Research u zavádění metody online průzkumu a vybudovala jeden z prvních online panelů respondentů. </a:t>
            </a:r>
          </a:p>
          <a:p>
            <a:pPr marL="285750" indent="-285750" algn="just">
              <a:spcAft>
                <a:spcPts val="600"/>
              </a:spcAft>
              <a:buFont typeface="Arial" pitchFamily="34" charset="0"/>
              <a:buChar char="•"/>
            </a:pPr>
            <a:r>
              <a:rPr lang="cs-CZ" sz="1600" dirty="0">
                <a:solidFill>
                  <a:prstClr val="black"/>
                </a:solidFill>
                <a:latin typeface="Calibri"/>
              </a:rPr>
              <a:t>NMS Market Research je členem profesních sdružení SIMAR (Sdružení agentur pro výzkum trhu a veřejného mínění) a ESOMAR (Evropská společnost pro výzkum trhu a veřejného mínění).</a:t>
            </a:r>
          </a:p>
          <a:p>
            <a:pPr marL="285750" indent="-285750" algn="just">
              <a:spcAft>
                <a:spcPts val="600"/>
              </a:spcAft>
              <a:buFont typeface="Arial" pitchFamily="34" charset="0"/>
              <a:buChar char="•"/>
            </a:pPr>
            <a:r>
              <a:rPr lang="cs-CZ" sz="1600" dirty="0">
                <a:solidFill>
                  <a:prstClr val="black"/>
                </a:solidFill>
                <a:latin typeface="Calibri"/>
              </a:rPr>
              <a:t>NMS Market Research spolupracuje s Českou televizí od roku 2015 a v současné době zpracovává výsledky průzkumu spokojenosti návštěvníků webů České televize (online tracking).</a:t>
            </a:r>
          </a:p>
        </p:txBody>
      </p:sp>
      <p:sp>
        <p:nvSpPr>
          <p:cNvPr id="7"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PROFIL DODAVATELŮ A SPOLUPRACUJÍCÍCH OSOB (2/3)</a:t>
            </a:r>
          </a:p>
        </p:txBody>
      </p:sp>
      <p:sp>
        <p:nvSpPr>
          <p:cNvPr id="8"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2</a:t>
            </a:r>
          </a:p>
        </p:txBody>
      </p:sp>
      <p:pic>
        <p:nvPicPr>
          <p:cNvPr id="2" name="Obrázek 6">
            <a:extLst>
              <a:ext uri="{FF2B5EF4-FFF2-40B4-BE49-F238E27FC236}">
                <a16:creationId xmlns:a16="http://schemas.microsoft.com/office/drawing/2014/main" id="{4C029900-C1E5-CC7F-87C2-8AC6E9E18BCE}"/>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91391DD2-AF4A-E490-3939-BB5A69218A19}"/>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81002964-57C5-A9D9-B5D6-099A0F3E112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164</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24838792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696000" y="1310279"/>
            <a:ext cx="10800000" cy="2046714"/>
          </a:xfrm>
          <a:prstGeom prst="rect">
            <a:avLst/>
          </a:prstGeom>
          <a:noFill/>
        </p:spPr>
        <p:txBody>
          <a:bodyPr wrap="square" rtlCol="0">
            <a:spAutoFit/>
          </a:bodyPr>
          <a:lstStyle/>
          <a:p>
            <a:pPr algn="just">
              <a:spcAft>
                <a:spcPts val="600"/>
              </a:spcAft>
            </a:pPr>
            <a:r>
              <a:rPr lang="cs-CZ" sz="1600" b="1" dirty="0">
                <a:latin typeface="+mj-lt"/>
              </a:rPr>
              <a:t>NetMonitor</a:t>
            </a:r>
          </a:p>
          <a:p>
            <a:pPr marL="285750" indent="-285750" algn="just">
              <a:spcAft>
                <a:spcPts val="600"/>
              </a:spcAft>
              <a:buFont typeface="Arial" panose="020B0604020202020204" pitchFamily="34" charset="0"/>
              <a:buChar char="•"/>
            </a:pPr>
            <a:r>
              <a:rPr lang="cs-CZ" sz="1600" dirty="0">
                <a:latin typeface="+mj-lt"/>
              </a:rPr>
              <a:t>Rozsáhlý výzkumný projekt, jehož cílem je poskytnout informace o návštěvnosti internetu a sociodemografickém profilu jeho návštěvníků v České republice. </a:t>
            </a:r>
          </a:p>
          <a:p>
            <a:pPr marL="285750" indent="-285750" algn="just">
              <a:spcAft>
                <a:spcPts val="600"/>
              </a:spcAft>
              <a:buFont typeface="Arial" panose="020B0604020202020204" pitchFamily="34" charset="0"/>
              <a:buChar char="•"/>
            </a:pPr>
            <a:r>
              <a:rPr lang="cs-CZ" sz="1600" dirty="0">
                <a:latin typeface="+mj-lt"/>
              </a:rPr>
              <a:t>Zadavatelem projektu je SPIR, realizátorem je společnost Gemius S.A. ve spolupráci se společností Nielsen (dříve Nielsen Admosphere nebo Mediaresearch).</a:t>
            </a:r>
          </a:p>
          <a:p>
            <a:pPr marL="285750" indent="-285750" algn="just">
              <a:spcAft>
                <a:spcPts val="600"/>
              </a:spcAft>
              <a:buFont typeface="Arial" panose="020B0604020202020204" pitchFamily="34" charset="0"/>
              <a:buChar char="•"/>
            </a:pPr>
            <a:r>
              <a:rPr lang="cs-CZ" sz="1600" dirty="0">
                <a:latin typeface="+mj-lt"/>
              </a:rPr>
              <a:t>Výzkum je prováděn tzv. hybridním přístupem, tedy měřením jak na straně měřeného serveru (site-centric), tak na straně internetového prohlížeče uživatele (user-centric).</a:t>
            </a:r>
          </a:p>
        </p:txBody>
      </p:sp>
      <p:sp>
        <p:nvSpPr>
          <p:cNvPr id="7"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PROFIL DODAVATELŮ A SPOLUPRACUJÍCÍCH OSOB (3/3)</a:t>
            </a:r>
          </a:p>
        </p:txBody>
      </p:sp>
      <p:sp>
        <p:nvSpPr>
          <p:cNvPr id="11"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2</a:t>
            </a:r>
          </a:p>
        </p:txBody>
      </p:sp>
      <p:pic>
        <p:nvPicPr>
          <p:cNvPr id="2" name="Obrázek 6">
            <a:extLst>
              <a:ext uri="{FF2B5EF4-FFF2-40B4-BE49-F238E27FC236}">
                <a16:creationId xmlns:a16="http://schemas.microsoft.com/office/drawing/2014/main" id="{1E62B7DD-6A4A-9248-24B8-AC5F895ED33F}"/>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6B86A543-13E4-51BE-42F9-9D3B9A3DAC1A}"/>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C10F59A7-A3F9-066F-80BA-FA24D4E474A2}"/>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165</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35103619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696000" y="1196752"/>
            <a:ext cx="10800000" cy="5262979"/>
          </a:xfrm>
          <a:prstGeom prst="rect">
            <a:avLst/>
          </a:prstGeom>
          <a:noFill/>
        </p:spPr>
        <p:txBody>
          <a:bodyPr wrap="square" rtlCol="0">
            <a:spAutoFit/>
          </a:bodyPr>
          <a:lstStyle/>
          <a:p>
            <a:r>
              <a:rPr lang="cs-CZ" sz="1600" b="1" dirty="0">
                <a:latin typeface="+mj-lt"/>
              </a:rPr>
              <a:t>Zadavatel výzkumu:</a:t>
            </a:r>
            <a:r>
              <a:rPr lang="cs-CZ" sz="1600" dirty="0">
                <a:latin typeface="+mj-lt"/>
              </a:rPr>
              <a:t> 	ATO (Asociace televizních organizací), ČT jako člen ATO</a:t>
            </a:r>
          </a:p>
          <a:p>
            <a:endParaRPr lang="cs-CZ" sz="1600" dirty="0">
              <a:latin typeface="+mj-lt"/>
            </a:endParaRPr>
          </a:p>
          <a:p>
            <a:r>
              <a:rPr lang="cs-CZ" sz="1600" b="1" dirty="0">
                <a:latin typeface="+mj-lt"/>
              </a:rPr>
              <a:t>Realizátor výzkumu:</a:t>
            </a:r>
            <a:r>
              <a:rPr lang="cs-CZ" sz="1600" dirty="0">
                <a:latin typeface="+mj-lt"/>
              </a:rPr>
              <a:t> 	Nielsen, a.s.</a:t>
            </a:r>
          </a:p>
          <a:p>
            <a:endParaRPr lang="cs-CZ" sz="1600" dirty="0">
              <a:latin typeface="+mj-lt"/>
            </a:endParaRPr>
          </a:p>
          <a:p>
            <a:r>
              <a:rPr lang="cs-CZ" sz="1600" b="1" dirty="0">
                <a:latin typeface="+mj-lt"/>
              </a:rPr>
              <a:t>Období výzkumu: 	</a:t>
            </a:r>
            <a:r>
              <a:rPr lang="cs-CZ" sz="1600" dirty="0">
                <a:latin typeface="+mj-lt"/>
              </a:rPr>
              <a:t>1. 1. 2023 - 31. 12. 2027</a:t>
            </a:r>
            <a:endParaRPr lang="cs-CZ" sz="1600" b="1" dirty="0">
              <a:latin typeface="+mj-lt"/>
            </a:endParaRPr>
          </a:p>
          <a:p>
            <a:endParaRPr lang="cs-CZ" sz="1600" b="1" dirty="0">
              <a:latin typeface="+mj-lt"/>
            </a:endParaRPr>
          </a:p>
          <a:p>
            <a:r>
              <a:rPr lang="cs-CZ" sz="1600" b="1" dirty="0">
                <a:latin typeface="+mj-lt"/>
              </a:rPr>
              <a:t>Cíl výzkumu:</a:t>
            </a:r>
            <a:r>
              <a:rPr lang="cs-CZ" sz="1600" dirty="0">
                <a:latin typeface="+mj-lt"/>
              </a:rPr>
              <a:t> 	dlouhodobé crossplatformní elektronické měření sledovanosti televize a videoobsahu</a:t>
            </a:r>
          </a:p>
          <a:p>
            <a:endParaRPr lang="cs-CZ" sz="1600" dirty="0">
              <a:latin typeface="+mj-lt"/>
            </a:endParaRPr>
          </a:p>
          <a:p>
            <a:r>
              <a:rPr lang="cs-CZ" sz="1600" b="1" dirty="0">
                <a:latin typeface="+mj-lt"/>
              </a:rPr>
              <a:t>Způsob sběru dat: 	</a:t>
            </a:r>
            <a:r>
              <a:rPr lang="cs-CZ" sz="1600" dirty="0">
                <a:latin typeface="+mj-lt"/>
              </a:rPr>
              <a:t>elektronicky pomocí měřících zařízení TV metrů (peoplemetrů) připojených k televizorům v domácnostech 		tvořících výzkumný panel</a:t>
            </a:r>
          </a:p>
          <a:p>
            <a:endParaRPr lang="cs-CZ" sz="1600" b="1" dirty="0">
              <a:latin typeface="+mj-lt"/>
            </a:endParaRPr>
          </a:p>
          <a:p>
            <a:r>
              <a:rPr lang="cs-CZ" sz="1600" b="1" dirty="0">
                <a:latin typeface="+mj-lt"/>
              </a:rPr>
              <a:t>Základní soubor:</a:t>
            </a:r>
            <a:r>
              <a:rPr lang="cs-CZ" sz="1600" dirty="0">
                <a:latin typeface="+mj-lt"/>
              </a:rPr>
              <a:t> 	jednotlivci starší 4 let z domácností v ČR s funkčním televizorem</a:t>
            </a:r>
          </a:p>
          <a:p>
            <a:endParaRPr lang="cs-CZ" sz="1600" dirty="0">
              <a:latin typeface="+mj-lt"/>
            </a:endParaRPr>
          </a:p>
          <a:p>
            <a:r>
              <a:rPr lang="cs-CZ" sz="1600" b="1" dirty="0">
                <a:latin typeface="+mj-lt"/>
              </a:rPr>
              <a:t>Počet respondentů:</a:t>
            </a:r>
            <a:r>
              <a:rPr lang="cs-CZ" sz="1600" dirty="0">
                <a:latin typeface="+mj-lt"/>
              </a:rPr>
              <a:t> 	cca 4 220 jednotlivců starších 4 let žijících v 1 900 domácnostech</a:t>
            </a:r>
          </a:p>
          <a:p>
            <a:endParaRPr lang="cs-CZ" sz="1600" dirty="0">
              <a:latin typeface="+mj-lt"/>
            </a:endParaRPr>
          </a:p>
          <a:p>
            <a:r>
              <a:rPr lang="cs-CZ" sz="1600" b="1" dirty="0">
                <a:latin typeface="+mj-lt"/>
              </a:rPr>
              <a:t>Termín dotazování:</a:t>
            </a:r>
            <a:r>
              <a:rPr lang="cs-CZ" sz="1600" dirty="0">
                <a:latin typeface="+mj-lt"/>
              </a:rPr>
              <a:t> 	kontinuální měření, denní zpracování a dodávka dat na vteřinové bázi</a:t>
            </a:r>
          </a:p>
          <a:p>
            <a:endParaRPr lang="cs-CZ" sz="1600" dirty="0">
              <a:latin typeface="+mj-lt"/>
            </a:endParaRPr>
          </a:p>
          <a:p>
            <a:r>
              <a:rPr lang="cs-CZ" sz="1600" b="1" dirty="0">
                <a:latin typeface="+mj-lt"/>
              </a:rPr>
              <a:t>Vážení dat: 	</a:t>
            </a:r>
            <a:r>
              <a:rPr lang="cs-CZ" sz="1600" dirty="0">
                <a:latin typeface="+mj-lt"/>
              </a:rPr>
              <a:t>Výběrový soubor jednotlivců starších 4 let je denně vážen na komplexní sadu vážících proměnných: </a:t>
            </a:r>
          </a:p>
          <a:p>
            <a:r>
              <a:rPr lang="cs-CZ" sz="1600" dirty="0">
                <a:latin typeface="+mj-lt"/>
              </a:rPr>
              <a:t>		pohlaví x věk, vzdělání, ekonomická aktivita, regiony NUTS2, velikost obce, velikost domácnosti, počet 		televizorů v domácnosti, příjem TV přes satelit, příjem TV přes kabel nebo IPTV.</a:t>
            </a:r>
          </a:p>
          <a:p>
            <a:endParaRPr lang="cs-CZ" sz="1600" dirty="0">
              <a:latin typeface="+mj-lt"/>
            </a:endParaRPr>
          </a:p>
        </p:txBody>
      </p:sp>
      <p:sp>
        <p:nvSpPr>
          <p:cNvPr id="9"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ELEKTRONICKÉMU MĚŘENÍ SLEDOVANOSTI (1/2)</a:t>
            </a:r>
            <a:endParaRPr lang="cs-CZ" sz="2100" b="1" dirty="0">
              <a:latin typeface="Calibri" pitchFamily="34" charset="0"/>
            </a:endParaRPr>
          </a:p>
        </p:txBody>
      </p:sp>
      <p:sp>
        <p:nvSpPr>
          <p:cNvPr id="13"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3</a:t>
            </a:r>
          </a:p>
        </p:txBody>
      </p:sp>
      <p:pic>
        <p:nvPicPr>
          <p:cNvPr id="3" name="Obrázek 6">
            <a:extLst>
              <a:ext uri="{FF2B5EF4-FFF2-40B4-BE49-F238E27FC236}">
                <a16:creationId xmlns:a16="http://schemas.microsoft.com/office/drawing/2014/main" id="{7B5886E6-EDE8-D6EA-711C-3E6AB59296D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4B0FC9BA-7D13-98EE-3996-26B99F71B50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399A4F25-5DB6-ECF1-7625-E29AAF155EA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166</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30362253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884362" y="1124744"/>
            <a:ext cx="8408988" cy="2862322"/>
          </a:xfrm>
          <a:prstGeom prst="rect">
            <a:avLst/>
          </a:prstGeom>
          <a:noFill/>
        </p:spPr>
        <p:txBody>
          <a:bodyPr wrap="square" rtlCol="0">
            <a:spAutoFit/>
          </a:bodyPr>
          <a:lstStyle/>
          <a:p>
            <a:endParaRPr lang="cs-CZ" sz="1500" dirty="0">
              <a:latin typeface="+mj-lt"/>
            </a:endParaRPr>
          </a:p>
          <a:p>
            <a:r>
              <a:rPr lang="cs-CZ" sz="1500" b="1" dirty="0">
                <a:latin typeface="+mj-lt"/>
              </a:rPr>
              <a:t>Rozpětí statistické chyby u podílu stanic na vysílání (share) v CS 15+ na hladině spolehlivosti 95 %:</a:t>
            </a: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r>
              <a:rPr lang="cs-CZ" sz="1500" b="1" dirty="0">
                <a:latin typeface="+mj-lt"/>
              </a:rPr>
              <a:t>Rozpětí statistické chyby u sledovanosti pořadů (rating) v CS 15+ na hladině spolehlivosti 95 %:</a:t>
            </a:r>
            <a:endParaRPr lang="cs-CZ" sz="1500" dirty="0">
              <a:latin typeface="+mj-lt"/>
            </a:endParaRPr>
          </a:p>
        </p:txBody>
      </p:sp>
      <p:sp>
        <p:nvSpPr>
          <p:cNvPr id="13"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3</a:t>
            </a:r>
          </a:p>
        </p:txBody>
      </p:sp>
      <p:sp>
        <p:nvSpPr>
          <p:cNvPr id="8" name="AutoShape 2">
            <a:extLst>
              <a:ext uri="{FF2B5EF4-FFF2-40B4-BE49-F238E27FC236}">
                <a16:creationId xmlns:a16="http://schemas.microsoft.com/office/drawing/2014/main" id="{702C13B9-D6FC-45FA-991F-10F3D63C30CD}"/>
              </a:ext>
            </a:extLst>
          </p:cNvPr>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ELEKTRONICKÉMU MĚŘENÍ SLEDOVANOSTI (2/2)</a:t>
            </a:r>
            <a:endParaRPr lang="cs-CZ" sz="2100" b="1" dirty="0">
              <a:latin typeface="Calibri" pitchFamily="34" charset="0"/>
            </a:endParaRPr>
          </a:p>
        </p:txBody>
      </p:sp>
      <p:graphicFrame>
        <p:nvGraphicFramePr>
          <p:cNvPr id="4" name="Tabulka 3">
            <a:extLst>
              <a:ext uri="{FF2B5EF4-FFF2-40B4-BE49-F238E27FC236}">
                <a16:creationId xmlns:a16="http://schemas.microsoft.com/office/drawing/2014/main" id="{608E7AFE-9738-8399-1980-9D0A9CC32645}"/>
              </a:ext>
            </a:extLst>
          </p:cNvPr>
          <p:cNvGraphicFramePr>
            <a:graphicFrameLocks noGrp="1"/>
          </p:cNvGraphicFramePr>
          <p:nvPr>
            <p:extLst>
              <p:ext uri="{D42A27DB-BD31-4B8C-83A1-F6EECF244321}">
                <p14:modId xmlns:p14="http://schemas.microsoft.com/office/powerpoint/2010/main" val="1377624259"/>
              </p:ext>
            </p:extLst>
          </p:nvPr>
        </p:nvGraphicFramePr>
        <p:xfrm>
          <a:off x="3216000" y="1871906"/>
          <a:ext cx="5760000" cy="1551360"/>
        </p:xfrm>
        <a:graphic>
          <a:graphicData uri="http://schemas.openxmlformats.org/drawingml/2006/table">
            <a:tbl>
              <a:tblPr firstRow="1" bandRow="1">
                <a:tableStyleId>{073A0DAA-6AF3-43AB-8588-CEC1D06C72B9}</a:tableStyleId>
              </a:tblPr>
              <a:tblGrid>
                <a:gridCol w="2880000">
                  <a:extLst>
                    <a:ext uri="{9D8B030D-6E8A-4147-A177-3AD203B41FA5}">
                      <a16:colId xmlns:a16="http://schemas.microsoft.com/office/drawing/2014/main" val="3005264630"/>
                    </a:ext>
                  </a:extLst>
                </a:gridCol>
                <a:gridCol w="2880000">
                  <a:extLst>
                    <a:ext uri="{9D8B030D-6E8A-4147-A177-3AD203B41FA5}">
                      <a16:colId xmlns:a16="http://schemas.microsoft.com/office/drawing/2014/main" val="3567895067"/>
                    </a:ext>
                  </a:extLst>
                </a:gridCol>
              </a:tblGrid>
              <a:tr h="0">
                <a:tc>
                  <a:txBody>
                    <a:bodyPr/>
                    <a:lstStyle/>
                    <a:p>
                      <a:pPr algn="ctr" fontAlgn="b"/>
                      <a:r>
                        <a:rPr lang="cs-CZ" sz="1600" b="1" u="none" strike="noStrike" dirty="0">
                          <a:solidFill>
                            <a:schemeClr val="tx1"/>
                          </a:solidFill>
                          <a:effectLst/>
                        </a:rPr>
                        <a:t>Share stanice</a:t>
                      </a:r>
                      <a:endParaRPr lang="cs-CZ" sz="16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600" b="1" u="none" strike="noStrike" dirty="0">
                          <a:solidFill>
                            <a:schemeClr val="tx1"/>
                          </a:solidFill>
                          <a:effectLst/>
                        </a:rPr>
                        <a:t>Rozpětí statistické chyby</a:t>
                      </a:r>
                      <a:endParaRPr lang="cs-CZ" sz="16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3958938626"/>
                  </a:ext>
                </a:extLst>
              </a:tr>
              <a:tr h="0">
                <a:tc>
                  <a:txBody>
                    <a:bodyPr/>
                    <a:lstStyle/>
                    <a:p>
                      <a:pPr algn="ctr" fontAlgn="b"/>
                      <a:r>
                        <a:rPr lang="cs-CZ" sz="1600" dirty="0"/>
                        <a:t>~</a:t>
                      </a:r>
                      <a:r>
                        <a:rPr lang="cs-CZ" sz="1600" dirty="0">
                          <a:latin typeface="+mj-lt"/>
                        </a:rPr>
                        <a:t>1 % </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dirty="0">
                          <a:latin typeface="+mj-lt"/>
                        </a:rPr>
                        <a:t>± 0,11 p.b.</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518968357"/>
                  </a:ext>
                </a:extLst>
              </a:tr>
              <a:tr h="0">
                <a:tc>
                  <a:txBody>
                    <a:bodyPr/>
                    <a:lstStyle/>
                    <a:p>
                      <a:pPr algn="ctr" fontAlgn="b"/>
                      <a:r>
                        <a:rPr lang="cs-CZ" sz="1600" dirty="0"/>
                        <a:t>~</a:t>
                      </a:r>
                      <a:r>
                        <a:rPr lang="cs-CZ" sz="1600" dirty="0">
                          <a:latin typeface="+mj-lt"/>
                        </a:rPr>
                        <a:t>4 %</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dirty="0">
                          <a:latin typeface="+mj-lt"/>
                        </a:rPr>
                        <a:t>± 0,21 </a:t>
                      </a:r>
                      <a:r>
                        <a:rPr lang="cs-CZ" sz="1600" kern="1200" dirty="0">
                          <a:solidFill>
                            <a:schemeClr val="dk1"/>
                          </a:solidFill>
                          <a:latin typeface="+mn-lt"/>
                          <a:ea typeface="+mn-ea"/>
                          <a:cs typeface="+mn-cs"/>
                        </a:rPr>
                        <a:t>p.b.</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72738473"/>
                  </a:ext>
                </a:extLst>
              </a:tr>
              <a:tr h="0">
                <a:tc>
                  <a:txBody>
                    <a:bodyPr/>
                    <a:lstStyle/>
                    <a:p>
                      <a:pPr algn="ctr" fontAlgn="b"/>
                      <a:r>
                        <a:rPr lang="cs-CZ" sz="1600" kern="1200" dirty="0">
                          <a:solidFill>
                            <a:schemeClr val="dk1"/>
                          </a:solidFill>
                          <a:latin typeface="+mn-lt"/>
                          <a:ea typeface="+mn-ea"/>
                          <a:cs typeface="+mn-cs"/>
                        </a:rPr>
                        <a:t>~15 %</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kern="1200" dirty="0">
                          <a:solidFill>
                            <a:schemeClr val="dk1"/>
                          </a:solidFill>
                          <a:latin typeface="+mn-lt"/>
                          <a:ea typeface="+mn-ea"/>
                          <a:cs typeface="+mn-cs"/>
                        </a:rPr>
                        <a:t>± 0,41 p.b.</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25806120"/>
                  </a:ext>
                </a:extLst>
              </a:tr>
            </a:tbl>
          </a:graphicData>
        </a:graphic>
      </p:graphicFrame>
      <p:graphicFrame>
        <p:nvGraphicFramePr>
          <p:cNvPr id="5" name="Tabulka 4">
            <a:extLst>
              <a:ext uri="{FF2B5EF4-FFF2-40B4-BE49-F238E27FC236}">
                <a16:creationId xmlns:a16="http://schemas.microsoft.com/office/drawing/2014/main" id="{573604BD-1A06-E29D-0217-1B1583E7B1B0}"/>
              </a:ext>
            </a:extLst>
          </p:cNvPr>
          <p:cNvGraphicFramePr>
            <a:graphicFrameLocks noGrp="1"/>
          </p:cNvGraphicFramePr>
          <p:nvPr>
            <p:extLst>
              <p:ext uri="{D42A27DB-BD31-4B8C-83A1-F6EECF244321}">
                <p14:modId xmlns:p14="http://schemas.microsoft.com/office/powerpoint/2010/main" val="891386384"/>
              </p:ext>
            </p:extLst>
          </p:nvPr>
        </p:nvGraphicFramePr>
        <p:xfrm>
          <a:off x="1776000" y="4188282"/>
          <a:ext cx="8640000" cy="1939200"/>
        </p:xfrm>
        <a:graphic>
          <a:graphicData uri="http://schemas.openxmlformats.org/drawingml/2006/table">
            <a:tbl>
              <a:tblPr firstRow="1" bandRow="1">
                <a:tableStyleId>{073A0DAA-6AF3-43AB-8588-CEC1D06C72B9}</a:tableStyleId>
              </a:tblPr>
              <a:tblGrid>
                <a:gridCol w="2880000">
                  <a:extLst>
                    <a:ext uri="{9D8B030D-6E8A-4147-A177-3AD203B41FA5}">
                      <a16:colId xmlns:a16="http://schemas.microsoft.com/office/drawing/2014/main" val="3005264630"/>
                    </a:ext>
                  </a:extLst>
                </a:gridCol>
                <a:gridCol w="2880000">
                  <a:extLst>
                    <a:ext uri="{9D8B030D-6E8A-4147-A177-3AD203B41FA5}">
                      <a16:colId xmlns:a16="http://schemas.microsoft.com/office/drawing/2014/main" val="3567895067"/>
                    </a:ext>
                  </a:extLst>
                </a:gridCol>
                <a:gridCol w="2880000">
                  <a:extLst>
                    <a:ext uri="{9D8B030D-6E8A-4147-A177-3AD203B41FA5}">
                      <a16:colId xmlns:a16="http://schemas.microsoft.com/office/drawing/2014/main" val="1198783035"/>
                    </a:ext>
                  </a:extLst>
                </a:gridCol>
              </a:tblGrid>
              <a:tr h="0">
                <a:tc>
                  <a:txBody>
                    <a:bodyPr/>
                    <a:lstStyle/>
                    <a:p>
                      <a:pPr algn="ctr" fontAlgn="b"/>
                      <a:r>
                        <a:rPr lang="cs-CZ" sz="1600" b="1" u="none" strike="noStrike" dirty="0">
                          <a:solidFill>
                            <a:schemeClr val="tx1"/>
                          </a:solidFill>
                          <a:effectLst/>
                        </a:rPr>
                        <a:t>Rating pořadu</a:t>
                      </a:r>
                      <a:endParaRPr lang="cs-CZ" sz="16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600" b="1" u="none" strike="noStrike" dirty="0">
                          <a:solidFill>
                            <a:schemeClr val="tx1"/>
                          </a:solidFill>
                          <a:effectLst/>
                        </a:rPr>
                        <a:t>Počet epizod</a:t>
                      </a:r>
                      <a:endParaRPr lang="cs-CZ" sz="16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600" b="1" u="none" strike="noStrike" dirty="0">
                          <a:solidFill>
                            <a:schemeClr val="tx1"/>
                          </a:solidFill>
                          <a:effectLst/>
                        </a:rPr>
                        <a:t>Rozpětí statistické chyby</a:t>
                      </a:r>
                      <a:endParaRPr lang="cs-CZ" sz="16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3958938626"/>
                  </a:ext>
                </a:extLst>
              </a:tr>
              <a:tr h="0">
                <a:tc>
                  <a:txBody>
                    <a:bodyPr/>
                    <a:lstStyle/>
                    <a:p>
                      <a:pPr algn="ctr" fontAlgn="b"/>
                      <a:r>
                        <a:rPr lang="cs-CZ" sz="1600" dirty="0">
                          <a:latin typeface="+mj-lt"/>
                        </a:rPr>
                        <a:t>~100 000 diváků</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dirty="0">
                          <a:latin typeface="+mj-lt"/>
                        </a:rPr>
                        <a:t>1 epizoda </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dirty="0">
                          <a:latin typeface="+mj-lt"/>
                        </a:rPr>
                        <a:t>± 16 000</a:t>
                      </a:r>
                      <a:r>
                        <a:rPr lang="cs-CZ" sz="1600" kern="1200" dirty="0">
                          <a:solidFill>
                            <a:schemeClr val="dk1"/>
                          </a:solidFill>
                          <a:latin typeface="+mn-lt"/>
                          <a:ea typeface="+mn-ea"/>
                          <a:cs typeface="+mn-cs"/>
                        </a:rPr>
                        <a:t> diváků</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518968357"/>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600" kern="1200" dirty="0">
                          <a:solidFill>
                            <a:schemeClr val="dk1"/>
                          </a:solidFill>
                          <a:latin typeface="+mn-lt"/>
                          <a:ea typeface="+mn-ea"/>
                          <a:cs typeface="+mn-cs"/>
                        </a:rPr>
                        <a:t>~100 000 diváků</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kern="1200" dirty="0">
                          <a:solidFill>
                            <a:schemeClr val="dk1"/>
                          </a:solidFill>
                          <a:latin typeface="+mn-lt"/>
                          <a:ea typeface="+mn-ea"/>
                          <a:cs typeface="+mn-cs"/>
                        </a:rPr>
                        <a:t>10 epizod</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kern="1200" dirty="0">
                          <a:solidFill>
                            <a:schemeClr val="dk1"/>
                          </a:solidFill>
                          <a:latin typeface="+mn-lt"/>
                          <a:ea typeface="+mn-ea"/>
                          <a:cs typeface="+mn-cs"/>
                        </a:rPr>
                        <a:t>± 11 000 diváků</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72738473"/>
                  </a:ext>
                </a:extLst>
              </a:tr>
              <a:tr h="0">
                <a:tc>
                  <a:txBody>
                    <a:bodyPr/>
                    <a:lstStyle/>
                    <a:p>
                      <a:pPr algn="ctr" fontAlgn="b"/>
                      <a:r>
                        <a:rPr lang="cs-CZ" sz="1600" dirty="0">
                          <a:latin typeface="+mj-lt"/>
                        </a:rPr>
                        <a:t>~1 000 000 diváků</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dirty="0">
                          <a:latin typeface="+mj-lt"/>
                        </a:rPr>
                        <a:t>1 epizoda </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dirty="0">
                          <a:latin typeface="+mj-lt"/>
                        </a:rPr>
                        <a:t>± 54 000</a:t>
                      </a:r>
                      <a:r>
                        <a:rPr lang="cs-CZ" sz="1600" kern="1200" dirty="0">
                          <a:solidFill>
                            <a:schemeClr val="dk1"/>
                          </a:solidFill>
                          <a:latin typeface="+mn-lt"/>
                          <a:ea typeface="+mn-ea"/>
                          <a:cs typeface="+mn-cs"/>
                        </a:rPr>
                        <a:t> diváků</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25806120"/>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600" kern="1200" dirty="0">
                          <a:solidFill>
                            <a:schemeClr val="dk1"/>
                          </a:solidFill>
                          <a:latin typeface="+mn-lt"/>
                          <a:ea typeface="+mn-ea"/>
                          <a:cs typeface="+mn-cs"/>
                        </a:rPr>
                        <a:t>~1 000 000 diváků</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kern="1200" dirty="0">
                          <a:solidFill>
                            <a:schemeClr val="dk1"/>
                          </a:solidFill>
                          <a:latin typeface="+mn-lt"/>
                          <a:ea typeface="+mn-ea"/>
                          <a:cs typeface="+mn-cs"/>
                        </a:rPr>
                        <a:t>10 epizod</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kern="1200" dirty="0">
                          <a:solidFill>
                            <a:schemeClr val="dk1"/>
                          </a:solidFill>
                          <a:latin typeface="+mn-lt"/>
                          <a:ea typeface="+mn-ea"/>
                          <a:cs typeface="+mn-cs"/>
                        </a:rPr>
                        <a:t>± 42 000 diváků</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2567520326"/>
                  </a:ext>
                </a:extLst>
              </a:tr>
            </a:tbl>
          </a:graphicData>
        </a:graphic>
      </p:graphicFrame>
      <p:pic>
        <p:nvPicPr>
          <p:cNvPr id="2" name="Obrázek 6">
            <a:extLst>
              <a:ext uri="{FF2B5EF4-FFF2-40B4-BE49-F238E27FC236}">
                <a16:creationId xmlns:a16="http://schemas.microsoft.com/office/drawing/2014/main" id="{38551517-B232-11CD-0968-62033F0C3518}"/>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3B4049C0-D588-CDD7-60D0-9DBF4B82355E}"/>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9" name="Zástupný symbol pro číslo snímku 2">
            <a:extLst>
              <a:ext uri="{FF2B5EF4-FFF2-40B4-BE49-F238E27FC236}">
                <a16:creationId xmlns:a16="http://schemas.microsoft.com/office/drawing/2014/main" id="{170D56ED-B272-CA4F-ECDD-89916459C9C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167</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253637573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696000" y="1405514"/>
            <a:ext cx="10800000" cy="3185487"/>
          </a:xfrm>
          <a:prstGeom prst="rect">
            <a:avLst/>
          </a:prstGeom>
          <a:noFill/>
        </p:spPr>
        <p:txBody>
          <a:bodyPr wrap="square" rtlCol="0">
            <a:spAutoFit/>
          </a:bodyPr>
          <a:lstStyle/>
          <a:p>
            <a:pPr marL="285750" indent="-285750" algn="just">
              <a:spcAft>
                <a:spcPts val="600"/>
              </a:spcAft>
              <a:buFont typeface="Arial" pitchFamily="34" charset="0"/>
              <a:buChar char="•"/>
            </a:pPr>
            <a:r>
              <a:rPr lang="cs-CZ" sz="1600" dirty="0">
                <a:latin typeface="Calibri" panose="020F0502020204030204" pitchFamily="34" charset="0"/>
              </a:rPr>
              <a:t>Česká televize do roku 2019 pracovala samostatně s </a:t>
            </a:r>
          </a:p>
          <a:p>
            <a:pPr marL="742950" lvl="1" indent="-285750" algn="just">
              <a:spcAft>
                <a:spcPts val="600"/>
              </a:spcAft>
              <a:buFont typeface="Wingdings" panose="05000000000000000000" pitchFamily="2" charset="2"/>
              <a:buChar char="§"/>
            </a:pPr>
            <a:r>
              <a:rPr lang="cs-CZ" sz="1600" dirty="0">
                <a:latin typeface="Calibri" panose="020F0502020204030204" pitchFamily="34" charset="0"/>
              </a:rPr>
              <a:t>týdenním zásahem televizního vysílání ČT, poskytovaným Asociací televizního vysílání a </a:t>
            </a:r>
          </a:p>
          <a:p>
            <a:pPr marL="742950" lvl="1" indent="-285750" algn="just">
              <a:spcAft>
                <a:spcPts val="600"/>
              </a:spcAft>
              <a:buFont typeface="Wingdings" panose="05000000000000000000" pitchFamily="2" charset="2"/>
              <a:buChar char="§"/>
            </a:pPr>
            <a:r>
              <a:rPr lang="cs-CZ" sz="1600" dirty="0">
                <a:latin typeface="Calibri" panose="020F0502020204030204" pitchFamily="34" charset="0"/>
              </a:rPr>
              <a:t>zásahem webů ČT, poskytovaným sdružením SPIR. </a:t>
            </a:r>
          </a:p>
          <a:p>
            <a:pPr marL="285750" indent="-285750" algn="just">
              <a:spcAft>
                <a:spcPts val="600"/>
              </a:spcAft>
              <a:buFont typeface="Arial" pitchFamily="34" charset="0"/>
              <a:buChar char="•"/>
            </a:pPr>
            <a:r>
              <a:rPr lang="cs-CZ" sz="1600" b="1" dirty="0">
                <a:latin typeface="Calibri" panose="020F0502020204030204" pitchFamily="34" charset="0"/>
              </a:rPr>
              <a:t>Díky zavedení nové metodiky je od roku 2020 možné výše zmíněné zdroje kombinovat.</a:t>
            </a:r>
            <a:r>
              <a:rPr lang="cs-CZ" sz="1600" dirty="0">
                <a:latin typeface="Calibri" panose="020F0502020204030204" pitchFamily="34" charset="0"/>
              </a:rPr>
              <a:t> K tomu účelu je použita metoda tzv. „deduplikace“, jejímž cílem je zjistit, jaký je reálný překryv mezi zásahem televizní populace a zásahem online populace vysíláním ČT. </a:t>
            </a:r>
          </a:p>
          <a:p>
            <a:pPr marL="285750" indent="-285750" algn="just">
              <a:spcAft>
                <a:spcPts val="600"/>
              </a:spcAft>
              <a:buFont typeface="Arial" pitchFamily="34" charset="0"/>
              <a:buChar char="•"/>
            </a:pPr>
            <a:r>
              <a:rPr lang="cs-CZ" sz="1600" dirty="0">
                <a:latin typeface="Calibri" panose="020F0502020204030204" pitchFamily="34" charset="0"/>
              </a:rPr>
              <a:t>Díky informacím získaným deduplikací je ČT schopna kvantifikovat, o kolik byl sledováním obsahu poskytovaného ČT na online platformách navýšen standardní zásah vysílání ČT.</a:t>
            </a:r>
          </a:p>
          <a:p>
            <a:pPr marL="285750" indent="-285750" algn="just">
              <a:spcAft>
                <a:spcPts val="600"/>
              </a:spcAft>
              <a:buFont typeface="Arial" pitchFamily="34" charset="0"/>
              <a:buChar char="•"/>
            </a:pPr>
            <a:r>
              <a:rPr lang="cs-CZ" sz="1600" dirty="0">
                <a:latin typeface="Calibri" panose="020F0502020204030204" pitchFamily="34" charset="0"/>
              </a:rPr>
              <a:t>K nastavení správných parametrů deduplikačního přepočtu slouží data získaná výzkumem na Českém národním panelu (ČNP). Výzkum realizuje exkluzivně pro Českou televizi agentura Nielsen, sběr dat probíhá na internetové populaci 15+ metodou CAWI. Při sběru dat jsou dodržovány všechny standardy asociace ESOMAR a sdružení SIMAR.</a:t>
            </a:r>
          </a:p>
        </p:txBody>
      </p:sp>
      <p:sp>
        <p:nvSpPr>
          <p:cNvPr id="19"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latin typeface="Calibri" pitchFamily="34" charset="0"/>
              </a:rPr>
              <a:t>Metodika měření CELKOVÉHO TÝDENNÍHO ZÁSAHU ČESKÉ TELEVIZE </a:t>
            </a:r>
          </a:p>
          <a:p>
            <a:pPr marL="1588" indent="-1588" algn="ctr" defTabSz="271463">
              <a:spcBef>
                <a:spcPts val="0"/>
              </a:spcBef>
              <a:spcAft>
                <a:spcPts val="0"/>
              </a:spcAft>
              <a:tabLst>
                <a:tab pos="631825" algn="l"/>
              </a:tabLst>
              <a:defRPr/>
            </a:pPr>
            <a:r>
              <a:rPr lang="cs-CZ" sz="2100" b="1" cap="all" dirty="0">
                <a:latin typeface="Calibri" pitchFamily="34" charset="0"/>
              </a:rPr>
              <a:t>tv vysíláním a online obsahem</a:t>
            </a:r>
            <a:endParaRPr lang="cs-CZ" sz="2100" b="1" dirty="0">
              <a:latin typeface="Calibri" pitchFamily="34" charset="0"/>
            </a:endParaRPr>
          </a:p>
        </p:txBody>
      </p:sp>
      <p:sp>
        <p:nvSpPr>
          <p:cNvPr id="11"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4</a:t>
            </a:r>
          </a:p>
        </p:txBody>
      </p:sp>
      <p:pic>
        <p:nvPicPr>
          <p:cNvPr id="2" name="Obrázek 6">
            <a:extLst>
              <a:ext uri="{FF2B5EF4-FFF2-40B4-BE49-F238E27FC236}">
                <a16:creationId xmlns:a16="http://schemas.microsoft.com/office/drawing/2014/main" id="{4152BCF7-870B-922A-1AD2-4011FC9603CB}"/>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C164E7FB-4F79-6B7B-DC9E-B7A5FEBE2DDC}"/>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81DED0CF-098A-DA9A-DA1B-EC5B1FF6972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168</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10646497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696000" y="1080000"/>
            <a:ext cx="10800000" cy="5209118"/>
          </a:xfrm>
          <a:prstGeom prst="rect">
            <a:avLst/>
          </a:prstGeom>
          <a:noFill/>
        </p:spPr>
        <p:txBody>
          <a:bodyPr wrap="square" rtlCol="0">
            <a:spAutoFit/>
          </a:bodyPr>
          <a:lstStyle/>
          <a:p>
            <a:r>
              <a:rPr lang="cs-CZ" sz="1600" b="1" dirty="0">
                <a:latin typeface="+mj-lt"/>
              </a:rPr>
              <a:t>Zadavatel výzkumu:</a:t>
            </a:r>
            <a:r>
              <a:rPr lang="cs-CZ" sz="1600" dirty="0">
                <a:latin typeface="+mj-lt"/>
              </a:rPr>
              <a:t> 	Česká televize</a:t>
            </a:r>
          </a:p>
          <a:p>
            <a:endParaRPr lang="cs-CZ" sz="1600" dirty="0">
              <a:latin typeface="+mj-lt"/>
            </a:endParaRPr>
          </a:p>
          <a:p>
            <a:r>
              <a:rPr lang="cs-CZ" sz="1600" b="1" dirty="0">
                <a:latin typeface="+mj-lt"/>
              </a:rPr>
              <a:t>Realizátor výzkumu:</a:t>
            </a:r>
            <a:r>
              <a:rPr lang="cs-CZ" sz="1600" dirty="0">
                <a:latin typeface="+mj-lt"/>
              </a:rPr>
              <a:t> 	KANTAR CZ s.r.o.</a:t>
            </a:r>
          </a:p>
          <a:p>
            <a:endParaRPr lang="cs-CZ" sz="1600" dirty="0">
              <a:latin typeface="+mj-lt"/>
            </a:endParaRPr>
          </a:p>
          <a:p>
            <a:r>
              <a:rPr lang="cs-CZ" sz="1600" b="1" dirty="0">
                <a:latin typeface="+mj-lt"/>
              </a:rPr>
              <a:t>Realizace: 		</a:t>
            </a:r>
            <a:r>
              <a:rPr lang="cs-CZ" sz="1600" dirty="0">
                <a:latin typeface="+mj-lt"/>
              </a:rPr>
              <a:t>Aktuální smlouva pro roky 2023-2026; vysoutěženo v roce 2022 jako veřejná zakázka ve zjednodušeném 		podlimitním řízení v souladu s § 53 zákona</a:t>
            </a:r>
          </a:p>
          <a:p>
            <a:endParaRPr lang="cs-CZ" sz="1600" dirty="0">
              <a:latin typeface="+mj-lt"/>
            </a:endParaRPr>
          </a:p>
          <a:p>
            <a:r>
              <a:rPr lang="cs-CZ" sz="1600" b="1" dirty="0">
                <a:latin typeface="+mj-lt"/>
              </a:rPr>
              <a:t>Požadavky ČT </a:t>
            </a:r>
          </a:p>
          <a:p>
            <a:r>
              <a:rPr lang="cs-CZ" sz="1600" b="1" dirty="0">
                <a:latin typeface="+mj-lt"/>
              </a:rPr>
              <a:t>na realizátora:</a:t>
            </a:r>
            <a:r>
              <a:rPr lang="cs-CZ" sz="1600" dirty="0">
                <a:latin typeface="+mj-lt"/>
              </a:rPr>
              <a:t> 	Členství ve sdružení SIMAR, nerealizace výzkumů pro politické subjekty</a:t>
            </a:r>
          </a:p>
          <a:p>
            <a:endParaRPr lang="cs-CZ" sz="1600" dirty="0">
              <a:latin typeface="+mj-lt"/>
            </a:endParaRPr>
          </a:p>
          <a:p>
            <a:r>
              <a:rPr lang="cs-CZ" sz="1600" b="1" dirty="0">
                <a:latin typeface="+mj-lt"/>
              </a:rPr>
              <a:t>Cíl výzkumu:</a:t>
            </a:r>
            <a:r>
              <a:rPr lang="cs-CZ" sz="1600" dirty="0">
                <a:latin typeface="+mj-lt"/>
              </a:rPr>
              <a:t> 	Dlouhodobé sledování chování televizních diváků a získání zpětné vazby. Mezi klíčová a stálá témata 		výzkumu patří: postoj k televizním stanicím, divácké preference a očekávání, image televizních stanic, 		hodnocení zpravodajství, postojové výroky, asociace s ČT. Pravidelnou součástí dotazníku je blok ad-hoc 		otázek pro aktuální potřeby ČT. Výstupy z trackingového výzkumu mimo jiné slouží k hodnocení plnění 		veřejné služby České televize, které je předkládáno Radě ČT.</a:t>
            </a:r>
          </a:p>
          <a:p>
            <a:endParaRPr lang="cs-CZ" sz="1600" dirty="0">
              <a:latin typeface="+mj-lt"/>
            </a:endParaRPr>
          </a:p>
          <a:p>
            <a:pPr>
              <a:spcAft>
                <a:spcPts val="1500"/>
              </a:spcAft>
            </a:pPr>
            <a:r>
              <a:rPr lang="cs-CZ" sz="1600" b="1" dirty="0">
                <a:latin typeface="+mj-lt"/>
              </a:rPr>
              <a:t>Základní soubor:</a:t>
            </a:r>
            <a:r>
              <a:rPr lang="cs-CZ" sz="1600" dirty="0">
                <a:latin typeface="+mj-lt"/>
              </a:rPr>
              <a:t> 	Konzumenti TV videoobsahu ČR 18+ (sledují alespoň 1–2x v týdnu) </a:t>
            </a:r>
          </a:p>
          <a:p>
            <a:r>
              <a:rPr lang="cs-CZ" sz="1600" b="1" dirty="0">
                <a:latin typeface="+mj-lt"/>
              </a:rPr>
              <a:t>Počet respondentů:</a:t>
            </a:r>
            <a:r>
              <a:rPr lang="cs-CZ" sz="1600" dirty="0">
                <a:latin typeface="+mj-lt"/>
              </a:rPr>
              <a:t> 	N = 1 000 v každé vlně</a:t>
            </a:r>
          </a:p>
          <a:p>
            <a:endParaRPr lang="cs-CZ" sz="1600" dirty="0">
              <a:latin typeface="+mj-lt"/>
            </a:endParaRPr>
          </a:p>
          <a:p>
            <a:r>
              <a:rPr lang="cs-CZ" sz="1600" b="1" dirty="0">
                <a:latin typeface="+mj-lt"/>
              </a:rPr>
              <a:t>Termín dotazování:	</a:t>
            </a:r>
            <a:r>
              <a:rPr lang="cs-CZ" sz="1600" dirty="0">
                <a:latin typeface="+mj-lt"/>
              </a:rPr>
              <a:t>2-3 týdny v průběhu dubna a května a 2-3 týdny v průběhu listopadu a prosince</a:t>
            </a:r>
          </a:p>
        </p:txBody>
      </p:sp>
      <p:sp>
        <p:nvSpPr>
          <p:cNvPr id="9"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SEMESTRÁLNÍMU TRACKINGOVÉMU VÝZKUMU ČT (1/3)</a:t>
            </a:r>
            <a:endParaRPr lang="cs-CZ" sz="2100" b="1" dirty="0">
              <a:latin typeface="Calibri" pitchFamily="34" charset="0"/>
            </a:endParaRPr>
          </a:p>
        </p:txBody>
      </p:sp>
      <p:sp>
        <p:nvSpPr>
          <p:cNvPr id="13"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5</a:t>
            </a:r>
          </a:p>
        </p:txBody>
      </p:sp>
      <p:pic>
        <p:nvPicPr>
          <p:cNvPr id="3" name="Obrázek 6">
            <a:extLst>
              <a:ext uri="{FF2B5EF4-FFF2-40B4-BE49-F238E27FC236}">
                <a16:creationId xmlns:a16="http://schemas.microsoft.com/office/drawing/2014/main" id="{9B0EB280-6A77-1F1F-257A-254F5454EEFE}"/>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B7E0AB1D-2BFB-F85C-3A53-ED5FA31C48D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BD5CADDE-3F3B-FC33-6528-F0157ED2E500}"/>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169</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533048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C0A83-904D-1DDD-FEFB-3161C3064448}"/>
            </a:ext>
          </a:extLst>
        </p:cNvPr>
        <p:cNvGrpSpPr/>
        <p:nvPr/>
      </p:nvGrpSpPr>
      <p:grpSpPr>
        <a:xfrm>
          <a:off x="0" y="0"/>
          <a:ext cx="0" cy="0"/>
          <a:chOff x="0" y="0"/>
          <a:chExt cx="0" cy="0"/>
        </a:xfrm>
      </p:grpSpPr>
      <p:sp>
        <p:nvSpPr>
          <p:cNvPr id="11" name="Zástupný symbol pro datum 7">
            <a:extLst>
              <a:ext uri="{FF2B5EF4-FFF2-40B4-BE49-F238E27FC236}">
                <a16:creationId xmlns:a16="http://schemas.microsoft.com/office/drawing/2014/main" id="{599C9332-0D0F-385C-8ECB-3F8304FE49E3}"/>
              </a:ext>
            </a:extLst>
          </p:cNvPr>
          <p:cNvSpPr txBox="1">
            <a:spLocks/>
          </p:cNvSpPr>
          <p:nvPr/>
        </p:nvSpPr>
        <p:spPr bwMode="auto">
          <a:xfrm>
            <a:off x="10488488" y="15079"/>
            <a:ext cx="133214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CELEK ČT</a:t>
            </a:r>
          </a:p>
        </p:txBody>
      </p:sp>
      <p:pic>
        <p:nvPicPr>
          <p:cNvPr id="3" name="Obrázek 6">
            <a:extLst>
              <a:ext uri="{FF2B5EF4-FFF2-40B4-BE49-F238E27FC236}">
                <a16:creationId xmlns:a16="http://schemas.microsoft.com/office/drawing/2014/main" id="{EB6F1322-6BED-8E45-3119-F6D3485B139E}"/>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65BFB8F1-02DB-DE6F-29CE-E255E5B97365}"/>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mj-lt"/>
                <a:ea typeface="+mn-ea"/>
                <a:cs typeface="Arial" charset="0"/>
              </a:rPr>
              <a:t>únor 2026</a:t>
            </a:r>
            <a:endParaRPr kumimoji="0" lang="cs-CZ" sz="1200" b="1" i="0" u="none" strike="noStrike" kern="1200" cap="none" spc="0" normalizeH="0" baseline="0" noProof="0" dirty="0">
              <a:ln>
                <a:noFill/>
              </a:ln>
              <a:solidFill>
                <a:srgbClr val="1A1F52"/>
              </a:solidFill>
              <a:effectLst/>
              <a:uLnTx/>
              <a:uFillTx/>
              <a:latin typeface="+mj-lt"/>
              <a:ea typeface="+mn-ea"/>
              <a:cs typeface="Arial" charset="0"/>
            </a:endParaRPr>
          </a:p>
        </p:txBody>
      </p:sp>
      <p:sp>
        <p:nvSpPr>
          <p:cNvPr id="5" name="Zástupný symbol pro číslo snímku 2">
            <a:extLst>
              <a:ext uri="{FF2B5EF4-FFF2-40B4-BE49-F238E27FC236}">
                <a16:creationId xmlns:a16="http://schemas.microsoft.com/office/drawing/2014/main" id="{A970B1E9-57B2-EFDE-427E-71A4268B49F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Aptos Display" panose="0211000402020202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cs-CZ" sz="1100" b="0" i="0" u="none" strike="noStrike" kern="1200" cap="none" spc="0" normalizeH="0" baseline="0" noProof="0" dirty="0">
              <a:ln>
                <a:noFill/>
              </a:ln>
              <a:solidFill>
                <a:srgbClr val="1A1F52"/>
              </a:solidFill>
              <a:effectLst/>
              <a:uLnTx/>
              <a:uFillTx/>
              <a:latin typeface="Aptos Display" panose="02110004020202020204"/>
              <a:ea typeface="+mn-ea"/>
              <a:cs typeface="Arial" charset="0"/>
            </a:endParaRPr>
          </a:p>
        </p:txBody>
      </p:sp>
      <p:sp>
        <p:nvSpPr>
          <p:cNvPr id="9" name="Zástupný symbol pro datum 7">
            <a:extLst>
              <a:ext uri="{FF2B5EF4-FFF2-40B4-BE49-F238E27FC236}">
                <a16:creationId xmlns:a16="http://schemas.microsoft.com/office/drawing/2014/main" id="{B7BAA407-3652-1A42-9B37-4462E394CD5A}"/>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6" name="AutoShape 2">
            <a:extLst>
              <a:ext uri="{FF2B5EF4-FFF2-40B4-BE49-F238E27FC236}">
                <a16:creationId xmlns:a16="http://schemas.microsoft.com/office/drawing/2014/main" id="{50393ACA-5D20-59D3-C138-40AB1F2BF2E5}"/>
              </a:ext>
            </a:extLst>
          </p:cNvPr>
          <p:cNvSpPr>
            <a:spLocks noChangeArrowheads="1"/>
          </p:cNvSpPr>
          <p:nvPr/>
        </p:nvSpPr>
        <p:spPr bwMode="auto">
          <a:xfrm>
            <a:off x="692769" y="514549"/>
            <a:ext cx="10800000"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auto" latinLnBrk="0" hangingPunct="1">
              <a:lnSpc>
                <a:spcPct val="100000"/>
              </a:lnSpc>
              <a:spcBef>
                <a:spcPct val="20000"/>
              </a:spcBef>
              <a:spcAft>
                <a:spcPct val="20000"/>
              </a:spcAft>
              <a:buClrTx/>
              <a:buSzTx/>
              <a:buFontTx/>
              <a:buNone/>
              <a:tabLst>
                <a:tab pos="631825" algn="l"/>
              </a:tabLst>
              <a:defRPr/>
            </a:pPr>
            <a:r>
              <a:rPr kumimoji="0" lang="cs-CZ" sz="2000" b="1" i="0" u="none" strike="noStrike" kern="1200" cap="all" spc="0" normalizeH="0" baseline="0" noProof="0" dirty="0">
                <a:ln>
                  <a:noFill/>
                </a:ln>
                <a:solidFill>
                  <a:prstClr val="black"/>
                </a:solidFill>
                <a:effectLst/>
                <a:uLnTx/>
                <a:uFillTx/>
                <a:latin typeface="Calibri" pitchFamily="34" charset="0"/>
                <a:ea typeface="+mn-ea"/>
                <a:cs typeface="+mn-cs"/>
              </a:rPr>
              <a:t>VLIV NA CELKOVÝ POSTOJ K ČESKÉ TELEVIZI (q)</a:t>
            </a:r>
          </a:p>
          <a:p>
            <a:pPr marL="1588" marR="0" lvl="0" indent="-1588" algn="ctr" defTabSz="258763" rtl="0" eaLnBrk="1" fontAlgn="auto" latinLnBrk="0" hangingPunct="1">
              <a:lnSpc>
                <a:spcPct val="110000"/>
              </a:lnSpc>
              <a:spcBef>
                <a:spcPts val="200"/>
              </a:spcBef>
              <a:spcAft>
                <a:spcPts val="0"/>
              </a:spcAft>
              <a:buClrTx/>
              <a:buSzTx/>
              <a:buFontTx/>
              <a:buNone/>
              <a:tabLst>
                <a:tab pos="180975" algn="l"/>
              </a:tabLst>
              <a:defRPr/>
            </a:pPr>
            <a:r>
              <a:rPr kumimoji="0" lang="cs-CZ" sz="1100" b="1" i="0" u="none" strike="noStrike" kern="1200" cap="none" spc="0" normalizeH="0" baseline="0" noProof="0" dirty="0">
                <a:ln>
                  <a:noFill/>
                </a:ln>
                <a:solidFill>
                  <a:prstClr val="black"/>
                </a:solidFill>
                <a:effectLst/>
                <a:uLnTx/>
                <a:uFillTx/>
                <a:latin typeface="Calibri" pitchFamily="34" charset="0"/>
                <a:ea typeface="+mn-ea"/>
                <a:cs typeface="+mn-cs"/>
              </a:rPr>
              <a:t>Zdroje: </a:t>
            </a:r>
            <a:r>
              <a:rPr kumimoji="0" lang="cs-CZ" sz="1100" b="1" i="0" u="none" strike="noStrike" kern="1200" cap="none" spc="0" normalizeH="0" baseline="0" noProof="0" dirty="0" err="1">
                <a:ln>
                  <a:noFill/>
                </a:ln>
                <a:solidFill>
                  <a:prstClr val="black"/>
                </a:solidFill>
                <a:effectLst/>
                <a:uLnTx/>
                <a:uFillTx/>
                <a:latin typeface="Calibri" pitchFamily="34" charset="0"/>
                <a:ea typeface="+mn-ea"/>
                <a:cs typeface="+mn-cs"/>
              </a:rPr>
              <a:t>Tracking</a:t>
            </a:r>
            <a:r>
              <a:rPr kumimoji="0" lang="cs-CZ" sz="1100" b="1" i="0" u="none" strike="noStrike" kern="1200" cap="none" spc="0" normalizeH="0" baseline="0" noProof="0" dirty="0">
                <a:ln>
                  <a:noFill/>
                </a:ln>
                <a:solidFill>
                  <a:prstClr val="black"/>
                </a:solidFill>
                <a:effectLst/>
                <a:uLnTx/>
                <a:uFillTx/>
                <a:latin typeface="Calibri" pitchFamily="34" charset="0"/>
                <a:ea typeface="+mn-ea"/>
                <a:cs typeface="+mn-cs"/>
              </a:rPr>
              <a:t> ČT (podzim 2025), v %</a:t>
            </a:r>
            <a:endParaRPr kumimoji="0" lang="cs-CZ" sz="1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auto" latinLnBrk="0" hangingPunct="1">
              <a:lnSpc>
                <a:spcPct val="110000"/>
              </a:lnSpc>
              <a:spcBef>
                <a:spcPct val="20000"/>
              </a:spcBef>
              <a:spcAft>
                <a:spcPts val="0"/>
              </a:spcAft>
              <a:buClrTx/>
              <a:buSzTx/>
              <a:buFontTx/>
              <a:buNone/>
              <a:tabLst>
                <a:tab pos="180975" algn="l"/>
              </a:tabLst>
              <a:defRPr/>
            </a:pPr>
            <a:endParaRPr kumimoji="0" lang="cs-CZ"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Obdélník 13">
            <a:extLst>
              <a:ext uri="{FF2B5EF4-FFF2-40B4-BE49-F238E27FC236}">
                <a16:creationId xmlns:a16="http://schemas.microsoft.com/office/drawing/2014/main" id="{9A512F26-6216-402F-9195-BD7964CA5C02}"/>
              </a:ext>
            </a:extLst>
          </p:cNvPr>
          <p:cNvSpPr/>
          <p:nvPr/>
        </p:nvSpPr>
        <p:spPr>
          <a:xfrm>
            <a:off x="4871863" y="5949280"/>
            <a:ext cx="694877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3175" indent="-3175" algn="r" fontAlgn="auto">
              <a:spcBef>
                <a:spcPts val="0"/>
              </a:spcBef>
              <a:spcAft>
                <a:spcPts val="0"/>
              </a:spcAft>
              <a:defRPr/>
            </a:pPr>
            <a:r>
              <a:rPr lang="cs-CZ" sz="1000" dirty="0">
                <a:solidFill>
                  <a:schemeClr val="tx1"/>
                </a:solidFill>
                <a:ea typeface="Verdana" panose="020B0604030504040204" pitchFamily="34" charset="0"/>
                <a:cs typeface="Verdana" panose="020B0604030504040204" pitchFamily="34" charset="0"/>
              </a:rPr>
              <a:t>Otázka: Nyní Vám přečtu/uvidíte některé události, které se v poslední době odehrály kolem České televize. U každé z nich uveďte, do jaké míry tato událost ovlivnila Váš celkový postoj k České televizi, zda velmi negativně, trochu negativně, nebo jej neovlivnila vůbec. </a:t>
            </a:r>
          </a:p>
        </p:txBody>
      </p:sp>
      <p:graphicFrame>
        <p:nvGraphicFramePr>
          <p:cNvPr id="15" name="Content Placeholder 5">
            <a:extLst>
              <a:ext uri="{FF2B5EF4-FFF2-40B4-BE49-F238E27FC236}">
                <a16:creationId xmlns:a16="http://schemas.microsoft.com/office/drawing/2014/main" id="{EE99144D-546C-4839-B33F-76430B150B24}"/>
              </a:ext>
            </a:extLst>
          </p:cNvPr>
          <p:cNvGraphicFramePr>
            <a:graphicFrameLocks/>
          </p:cNvGraphicFramePr>
          <p:nvPr/>
        </p:nvGraphicFramePr>
        <p:xfrm>
          <a:off x="407368" y="1272352"/>
          <a:ext cx="11413268" cy="48205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75720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696000" y="1080000"/>
            <a:ext cx="10800000" cy="3785652"/>
          </a:xfrm>
          <a:prstGeom prst="rect">
            <a:avLst/>
          </a:prstGeom>
          <a:noFill/>
        </p:spPr>
        <p:txBody>
          <a:bodyPr wrap="square" rtlCol="0">
            <a:spAutoFit/>
          </a:bodyPr>
          <a:lstStyle/>
          <a:p>
            <a:r>
              <a:rPr lang="cs-CZ" sz="1600" b="1" dirty="0">
                <a:latin typeface="+mj-lt"/>
              </a:rPr>
              <a:t>Způsob sběru dat: 	</a:t>
            </a:r>
            <a:r>
              <a:rPr lang="cs-CZ" sz="1600" dirty="0">
                <a:latin typeface="+mj-lt"/>
              </a:rPr>
              <a:t>Kombinace metod CASI (Computer Aided Self-Interviewing) s kvótním výběrem z online panelu 			domácností Kantar myMAP a CATI (Computer Aided Telephone Interviewing) s využitím náhodného 			generování telefonních čísel. Každou ze zmíněných metod je v příslušné vlně realizováno 500 rozhovorů, 		celkem tedy 1 000 rozhovorů na vlnu. Response rate (úspěšnost realizace rozhovoru) se v případě 			telefonického dotazování pohybuje okolo 10 %.</a:t>
            </a:r>
          </a:p>
          <a:p>
            <a:endParaRPr lang="cs-CZ" sz="1600" b="1" dirty="0">
              <a:latin typeface="+mj-lt"/>
            </a:endParaRPr>
          </a:p>
          <a:p>
            <a:r>
              <a:rPr lang="cs-CZ" sz="1600" b="1" dirty="0">
                <a:latin typeface="+mj-lt"/>
              </a:rPr>
              <a:t>Délka dotazníku:</a:t>
            </a:r>
            <a:r>
              <a:rPr lang="cs-CZ" sz="1600" dirty="0">
                <a:latin typeface="+mj-lt"/>
              </a:rPr>
              <a:t> 	cca 15 minut</a:t>
            </a:r>
          </a:p>
          <a:p>
            <a:endParaRPr lang="cs-CZ" sz="1600" dirty="0">
              <a:latin typeface="+mj-lt"/>
            </a:endParaRPr>
          </a:p>
          <a:p>
            <a:r>
              <a:rPr lang="cs-CZ" sz="1600" b="1" dirty="0">
                <a:latin typeface="+mj-lt"/>
              </a:rPr>
              <a:t>Kontrola sběru dat:</a:t>
            </a:r>
            <a:r>
              <a:rPr lang="cs-CZ" sz="1600" dirty="0">
                <a:latin typeface="+mj-lt"/>
              </a:rPr>
              <a:t> 	Data procházejí čištěním a logickou kontrolou, následně jsou zpracována za pomoci statistického softwaru 		SPSS. Telefonický sběr dat podléhá kontinuálnímu monitoringu supervizorů v reálném čase. Veškeré 			telefonické rozhovory jsou nahrávány a v případě potřeby poskytnuty objednateli.</a:t>
            </a:r>
          </a:p>
          <a:p>
            <a:endParaRPr lang="cs-CZ" sz="1600" dirty="0">
              <a:latin typeface="+mj-lt"/>
            </a:endParaRPr>
          </a:p>
          <a:p>
            <a:r>
              <a:rPr lang="cs-CZ" sz="1600" b="1" dirty="0">
                <a:latin typeface="+mj-lt"/>
              </a:rPr>
              <a:t>Vážení dat:</a:t>
            </a:r>
            <a:r>
              <a:rPr lang="cs-CZ" sz="1600" dirty="0">
                <a:latin typeface="+mj-lt"/>
              </a:rPr>
              <a:t> 	Datový soubor je převažován podle sociodemografických charakteristik (kombinace pohlaví a věkových 		skupin, kraj, velikost místa bydliště a vzdělání). Oporou při stanovení kvót jsou aktuální data Českého 		statistického úřadu. </a:t>
            </a:r>
          </a:p>
        </p:txBody>
      </p:sp>
      <p:sp>
        <p:nvSpPr>
          <p:cNvPr id="9"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SEMESTRÁLNÍMU TRACKINGOVÉMU VÝZKUMU ČT (2/3)</a:t>
            </a:r>
            <a:endParaRPr lang="cs-CZ" sz="2100" b="1" dirty="0">
              <a:latin typeface="Calibri" pitchFamily="34" charset="0"/>
            </a:endParaRPr>
          </a:p>
        </p:txBody>
      </p:sp>
      <p:sp>
        <p:nvSpPr>
          <p:cNvPr id="13"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5</a:t>
            </a:r>
          </a:p>
        </p:txBody>
      </p:sp>
      <p:pic>
        <p:nvPicPr>
          <p:cNvPr id="3" name="Obrázek 6">
            <a:extLst>
              <a:ext uri="{FF2B5EF4-FFF2-40B4-BE49-F238E27FC236}">
                <a16:creationId xmlns:a16="http://schemas.microsoft.com/office/drawing/2014/main" id="{650A36BF-7A86-0F45-990E-0A00A3A4B8ED}"/>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7967296F-E1E1-4319-3CDD-FE356198333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7122B2B7-0F56-18DB-6AFE-503024CD787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170</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39618641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696000" y="1268760"/>
            <a:ext cx="10800000" cy="1323439"/>
          </a:xfrm>
          <a:prstGeom prst="rect">
            <a:avLst/>
          </a:prstGeom>
          <a:noFill/>
        </p:spPr>
        <p:txBody>
          <a:bodyPr wrap="square" rtlCol="0">
            <a:spAutoFit/>
          </a:bodyPr>
          <a:lstStyle/>
          <a:p>
            <a:r>
              <a:rPr lang="cs-CZ" sz="1600" b="1" dirty="0">
                <a:latin typeface="+mj-lt"/>
              </a:rPr>
              <a:t>Zpracování dat:</a:t>
            </a:r>
            <a:r>
              <a:rPr lang="cs-CZ" sz="1600" dirty="0">
                <a:latin typeface="+mj-lt"/>
              </a:rPr>
              <a:t> 	Pro účely roční zprávy Hodnocení veřejné služby ČT jsou vždy spojována data z obou vln výzkumu 			realizovaných v daném kalendářním roce. Není-li tedy u konkrétních výstupů uvedeno jinak, činí minimální 		velikost vzorku u celoroční zprávy 2 000 respondentů.</a:t>
            </a:r>
            <a:endParaRPr lang="cs-CZ" sz="1600" b="1" dirty="0">
              <a:latin typeface="+mj-lt"/>
            </a:endParaRPr>
          </a:p>
          <a:p>
            <a:endParaRPr lang="cs-CZ" sz="1600" b="1" dirty="0">
              <a:latin typeface="+mj-lt"/>
            </a:endParaRPr>
          </a:p>
          <a:p>
            <a:r>
              <a:rPr lang="cs-CZ" sz="1600" b="1" dirty="0">
                <a:latin typeface="+mj-lt"/>
              </a:rPr>
              <a:t>Rozpětí statistické chyby při N = 1 000 na hladině spolehlivosti 95 %:</a:t>
            </a:r>
            <a:endParaRPr lang="cs-CZ" sz="1600" dirty="0">
              <a:latin typeface="+mj-lt"/>
            </a:endParaRPr>
          </a:p>
        </p:txBody>
      </p:sp>
      <p:sp>
        <p:nvSpPr>
          <p:cNvPr id="9" name="AutoShape 2"/>
          <p:cNvSpPr>
            <a:spLocks noChangeArrowheads="1"/>
          </p:cNvSpPr>
          <p:nvPr/>
        </p:nvSpPr>
        <p:spPr bwMode="auto">
          <a:xfrm>
            <a:off x="1627189" y="547201"/>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SEMESTRÁLNÍMU TRACKINGOVÉMU VÝZKUMU ČT (3/3)</a:t>
            </a:r>
            <a:endParaRPr lang="cs-CZ" sz="2100" b="1" dirty="0">
              <a:latin typeface="Calibri" pitchFamily="34" charset="0"/>
            </a:endParaRPr>
          </a:p>
        </p:txBody>
      </p:sp>
      <p:sp>
        <p:nvSpPr>
          <p:cNvPr id="13" name="Zástupný symbol pro datum 7"/>
          <p:cNvSpPr txBox="1">
            <a:spLocks/>
          </p:cNvSpPr>
          <p:nvPr/>
        </p:nvSpPr>
        <p:spPr bwMode="auto">
          <a:xfrm>
            <a:off x="1884364"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5</a:t>
            </a:r>
          </a:p>
        </p:txBody>
      </p:sp>
      <p:graphicFrame>
        <p:nvGraphicFramePr>
          <p:cNvPr id="4" name="Tabulka 3">
            <a:extLst>
              <a:ext uri="{FF2B5EF4-FFF2-40B4-BE49-F238E27FC236}">
                <a16:creationId xmlns:a16="http://schemas.microsoft.com/office/drawing/2014/main" id="{8B373BD9-62B4-21F1-E4CC-1C5B330114D8}"/>
              </a:ext>
            </a:extLst>
          </p:cNvPr>
          <p:cNvGraphicFramePr>
            <a:graphicFrameLocks noGrp="1"/>
          </p:cNvGraphicFramePr>
          <p:nvPr>
            <p:extLst>
              <p:ext uri="{D42A27DB-BD31-4B8C-83A1-F6EECF244321}">
                <p14:modId xmlns:p14="http://schemas.microsoft.com/office/powerpoint/2010/main" val="3404478291"/>
              </p:ext>
            </p:extLst>
          </p:nvPr>
        </p:nvGraphicFramePr>
        <p:xfrm>
          <a:off x="3216000" y="2852936"/>
          <a:ext cx="5760000" cy="2174640"/>
        </p:xfrm>
        <a:graphic>
          <a:graphicData uri="http://schemas.openxmlformats.org/drawingml/2006/table">
            <a:tbl>
              <a:tblPr firstRow="1" bandRow="1">
                <a:tableStyleId>{073A0DAA-6AF3-43AB-8588-CEC1D06C72B9}</a:tableStyleId>
              </a:tblPr>
              <a:tblGrid>
                <a:gridCol w="2880000">
                  <a:extLst>
                    <a:ext uri="{9D8B030D-6E8A-4147-A177-3AD203B41FA5}">
                      <a16:colId xmlns:a16="http://schemas.microsoft.com/office/drawing/2014/main" val="3005264630"/>
                    </a:ext>
                  </a:extLst>
                </a:gridCol>
                <a:gridCol w="2880000">
                  <a:extLst>
                    <a:ext uri="{9D8B030D-6E8A-4147-A177-3AD203B41FA5}">
                      <a16:colId xmlns:a16="http://schemas.microsoft.com/office/drawing/2014/main" val="3567895067"/>
                    </a:ext>
                  </a:extLst>
                </a:gridCol>
              </a:tblGrid>
              <a:tr h="0">
                <a:tc>
                  <a:txBody>
                    <a:bodyPr/>
                    <a:lstStyle/>
                    <a:p>
                      <a:pPr algn="ctr" fontAlgn="b"/>
                      <a:r>
                        <a:rPr lang="cs-CZ" sz="1600" b="1" u="none" strike="noStrike" dirty="0">
                          <a:solidFill>
                            <a:schemeClr val="tx1"/>
                          </a:solidFill>
                          <a:effectLst/>
                        </a:rPr>
                        <a:t>Danou odpověď uvedlo</a:t>
                      </a:r>
                      <a:endParaRPr lang="cs-CZ" sz="16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600" b="1" u="none" strike="noStrike" dirty="0">
                          <a:solidFill>
                            <a:schemeClr val="tx1"/>
                          </a:solidFill>
                          <a:effectLst/>
                        </a:rPr>
                        <a:t>Rozpětí statistické chyby</a:t>
                      </a:r>
                      <a:endParaRPr lang="cs-CZ" sz="16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3958938626"/>
                  </a:ext>
                </a:extLst>
              </a:tr>
              <a:tr h="0">
                <a:tc>
                  <a:txBody>
                    <a:bodyPr/>
                    <a:lstStyle/>
                    <a:p>
                      <a:pPr algn="ctr" fontAlgn="b"/>
                      <a:r>
                        <a:rPr lang="cs-CZ" sz="1400" dirty="0"/>
                        <a:t>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1,2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518968357"/>
                  </a:ext>
                </a:extLst>
              </a:tr>
              <a:tr h="0">
                <a:tc>
                  <a:txBody>
                    <a:bodyPr/>
                    <a:lstStyle/>
                    <a:p>
                      <a:pPr algn="ctr" fontAlgn="b"/>
                      <a:r>
                        <a:rPr lang="cs-CZ" sz="1400" dirty="0"/>
                        <a:t>25 %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2,5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72738473"/>
                  </a:ext>
                </a:extLst>
              </a:tr>
              <a:tr h="0">
                <a:tc>
                  <a:txBody>
                    <a:bodyPr/>
                    <a:lstStyle/>
                    <a:p>
                      <a:pPr algn="ctr" fontAlgn="b"/>
                      <a:r>
                        <a:rPr lang="cs-CZ" sz="1400" dirty="0"/>
                        <a:t>50 %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2,8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25806120"/>
                  </a:ext>
                </a:extLst>
              </a:tr>
              <a:tr h="0">
                <a:tc>
                  <a:txBody>
                    <a:bodyPr/>
                    <a:lstStyle/>
                    <a:p>
                      <a:pPr algn="ctr" fontAlgn="b"/>
                      <a:r>
                        <a:rPr lang="cs-CZ" sz="1400" dirty="0"/>
                        <a:t>75 %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2,5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686087911"/>
                  </a:ext>
                </a:extLst>
              </a:tr>
              <a:tr h="0">
                <a:tc>
                  <a:txBody>
                    <a:bodyPr/>
                    <a:lstStyle/>
                    <a:p>
                      <a:pPr algn="ctr" fontAlgn="b"/>
                      <a:r>
                        <a:rPr lang="cs-CZ" sz="1400" dirty="0"/>
                        <a:t>95 %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1,2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1647830518"/>
                  </a:ext>
                </a:extLst>
              </a:tr>
            </a:tbl>
          </a:graphicData>
        </a:graphic>
      </p:graphicFrame>
      <p:pic>
        <p:nvPicPr>
          <p:cNvPr id="2" name="Obrázek 6">
            <a:extLst>
              <a:ext uri="{FF2B5EF4-FFF2-40B4-BE49-F238E27FC236}">
                <a16:creationId xmlns:a16="http://schemas.microsoft.com/office/drawing/2014/main" id="{B0DC7EA8-6111-59E2-22FB-3FC5CD6F663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A52029FC-0426-CC2A-15BE-67376788B6CE}"/>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6" name="Zástupný symbol pro číslo snímku 2">
            <a:extLst>
              <a:ext uri="{FF2B5EF4-FFF2-40B4-BE49-F238E27FC236}">
                <a16:creationId xmlns:a16="http://schemas.microsoft.com/office/drawing/2014/main" id="{54F2EA17-512D-4D50-7ECF-66BF6DE3BAA0}"/>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171</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638469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96000" y="1124744"/>
            <a:ext cx="10800000" cy="4239687"/>
          </a:xfrm>
          <a:prstGeom prst="rect">
            <a:avLst/>
          </a:prstGeom>
        </p:spPr>
        <p:txBody>
          <a:bodyPr wrap="square">
            <a:spAutoFit/>
          </a:bodyPr>
          <a:lstStyle/>
          <a:p>
            <a:pPr marL="285750" marR="0" lvl="1" indent="-285750" algn="just" defTabSz="914400" rtl="0" eaLnBrk="1" fontAlgn="auto" latinLnBrk="0" hangingPunct="1">
              <a:lnSpc>
                <a:spcPct val="107000"/>
              </a:lnSpc>
              <a:spcBef>
                <a:spcPts val="600"/>
              </a:spcBef>
              <a:spcAft>
                <a:spcPts val="600"/>
              </a:spcAft>
              <a:buClrTx/>
              <a:buSzTx/>
              <a:buFont typeface="Arial" panose="020B0604020202020204" pitchFamily="34" charset="0"/>
              <a:buChar char="•"/>
              <a:tabLst>
                <a:tab pos="914400" algn="l"/>
              </a:tabLst>
              <a:defRPr/>
            </a:pP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Průměrný týdenní zásah kanálů České televize činil v uplynulém roce 65 %</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meziročně došlo k poklesu o 4 procentní body (dále p.b.), v porovnání s průměrem let 2019-2023 o 8 p.b. Nižší meziroční zásah souvisí s omezenější nabídkou globálních sportovních akcí v roce 2025 a úspornými opatřeními, která ovlivnila objem divácky atraktivní premiérové vlastní tvorby. Další příčinou je obecný pokles celkového počtu diváků sledujících televizní vysílání v posledních letech. Ten se týká zejména </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mladších diváků a lidí v produktivním věku - meziročně došlo k poklesu u cílové skupiny 15-34 let o 13 %, u cílové skupiny 15-54 o 5 %. </a:t>
            </a:r>
          </a:p>
          <a:p>
            <a:pPr marL="285750" marR="0" lvl="1" indent="-285750" algn="just" defTabSz="914400" rtl="0" eaLnBrk="1" fontAlgn="auto" latinLnBrk="0" hangingPunct="1">
              <a:lnSpc>
                <a:spcPct val="107000"/>
              </a:lnSpc>
              <a:spcBef>
                <a:spcPts val="600"/>
              </a:spcBef>
              <a:spcAft>
                <a:spcPts val="600"/>
              </a:spcAft>
              <a:buClrTx/>
              <a:buSzTx/>
              <a:buFont typeface="Arial" panose="020B0604020202020204" pitchFamily="34" charset="0"/>
              <a:buChar char="•"/>
              <a:tabLst>
                <a:tab pos="914400" algn="l"/>
              </a:tabLst>
              <a:defRPr/>
            </a:pP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 souladu s metodikou britské BBC předkládáme již čtvrtým rokem také </a:t>
            </a: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celkový průměrný týdenní zásah České televize televizním vysíláním a online obsahem. </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Průměrný týdenní zásah online obsahem ČT dosáhl v minulém roce 13 %, což představuje 1,126 milionu dospělých diváků. </a:t>
            </a: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Zásah vysílání ČT se tak díky online obsahu relativně navýšil o 4 %. Nejvíce patrné to bylo v mladších věkových kategoriích</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Ve skupině 15-24 let činilo navýšení </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24</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ve skupině 25-34 let 19 %. U </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vysokoškolsky vzdělaného publika došlo k nárůstu o </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8 %.</a:t>
            </a:r>
          </a:p>
          <a:p>
            <a:pPr marL="285750" marR="0" lvl="1" indent="-285750" algn="just" defTabSz="914400" rtl="0" eaLnBrk="1" fontAlgn="auto" latinLnBrk="0" hangingPunct="1">
              <a:lnSpc>
                <a:spcPct val="107000"/>
              </a:lnSpc>
              <a:spcBef>
                <a:spcPts val="600"/>
              </a:spcBef>
              <a:spcAft>
                <a:spcPts val="600"/>
              </a:spcAft>
              <a:buClrTx/>
              <a:buSzTx/>
              <a:buFont typeface="Arial" panose="020B0604020202020204" pitchFamily="34" charset="0"/>
              <a:buChar char="•"/>
              <a:tabLst>
                <a:tab pos="914400" algn="l"/>
              </a:tabLst>
              <a:defRPr/>
            </a:pP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Hodnocení kvalitativních parametrů bylo v roce 2025 stabilní. Koeficient celkové spokojenosti s pořady České televize dosáhl hodnoty 83 %, meziročně tedy nedošlo k žádnému posunu. </a:t>
            </a:r>
            <a:endParaRPr lang="cs-CZ"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2">
            <a:extLst>
              <a:ext uri="{FF2B5EF4-FFF2-40B4-BE49-F238E27FC236}">
                <a16:creationId xmlns:a16="http://schemas.microsoft.com/office/drawing/2014/main" id="{4BF86518-E8B6-CA9B-C450-61AF46026A09}"/>
              </a:ext>
            </a:extLst>
          </p:cNvPr>
          <p:cNvSpPr>
            <a:spLocks noChangeArrowheads="1"/>
          </p:cNvSpPr>
          <p:nvPr/>
        </p:nvSpPr>
        <p:spPr bwMode="auto">
          <a:xfrm>
            <a:off x="1524000" y="310463"/>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auto"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pic>
        <p:nvPicPr>
          <p:cNvPr id="3" name="Obrázek 6">
            <a:extLst>
              <a:ext uri="{FF2B5EF4-FFF2-40B4-BE49-F238E27FC236}">
                <a16:creationId xmlns:a16="http://schemas.microsoft.com/office/drawing/2014/main" id="{6C6B4FE0-3696-FB4D-4EE4-8C6FA0235CA4}"/>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7" name="Zástupný symbol pro číslo snímku 2">
            <a:extLst>
              <a:ext uri="{FF2B5EF4-FFF2-40B4-BE49-F238E27FC236}">
                <a16:creationId xmlns:a16="http://schemas.microsoft.com/office/drawing/2014/main" id="{043D510A-8E65-9384-FDD9-E01A3DF362A2}"/>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Aptos Display" panose="0211000402020202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cs-CZ" sz="1100" b="0" i="0" u="none" strike="noStrike" kern="1200" cap="none" spc="0" normalizeH="0" baseline="0" noProof="0" dirty="0">
              <a:ln>
                <a:noFill/>
              </a:ln>
              <a:solidFill>
                <a:srgbClr val="1A1F52"/>
              </a:solidFill>
              <a:effectLst/>
              <a:uLnTx/>
              <a:uFillTx/>
              <a:latin typeface="Aptos Display" panose="02110004020202020204"/>
              <a:ea typeface="+mn-ea"/>
              <a:cs typeface="Arial" charset="0"/>
            </a:endParaRPr>
          </a:p>
        </p:txBody>
      </p:sp>
      <p:sp>
        <p:nvSpPr>
          <p:cNvPr id="10" name="Zástupný symbol pro datum 7">
            <a:extLst>
              <a:ext uri="{FF2B5EF4-FFF2-40B4-BE49-F238E27FC236}">
                <a16:creationId xmlns:a16="http://schemas.microsoft.com/office/drawing/2014/main" id="{66FDF47D-A81F-DE0B-A211-B5A15697896C}"/>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a:extLst>
              <a:ext uri="{FF2B5EF4-FFF2-40B4-BE49-F238E27FC236}">
                <a16:creationId xmlns:a16="http://schemas.microsoft.com/office/drawing/2014/main" id="{D3720DAD-51F7-2C2E-6861-9F652853E979}"/>
              </a:ext>
            </a:extLst>
          </p:cNvPr>
          <p:cNvSpPr txBox="1">
            <a:spLocks/>
          </p:cNvSpPr>
          <p:nvPr/>
        </p:nvSpPr>
        <p:spPr bwMode="auto">
          <a:xfrm>
            <a:off x="10488488" y="15079"/>
            <a:ext cx="133214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CELEK ČT</a:t>
            </a:r>
          </a:p>
        </p:txBody>
      </p:sp>
      <p:sp>
        <p:nvSpPr>
          <p:cNvPr id="6" name="Zástupný symbol pro datum 7">
            <a:extLst>
              <a:ext uri="{FF2B5EF4-FFF2-40B4-BE49-F238E27FC236}">
                <a16:creationId xmlns:a16="http://schemas.microsoft.com/office/drawing/2014/main" id="{4636E5CC-BDBC-24FB-7FB9-8D90411D5EA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mj-lt"/>
                <a:ea typeface="+mn-ea"/>
                <a:cs typeface="Arial" charset="0"/>
              </a:rPr>
              <a:t>únor 2026</a:t>
            </a:r>
            <a:endParaRPr kumimoji="0" lang="cs-CZ" sz="1200" b="1" i="0" u="none" strike="noStrike" kern="1200" cap="none" spc="0" normalizeH="0" baseline="0" noProof="0" dirty="0">
              <a:ln>
                <a:noFill/>
              </a:ln>
              <a:solidFill>
                <a:srgbClr val="1A1F52"/>
              </a:solidFill>
              <a:effectLst/>
              <a:uLnTx/>
              <a:uFillTx/>
              <a:latin typeface="+mj-lt"/>
              <a:ea typeface="+mn-ea"/>
              <a:cs typeface="Arial" charset="0"/>
            </a:endParaRPr>
          </a:p>
        </p:txBody>
      </p:sp>
    </p:spTree>
    <p:extLst>
      <p:ext uri="{BB962C8B-B14F-4D97-AF65-F5344CB8AC3E}">
        <p14:creationId xmlns:p14="http://schemas.microsoft.com/office/powerpoint/2010/main" val="752477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4144" y="1006176"/>
            <a:ext cx="10800000" cy="3646960"/>
          </a:xfrm>
          <a:prstGeom prst="rect">
            <a:avLst/>
          </a:prstGeom>
        </p:spPr>
        <p:txBody>
          <a:bodyPr wrap="square">
            <a:spAutoFit/>
          </a:bodyPr>
          <a:lstStyle/>
          <a:p>
            <a:pPr marL="285750" lvl="1" indent="-285750" algn="just" fontAlgn="auto">
              <a:lnSpc>
                <a:spcPct val="107000"/>
              </a:lnSpc>
              <a:spcBef>
                <a:spcPts val="0"/>
              </a:spcBef>
              <a:spcAft>
                <a:spcPts val="800"/>
              </a:spcAft>
              <a:buFont typeface="Arial" panose="020B0604020202020204" pitchFamily="34" charset="0"/>
              <a:buChar char="•"/>
              <a:tabLst>
                <a:tab pos="914400" algn="l"/>
              </a:tabLst>
              <a:defRPr/>
            </a:pP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Podíl vlastní tvorby na celku vysílání činil v minulém roce 73 %</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V</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porovnání s rokem 2024 se jedná o mírný </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nárůst</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 1 </a:t>
            </a:r>
            <a:r>
              <a:rPr lang="cs-CZ"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p.b</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 navýšení podílu původní tvorby </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došlo u</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publicistických a zábavných pořadů.</a:t>
            </a:r>
            <a:endPar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1"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tab pos="914400" algn="l"/>
              </a:tabLst>
              <a:defRPr/>
            </a:pP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Podíl premiér na celku vysílání dosáhl v roce 2025 hodnoty 42 %, meziročně tak registrujeme navýšení indikátoru o 2 p.b. </a:t>
            </a: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Změna souvisí s nárůstem premiérového nočního vysílání na programu ČT24, zařazením nových publicistických formátů a </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také </a:t>
            </a: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 nasazením premiérových akvizičních titulů do hlavního vysílacího času stanice ČT1.</a:t>
            </a:r>
            <a:endPar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marR="0" lvl="1"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tab pos="914400" algn="l"/>
              </a:tabLst>
              <a:defRPr/>
            </a:pPr>
            <a:r>
              <a:rPr lang="cs-CZ" b="1" dirty="0">
                <a:solidFill>
                  <a:prstClr val="black"/>
                </a:solidFill>
                <a:latin typeface="Calibri" panose="020F0502020204030204" pitchFamily="34" charset="0"/>
                <a:ea typeface="Calibri" panose="020F0502020204030204" pitchFamily="34" charset="0"/>
                <a:cs typeface="Times New Roman" panose="02020603050405020304" pitchFamily="18" charset="0"/>
              </a:rPr>
              <a:t>29 % diváků </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považuje některý z programů ČT za svoji </a:t>
            </a:r>
            <a:r>
              <a:rPr lang="cs-CZ"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hlavní stanici</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 Meziroční pokles o 2 p.b., resp. o 3 p.b. ve srovnání s průměrem let 2019-2023, souvisí s pokračující fragmentarizací audiovizuálního trhu.</a:t>
            </a:r>
          </a:p>
          <a:p>
            <a:pPr marL="285750" marR="0" lvl="1"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tab pos="914400" algn="l"/>
              </a:tabLst>
              <a:defRPr/>
            </a:pP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Koeficient indikátoru </a:t>
            </a:r>
            <a:r>
              <a:rPr kumimoji="0" lang="cs-CZ"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Míra diskusí o pořadech ČT v rodině a mezi přáteli</a:t>
            </a: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dosáhl v roce 2025 hodnoty </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39</a:t>
            </a: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meziročně se jedná o ztrátu 3 p.b. Pokles zřejmě souvisí s úbytkem atraktivní dramatické tvorby v hlavním vysílacím čase a také a absencí velmi populární </a:t>
            </a:r>
            <a:r>
              <a:rPr kumimoji="0" lang="cs-CZ" sz="1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StarDance</a:t>
            </a: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p:txBody>
      </p:sp>
      <p:pic>
        <p:nvPicPr>
          <p:cNvPr id="3" name="Obrázek 6">
            <a:extLst>
              <a:ext uri="{FF2B5EF4-FFF2-40B4-BE49-F238E27FC236}">
                <a16:creationId xmlns:a16="http://schemas.microsoft.com/office/drawing/2014/main" id="{6C6B4FE0-3696-FB4D-4EE4-8C6FA0235CA4}"/>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7" name="Zástupný symbol pro číslo snímku 2">
            <a:extLst>
              <a:ext uri="{FF2B5EF4-FFF2-40B4-BE49-F238E27FC236}">
                <a16:creationId xmlns:a16="http://schemas.microsoft.com/office/drawing/2014/main" id="{043D510A-8E65-9384-FDD9-E01A3DF362A2}"/>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Aptos Display" panose="0211000402020202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cs-CZ" sz="1100" b="0" i="0" u="none" strike="noStrike" kern="1200" cap="none" spc="0" normalizeH="0" baseline="0" noProof="0" dirty="0">
              <a:ln>
                <a:noFill/>
              </a:ln>
              <a:solidFill>
                <a:srgbClr val="1A1F52"/>
              </a:solidFill>
              <a:effectLst/>
              <a:uLnTx/>
              <a:uFillTx/>
              <a:latin typeface="Aptos Display" panose="02110004020202020204"/>
              <a:ea typeface="+mn-ea"/>
              <a:cs typeface="Arial" charset="0"/>
            </a:endParaRPr>
          </a:p>
        </p:txBody>
      </p:sp>
      <p:sp>
        <p:nvSpPr>
          <p:cNvPr id="10" name="Zástupný symbol pro datum 7">
            <a:extLst>
              <a:ext uri="{FF2B5EF4-FFF2-40B4-BE49-F238E27FC236}">
                <a16:creationId xmlns:a16="http://schemas.microsoft.com/office/drawing/2014/main" id="{66FDF47D-A81F-DE0B-A211-B5A15697896C}"/>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a:extLst>
              <a:ext uri="{FF2B5EF4-FFF2-40B4-BE49-F238E27FC236}">
                <a16:creationId xmlns:a16="http://schemas.microsoft.com/office/drawing/2014/main" id="{D3720DAD-51F7-2C2E-6861-9F652853E979}"/>
              </a:ext>
            </a:extLst>
          </p:cNvPr>
          <p:cNvSpPr txBox="1">
            <a:spLocks/>
          </p:cNvSpPr>
          <p:nvPr/>
        </p:nvSpPr>
        <p:spPr bwMode="auto">
          <a:xfrm>
            <a:off x="10488488" y="15079"/>
            <a:ext cx="133214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CELEK ČT</a:t>
            </a:r>
          </a:p>
        </p:txBody>
      </p:sp>
      <p:sp>
        <p:nvSpPr>
          <p:cNvPr id="6" name="Zástupný symbol pro datum 7">
            <a:extLst>
              <a:ext uri="{FF2B5EF4-FFF2-40B4-BE49-F238E27FC236}">
                <a16:creationId xmlns:a16="http://schemas.microsoft.com/office/drawing/2014/main" id="{99199BAC-FB89-D9CB-AF32-16CE9E1A5BB1}"/>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mj-lt"/>
                <a:ea typeface="+mn-ea"/>
                <a:cs typeface="Arial" charset="0"/>
              </a:rPr>
              <a:t>únor 2026</a:t>
            </a:r>
            <a:endParaRPr kumimoji="0" lang="cs-CZ" sz="1200" b="1" i="0" u="none" strike="noStrike" kern="1200" cap="none" spc="0" normalizeH="0" baseline="0" noProof="0" dirty="0">
              <a:ln>
                <a:noFill/>
              </a:ln>
              <a:solidFill>
                <a:srgbClr val="1A1F52"/>
              </a:solidFill>
              <a:effectLst/>
              <a:uLnTx/>
              <a:uFillTx/>
              <a:latin typeface="+mj-lt"/>
              <a:ea typeface="+mn-ea"/>
              <a:cs typeface="Arial" charset="0"/>
            </a:endParaRPr>
          </a:p>
        </p:txBody>
      </p:sp>
      <p:sp>
        <p:nvSpPr>
          <p:cNvPr id="9" name="AutoShape 2">
            <a:extLst>
              <a:ext uri="{FF2B5EF4-FFF2-40B4-BE49-F238E27FC236}">
                <a16:creationId xmlns:a16="http://schemas.microsoft.com/office/drawing/2014/main" id="{C29EDDF4-6765-4E34-8921-EC57C83D6F49}"/>
              </a:ext>
            </a:extLst>
          </p:cNvPr>
          <p:cNvSpPr>
            <a:spLocks noChangeArrowheads="1"/>
          </p:cNvSpPr>
          <p:nvPr/>
        </p:nvSpPr>
        <p:spPr bwMode="auto">
          <a:xfrm>
            <a:off x="1524000" y="310463"/>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auto"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2287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22548" name="Zástupný symbol pro datum 7"/>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1884366"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endParaRPr lang="cs-CZ" sz="3200" dirty="0">
              <a:latin typeface="+mj-lt"/>
            </a:endParaRPr>
          </a:p>
        </p:txBody>
      </p:sp>
      <p:sp>
        <p:nvSpPr>
          <p:cNvPr id="8" name="Zástupný symbol pro číslo snímku 2"/>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a:t>
            </a:fld>
            <a:endParaRPr lang="cs-CZ" sz="1100" dirty="0">
              <a:solidFill>
                <a:srgbClr val="1A1F52"/>
              </a:solidFill>
              <a:latin typeface="+mj-lt"/>
              <a:cs typeface="Arial" charset="0"/>
            </a:endParaRPr>
          </a:p>
        </p:txBody>
      </p:sp>
      <p:sp>
        <p:nvSpPr>
          <p:cNvPr id="2" name="Obdélník 1">
            <a:extLst>
              <a:ext uri="{FF2B5EF4-FFF2-40B4-BE49-F238E27FC236}">
                <a16:creationId xmlns:a16="http://schemas.microsoft.com/office/drawing/2014/main" id="{BBD7CB5B-4FC4-402B-952D-0150EE3835AE}"/>
              </a:ext>
            </a:extLst>
          </p:cNvPr>
          <p:cNvSpPr/>
          <p:nvPr/>
        </p:nvSpPr>
        <p:spPr>
          <a:xfrm>
            <a:off x="696000" y="980731"/>
            <a:ext cx="10800000" cy="3647152"/>
          </a:xfrm>
          <a:prstGeom prst="rect">
            <a:avLst/>
          </a:prstGeom>
        </p:spPr>
        <p:txBody>
          <a:bodyPr wrap="square">
            <a:spAutoFit/>
          </a:bodyPr>
          <a:lstStyle/>
          <a:p>
            <a:pPr algn="just"/>
            <a:r>
              <a:rPr lang="cs-CZ" sz="2100" b="1" dirty="0">
                <a:latin typeface="+mj-lt"/>
              </a:rPr>
              <a:t>Motto</a:t>
            </a:r>
          </a:p>
          <a:p>
            <a:pPr algn="just"/>
            <a:endParaRPr lang="cs-CZ" sz="2100" dirty="0">
              <a:latin typeface="+mj-lt"/>
            </a:endParaRPr>
          </a:p>
          <a:p>
            <a:pPr algn="just"/>
            <a:r>
              <a:rPr lang="cs-CZ" sz="2100" i="1" dirty="0">
                <a:latin typeface="+mj-lt"/>
              </a:rPr>
              <a:t>„Česká televize dbá při naplňování zákonem a Kodexem uloženého závazku veřejné služby o uspokojení potřeb občana – televizního diváka. Za tímto účelem systematicky a pravidelně získává a analyzuje údaje o potřebách a přáních jednotlivých diváckých skupin i o tom, jak odvysílané pořady hodnotí. Každé programové rozhodnutí musí přihlédnout k výsledkům takto prováděných reprezentativních výzkumů, přičemž se ovšem uplatňuje výrazně odlišný způsob v zadávání a vyhodnocování dostupných dat oproti komerčním provozovatelům televizního vysílání, a to především zacílením na kvalitativní ukazatele.“</a:t>
            </a:r>
          </a:p>
          <a:p>
            <a:pPr algn="just"/>
            <a:endParaRPr lang="cs-CZ" sz="2100" dirty="0">
              <a:latin typeface="+mj-lt"/>
            </a:endParaRPr>
          </a:p>
          <a:p>
            <a:pPr algn="just"/>
            <a:r>
              <a:rPr lang="cs-CZ" sz="2100" dirty="0">
                <a:latin typeface="+mj-lt"/>
              </a:rPr>
              <a:t>Kodex České televize, čl. 1 odst. 1.3</a:t>
            </a:r>
          </a:p>
        </p:txBody>
      </p:sp>
    </p:spTree>
    <p:extLst>
      <p:ext uri="{BB962C8B-B14F-4D97-AF65-F5344CB8AC3E}">
        <p14:creationId xmlns:p14="http://schemas.microsoft.com/office/powerpoint/2010/main" val="1979117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4144" y="1050682"/>
            <a:ext cx="10800000" cy="4137095"/>
          </a:xfrm>
          <a:prstGeom prst="rect">
            <a:avLst/>
          </a:prstGeom>
        </p:spPr>
        <p:txBody>
          <a:bodyPr wrap="square">
            <a:spAutoFit/>
          </a:bodyPr>
          <a:lstStyle/>
          <a:p>
            <a:pPr marL="285750" lvl="1" indent="-285750" algn="just" fontAlgn="auto">
              <a:lnSpc>
                <a:spcPct val="107000"/>
              </a:lnSpc>
              <a:spcBef>
                <a:spcPts val="0"/>
              </a:spcBef>
              <a:spcAft>
                <a:spcPts val="800"/>
              </a:spcAft>
              <a:buFont typeface="Arial" panose="020B0604020202020204" pitchFamily="34" charset="0"/>
              <a:buChar char="•"/>
              <a:tabLst>
                <a:tab pos="914400" algn="l"/>
              </a:tabLst>
              <a:defRPr/>
            </a:pP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Celkový </a:t>
            </a: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souh</a:t>
            </a: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las</a:t>
            </a: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(součet odpovědí „rozhodně souhlasím“ a „spíše souhlasím“) </a:t>
            </a: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 výrokem „Česká televize je důvěryhodná“ dosáhl hodnoty 62 %</a:t>
            </a: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meziročně jsme zaznamenali pokles o </a:t>
            </a:r>
            <a:r>
              <a:rPr lang="cs-CZ" dirty="0">
                <a:solidFill>
                  <a:prstClr val="black"/>
                </a:solidFill>
                <a:latin typeface="Calibri" panose="020F0502020204030204" pitchFamily="34" charset="0"/>
                <a:cs typeface="Times New Roman" panose="02020603050405020304" pitchFamily="18" charset="0"/>
              </a:rPr>
              <a:t>4</a:t>
            </a: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r>
              <a:rPr kumimoji="0" lang="cs-CZ" sz="180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p.b</a:t>
            </a: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p>
          <a:p>
            <a:pPr marL="285750" lvl="1" indent="-285750" algn="just" fontAlgn="auto">
              <a:lnSpc>
                <a:spcPct val="107000"/>
              </a:lnSpc>
              <a:spcBef>
                <a:spcPts val="0"/>
              </a:spcBef>
              <a:spcAft>
                <a:spcPts val="800"/>
              </a:spcAft>
              <a:buFont typeface="Arial" panose="020B0604020202020204" pitchFamily="34" charset="0"/>
              <a:buChar char="•"/>
              <a:tabLst>
                <a:tab pos="914400" algn="l"/>
              </a:tabLst>
              <a:defRPr/>
            </a:pPr>
            <a:r>
              <a:rPr lang="cs-CZ" dirty="0">
                <a:solidFill>
                  <a:prstClr val="black"/>
                </a:solidFill>
                <a:latin typeface="Calibri" panose="020F0502020204030204" pitchFamily="34" charset="0"/>
                <a:cs typeface="Times New Roman" panose="02020603050405020304" pitchFamily="18" charset="0"/>
              </a:rPr>
              <a:t>Mezi důvody, které měly negativní vliv na postoj k České televizi, diváci v rámci </a:t>
            </a:r>
            <a:r>
              <a:rPr lang="cs-CZ" dirty="0" err="1">
                <a:solidFill>
                  <a:prstClr val="black"/>
                </a:solidFill>
                <a:latin typeface="Calibri" panose="020F0502020204030204" pitchFamily="34" charset="0"/>
                <a:cs typeface="Times New Roman" panose="02020603050405020304" pitchFamily="18" charset="0"/>
              </a:rPr>
              <a:t>trackingového</a:t>
            </a:r>
            <a:r>
              <a:rPr lang="cs-CZ" dirty="0">
                <a:solidFill>
                  <a:prstClr val="black"/>
                </a:solidFill>
                <a:latin typeface="Calibri" panose="020F0502020204030204" pitchFamily="34" charset="0"/>
                <a:cs typeface="Times New Roman" panose="02020603050405020304" pitchFamily="18" charset="0"/>
              </a:rPr>
              <a:t> výzkumu nejčastěji uváděli: </a:t>
            </a:r>
            <a:r>
              <a:rPr lang="cs-CZ" sz="1800" dirty="0">
                <a:latin typeface="+mj-lt"/>
              </a:rPr>
              <a:t>údajný vliv politiků a politických stran na obsah vysílání a tvorbu pořadů České televize; nejrůznější kauzy ČT; zvýšení televizních poplatků o 15 Kč; ale i slabší nabídku premiérových pořadů způsobenou úspornými opatřeními v minulých letech; zrušení či pozastavení některých pořadů nebo události  okolo některých významných současných i bývalých tváří České televize. Současně v minulém roce vstoupila v platnost novela mediálního zákona, která mimo jiné navýšila televizní poplatky, což mohlo v části společnosti vyvolat negativní reakce</a:t>
            </a: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p>
          <a:p>
            <a:pPr marL="285750" lvl="1" indent="-285750" algn="just" fontAlgn="auto">
              <a:lnSpc>
                <a:spcPct val="107000"/>
              </a:lnSpc>
              <a:spcBef>
                <a:spcPts val="0"/>
              </a:spcBef>
              <a:spcAft>
                <a:spcPts val="800"/>
              </a:spcAft>
              <a:buFont typeface="Arial" panose="020B0604020202020204" pitchFamily="34" charset="0"/>
              <a:buChar char="•"/>
              <a:tabLst>
                <a:tab pos="914400" algn="l"/>
              </a:tabLst>
              <a:defRPr/>
            </a:pP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I přes opakované útoky nejen ze strany dezinformační scény, ale i z řad veřejných činitelů, a navzdory kauzám některých výrazných tváří ČT z poslední doby a odvolání ředitele ČT </a:t>
            </a: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je možné důvěryhodnost České televize, zpravodajského kanálu ČT24 i zpravodajské relace Události hodnotit stále jako nadprůměrnou</a:t>
            </a:r>
            <a:r>
              <a:rPr kumimoji="0" lang="cs-CZ" sz="180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výrazně překračující úroveň naprosté většiny tuzemských zpravodajských zdrojů.</a:t>
            </a:r>
          </a:p>
        </p:txBody>
      </p:sp>
      <p:pic>
        <p:nvPicPr>
          <p:cNvPr id="3" name="Obrázek 6">
            <a:extLst>
              <a:ext uri="{FF2B5EF4-FFF2-40B4-BE49-F238E27FC236}">
                <a16:creationId xmlns:a16="http://schemas.microsoft.com/office/drawing/2014/main" id="{6C6B4FE0-3696-FB4D-4EE4-8C6FA0235CA4}"/>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7" name="Zástupný symbol pro číslo snímku 2">
            <a:extLst>
              <a:ext uri="{FF2B5EF4-FFF2-40B4-BE49-F238E27FC236}">
                <a16:creationId xmlns:a16="http://schemas.microsoft.com/office/drawing/2014/main" id="{043D510A-8E65-9384-FDD9-E01A3DF362A2}"/>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Aptos Display" panose="0211000402020202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cs-CZ" sz="1100" b="0" i="0" u="none" strike="noStrike" kern="1200" cap="none" spc="0" normalizeH="0" baseline="0" noProof="0" dirty="0">
              <a:ln>
                <a:noFill/>
              </a:ln>
              <a:solidFill>
                <a:srgbClr val="1A1F52"/>
              </a:solidFill>
              <a:effectLst/>
              <a:uLnTx/>
              <a:uFillTx/>
              <a:latin typeface="Aptos Display" panose="02110004020202020204"/>
              <a:ea typeface="+mn-ea"/>
              <a:cs typeface="Arial" charset="0"/>
            </a:endParaRPr>
          </a:p>
        </p:txBody>
      </p:sp>
      <p:sp>
        <p:nvSpPr>
          <p:cNvPr id="10" name="Zástupný symbol pro datum 7">
            <a:extLst>
              <a:ext uri="{FF2B5EF4-FFF2-40B4-BE49-F238E27FC236}">
                <a16:creationId xmlns:a16="http://schemas.microsoft.com/office/drawing/2014/main" id="{66FDF47D-A81F-DE0B-A211-B5A15697896C}"/>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a:extLst>
              <a:ext uri="{FF2B5EF4-FFF2-40B4-BE49-F238E27FC236}">
                <a16:creationId xmlns:a16="http://schemas.microsoft.com/office/drawing/2014/main" id="{D3720DAD-51F7-2C2E-6861-9F652853E979}"/>
              </a:ext>
            </a:extLst>
          </p:cNvPr>
          <p:cNvSpPr txBox="1">
            <a:spLocks/>
          </p:cNvSpPr>
          <p:nvPr/>
        </p:nvSpPr>
        <p:spPr bwMode="auto">
          <a:xfrm>
            <a:off x="10488488" y="15079"/>
            <a:ext cx="133214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CELEK ČT</a:t>
            </a:r>
          </a:p>
        </p:txBody>
      </p:sp>
      <p:sp>
        <p:nvSpPr>
          <p:cNvPr id="6" name="Zástupný symbol pro datum 7">
            <a:extLst>
              <a:ext uri="{FF2B5EF4-FFF2-40B4-BE49-F238E27FC236}">
                <a16:creationId xmlns:a16="http://schemas.microsoft.com/office/drawing/2014/main" id="{99199BAC-FB89-D9CB-AF32-16CE9E1A5BB1}"/>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mj-lt"/>
                <a:ea typeface="+mn-ea"/>
                <a:cs typeface="Arial" charset="0"/>
              </a:rPr>
              <a:t>únor 2026</a:t>
            </a:r>
            <a:endParaRPr kumimoji="0" lang="cs-CZ" sz="1200" b="1" i="0" u="none" strike="noStrike" kern="1200" cap="none" spc="0" normalizeH="0" baseline="0" noProof="0" dirty="0">
              <a:ln>
                <a:noFill/>
              </a:ln>
              <a:solidFill>
                <a:srgbClr val="1A1F52"/>
              </a:solidFill>
              <a:effectLst/>
              <a:uLnTx/>
              <a:uFillTx/>
              <a:latin typeface="+mj-lt"/>
              <a:ea typeface="+mn-ea"/>
              <a:cs typeface="Arial" charset="0"/>
            </a:endParaRPr>
          </a:p>
        </p:txBody>
      </p:sp>
      <p:sp>
        <p:nvSpPr>
          <p:cNvPr id="9" name="AutoShape 2">
            <a:extLst>
              <a:ext uri="{FF2B5EF4-FFF2-40B4-BE49-F238E27FC236}">
                <a16:creationId xmlns:a16="http://schemas.microsoft.com/office/drawing/2014/main" id="{8EEEACE3-D9DC-4A5F-A441-A57B90F80B9C}"/>
              </a:ext>
            </a:extLst>
          </p:cNvPr>
          <p:cNvSpPr>
            <a:spLocks noChangeArrowheads="1"/>
          </p:cNvSpPr>
          <p:nvPr/>
        </p:nvSpPr>
        <p:spPr bwMode="auto">
          <a:xfrm>
            <a:off x="1524000" y="310463"/>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auto"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031768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7"/>
          <p:cNvSpPr txBox="1">
            <a:spLocks/>
          </p:cNvSpPr>
          <p:nvPr/>
        </p:nvSpPr>
        <p:spPr bwMode="auto">
          <a:xfrm>
            <a:off x="1884366"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3200" dirty="0">
                <a:latin typeface="Calibri"/>
              </a:rPr>
              <a:t>RQI – KANÁLY ČT </a:t>
            </a:r>
          </a:p>
        </p:txBody>
      </p:sp>
      <p:pic>
        <p:nvPicPr>
          <p:cNvPr id="2" name="Obrázek 6">
            <a:extLst>
              <a:ext uri="{FF2B5EF4-FFF2-40B4-BE49-F238E27FC236}">
                <a16:creationId xmlns:a16="http://schemas.microsoft.com/office/drawing/2014/main" id="{6F08D166-016A-D829-6202-BE7BE5A30F8B}"/>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5435F3D0-0383-E95A-3C5C-D6A5FA32608E}"/>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07BECC73-5320-73A3-0D31-7DE6D7EE6C0A}"/>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21</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562BD8F7-CE56-A937-EDA4-2FF568647416}"/>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Tree>
    <p:extLst>
      <p:ext uri="{BB962C8B-B14F-4D97-AF65-F5344CB8AC3E}">
        <p14:creationId xmlns:p14="http://schemas.microsoft.com/office/powerpoint/2010/main" val="3598150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defRPr/>
            </a:pPr>
            <a:r>
              <a:rPr lang="cs-CZ" sz="1400" dirty="0">
                <a:latin typeface="Calibri"/>
              </a:rPr>
              <a:t>KANÁLY ČT</a:t>
            </a:r>
          </a:p>
        </p:txBody>
      </p:sp>
      <p:sp>
        <p:nvSpPr>
          <p:cNvPr id="2" name="AutoShape 2">
            <a:extLst>
              <a:ext uri="{FF2B5EF4-FFF2-40B4-BE49-F238E27FC236}">
                <a16:creationId xmlns:a16="http://schemas.microsoft.com/office/drawing/2014/main" id="{6CA18BC4-9899-CD61-39B4-F4BBCE3DEBFF}"/>
              </a:ext>
            </a:extLst>
          </p:cNvPr>
          <p:cNvSpPr>
            <a:spLocks noChangeArrowheads="1"/>
          </p:cNvSpPr>
          <p:nvPr/>
        </p:nvSpPr>
        <p:spPr bwMode="auto">
          <a:xfrm>
            <a:off x="1627189"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PŘEHLED ZA ROK 2025</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Tracking ČT, PROVYS ČT, DKV ČT, v % [2025 (2024; Ø 2019-2023)]</a:t>
            </a:r>
            <a:endParaRPr lang="cs-CZ" sz="1200" dirty="0">
              <a:solidFill>
                <a:prstClr val="black"/>
              </a:solidFill>
              <a:latin typeface="Calibri" pitchFamily="34" charset="0"/>
            </a:endParaRPr>
          </a:p>
        </p:txBody>
      </p:sp>
      <p:pic>
        <p:nvPicPr>
          <p:cNvPr id="4" name="Obrázek 6">
            <a:extLst>
              <a:ext uri="{FF2B5EF4-FFF2-40B4-BE49-F238E27FC236}">
                <a16:creationId xmlns:a16="http://schemas.microsoft.com/office/drawing/2014/main" id="{66A82ADB-E504-DAD9-5516-3DD329D28B75}"/>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6" name="Zástupný symbol pro datum 7">
            <a:extLst>
              <a:ext uri="{FF2B5EF4-FFF2-40B4-BE49-F238E27FC236}">
                <a16:creationId xmlns:a16="http://schemas.microsoft.com/office/drawing/2014/main" id="{D82C8110-640D-E00B-0614-1A2A814BD21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7" name="Zástupný symbol pro číslo snímku 2">
            <a:extLst>
              <a:ext uri="{FF2B5EF4-FFF2-40B4-BE49-F238E27FC236}">
                <a16:creationId xmlns:a16="http://schemas.microsoft.com/office/drawing/2014/main" id="{8BB94562-5C8C-4CA8-68CE-3B4CCAC0833F}"/>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22</a:t>
            </a:fld>
            <a:endParaRPr lang="cs-CZ" sz="1100" dirty="0">
              <a:solidFill>
                <a:srgbClr val="1A1F52"/>
              </a:solidFill>
              <a:latin typeface="+mj-lt"/>
              <a:cs typeface="Arial" charset="0"/>
            </a:endParaRPr>
          </a:p>
        </p:txBody>
      </p:sp>
      <p:sp>
        <p:nvSpPr>
          <p:cNvPr id="9" name="Zástupný symbol pro datum 7">
            <a:extLst>
              <a:ext uri="{FF2B5EF4-FFF2-40B4-BE49-F238E27FC236}">
                <a16:creationId xmlns:a16="http://schemas.microsoft.com/office/drawing/2014/main" id="{CBF89510-E2B6-BB37-6AD8-8C6FE1462C44}"/>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graphicFrame>
        <p:nvGraphicFramePr>
          <p:cNvPr id="8" name="Tabulka 7">
            <a:extLst>
              <a:ext uri="{FF2B5EF4-FFF2-40B4-BE49-F238E27FC236}">
                <a16:creationId xmlns:a16="http://schemas.microsoft.com/office/drawing/2014/main" id="{A4980978-1703-E709-CE51-3BD0F7AA9563}"/>
              </a:ext>
            </a:extLst>
          </p:cNvPr>
          <p:cNvGraphicFramePr>
            <a:graphicFrameLocks noGrp="1"/>
          </p:cNvGraphicFramePr>
          <p:nvPr>
            <p:extLst>
              <p:ext uri="{D42A27DB-BD31-4B8C-83A1-F6EECF244321}">
                <p14:modId xmlns:p14="http://schemas.microsoft.com/office/powerpoint/2010/main" val="3368731125"/>
              </p:ext>
            </p:extLst>
          </p:nvPr>
        </p:nvGraphicFramePr>
        <p:xfrm>
          <a:off x="695401" y="1340767"/>
          <a:ext cx="10801198" cy="4619121"/>
        </p:xfrm>
        <a:graphic>
          <a:graphicData uri="http://schemas.openxmlformats.org/drawingml/2006/table">
            <a:tbl>
              <a:tblPr/>
              <a:tblGrid>
                <a:gridCol w="2390285">
                  <a:extLst>
                    <a:ext uri="{9D8B030D-6E8A-4147-A177-3AD203B41FA5}">
                      <a16:colId xmlns:a16="http://schemas.microsoft.com/office/drawing/2014/main" val="20000"/>
                    </a:ext>
                  </a:extLst>
                </a:gridCol>
                <a:gridCol w="1201559">
                  <a:extLst>
                    <a:ext uri="{9D8B030D-6E8A-4147-A177-3AD203B41FA5}">
                      <a16:colId xmlns:a16="http://schemas.microsoft.com/office/drawing/2014/main" val="20001"/>
                    </a:ext>
                  </a:extLst>
                </a:gridCol>
                <a:gridCol w="1201559">
                  <a:extLst>
                    <a:ext uri="{9D8B030D-6E8A-4147-A177-3AD203B41FA5}">
                      <a16:colId xmlns:a16="http://schemas.microsoft.com/office/drawing/2014/main" val="20003"/>
                    </a:ext>
                  </a:extLst>
                </a:gridCol>
                <a:gridCol w="1201559">
                  <a:extLst>
                    <a:ext uri="{9D8B030D-6E8A-4147-A177-3AD203B41FA5}">
                      <a16:colId xmlns:a16="http://schemas.microsoft.com/office/drawing/2014/main" val="20005"/>
                    </a:ext>
                  </a:extLst>
                </a:gridCol>
                <a:gridCol w="1201559">
                  <a:extLst>
                    <a:ext uri="{9D8B030D-6E8A-4147-A177-3AD203B41FA5}">
                      <a16:colId xmlns:a16="http://schemas.microsoft.com/office/drawing/2014/main" val="20007"/>
                    </a:ext>
                  </a:extLst>
                </a:gridCol>
                <a:gridCol w="1201559">
                  <a:extLst>
                    <a:ext uri="{9D8B030D-6E8A-4147-A177-3AD203B41FA5}">
                      <a16:colId xmlns:a16="http://schemas.microsoft.com/office/drawing/2014/main" val="20009"/>
                    </a:ext>
                  </a:extLst>
                </a:gridCol>
                <a:gridCol w="1201559">
                  <a:extLst>
                    <a:ext uri="{9D8B030D-6E8A-4147-A177-3AD203B41FA5}">
                      <a16:colId xmlns:a16="http://schemas.microsoft.com/office/drawing/2014/main" val="20011"/>
                    </a:ext>
                  </a:extLst>
                </a:gridCol>
                <a:gridCol w="1201559">
                  <a:extLst>
                    <a:ext uri="{9D8B030D-6E8A-4147-A177-3AD203B41FA5}">
                      <a16:colId xmlns:a16="http://schemas.microsoft.com/office/drawing/2014/main" val="20013"/>
                    </a:ext>
                  </a:extLst>
                </a:gridCol>
              </a:tblGrid>
              <a:tr h="568229">
                <a:tc>
                  <a:txBody>
                    <a:bodyPr/>
                    <a:lstStyle/>
                    <a:p>
                      <a:pPr algn="l" rtl="0" fontAlgn="ctr"/>
                      <a:endParaRPr lang="cs-CZ" sz="1500" b="0" i="0" u="none" strike="noStrike" dirty="0">
                        <a:solidFill>
                          <a:srgbClr val="000000"/>
                        </a:solidFill>
                        <a:effectLst/>
                        <a:latin typeface="Calibri" panose="020F0502020204030204" pitchFamily="34" charset="0"/>
                      </a:endParaRP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cs-CZ" sz="1500" b="1" i="0" u="none" strike="noStrike" dirty="0">
                          <a:solidFill>
                            <a:schemeClr val="tx1"/>
                          </a:solidFill>
                          <a:effectLst/>
                          <a:latin typeface="Calibri" panose="020F0502020204030204" pitchFamily="34" charset="0"/>
                        </a:rPr>
                        <a:t>ČT celkem</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1" i="0" u="none" strike="noStrike" dirty="0">
                          <a:solidFill>
                            <a:schemeClr val="tx1"/>
                          </a:solidFill>
                          <a:effectLst/>
                          <a:latin typeface="Calibri" panose="020F0502020204030204" pitchFamily="34" charset="0"/>
                        </a:rPr>
                        <a:t>ČT1</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1" i="0" u="none" strike="noStrike" dirty="0">
                          <a:solidFill>
                            <a:schemeClr val="tx1"/>
                          </a:solidFill>
                          <a:effectLst/>
                          <a:latin typeface="Calibri" panose="020F0502020204030204" pitchFamily="34" charset="0"/>
                        </a:rPr>
                        <a:t>ČT2</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1" i="0" u="none" strike="noStrike" dirty="0">
                          <a:solidFill>
                            <a:schemeClr val="tx1"/>
                          </a:solidFill>
                          <a:effectLst/>
                          <a:latin typeface="Calibri" panose="020F0502020204030204" pitchFamily="34" charset="0"/>
                        </a:rPr>
                        <a:t>ČT24</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1" i="0" u="none" strike="noStrike" dirty="0">
                          <a:solidFill>
                            <a:schemeClr val="tx1"/>
                          </a:solidFill>
                          <a:effectLst/>
                          <a:latin typeface="Calibri" panose="020F0502020204030204" pitchFamily="34" charset="0"/>
                        </a:rPr>
                        <a:t>ČT sport</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1" i="0" u="none" strike="noStrike" dirty="0">
                          <a:solidFill>
                            <a:schemeClr val="tx1"/>
                          </a:solidFill>
                          <a:effectLst/>
                          <a:latin typeface="Calibri" panose="020F0502020204030204" pitchFamily="34" charset="0"/>
                        </a:rPr>
                        <a:t>ČT :D</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1" i="0" u="none" strike="noStrike" dirty="0">
                          <a:solidFill>
                            <a:schemeClr val="tx1"/>
                          </a:solidFill>
                          <a:effectLst/>
                          <a:latin typeface="Calibri" panose="020F0502020204030204" pitchFamily="34" charset="0"/>
                        </a:rPr>
                        <a:t>ČT</a:t>
                      </a:r>
                      <a:r>
                        <a:rPr lang="cs-CZ" sz="1500" b="1" i="0" u="none" strike="noStrike" baseline="0" dirty="0">
                          <a:solidFill>
                            <a:schemeClr val="tx1"/>
                          </a:solidFill>
                          <a:effectLst/>
                          <a:latin typeface="Calibri" panose="020F0502020204030204" pitchFamily="34" charset="0"/>
                        </a:rPr>
                        <a:t> art</a:t>
                      </a:r>
                      <a:endParaRPr lang="es-ES" sz="1500" b="1" i="0" u="none" strike="noStrike" dirty="0">
                        <a:solidFill>
                          <a:schemeClr val="tx1"/>
                        </a:solidFill>
                        <a:effectLst/>
                        <a:latin typeface="Calibri" panose="020F0502020204030204" pitchFamily="34" charset="0"/>
                      </a:endParaRP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76741">
                <a:tc rowSpan="2">
                  <a:txBody>
                    <a:bodyPr/>
                    <a:lstStyle/>
                    <a:p>
                      <a:pPr marL="85725" indent="0" algn="l" fontAlgn="ctr"/>
                      <a:r>
                        <a:rPr lang="cs-CZ" sz="1500" b="0" i="0" u="none" strike="noStrike" dirty="0">
                          <a:solidFill>
                            <a:srgbClr val="000000"/>
                          </a:solidFill>
                          <a:effectLst/>
                          <a:latin typeface="+mj-lt"/>
                        </a:rPr>
                        <a:t>Zásah (reach) 15+</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22889">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(69;73)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(58;63)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(33;37)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(23;27)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(22;20)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47246500"/>
                  </a:ext>
                </a:extLst>
              </a:tr>
              <a:tr h="276741">
                <a:tc rowSpan="2">
                  <a:txBody>
                    <a:bodyPr/>
                    <a:lstStyle/>
                    <a:p>
                      <a:pPr marL="85725" indent="0" algn="l" fontAlgn="ctr"/>
                      <a:r>
                        <a:rPr lang="cs-CZ" sz="1500" b="0" i="0" u="none" strike="noStrike" dirty="0">
                          <a:solidFill>
                            <a:srgbClr val="000000"/>
                          </a:solidFill>
                          <a:effectLst/>
                          <a:latin typeface="+mj-lt"/>
                        </a:rPr>
                        <a:t>Zásah (reach) 4-12 let</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22889">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(33;40)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137948"/>
                  </a:ext>
                </a:extLst>
              </a:tr>
              <a:tr h="276741">
                <a:tc rowSpan="2">
                  <a:txBody>
                    <a:bodyPr/>
                    <a:lstStyle/>
                    <a:p>
                      <a:pPr marL="85725" indent="0" algn="l" fontAlgn="ctr"/>
                      <a:r>
                        <a:rPr lang="cs-CZ" sz="1500" b="0" i="0" u="none" strike="noStrike" dirty="0">
                          <a:solidFill>
                            <a:srgbClr val="000000"/>
                          </a:solidFill>
                          <a:effectLst/>
                          <a:latin typeface="+mj-lt"/>
                        </a:rPr>
                        <a:t>Podíl (share) 15+</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7674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(30;31)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(16;17)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(1;1)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9842520"/>
                  </a:ext>
                </a:extLst>
              </a:tr>
              <a:tr h="276741">
                <a:tc rowSpan="2">
                  <a:txBody>
                    <a:bodyPr/>
                    <a:lstStyle/>
                    <a:p>
                      <a:pPr marL="85725" indent="0" algn="l" fontAlgn="ctr"/>
                      <a:r>
                        <a:rPr lang="cs-CZ" sz="1500" b="0" i="0" u="none" strike="noStrike" dirty="0">
                          <a:solidFill>
                            <a:srgbClr val="000000"/>
                          </a:solidFill>
                          <a:effectLst/>
                          <a:latin typeface="+mj-lt"/>
                        </a:rPr>
                        <a:t>Podíl (share) 4-12 let</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222889">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(31;29)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16450685"/>
                  </a:ext>
                </a:extLst>
              </a:tr>
              <a:tr h="276741">
                <a:tc rowSpan="2">
                  <a:txBody>
                    <a:bodyPr/>
                    <a:lstStyle/>
                    <a:p>
                      <a:pPr marL="85725" indent="0" algn="l" fontAlgn="ctr"/>
                      <a:r>
                        <a:rPr lang="cs-CZ" sz="1500" b="0" i="0" u="none" strike="noStrike" dirty="0">
                          <a:solidFill>
                            <a:srgbClr val="000000"/>
                          </a:solidFill>
                          <a:effectLst/>
                          <a:latin typeface="+mj-lt"/>
                        </a:rPr>
                        <a:t>Spokojenost</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22889">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(83;83)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(83;83)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(84;86)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(81;82)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(86;86)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(86;86)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769000"/>
                  </a:ext>
                </a:extLst>
              </a:tr>
              <a:tr h="276741">
                <a:tc rowSpan="2">
                  <a:txBody>
                    <a:bodyPr/>
                    <a:lstStyle/>
                    <a:p>
                      <a:pPr marL="85725" indent="0" algn="l" fontAlgn="ctr"/>
                      <a:r>
                        <a:rPr lang="cs-CZ" sz="1500" b="0" i="0" u="none" strike="noStrike" dirty="0">
                          <a:solidFill>
                            <a:srgbClr val="000000"/>
                          </a:solidFill>
                          <a:effectLst/>
                          <a:latin typeface="+mj-lt"/>
                        </a:rPr>
                        <a:t>Hlavní kanál</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222889">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(31;32)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(16;18)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44788649"/>
                  </a:ext>
                </a:extLst>
              </a:tr>
              <a:tr h="276741">
                <a:tc rowSpan="2">
                  <a:txBody>
                    <a:bodyPr/>
                    <a:lstStyle/>
                    <a:p>
                      <a:pPr marL="85725" indent="0" algn="l" fontAlgn="ctr"/>
                      <a:r>
                        <a:rPr lang="cs-CZ" sz="1500" b="0" i="0" u="none" strike="noStrike" dirty="0">
                          <a:solidFill>
                            <a:srgbClr val="000000"/>
                          </a:solidFill>
                          <a:effectLst/>
                          <a:latin typeface="+mj-lt"/>
                        </a:rPr>
                        <a:t>Podíl premiér</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42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22889">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(40;37)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(31;29)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(21;21)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(82;72)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(53;51)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(11;16)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(21;20)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8420965"/>
                  </a:ext>
                </a:extLst>
              </a:tr>
              <a:tr h="276741">
                <a:tc rowSpan="2">
                  <a:txBody>
                    <a:bodyPr/>
                    <a:lstStyle/>
                    <a:p>
                      <a:pPr marL="85725" indent="0" algn="l" fontAlgn="ctr"/>
                      <a:r>
                        <a:rPr lang="cs-CZ" sz="1500" b="0" i="0" u="none" strike="noStrike" dirty="0">
                          <a:solidFill>
                            <a:srgbClr val="000000"/>
                          </a:solidFill>
                          <a:effectLst/>
                          <a:latin typeface="+mj-lt"/>
                        </a:rPr>
                        <a:t>Podíl vlastní tvorby</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88410942"/>
                  </a:ext>
                </a:extLst>
              </a:tr>
              <a:tr h="222889">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(72;73)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(81;81)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(43;44)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(100;100)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(96;97)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(30;31)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(58;55)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7679045"/>
                  </a:ext>
                </a:extLst>
              </a:tr>
            </a:tbl>
          </a:graphicData>
        </a:graphic>
      </p:graphicFrame>
      <p:sp>
        <p:nvSpPr>
          <p:cNvPr id="10" name="Obdélník 9">
            <a:extLst>
              <a:ext uri="{FF2B5EF4-FFF2-40B4-BE49-F238E27FC236}">
                <a16:creationId xmlns:a16="http://schemas.microsoft.com/office/drawing/2014/main" id="{91E169B5-018C-BD09-F038-AAFC03F9B5A4}"/>
              </a:ext>
            </a:extLst>
          </p:cNvPr>
          <p:cNvSpPr/>
          <p:nvPr/>
        </p:nvSpPr>
        <p:spPr>
          <a:xfrm>
            <a:off x="1019435" y="6172696"/>
            <a:ext cx="10801200" cy="208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541338" indent="-541338" algn="r">
              <a:defRPr/>
            </a:pPr>
            <a:r>
              <a:rPr lang="cs-CZ" sz="1000" dirty="0">
                <a:solidFill>
                  <a:prstClr val="black"/>
                </a:solidFill>
                <a:latin typeface="Calibri"/>
              </a:rPr>
              <a:t>* Údaj za časový úsek 20.00 – 6.00, kdy ČT art vysílá	** Údaj za časový úsek 6.00 – 20.00, kdy ČT :D vysílá</a:t>
            </a:r>
          </a:p>
          <a:p>
            <a:pPr marL="541338" indent="-541338" algn="r">
              <a:defRPr/>
            </a:pPr>
            <a:r>
              <a:rPr lang="cs-CZ" sz="1000" dirty="0">
                <a:solidFill>
                  <a:prstClr val="black"/>
                </a:solidFill>
                <a:latin typeface="Calibri"/>
              </a:rPr>
              <a:t>-- Neměřeno</a:t>
            </a:r>
          </a:p>
        </p:txBody>
      </p:sp>
    </p:spTree>
    <p:extLst>
      <p:ext uri="{BB962C8B-B14F-4D97-AF65-F5344CB8AC3E}">
        <p14:creationId xmlns:p14="http://schemas.microsoft.com/office/powerpoint/2010/main" val="1927306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VÝVOJ PRŮMĚRNÉHO TÝDENNÍHO ZÁSAHU VE SKUPINĚ 15+ (R)</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endParaRPr lang="cs-CZ" sz="1300" dirty="0">
              <a:solidFill>
                <a:prstClr val="black"/>
              </a:solidFill>
              <a:latin typeface="Calibri" pitchFamily="34" charset="0"/>
            </a:endParaRPr>
          </a:p>
        </p:txBody>
      </p:sp>
      <p:graphicFrame>
        <p:nvGraphicFramePr>
          <p:cNvPr id="8" name="Tabulka 7"/>
          <p:cNvGraphicFramePr>
            <a:graphicFrameLocks noGrp="1"/>
          </p:cNvGraphicFramePr>
          <p:nvPr>
            <p:extLst>
              <p:ext uri="{D42A27DB-BD31-4B8C-83A1-F6EECF244321}">
                <p14:modId xmlns:p14="http://schemas.microsoft.com/office/powerpoint/2010/main" val="2774254399"/>
              </p:ext>
            </p:extLst>
          </p:nvPr>
        </p:nvGraphicFramePr>
        <p:xfrm>
          <a:off x="695401" y="1556790"/>
          <a:ext cx="10801198" cy="2448274"/>
        </p:xfrm>
        <a:graphic>
          <a:graphicData uri="http://schemas.openxmlformats.org/drawingml/2006/table">
            <a:tbl>
              <a:tblPr/>
              <a:tblGrid>
                <a:gridCol w="3453548">
                  <a:extLst>
                    <a:ext uri="{9D8B030D-6E8A-4147-A177-3AD203B41FA5}">
                      <a16:colId xmlns:a16="http://schemas.microsoft.com/office/drawing/2014/main" val="20000"/>
                    </a:ext>
                  </a:extLst>
                </a:gridCol>
                <a:gridCol w="1208362">
                  <a:extLst>
                    <a:ext uri="{9D8B030D-6E8A-4147-A177-3AD203B41FA5}">
                      <a16:colId xmlns:a16="http://schemas.microsoft.com/office/drawing/2014/main" val="20007"/>
                    </a:ext>
                  </a:extLst>
                </a:gridCol>
                <a:gridCol w="1240856">
                  <a:extLst>
                    <a:ext uri="{9D8B030D-6E8A-4147-A177-3AD203B41FA5}">
                      <a16:colId xmlns:a16="http://schemas.microsoft.com/office/drawing/2014/main" val="3867568410"/>
                    </a:ext>
                  </a:extLst>
                </a:gridCol>
                <a:gridCol w="1224608">
                  <a:extLst>
                    <a:ext uri="{9D8B030D-6E8A-4147-A177-3AD203B41FA5}">
                      <a16:colId xmlns:a16="http://schemas.microsoft.com/office/drawing/2014/main" val="1099636083"/>
                    </a:ext>
                  </a:extLst>
                </a:gridCol>
                <a:gridCol w="1224608">
                  <a:extLst>
                    <a:ext uri="{9D8B030D-6E8A-4147-A177-3AD203B41FA5}">
                      <a16:colId xmlns:a16="http://schemas.microsoft.com/office/drawing/2014/main" val="796732340"/>
                    </a:ext>
                  </a:extLst>
                </a:gridCol>
                <a:gridCol w="1224608">
                  <a:extLst>
                    <a:ext uri="{9D8B030D-6E8A-4147-A177-3AD203B41FA5}">
                      <a16:colId xmlns:a16="http://schemas.microsoft.com/office/drawing/2014/main" val="1535639637"/>
                    </a:ext>
                  </a:extLst>
                </a:gridCol>
                <a:gridCol w="1224608">
                  <a:extLst>
                    <a:ext uri="{9D8B030D-6E8A-4147-A177-3AD203B41FA5}">
                      <a16:colId xmlns:a16="http://schemas.microsoft.com/office/drawing/2014/main" val="2800399491"/>
                    </a:ext>
                  </a:extLst>
                </a:gridCol>
              </a:tblGrid>
              <a:tr h="422481">
                <a:tc>
                  <a:txBody>
                    <a:bodyPr/>
                    <a:lstStyle/>
                    <a:p>
                      <a:pPr marL="72000" algn="l" rtl="0" fontAlgn="ctr"/>
                      <a:r>
                        <a:rPr lang="cs-CZ" sz="1600" b="1" i="0" u="none" strike="noStrike" dirty="0">
                          <a:solidFill>
                            <a:schemeClr val="tx1"/>
                          </a:solidFill>
                          <a:effectLst/>
                          <a:latin typeface="Calibri" panose="020F0502020204030204" pitchFamily="34" charset="0"/>
                        </a:rPr>
                        <a:t> Stanice</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600" b="1" i="0" u="none" strike="noStrike" dirty="0">
                          <a:solidFill>
                            <a:schemeClr val="tx1"/>
                          </a:solidFill>
                          <a:effectLst/>
                          <a:latin typeface="Calibri" panose="020F0502020204030204" pitchFamily="34" charset="0"/>
                        </a:rPr>
                        <a:t>2025</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600" b="0" i="0" u="none" strike="noStrike" dirty="0">
                          <a:solidFill>
                            <a:schemeClr val="tx1"/>
                          </a:solidFill>
                          <a:effectLst/>
                          <a:latin typeface="Calibri" panose="020F0502020204030204" pitchFamily="34" charset="0"/>
                        </a:rPr>
                        <a:t>2024</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600" b="0" i="0" u="none" strike="noStrike" dirty="0">
                          <a:solidFill>
                            <a:schemeClr val="tx1"/>
                          </a:solidFill>
                          <a:effectLst/>
                          <a:latin typeface="Calibri" panose="020F0502020204030204" pitchFamily="34" charset="0"/>
                        </a:rPr>
                        <a:t>2023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600" b="0" i="0" u="none" strike="noStrike" dirty="0">
                          <a:solidFill>
                            <a:schemeClr val="tx1"/>
                          </a:solidFill>
                          <a:effectLst/>
                          <a:latin typeface="Calibri" panose="020F0502020204030204" pitchFamily="34" charset="0"/>
                        </a:rPr>
                        <a:t>2022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6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6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89399">
                <a:tc>
                  <a:txBody>
                    <a:bodyPr/>
                    <a:lstStyle/>
                    <a:p>
                      <a:pPr marL="85725" indent="0" algn="l" defTabSz="914400" rtl="0" eaLnBrk="1" fontAlgn="ctr" latinLnBrk="0" hangingPunct="1"/>
                      <a:r>
                        <a:rPr lang="cs-CZ" sz="16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55</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58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62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64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89399">
                <a:tc>
                  <a:txBody>
                    <a:bodyPr/>
                    <a:lstStyle/>
                    <a:p>
                      <a:pPr marL="85725" indent="0" algn="l" defTabSz="914400" rtl="0" eaLnBrk="1" fontAlgn="ctr" latinLnBrk="0" hangingPunct="1"/>
                      <a:r>
                        <a:rPr lang="cs-CZ" sz="16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32</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33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35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38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89399">
                <a:tc>
                  <a:txBody>
                    <a:bodyPr/>
                    <a:lstStyle/>
                    <a:p>
                      <a:pPr marL="85725" indent="0" algn="l" defTabSz="914400" rtl="0" eaLnBrk="1" fontAlgn="ctr" latinLnBrk="0" hangingPunct="1"/>
                      <a:r>
                        <a:rPr lang="cs-CZ" sz="16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24</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23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27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29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89399">
                <a:tc>
                  <a:txBody>
                    <a:bodyPr/>
                    <a:lstStyle/>
                    <a:p>
                      <a:pPr marL="85725" indent="0" algn="l" defTabSz="914400" rtl="0" eaLnBrk="1" fontAlgn="ctr" latinLnBrk="0" hangingPunct="1"/>
                      <a:r>
                        <a:rPr lang="cs-CZ" sz="16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18</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22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21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22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89399">
                <a:tc>
                  <a:txBody>
                    <a:bodyPr/>
                    <a:lstStyle/>
                    <a:p>
                      <a:pPr marL="85725" indent="0" algn="l" defTabSz="914400" rtl="0" eaLnBrk="1" fontAlgn="ctr" latinLnBrk="0" hangingPunct="1"/>
                      <a:r>
                        <a:rPr lang="cs-CZ" sz="16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10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89399">
                <a:tc>
                  <a:txBody>
                    <a:bodyPr/>
                    <a:lstStyle/>
                    <a:p>
                      <a:pPr marL="85725" indent="0" algn="l" defTabSz="914400" rtl="0" eaLnBrk="1" fontAlgn="ctr" latinLnBrk="0" hangingPunct="1"/>
                      <a:r>
                        <a:rPr lang="cs-CZ" sz="16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6</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40565098"/>
                  </a:ext>
                </a:extLst>
              </a:tr>
              <a:tr h="289399">
                <a:tc>
                  <a:txBody>
                    <a:bodyPr/>
                    <a:lstStyle/>
                    <a:p>
                      <a:pPr marL="85725" indent="0" algn="l" defTabSz="914400" rtl="0" eaLnBrk="1" fontAlgn="ctr" latinLnBrk="0" hangingPunct="1"/>
                      <a:r>
                        <a:rPr lang="cs-CZ" sz="16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a:t>
                      </a:r>
                      <a:endParaRPr lang="en-GB" sz="16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a:t>
                      </a:r>
                      <a:endParaRPr lang="en-GB"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a:t>
                      </a:r>
                      <a:endParaRPr lang="en-GB"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15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Calibri" panose="020F0502020204030204"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6749516"/>
                  </a:ext>
                </a:extLst>
              </a:tr>
            </a:tbl>
          </a:graphicData>
        </a:graphic>
      </p:graphicFrame>
      <p:pic>
        <p:nvPicPr>
          <p:cNvPr id="2" name="Obrázek 6">
            <a:extLst>
              <a:ext uri="{FF2B5EF4-FFF2-40B4-BE49-F238E27FC236}">
                <a16:creationId xmlns:a16="http://schemas.microsoft.com/office/drawing/2014/main" id="{37A2C096-024E-7F2D-715D-A70032904AD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E23BD83B-BE93-445C-15EF-961CD94FFE2B}"/>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7D6AC516-E3AB-6E18-F07A-FC1AB3173FF0}"/>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23</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0859193B-9557-CAC4-AEB6-7AB8C402A043}"/>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6" name="Zástupný symbol pro datum 7">
            <a:extLst>
              <a:ext uri="{FF2B5EF4-FFF2-40B4-BE49-F238E27FC236}">
                <a16:creationId xmlns:a16="http://schemas.microsoft.com/office/drawing/2014/main" id="{C76771B5-556A-3942-0C0E-E8DADC0D57DB}"/>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defRPr/>
            </a:pPr>
            <a:r>
              <a:rPr lang="cs-CZ" sz="1400" dirty="0">
                <a:latin typeface="Calibri"/>
              </a:rPr>
              <a:t>KANÁLY ČT</a:t>
            </a:r>
          </a:p>
        </p:txBody>
      </p:sp>
      <p:sp>
        <p:nvSpPr>
          <p:cNvPr id="9" name="Obdélník 8">
            <a:extLst>
              <a:ext uri="{FF2B5EF4-FFF2-40B4-BE49-F238E27FC236}">
                <a16:creationId xmlns:a16="http://schemas.microsoft.com/office/drawing/2014/main" id="{099A5597-CB3B-D8F3-D51A-9159C0AF0D1D}"/>
              </a:ext>
            </a:extLst>
          </p:cNvPr>
          <p:cNvSpPr/>
          <p:nvPr/>
        </p:nvSpPr>
        <p:spPr>
          <a:xfrm>
            <a:off x="1019435" y="6241380"/>
            <a:ext cx="10801200" cy="208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541338" indent="-541338" algn="r">
              <a:defRPr/>
            </a:pPr>
            <a:r>
              <a:rPr lang="cs-CZ" sz="1000" dirty="0">
                <a:solidFill>
                  <a:prstClr val="black"/>
                </a:solidFill>
                <a:latin typeface="Calibri"/>
              </a:rPr>
              <a:t>* Začátek vysílání 23. 3. 2020, konec vysílání 31. 12. 2022</a:t>
            </a:r>
          </a:p>
        </p:txBody>
      </p:sp>
    </p:spTree>
    <p:extLst>
      <p:ext uri="{BB962C8B-B14F-4D97-AF65-F5344CB8AC3E}">
        <p14:creationId xmlns:p14="http://schemas.microsoft.com/office/powerpoint/2010/main" val="2702311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7F7824A6-9E6A-47AF-BA56-66FF3CC47F51}"/>
              </a:ext>
            </a:extLst>
          </p:cNvPr>
          <p:cNvSpPr/>
          <p:nvPr/>
        </p:nvSpPr>
        <p:spPr>
          <a:xfrm>
            <a:off x="1884366" y="1052736"/>
            <a:ext cx="8423275" cy="784830"/>
          </a:xfrm>
          <a:prstGeom prst="rect">
            <a:avLst/>
          </a:prstGeom>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AutoShape 2">
            <a:extLst>
              <a:ext uri="{FF2B5EF4-FFF2-40B4-BE49-F238E27FC236}">
                <a16:creationId xmlns:a16="http://schemas.microsoft.com/office/drawing/2014/main" id="{6DB4FE58-BD70-71E2-28AA-64003FC9B4AB}"/>
              </a:ext>
            </a:extLst>
          </p:cNvPr>
          <p:cNvSpPr>
            <a:spLocks noChangeArrowheads="1"/>
          </p:cNvSpPr>
          <p:nvPr/>
        </p:nvSpPr>
        <p:spPr bwMode="auto">
          <a:xfrm>
            <a:off x="1524000" y="294268"/>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auto"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pic>
        <p:nvPicPr>
          <p:cNvPr id="2" name="Obrázek 6">
            <a:extLst>
              <a:ext uri="{FF2B5EF4-FFF2-40B4-BE49-F238E27FC236}">
                <a16:creationId xmlns:a16="http://schemas.microsoft.com/office/drawing/2014/main" id="{70154704-6136-2A91-A44C-3FAE0696416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číslo snímku 2">
            <a:extLst>
              <a:ext uri="{FF2B5EF4-FFF2-40B4-BE49-F238E27FC236}">
                <a16:creationId xmlns:a16="http://schemas.microsoft.com/office/drawing/2014/main" id="{CED4FD2B-3440-5D93-DA93-5B9CDFBB94F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Aptos Display" panose="0211000402020202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cs-CZ" sz="1100" b="0" i="0" u="none" strike="noStrike" kern="1200" cap="none" spc="0" normalizeH="0" baseline="0" noProof="0" dirty="0">
              <a:ln>
                <a:noFill/>
              </a:ln>
              <a:solidFill>
                <a:srgbClr val="1A1F52"/>
              </a:solidFill>
              <a:effectLst/>
              <a:uLnTx/>
              <a:uFillTx/>
              <a:latin typeface="Aptos Display" panose="02110004020202020204"/>
              <a:ea typeface="+mn-ea"/>
              <a:cs typeface="Arial" charset="0"/>
            </a:endParaRPr>
          </a:p>
        </p:txBody>
      </p:sp>
      <p:sp>
        <p:nvSpPr>
          <p:cNvPr id="7" name="Zástupný symbol pro datum 7">
            <a:extLst>
              <a:ext uri="{FF2B5EF4-FFF2-40B4-BE49-F238E27FC236}">
                <a16:creationId xmlns:a16="http://schemas.microsoft.com/office/drawing/2014/main" id="{4CA09CB5-AF8F-640C-CC82-4D0128A71F88}"/>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2" name="Zástupný symbol pro datum 7">
            <a:extLst>
              <a:ext uri="{FF2B5EF4-FFF2-40B4-BE49-F238E27FC236}">
                <a16:creationId xmlns:a16="http://schemas.microsoft.com/office/drawing/2014/main" id="{B0C56470-0BF9-AD82-B79B-448A0DA8EC95}"/>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11" name="Obdélník 10">
            <a:extLst>
              <a:ext uri="{FF2B5EF4-FFF2-40B4-BE49-F238E27FC236}">
                <a16:creationId xmlns:a16="http://schemas.microsoft.com/office/drawing/2014/main" id="{E3674CBB-17F8-443E-8D62-6E8BB973CA9F}"/>
              </a:ext>
            </a:extLst>
          </p:cNvPr>
          <p:cNvSpPr/>
          <p:nvPr/>
        </p:nvSpPr>
        <p:spPr>
          <a:xfrm>
            <a:off x="696000" y="1152321"/>
            <a:ext cx="10800000" cy="5109091"/>
          </a:xfrm>
          <a:prstGeom prst="rect">
            <a:avLst/>
          </a:prstGeom>
        </p:spPr>
        <p:txBody>
          <a:bodyPr wrap="square">
            <a:spAutoFit/>
          </a:bodyPr>
          <a:lstStyle/>
          <a:p>
            <a:pPr marL="342900" lvl="0" indent="-342900" algn="just" fontAlgn="auto">
              <a:spcBef>
                <a:spcPts val="0"/>
              </a:spcBef>
              <a:spcAft>
                <a:spcPts val="600"/>
              </a:spcAft>
              <a:buFont typeface="Arial" panose="020B0604020202020204" pitchFamily="34" charset="0"/>
              <a:buChar char="•"/>
              <a:tabLst>
                <a:tab pos="457200" algn="l"/>
              </a:tabLst>
              <a:defRPr/>
            </a:pPr>
            <a:r>
              <a:rPr kumimoji="0" lang="cs-CZ"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Za již zmíněným snížením celkového zásahu České televize</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 4 p.b. na hodnotu 6</a:t>
            </a:r>
            <a:r>
              <a:rPr lang="cs-CZ" sz="1700" dirty="0">
                <a:solidFill>
                  <a:srgbClr val="000000"/>
                </a:solidFill>
                <a:latin typeface="Calibri" panose="020F0502020204030204" pitchFamily="34" charset="0"/>
                <a:cs typeface="Calibri" panose="020F0502020204030204" pitchFamily="34" charset="0"/>
              </a:rPr>
              <a:t>5</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cs-CZ"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stojí zejména nižší zásah ČT sport </a:t>
            </a:r>
            <a:r>
              <a:rPr lang="cs-CZ" sz="1700" dirty="0">
                <a:solidFill>
                  <a:srgbClr val="000000"/>
                </a:solidFill>
                <a:latin typeface="Calibri" panose="020F0502020204030204" pitchFamily="34" charset="0"/>
                <a:cs typeface="Calibri" panose="020F0502020204030204" pitchFamily="34" charset="0"/>
              </a:rPr>
              <a:t>(-</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4 p.b.). Důvodem byla omezenější nabídka globálních sportovních akcí v roce 2025 (v roce 2024 proběhlo fotbalové Euro, Letní olympiáda v Paříži</a:t>
            </a:r>
            <a:r>
              <a:rPr lang="cs-CZ" sz="1700" dirty="0">
                <a:solidFill>
                  <a:srgbClr val="000000"/>
                </a:solidFill>
                <a:latin typeface="Calibri" panose="020F0502020204030204" pitchFamily="34" charset="0"/>
                <a:cs typeface="Calibri" panose="020F0502020204030204" pitchFamily="34" charset="0"/>
              </a:rPr>
              <a:t> nebo vítězné domácí MS v hokeji</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 3 p.b., resp. 1 p.b., se snížil zásah hlavní stanice ČT1 a kanálů ČT2. ČT24 svůj divácký dosah naopak o 1 p.b. navýšila (na 24 %). Celkový zásah dětského kanálu ČT :D poklesl u dětí ve věku 4-12 let o 3 p.b. (ze 33 % na 30 %). Ve srovnání s pětiletým obdobím 2019 – 2023 </a:t>
            </a:r>
            <a:r>
              <a:rPr lang="cs-CZ" sz="1700" dirty="0">
                <a:solidFill>
                  <a:srgbClr val="000000"/>
                </a:solidFill>
                <a:latin typeface="Calibri" panose="020F0502020204030204" pitchFamily="34" charset="0"/>
                <a:cs typeface="Calibri" panose="020F0502020204030204" pitchFamily="34" charset="0"/>
              </a:rPr>
              <a:t>se jedná o</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pokles o 10 p.b.</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kumimoji="0" lang="cs-CZ"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Hodnoty koeficientů spokojenosti s jednotlivými programy ČT jsou dlouhodobě velmi stabilní. </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Stanicemi, s nimiž diváci vyjádřili největší spokojenost, byly v roce 2024 ČT sport a ČT art (hodnota koeficientu 84 %). Také u všech ostatních stanic překročil koeficient spokojenosti hladinu 80 %. Změny se pohybovaly v úzkém rozpětí ± 2 p.b.</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kumimoji="0" lang="cs-CZ"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Hodnoty 29 % dosáhl podíl diváků, kteří za svůj hlavní kanál považují některý z programů České televize</a:t>
            </a:r>
            <a:r>
              <a:rPr kumimoji="0" lang="cs-CZ" sz="17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 2 p.b. méně než v roce 2024).</a:t>
            </a:r>
            <a:r>
              <a:rPr kumimoji="0" lang="cs-CZ"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Vlajková stanice ČT1 je hlavním televizním programem</a:t>
            </a:r>
            <a:r>
              <a:rPr kumimoji="0" lang="de-DE"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pro </a:t>
            </a:r>
            <a:r>
              <a:rPr kumimoji="0" lang="cs-CZ"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15 </a:t>
            </a:r>
            <a:r>
              <a:rPr kumimoji="0" lang="de-DE"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cs-CZ"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diváků </a:t>
            </a:r>
            <a:r>
              <a:rPr kumimoji="0" lang="de-DE"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meziročně -</a:t>
            </a:r>
            <a:r>
              <a:rPr kumimoji="0" lang="de-DE"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 p.b.), </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zpravodajská stanice ČT24 pro 7 %, ČT sport pro 5 % dospělých diváků a ČT2 pro 2 %.</a:t>
            </a:r>
          </a:p>
          <a:p>
            <a:pPr marL="342900" lvl="0" indent="-342900" algn="just" fontAlgn="auto">
              <a:spcBef>
                <a:spcPts val="0"/>
              </a:spcBef>
              <a:spcAft>
                <a:spcPts val="600"/>
              </a:spcAft>
              <a:buFont typeface="Arial" panose="020B0604020202020204" pitchFamily="34" charset="0"/>
              <a:buChar char="•"/>
              <a:tabLst>
                <a:tab pos="457200" algn="l"/>
              </a:tabLst>
              <a:defRPr/>
            </a:pP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 </a:t>
            </a:r>
            <a:r>
              <a:rPr kumimoji="0" lang="cs-CZ" sz="17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navýšení podílu premiérového vysílání</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došlo </a:t>
            </a:r>
            <a:r>
              <a:rPr lang="cs-CZ" sz="1700" dirty="0">
                <a:solidFill>
                  <a:srgbClr val="000000"/>
                </a:solidFill>
                <a:latin typeface="Calibri" panose="020F0502020204030204" pitchFamily="34" charset="0"/>
                <a:cs typeface="Calibri" panose="020F0502020204030204" pitchFamily="34" charset="0"/>
              </a:rPr>
              <a:t>zejména u stanice ČT :D (+7 p.b.), a to díky zvýšenému podílu akvizice ve večerních hodinách. Nárůst premiér na vysílání jsme zaznamenali také u stanice </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ČT24 (+4 p.b.), zde především </a:t>
            </a:r>
            <a:r>
              <a:rPr lang="cs-CZ" sz="1700" dirty="0">
                <a:solidFill>
                  <a:srgbClr val="000000"/>
                </a:solidFill>
                <a:latin typeface="Calibri" panose="020F0502020204030204" pitchFamily="34" charset="0"/>
                <a:cs typeface="Calibri" panose="020F0502020204030204" pitchFamily="34" charset="0"/>
              </a:rPr>
              <a:t>v důsledku zavedení nočního vysílání po celý rok 2025. </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Pokles podílu premiér o 2 p.b. nastal u ČT </a:t>
            </a:r>
            <a:r>
              <a:rPr lang="cs-CZ" sz="1700" dirty="0">
                <a:solidFill>
                  <a:srgbClr val="000000"/>
                </a:solidFill>
                <a:latin typeface="Calibri" panose="020F0502020204030204" pitchFamily="34" charset="0"/>
                <a:cs typeface="Calibri" panose="020F0502020204030204" pitchFamily="34" charset="0"/>
              </a:rPr>
              <a:t>art</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V případě ČT1 a ČT2 se jedná o nepatrné korekce v rozpětí </a:t>
            </a:r>
            <a:r>
              <a:rPr lang="cs-CZ" sz="1700" dirty="0">
                <a:solidFill>
                  <a:srgbClr val="000000"/>
                </a:solidFill>
                <a:latin typeface="Calibri" panose="020F0502020204030204" pitchFamily="34" charset="0"/>
                <a:cs typeface="Calibri" panose="020F0502020204030204" pitchFamily="34" charset="0"/>
              </a:rPr>
              <a:t>± </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 p.b.</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lang="cs-CZ" sz="1700" b="1" dirty="0">
                <a:solidFill>
                  <a:srgbClr val="000000"/>
                </a:solidFill>
                <a:latin typeface="Calibri" panose="020F0502020204030204" pitchFamily="34" charset="0"/>
                <a:cs typeface="Calibri" panose="020F0502020204030204" pitchFamily="34" charset="0"/>
              </a:rPr>
              <a:t>Podíl vlastní tvorby </a:t>
            </a:r>
            <a:r>
              <a:rPr lang="cs-CZ" sz="1700" dirty="0">
                <a:solidFill>
                  <a:srgbClr val="000000"/>
                </a:solidFill>
                <a:latin typeface="Calibri" panose="020F0502020204030204" pitchFamily="34" charset="0"/>
                <a:cs typeface="Calibri" panose="020F0502020204030204" pitchFamily="34" charset="0"/>
              </a:rPr>
              <a:t>se</a:t>
            </a:r>
            <a:r>
              <a:rPr lang="cs-CZ" sz="1700" b="1" dirty="0">
                <a:solidFill>
                  <a:srgbClr val="000000"/>
                </a:solidFill>
                <a:latin typeface="Calibri" panose="020F0502020204030204" pitchFamily="34" charset="0"/>
                <a:cs typeface="Calibri" panose="020F0502020204030204" pitchFamily="34" charset="0"/>
              </a:rPr>
              <a:t> </a:t>
            </a:r>
            <a:r>
              <a:rPr kumimoji="0" lang="cs-CZ" sz="1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 1 p.b. navýšil u stanic ČT2 (na 44 %) a ČT :D (na 31 %). U ostatních stanic z portfolia České televize zůstal beze změny.</a:t>
            </a:r>
          </a:p>
        </p:txBody>
      </p:sp>
      <p:sp>
        <p:nvSpPr>
          <p:cNvPr id="6" name="Zástupný symbol pro datum 7">
            <a:extLst>
              <a:ext uri="{FF2B5EF4-FFF2-40B4-BE49-F238E27FC236}">
                <a16:creationId xmlns:a16="http://schemas.microsoft.com/office/drawing/2014/main" id="{A5929BAD-F514-3920-D42C-0299BED26B19}"/>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mj-lt"/>
                <a:ea typeface="+mn-ea"/>
                <a:cs typeface="Arial" charset="0"/>
              </a:rPr>
              <a:t>únor 2026</a:t>
            </a:r>
            <a:endParaRPr kumimoji="0" lang="cs-CZ" sz="1200" b="1" i="0" u="none" strike="noStrike" kern="1200" cap="none" spc="0" normalizeH="0" baseline="0" noProof="0" dirty="0">
              <a:ln>
                <a:noFill/>
              </a:ln>
              <a:solidFill>
                <a:srgbClr val="1A1F52"/>
              </a:solidFill>
              <a:effectLst/>
              <a:uLnTx/>
              <a:uFillTx/>
              <a:latin typeface="+mj-lt"/>
              <a:ea typeface="+mn-ea"/>
              <a:cs typeface="Arial" charset="0"/>
            </a:endParaRPr>
          </a:p>
        </p:txBody>
      </p:sp>
    </p:spTree>
    <p:extLst>
      <p:ext uri="{BB962C8B-B14F-4D97-AF65-F5344CB8AC3E}">
        <p14:creationId xmlns:p14="http://schemas.microsoft.com/office/powerpoint/2010/main" val="4150411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6">
            <a:extLst>
              <a:ext uri="{FF2B5EF4-FFF2-40B4-BE49-F238E27FC236}">
                <a16:creationId xmlns:a16="http://schemas.microsoft.com/office/drawing/2014/main" id="{B9934059-53E1-3DAC-9531-A23AE8B6C095}"/>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6" name="Zástupný symbol pro datum 7">
            <a:extLst>
              <a:ext uri="{FF2B5EF4-FFF2-40B4-BE49-F238E27FC236}">
                <a16:creationId xmlns:a16="http://schemas.microsoft.com/office/drawing/2014/main" id="{DD331F69-E92C-C35B-8D66-70251F6CCE9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8" name="Zástupný symbol pro číslo snímku 2">
            <a:extLst>
              <a:ext uri="{FF2B5EF4-FFF2-40B4-BE49-F238E27FC236}">
                <a16:creationId xmlns:a16="http://schemas.microsoft.com/office/drawing/2014/main" id="{040A5D0D-25B0-AC56-5865-AC7D63EA0385}"/>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25</a:t>
            </a:fld>
            <a:endParaRPr lang="cs-CZ" sz="1100" dirty="0">
              <a:solidFill>
                <a:srgbClr val="1A1F52"/>
              </a:solidFill>
              <a:latin typeface="+mj-lt"/>
              <a:cs typeface="Arial" charset="0"/>
            </a:endParaRPr>
          </a:p>
        </p:txBody>
      </p:sp>
      <p:sp>
        <p:nvSpPr>
          <p:cNvPr id="12" name="Zástupný symbol pro datum 7">
            <a:extLst>
              <a:ext uri="{FF2B5EF4-FFF2-40B4-BE49-F238E27FC236}">
                <a16:creationId xmlns:a16="http://schemas.microsoft.com/office/drawing/2014/main" id="{6FB094CD-B586-50AE-AE76-D352A14A8346}"/>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13" name="Zástupný symbol pro datum 7">
            <a:extLst>
              <a:ext uri="{FF2B5EF4-FFF2-40B4-BE49-F238E27FC236}">
                <a16:creationId xmlns:a16="http://schemas.microsoft.com/office/drawing/2014/main" id="{A4A25ADE-C6DA-88B6-6769-25EE4A3C3671}"/>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defRPr/>
            </a:pPr>
            <a:r>
              <a:rPr lang="cs-CZ" sz="1400" dirty="0">
                <a:latin typeface="Calibri"/>
              </a:rPr>
              <a:t>KANÁLY ČT</a:t>
            </a:r>
          </a:p>
        </p:txBody>
      </p:sp>
      <p:sp>
        <p:nvSpPr>
          <p:cNvPr id="14" name="Obdélník 13">
            <a:extLst>
              <a:ext uri="{FF2B5EF4-FFF2-40B4-BE49-F238E27FC236}">
                <a16:creationId xmlns:a16="http://schemas.microsoft.com/office/drawing/2014/main" id="{CAEC07B4-6DF3-B501-EB22-540026D2FEA4}"/>
              </a:ext>
            </a:extLst>
          </p:cNvPr>
          <p:cNvSpPr/>
          <p:nvPr/>
        </p:nvSpPr>
        <p:spPr>
          <a:xfrm>
            <a:off x="5159896" y="6503112"/>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defRPr/>
            </a:pPr>
            <a:r>
              <a:rPr lang="cs-CZ" sz="1000" dirty="0">
                <a:solidFill>
                  <a:prstClr val="black"/>
                </a:solidFill>
                <a:latin typeface="Calibri"/>
              </a:rPr>
              <a:t>* Začátek vysílání 23. 3. 2020, konec vysílání 31. 12. 2022</a:t>
            </a:r>
          </a:p>
        </p:txBody>
      </p:sp>
      <p:graphicFrame>
        <p:nvGraphicFramePr>
          <p:cNvPr id="4" name="Tabulka 3">
            <a:extLst>
              <a:ext uri="{FF2B5EF4-FFF2-40B4-BE49-F238E27FC236}">
                <a16:creationId xmlns:a16="http://schemas.microsoft.com/office/drawing/2014/main" id="{6A9C503D-DD7C-7A10-56FC-E5E65368A522}"/>
              </a:ext>
            </a:extLst>
          </p:cNvPr>
          <p:cNvGraphicFramePr>
            <a:graphicFrameLocks noGrp="1"/>
          </p:cNvGraphicFramePr>
          <p:nvPr>
            <p:extLst>
              <p:ext uri="{D42A27DB-BD31-4B8C-83A1-F6EECF244321}">
                <p14:modId xmlns:p14="http://schemas.microsoft.com/office/powerpoint/2010/main" val="1209804946"/>
              </p:ext>
            </p:extLst>
          </p:nvPr>
        </p:nvGraphicFramePr>
        <p:xfrm>
          <a:off x="695400" y="3861049"/>
          <a:ext cx="10801201" cy="2448268"/>
        </p:xfrm>
        <a:graphic>
          <a:graphicData uri="http://schemas.openxmlformats.org/drawingml/2006/table">
            <a:tbl>
              <a:tblPr/>
              <a:tblGrid>
                <a:gridCol w="3453547">
                  <a:extLst>
                    <a:ext uri="{9D8B030D-6E8A-4147-A177-3AD203B41FA5}">
                      <a16:colId xmlns:a16="http://schemas.microsoft.com/office/drawing/2014/main" val="20000"/>
                    </a:ext>
                  </a:extLst>
                </a:gridCol>
                <a:gridCol w="1224609">
                  <a:extLst>
                    <a:ext uri="{9D8B030D-6E8A-4147-A177-3AD203B41FA5}">
                      <a16:colId xmlns:a16="http://schemas.microsoft.com/office/drawing/2014/main" val="20007"/>
                    </a:ext>
                  </a:extLst>
                </a:gridCol>
                <a:gridCol w="1224609">
                  <a:extLst>
                    <a:ext uri="{9D8B030D-6E8A-4147-A177-3AD203B41FA5}">
                      <a16:colId xmlns:a16="http://schemas.microsoft.com/office/drawing/2014/main" val="1653539880"/>
                    </a:ext>
                  </a:extLst>
                </a:gridCol>
                <a:gridCol w="1224609">
                  <a:extLst>
                    <a:ext uri="{9D8B030D-6E8A-4147-A177-3AD203B41FA5}">
                      <a16:colId xmlns:a16="http://schemas.microsoft.com/office/drawing/2014/main" val="4178142246"/>
                    </a:ext>
                  </a:extLst>
                </a:gridCol>
                <a:gridCol w="1224609">
                  <a:extLst>
                    <a:ext uri="{9D8B030D-6E8A-4147-A177-3AD203B41FA5}">
                      <a16:colId xmlns:a16="http://schemas.microsoft.com/office/drawing/2014/main" val="20008"/>
                    </a:ext>
                  </a:extLst>
                </a:gridCol>
                <a:gridCol w="1224609">
                  <a:extLst>
                    <a:ext uri="{9D8B030D-6E8A-4147-A177-3AD203B41FA5}">
                      <a16:colId xmlns:a16="http://schemas.microsoft.com/office/drawing/2014/main" val="1606623428"/>
                    </a:ext>
                  </a:extLst>
                </a:gridCol>
                <a:gridCol w="1224609">
                  <a:extLst>
                    <a:ext uri="{9D8B030D-6E8A-4147-A177-3AD203B41FA5}">
                      <a16:colId xmlns:a16="http://schemas.microsoft.com/office/drawing/2014/main" val="3711322380"/>
                    </a:ext>
                  </a:extLst>
                </a:gridCol>
              </a:tblGrid>
              <a:tr h="368324">
                <a:tc>
                  <a:txBody>
                    <a:bodyPr/>
                    <a:lstStyle/>
                    <a:p>
                      <a:pPr algn="ctr" fontAlgn="ctr"/>
                      <a:r>
                        <a:rPr lang="cs-CZ" sz="1500" b="1" i="0" u="sng" strike="noStrike" dirty="0">
                          <a:solidFill>
                            <a:srgbClr val="000000"/>
                          </a:solidFill>
                          <a:effectLst/>
                          <a:latin typeface="Calibri" panose="020F0502020204030204" pitchFamily="34" charset="0"/>
                        </a:rPr>
                        <a:t>Skupina 4+</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500" b="1" i="0" u="none" strike="noStrike" dirty="0">
                          <a:solidFill>
                            <a:schemeClr val="tx1"/>
                          </a:solidFill>
                          <a:effectLst/>
                          <a:latin typeface="Calibri" panose="020F0502020204030204" pitchFamily="34" charset="0"/>
                        </a:rPr>
                        <a:t>2025</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2024</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59993">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15,79</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15,83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16,08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15,74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16,26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16,49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9993">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4,15</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4,05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3,94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3,79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3,85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59993">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4,52</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4,03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4,73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4,99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5,30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9993">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a:t>
                      </a:r>
                      <a:r>
                        <a:rPr lang="cs-CZ" sz="1500" b="0" i="0" u="none" strike="noStrike" kern="1200" baseline="0" dirty="0">
                          <a:solidFill>
                            <a:srgbClr val="000000"/>
                          </a:solidFill>
                          <a:effectLst/>
                          <a:latin typeface="+mj-lt"/>
                          <a:ea typeface="+mn-ea"/>
                          <a:cs typeface="+mn-cs"/>
                        </a:rPr>
                        <a:t> sport</a:t>
                      </a:r>
                      <a:endParaRPr lang="cs-CZ" sz="15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3,07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4,56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3,70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3,66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1,89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9993">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1,49</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1,80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1,95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2,11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2,19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59993">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0,42</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0,43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0,39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0,41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123242"/>
                  </a:ext>
                </a:extLst>
              </a:tr>
              <a:tr h="259993">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ČT3 </a:t>
                      </a:r>
                      <a:r>
                        <a:rPr lang="cs-CZ" sz="1500" b="0" i="0" u="none" strike="noStrike" kern="1200" dirty="0">
                          <a:solidFill>
                            <a:srgbClr val="000000"/>
                          </a:solidFill>
                          <a:effectLst/>
                          <a:latin typeface="+mn-lt"/>
                          <a:ea typeface="+mn-ea"/>
                          <a:cs typeface="+mn-cs"/>
                        </a:rPr>
                        <a:t>*</a:t>
                      </a:r>
                      <a:endParaRPr lang="cs-CZ" sz="15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1,23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0,81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59993">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5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600" b="1" i="0" u="none" strike="noStrike" dirty="0">
                          <a:solidFill>
                            <a:srgbClr val="000000"/>
                          </a:solidFill>
                          <a:effectLst/>
                          <a:latin typeface="Calibri" panose="020F0502020204030204" pitchFamily="34" charset="0"/>
                        </a:rPr>
                        <a:t>29,43</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30,69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30,10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31,58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32,43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30,94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9" name="Tabulka 8">
            <a:extLst>
              <a:ext uri="{FF2B5EF4-FFF2-40B4-BE49-F238E27FC236}">
                <a16:creationId xmlns:a16="http://schemas.microsoft.com/office/drawing/2014/main" id="{5CEA4376-AD27-CCFA-5C7B-7F954AA75B0D}"/>
              </a:ext>
            </a:extLst>
          </p:cNvPr>
          <p:cNvGraphicFramePr>
            <a:graphicFrameLocks noGrp="1"/>
          </p:cNvGraphicFramePr>
          <p:nvPr>
            <p:extLst>
              <p:ext uri="{D42A27DB-BD31-4B8C-83A1-F6EECF244321}">
                <p14:modId xmlns:p14="http://schemas.microsoft.com/office/powerpoint/2010/main" val="904159039"/>
              </p:ext>
            </p:extLst>
          </p:nvPr>
        </p:nvGraphicFramePr>
        <p:xfrm>
          <a:off x="695400" y="1268761"/>
          <a:ext cx="10801201" cy="2454830"/>
        </p:xfrm>
        <a:graphic>
          <a:graphicData uri="http://schemas.openxmlformats.org/drawingml/2006/table">
            <a:tbl>
              <a:tblPr/>
              <a:tblGrid>
                <a:gridCol w="3453547">
                  <a:extLst>
                    <a:ext uri="{9D8B030D-6E8A-4147-A177-3AD203B41FA5}">
                      <a16:colId xmlns:a16="http://schemas.microsoft.com/office/drawing/2014/main" val="20000"/>
                    </a:ext>
                  </a:extLst>
                </a:gridCol>
                <a:gridCol w="1224609">
                  <a:extLst>
                    <a:ext uri="{9D8B030D-6E8A-4147-A177-3AD203B41FA5}">
                      <a16:colId xmlns:a16="http://schemas.microsoft.com/office/drawing/2014/main" val="20007"/>
                    </a:ext>
                  </a:extLst>
                </a:gridCol>
                <a:gridCol w="1224609">
                  <a:extLst>
                    <a:ext uri="{9D8B030D-6E8A-4147-A177-3AD203B41FA5}">
                      <a16:colId xmlns:a16="http://schemas.microsoft.com/office/drawing/2014/main" val="3867568410"/>
                    </a:ext>
                  </a:extLst>
                </a:gridCol>
                <a:gridCol w="1224609">
                  <a:extLst>
                    <a:ext uri="{9D8B030D-6E8A-4147-A177-3AD203B41FA5}">
                      <a16:colId xmlns:a16="http://schemas.microsoft.com/office/drawing/2014/main" val="1099636083"/>
                    </a:ext>
                  </a:extLst>
                </a:gridCol>
                <a:gridCol w="1224609">
                  <a:extLst>
                    <a:ext uri="{9D8B030D-6E8A-4147-A177-3AD203B41FA5}">
                      <a16:colId xmlns:a16="http://schemas.microsoft.com/office/drawing/2014/main" val="20008"/>
                    </a:ext>
                  </a:extLst>
                </a:gridCol>
                <a:gridCol w="1224609">
                  <a:extLst>
                    <a:ext uri="{9D8B030D-6E8A-4147-A177-3AD203B41FA5}">
                      <a16:colId xmlns:a16="http://schemas.microsoft.com/office/drawing/2014/main" val="1760171084"/>
                    </a:ext>
                  </a:extLst>
                </a:gridCol>
                <a:gridCol w="1224609">
                  <a:extLst>
                    <a:ext uri="{9D8B030D-6E8A-4147-A177-3AD203B41FA5}">
                      <a16:colId xmlns:a16="http://schemas.microsoft.com/office/drawing/2014/main" val="1609389561"/>
                    </a:ext>
                  </a:extLst>
                </a:gridCol>
              </a:tblGrid>
              <a:tr h="378830">
                <a:tc>
                  <a:txBody>
                    <a:bodyPr/>
                    <a:lstStyle/>
                    <a:p>
                      <a:pPr algn="ctr" fontAlgn="ctr"/>
                      <a:r>
                        <a:rPr lang="cs-CZ" sz="1500" b="1" i="0" u="sng" strike="noStrike" dirty="0">
                          <a:solidFill>
                            <a:srgbClr val="000000"/>
                          </a:solidFill>
                          <a:effectLst/>
                          <a:latin typeface="Calibri" panose="020F0502020204030204" pitchFamily="34" charset="0"/>
                        </a:rPr>
                        <a:t>Skupina 15+</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500" b="1" i="0" u="none" strike="noStrike" dirty="0">
                          <a:solidFill>
                            <a:schemeClr val="tx1"/>
                          </a:solidFill>
                          <a:effectLst/>
                          <a:latin typeface="Calibri" panose="020F0502020204030204" pitchFamily="34" charset="0"/>
                        </a:rPr>
                        <a:t>2025</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2024</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59500">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16,04</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16,08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16,36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16,10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16,68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16,97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9500">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4,23</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4,15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4,06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3,91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3,94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59500">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4,62</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4,91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5,17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5,50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9500">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3,08</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4,57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3,74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3,73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1,93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9500">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0,91</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1,08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1,09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1,17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1,25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59500">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0,41</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0,42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0,40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0,39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0,42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91496527"/>
                  </a:ext>
                </a:extLst>
              </a:tr>
              <a:tr h="259500">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1,16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1,28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0,85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59500">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5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600" b="1" i="0" u="none" strike="noStrike" dirty="0">
                          <a:solidFill>
                            <a:srgbClr val="000000"/>
                          </a:solidFill>
                          <a:effectLst/>
                          <a:latin typeface="Calibri" panose="020F0502020204030204" pitchFamily="34" charset="0"/>
                        </a:rPr>
                        <a:t>29,29</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30,43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29,88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31,47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32,34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30,86</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10" name="AutoShape 2">
            <a:extLst>
              <a:ext uri="{FF2B5EF4-FFF2-40B4-BE49-F238E27FC236}">
                <a16:creationId xmlns:a16="http://schemas.microsoft.com/office/drawing/2014/main" id="{880AD2B0-07BA-B179-2077-46436C972FBB}"/>
              </a:ext>
            </a:extLst>
          </p:cNvPr>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PRŮMĚRNÝ PODÍL (SHARE) KANÁLŮ ČT NA CELODENNÍM VYSÍLÁNÍ</a:t>
            </a:r>
          </a:p>
          <a:p>
            <a:pPr marL="1588" indent="-1588" algn="ctr" defTabSz="258763">
              <a:lnSpc>
                <a:spcPct val="110000"/>
              </a:lnSpc>
              <a:spcBef>
                <a:spcPts val="0"/>
              </a:spcBef>
              <a:tabLst>
                <a:tab pos="180975" algn="l"/>
              </a:tabLst>
              <a:defRPr/>
            </a:pPr>
            <a:r>
              <a:rPr lang="cs-CZ" sz="1200" b="1" dirty="0">
                <a:solidFill>
                  <a:prstClr val="black"/>
                </a:solidFill>
                <a:latin typeface="Calibri" pitchFamily="34" charset="0"/>
              </a:rPr>
              <a:t>Zdroj: ATO – Nielsen, v %</a:t>
            </a:r>
            <a:endParaRPr lang="cs-CZ" sz="1300" dirty="0">
              <a:solidFill>
                <a:prstClr val="black"/>
              </a:solidFill>
              <a:latin typeface="Calibri" pitchFamily="34" charset="0"/>
            </a:endParaRPr>
          </a:p>
        </p:txBody>
      </p:sp>
    </p:spTree>
    <p:extLst>
      <p:ext uri="{BB962C8B-B14F-4D97-AF65-F5344CB8AC3E}">
        <p14:creationId xmlns:p14="http://schemas.microsoft.com/office/powerpoint/2010/main" val="2097013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4302FB7-FF1A-F481-83E7-B4D8373C8A78}"/>
              </a:ext>
            </a:extLst>
          </p:cNvPr>
          <p:cNvSpPr/>
          <p:nvPr/>
        </p:nvSpPr>
        <p:spPr>
          <a:xfrm>
            <a:off x="5159896" y="6503112"/>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defRPr/>
            </a:pPr>
            <a:r>
              <a:rPr lang="cs-CZ" sz="1000" dirty="0">
                <a:solidFill>
                  <a:prstClr val="black"/>
                </a:solidFill>
                <a:latin typeface="Calibri"/>
              </a:rPr>
              <a:t>* Začátek vysílání 23. 3. 2020, konec vysílání 31. 12. 2022</a:t>
            </a:r>
          </a:p>
        </p:txBody>
      </p:sp>
      <p:pic>
        <p:nvPicPr>
          <p:cNvPr id="5" name="Obrázek 6">
            <a:extLst>
              <a:ext uri="{FF2B5EF4-FFF2-40B4-BE49-F238E27FC236}">
                <a16:creationId xmlns:a16="http://schemas.microsoft.com/office/drawing/2014/main" id="{5A503C53-99D7-8C78-D70E-1C714A367E1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6" name="Zástupný symbol pro datum 7">
            <a:extLst>
              <a:ext uri="{FF2B5EF4-FFF2-40B4-BE49-F238E27FC236}">
                <a16:creationId xmlns:a16="http://schemas.microsoft.com/office/drawing/2014/main" id="{CF578CE4-0E50-5A7D-9374-7B2BBD17BD71}"/>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7" name="Zástupný symbol pro číslo snímku 2">
            <a:extLst>
              <a:ext uri="{FF2B5EF4-FFF2-40B4-BE49-F238E27FC236}">
                <a16:creationId xmlns:a16="http://schemas.microsoft.com/office/drawing/2014/main" id="{74B112F5-80A7-BA65-CC17-7E3775C4755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26</a:t>
            </a:fld>
            <a:endParaRPr lang="cs-CZ" sz="1100" dirty="0">
              <a:solidFill>
                <a:srgbClr val="1A1F52"/>
              </a:solidFill>
              <a:latin typeface="+mj-lt"/>
              <a:cs typeface="Arial" charset="0"/>
            </a:endParaRPr>
          </a:p>
        </p:txBody>
      </p:sp>
      <p:sp>
        <p:nvSpPr>
          <p:cNvPr id="8" name="Zástupný symbol pro datum 7">
            <a:extLst>
              <a:ext uri="{FF2B5EF4-FFF2-40B4-BE49-F238E27FC236}">
                <a16:creationId xmlns:a16="http://schemas.microsoft.com/office/drawing/2014/main" id="{4E1A3855-E016-E138-2A05-3EB150F76B94}"/>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13" name="Zástupný symbol pro datum 7">
            <a:extLst>
              <a:ext uri="{FF2B5EF4-FFF2-40B4-BE49-F238E27FC236}">
                <a16:creationId xmlns:a16="http://schemas.microsoft.com/office/drawing/2014/main" id="{7B339FDD-06F6-8B41-F2D2-1E8FBA31D8E2}"/>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defRPr/>
            </a:pPr>
            <a:r>
              <a:rPr lang="cs-CZ" sz="1400" dirty="0">
                <a:latin typeface="Calibri"/>
              </a:rPr>
              <a:t>KANÁLY ČT</a:t>
            </a:r>
          </a:p>
        </p:txBody>
      </p:sp>
      <p:graphicFrame>
        <p:nvGraphicFramePr>
          <p:cNvPr id="9" name="Tabulka 8">
            <a:extLst>
              <a:ext uri="{FF2B5EF4-FFF2-40B4-BE49-F238E27FC236}">
                <a16:creationId xmlns:a16="http://schemas.microsoft.com/office/drawing/2014/main" id="{EF304DBC-6E83-B3C2-B6B9-78D0645B79D5}"/>
              </a:ext>
            </a:extLst>
          </p:cNvPr>
          <p:cNvGraphicFramePr>
            <a:graphicFrameLocks noGrp="1"/>
          </p:cNvGraphicFramePr>
          <p:nvPr>
            <p:extLst>
              <p:ext uri="{D42A27DB-BD31-4B8C-83A1-F6EECF244321}">
                <p14:modId xmlns:p14="http://schemas.microsoft.com/office/powerpoint/2010/main" val="3455806938"/>
              </p:ext>
            </p:extLst>
          </p:nvPr>
        </p:nvGraphicFramePr>
        <p:xfrm>
          <a:off x="695399" y="3861051"/>
          <a:ext cx="10801202" cy="2454907"/>
        </p:xfrm>
        <a:graphic>
          <a:graphicData uri="http://schemas.openxmlformats.org/drawingml/2006/table">
            <a:tbl>
              <a:tblPr/>
              <a:tblGrid>
                <a:gridCol w="3453548">
                  <a:extLst>
                    <a:ext uri="{9D8B030D-6E8A-4147-A177-3AD203B41FA5}">
                      <a16:colId xmlns:a16="http://schemas.microsoft.com/office/drawing/2014/main" val="20000"/>
                    </a:ext>
                  </a:extLst>
                </a:gridCol>
                <a:gridCol w="1224609">
                  <a:extLst>
                    <a:ext uri="{9D8B030D-6E8A-4147-A177-3AD203B41FA5}">
                      <a16:colId xmlns:a16="http://schemas.microsoft.com/office/drawing/2014/main" val="20007"/>
                    </a:ext>
                  </a:extLst>
                </a:gridCol>
                <a:gridCol w="1224609">
                  <a:extLst>
                    <a:ext uri="{9D8B030D-6E8A-4147-A177-3AD203B41FA5}">
                      <a16:colId xmlns:a16="http://schemas.microsoft.com/office/drawing/2014/main" val="1653539880"/>
                    </a:ext>
                  </a:extLst>
                </a:gridCol>
                <a:gridCol w="1224609">
                  <a:extLst>
                    <a:ext uri="{9D8B030D-6E8A-4147-A177-3AD203B41FA5}">
                      <a16:colId xmlns:a16="http://schemas.microsoft.com/office/drawing/2014/main" val="4178142246"/>
                    </a:ext>
                  </a:extLst>
                </a:gridCol>
                <a:gridCol w="1224609">
                  <a:extLst>
                    <a:ext uri="{9D8B030D-6E8A-4147-A177-3AD203B41FA5}">
                      <a16:colId xmlns:a16="http://schemas.microsoft.com/office/drawing/2014/main" val="20008"/>
                    </a:ext>
                  </a:extLst>
                </a:gridCol>
                <a:gridCol w="1224609">
                  <a:extLst>
                    <a:ext uri="{9D8B030D-6E8A-4147-A177-3AD203B41FA5}">
                      <a16:colId xmlns:a16="http://schemas.microsoft.com/office/drawing/2014/main" val="1606623428"/>
                    </a:ext>
                  </a:extLst>
                </a:gridCol>
                <a:gridCol w="1224609">
                  <a:extLst>
                    <a:ext uri="{9D8B030D-6E8A-4147-A177-3AD203B41FA5}">
                      <a16:colId xmlns:a16="http://schemas.microsoft.com/office/drawing/2014/main" val="1008418505"/>
                    </a:ext>
                  </a:extLst>
                </a:gridCol>
              </a:tblGrid>
              <a:tr h="369323">
                <a:tc>
                  <a:txBody>
                    <a:bodyPr/>
                    <a:lstStyle/>
                    <a:p>
                      <a:pPr algn="ctr" fontAlgn="ctr"/>
                      <a:r>
                        <a:rPr lang="cs-CZ" sz="1500" b="1" i="0" u="sng" strike="noStrike" dirty="0">
                          <a:solidFill>
                            <a:srgbClr val="000000"/>
                          </a:solidFill>
                          <a:effectLst/>
                          <a:latin typeface="Calibri" panose="020F0502020204030204" pitchFamily="34" charset="0"/>
                        </a:rPr>
                        <a:t>Skupina 4+</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500" b="1" i="0" u="none" strike="noStrike" dirty="0">
                          <a:solidFill>
                            <a:schemeClr val="tx1"/>
                          </a:solidFill>
                          <a:effectLst/>
                          <a:latin typeface="Calibri" panose="020F0502020204030204" pitchFamily="34" charset="0"/>
                        </a:rPr>
                        <a:t>2025</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2024</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698">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19,49</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19,29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19,88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19,35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20,01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20,06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698">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3,84</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3,77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3,72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3,60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3,63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60698">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2,92</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2,24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2,68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2,58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2,71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60698">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a:t>
                      </a:r>
                      <a:r>
                        <a:rPr lang="cs-CZ" sz="1500" b="0" i="0" u="none" strike="noStrike" kern="1200" baseline="0" dirty="0">
                          <a:solidFill>
                            <a:srgbClr val="000000"/>
                          </a:solidFill>
                          <a:effectLst/>
                          <a:latin typeface="+mj-lt"/>
                          <a:ea typeface="+mn-ea"/>
                          <a:cs typeface="+mn-cs"/>
                        </a:rPr>
                        <a:t> sport</a:t>
                      </a:r>
                      <a:endParaRPr lang="cs-CZ" sz="15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1,99</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3,88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2,54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2,47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1,01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60698">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0,77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0,95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1,01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1,08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60698">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0,78</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0,80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0,76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92576488"/>
                  </a:ext>
                </a:extLst>
              </a:tr>
              <a:tr h="260698">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1,08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0,07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8056826"/>
                  </a:ext>
                </a:extLst>
              </a:tr>
              <a:tr h="260698">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5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600" b="1" i="0" u="none" strike="noStrike" dirty="0">
                          <a:solidFill>
                            <a:srgbClr val="000000"/>
                          </a:solidFill>
                          <a:effectLst/>
                          <a:latin typeface="Calibri" panose="020F0502020204030204" pitchFamily="34" charset="0"/>
                        </a:rPr>
                        <a:t>29,79</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30,94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30,36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31,13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31,54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29,38</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10" name="Tabulka 9">
            <a:extLst>
              <a:ext uri="{FF2B5EF4-FFF2-40B4-BE49-F238E27FC236}">
                <a16:creationId xmlns:a16="http://schemas.microsoft.com/office/drawing/2014/main" id="{4D7D6088-1F58-4D8C-124C-3A166349A176}"/>
              </a:ext>
            </a:extLst>
          </p:cNvPr>
          <p:cNvGraphicFramePr>
            <a:graphicFrameLocks noGrp="1"/>
          </p:cNvGraphicFramePr>
          <p:nvPr>
            <p:extLst>
              <p:ext uri="{D42A27DB-BD31-4B8C-83A1-F6EECF244321}">
                <p14:modId xmlns:p14="http://schemas.microsoft.com/office/powerpoint/2010/main" val="3837671573"/>
              </p:ext>
            </p:extLst>
          </p:nvPr>
        </p:nvGraphicFramePr>
        <p:xfrm>
          <a:off x="695399" y="1268761"/>
          <a:ext cx="10801202" cy="2454824"/>
        </p:xfrm>
        <a:graphic>
          <a:graphicData uri="http://schemas.openxmlformats.org/drawingml/2006/table">
            <a:tbl>
              <a:tblPr/>
              <a:tblGrid>
                <a:gridCol w="3453548">
                  <a:extLst>
                    <a:ext uri="{9D8B030D-6E8A-4147-A177-3AD203B41FA5}">
                      <a16:colId xmlns:a16="http://schemas.microsoft.com/office/drawing/2014/main" val="20000"/>
                    </a:ext>
                  </a:extLst>
                </a:gridCol>
                <a:gridCol w="1224609">
                  <a:extLst>
                    <a:ext uri="{9D8B030D-6E8A-4147-A177-3AD203B41FA5}">
                      <a16:colId xmlns:a16="http://schemas.microsoft.com/office/drawing/2014/main" val="20007"/>
                    </a:ext>
                  </a:extLst>
                </a:gridCol>
                <a:gridCol w="1224609">
                  <a:extLst>
                    <a:ext uri="{9D8B030D-6E8A-4147-A177-3AD203B41FA5}">
                      <a16:colId xmlns:a16="http://schemas.microsoft.com/office/drawing/2014/main" val="3867568410"/>
                    </a:ext>
                  </a:extLst>
                </a:gridCol>
                <a:gridCol w="1224609">
                  <a:extLst>
                    <a:ext uri="{9D8B030D-6E8A-4147-A177-3AD203B41FA5}">
                      <a16:colId xmlns:a16="http://schemas.microsoft.com/office/drawing/2014/main" val="1099636083"/>
                    </a:ext>
                  </a:extLst>
                </a:gridCol>
                <a:gridCol w="1224609">
                  <a:extLst>
                    <a:ext uri="{9D8B030D-6E8A-4147-A177-3AD203B41FA5}">
                      <a16:colId xmlns:a16="http://schemas.microsoft.com/office/drawing/2014/main" val="20008"/>
                    </a:ext>
                  </a:extLst>
                </a:gridCol>
                <a:gridCol w="1224609">
                  <a:extLst>
                    <a:ext uri="{9D8B030D-6E8A-4147-A177-3AD203B41FA5}">
                      <a16:colId xmlns:a16="http://schemas.microsoft.com/office/drawing/2014/main" val="1760171084"/>
                    </a:ext>
                  </a:extLst>
                </a:gridCol>
                <a:gridCol w="1224609">
                  <a:extLst>
                    <a:ext uri="{9D8B030D-6E8A-4147-A177-3AD203B41FA5}">
                      <a16:colId xmlns:a16="http://schemas.microsoft.com/office/drawing/2014/main" val="4185770270"/>
                    </a:ext>
                  </a:extLst>
                </a:gridCol>
              </a:tblGrid>
              <a:tr h="378832">
                <a:tc>
                  <a:txBody>
                    <a:bodyPr/>
                    <a:lstStyle/>
                    <a:p>
                      <a:pPr algn="ctr" fontAlgn="ctr"/>
                      <a:r>
                        <a:rPr lang="cs-CZ" sz="1500" b="1" i="0" u="sng" strike="noStrike" dirty="0">
                          <a:solidFill>
                            <a:srgbClr val="000000"/>
                          </a:solidFill>
                          <a:effectLst/>
                          <a:latin typeface="Calibri" panose="020F0502020204030204" pitchFamily="34" charset="0"/>
                        </a:rPr>
                        <a:t>Skupina 15+</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500" b="1" i="0" u="none" strike="noStrike" dirty="0">
                          <a:solidFill>
                            <a:schemeClr val="tx1"/>
                          </a:solidFill>
                          <a:effectLst/>
                          <a:latin typeface="Calibri" panose="020F0502020204030204" pitchFamily="34" charset="0"/>
                        </a:rPr>
                        <a:t>2025</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2024</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5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59499">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19,76</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19,51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20,09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19,68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20,36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20,43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9499">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3,91</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3,86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3,75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59499">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2,96</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2,28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2,76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2,66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2,78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9499">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1,97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3,83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2,54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2,50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1,03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9499">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0,41</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0,49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0,53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0,55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0,63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59499">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0,75</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0,76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0,72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0,70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0,74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19757787"/>
                  </a:ext>
                </a:extLst>
              </a:tr>
              <a:tr h="259499">
                <a:tc>
                  <a:txBody>
                    <a:bodyPr/>
                    <a:lstStyle/>
                    <a:p>
                      <a:pPr marL="85725" indent="0" algn="l" defTabSz="914400" rtl="0" eaLnBrk="1" fontAlgn="ctr" latinLnBrk="0" hangingPunct="1"/>
                      <a:r>
                        <a:rPr lang="cs-CZ" sz="15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rPr>
                        <a:t>1,11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500" b="0" i="0" u="none" strike="noStrike" kern="1200" dirty="0">
                          <a:solidFill>
                            <a:schemeClr val="tx1"/>
                          </a:solidFill>
                          <a:effectLst/>
                          <a:latin typeface="Calibri" panose="020F0502020204030204" pitchFamily="34" charset="0"/>
                          <a:ea typeface="+mn-ea"/>
                          <a:cs typeface="+mn-cs"/>
                        </a:rPr>
                        <a:t>0,08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7639238"/>
                  </a:ext>
                </a:extLst>
              </a:tr>
              <a:tr h="259499">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5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600" b="1" i="0" u="none" strike="noStrike" dirty="0">
                          <a:solidFill>
                            <a:srgbClr val="000000"/>
                          </a:solidFill>
                          <a:effectLst/>
                          <a:latin typeface="Calibri" panose="020F0502020204030204" pitchFamily="34" charset="0"/>
                        </a:rPr>
                        <a:t>29,76</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30,74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30,20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31,19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dirty="0">
                          <a:solidFill>
                            <a:srgbClr val="000000"/>
                          </a:solidFill>
                          <a:effectLst/>
                          <a:latin typeface="Calibri" panose="020F0502020204030204" pitchFamily="34" charset="0"/>
                        </a:rPr>
                        <a:t>31,59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500" b="0" i="0" u="none" strike="noStrike" kern="1200" dirty="0">
                          <a:solidFill>
                            <a:srgbClr val="000000"/>
                          </a:solidFill>
                          <a:effectLst/>
                          <a:latin typeface="Calibri" panose="020F0502020204030204" pitchFamily="34" charset="0"/>
                          <a:ea typeface="+mn-ea"/>
                          <a:cs typeface="+mn-cs"/>
                        </a:rPr>
                        <a:t>29,45</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11" name="AutoShape 2">
            <a:extLst>
              <a:ext uri="{FF2B5EF4-FFF2-40B4-BE49-F238E27FC236}">
                <a16:creationId xmlns:a16="http://schemas.microsoft.com/office/drawing/2014/main" id="{A23EE356-7BBB-E8F3-3C87-B197BEA7041C}"/>
              </a:ext>
            </a:extLst>
          </p:cNvPr>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PRŮMĚRNÝ PODÍL (SHARE) KANÁLŮ ČT V HLAVNÍM ČASE (19.00 – 22.00)</a:t>
            </a:r>
          </a:p>
          <a:p>
            <a:pPr marL="1588" indent="-1588" algn="ctr" defTabSz="258763">
              <a:lnSpc>
                <a:spcPct val="110000"/>
              </a:lnSpc>
              <a:spcBef>
                <a:spcPts val="0"/>
              </a:spcBef>
              <a:tabLst>
                <a:tab pos="180975" algn="l"/>
              </a:tabLst>
              <a:defRPr/>
            </a:pPr>
            <a:r>
              <a:rPr lang="cs-CZ" sz="1200" b="1" dirty="0">
                <a:solidFill>
                  <a:prstClr val="black"/>
                </a:solidFill>
                <a:latin typeface="Calibri" pitchFamily="34" charset="0"/>
              </a:rPr>
              <a:t>Zdroj: ATO – Nielsen, v %</a:t>
            </a:r>
            <a:endParaRPr lang="cs-CZ" sz="1300" dirty="0">
              <a:solidFill>
                <a:prstClr val="black"/>
              </a:solidFill>
              <a:latin typeface="Calibri" pitchFamily="34" charset="0"/>
            </a:endParaRPr>
          </a:p>
        </p:txBody>
      </p:sp>
    </p:spTree>
    <p:extLst>
      <p:ext uri="{BB962C8B-B14F-4D97-AF65-F5344CB8AC3E}">
        <p14:creationId xmlns:p14="http://schemas.microsoft.com/office/powerpoint/2010/main" val="374049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1161420884"/>
              </p:ext>
            </p:extLst>
          </p:nvPr>
        </p:nvGraphicFramePr>
        <p:xfrm>
          <a:off x="696000" y="1772816"/>
          <a:ext cx="10800000" cy="4423652"/>
        </p:xfrm>
        <a:graphic>
          <a:graphicData uri="http://schemas.openxmlformats.org/drawingml/2006/chart">
            <c:chart xmlns:c="http://schemas.openxmlformats.org/drawingml/2006/chart" xmlns:r="http://schemas.openxmlformats.org/officeDocument/2006/relationships" r:id="rId3"/>
          </a:graphicData>
        </a:graphic>
      </p:graphicFrame>
      <p:sp>
        <p:nvSpPr>
          <p:cNvPr id="7"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2025: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ZPRAVODAJSKÝCH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29" name="Obdélník 28">
            <a:extLst>
              <a:ext uri="{FF2B5EF4-FFF2-40B4-BE49-F238E27FC236}">
                <a16:creationId xmlns:a16="http://schemas.microsoft.com/office/drawing/2014/main" id="{EEA39177-82B1-40FF-A1D4-223ACB6E9708}"/>
              </a:ext>
            </a:extLst>
          </p:cNvPr>
          <p:cNvSpPr/>
          <p:nvPr/>
        </p:nvSpPr>
        <p:spPr>
          <a:xfrm>
            <a:off x="370800" y="6071064"/>
            <a:ext cx="11449835"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541338" indent="-541338" algn="r">
              <a:defRPr/>
            </a:pPr>
            <a:r>
              <a:rPr lang="cs-CZ" sz="1000" dirty="0">
                <a:solidFill>
                  <a:prstClr val="black"/>
                </a:solidFill>
                <a:latin typeface="Calibri"/>
              </a:rPr>
              <a:t>Data pro (v předchozích letech uváděné) zpravodajské stanice 24H (Španělsko), RTÉ </a:t>
            </a:r>
            <a:r>
              <a:rPr lang="cs-CZ" sz="1000" dirty="0" err="1">
                <a:solidFill>
                  <a:prstClr val="black"/>
                </a:solidFill>
                <a:latin typeface="Calibri"/>
              </a:rPr>
              <a:t>News</a:t>
            </a:r>
            <a:r>
              <a:rPr lang="cs-CZ" sz="1000" dirty="0">
                <a:solidFill>
                  <a:prstClr val="black"/>
                </a:solidFill>
                <a:latin typeface="Calibri"/>
              </a:rPr>
              <a:t> </a:t>
            </a:r>
            <a:r>
              <a:rPr lang="cs-CZ" sz="1000" dirty="0" err="1">
                <a:solidFill>
                  <a:prstClr val="black"/>
                </a:solidFill>
                <a:latin typeface="Calibri"/>
              </a:rPr>
              <a:t>Now</a:t>
            </a:r>
            <a:r>
              <a:rPr lang="cs-CZ" sz="1000" dirty="0">
                <a:solidFill>
                  <a:prstClr val="black"/>
                </a:solidFill>
                <a:latin typeface="Calibri"/>
              </a:rPr>
              <a:t> (Irsko) a SRF </a:t>
            </a:r>
            <a:r>
              <a:rPr lang="cs-CZ" sz="1000" dirty="0" err="1">
                <a:solidFill>
                  <a:prstClr val="black"/>
                </a:solidFill>
                <a:latin typeface="Calibri"/>
              </a:rPr>
              <a:t>info</a:t>
            </a:r>
            <a:r>
              <a:rPr lang="cs-CZ" sz="1000" dirty="0">
                <a:solidFill>
                  <a:prstClr val="black"/>
                </a:solidFill>
                <a:latin typeface="Calibri"/>
              </a:rPr>
              <a:t> (Švýcarsko) nebyla příslušnými televizemi poskytnuta.   </a:t>
            </a:r>
          </a:p>
          <a:p>
            <a:pPr marL="541338" indent="-541338" algn="r">
              <a:defRPr/>
            </a:pPr>
            <a:r>
              <a:rPr lang="cs-CZ" sz="1000" dirty="0">
                <a:solidFill>
                  <a:prstClr val="black"/>
                </a:solidFill>
                <a:latin typeface="Calibri"/>
              </a:rPr>
              <a:t>CS 15+, s výjimkou TVP Info (16+), NPO Politic and News (6+), Franceinfo (4+), Tagesschau24 a Phoenix – ARD+ZDF (3+)</a:t>
            </a:r>
          </a:p>
        </p:txBody>
      </p:sp>
      <p:pic>
        <p:nvPicPr>
          <p:cNvPr id="32" name="Picture 2">
            <a:extLst>
              <a:ext uri="{FF2B5EF4-FFF2-40B4-BE49-F238E27FC236}">
                <a16:creationId xmlns:a16="http://schemas.microsoft.com/office/drawing/2014/main" id="{738EF57B-296B-4909-8F4B-C2D3652BF30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575" b="96850" l="0" r="100000">
                        <a14:foregroundMark x1="6718" y1="24409" x2="6718" y2="24409"/>
                        <a14:foregroundMark x1="71835" y1="33858" x2="71835" y2="33858"/>
                        <a14:foregroundMark x1="85530" y1="33071" x2="85530" y2="33071"/>
                        <a14:backgroundMark x1="19638" y1="40945" x2="19638" y2="40945"/>
                      </a14:backgroundRemoval>
                    </a14:imgEffect>
                  </a14:imgLayer>
                </a14:imgProps>
              </a:ext>
              <a:ext uri="{28A0092B-C50C-407E-A947-70E740481C1C}">
                <a14:useLocalDpi xmlns:a14="http://schemas.microsoft.com/office/drawing/2010/main" val="0"/>
              </a:ext>
            </a:extLst>
          </a:blip>
          <a:srcRect/>
          <a:stretch>
            <a:fillRect/>
          </a:stretch>
        </p:blipFill>
        <p:spPr bwMode="auto">
          <a:xfrm>
            <a:off x="696000" y="1430195"/>
            <a:ext cx="109700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6">
            <a:extLst>
              <a:ext uri="{FF2B5EF4-FFF2-40B4-BE49-F238E27FC236}">
                <a16:creationId xmlns:a16="http://schemas.microsoft.com/office/drawing/2014/main" id="{AD1E9A81-B29B-6181-C31A-4CF732B2540C}"/>
              </a:ext>
            </a:extLst>
          </p:cNvPr>
          <p:cNvPicPr>
            <a:picLocks/>
          </p:cNvPicPr>
          <p:nvPr/>
        </p:nvPicPr>
        <p:blipFill>
          <a:blip r:embed="rId6"/>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1036B8EF-7B27-8AB8-5367-958C16154ACD}"/>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78568E13-078A-5D83-3732-44976665F1C1}"/>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27</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2B1265E1-B50A-E885-A7C8-BCC7BBA288C1}"/>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6" name="Zástupný symbol pro datum 7">
            <a:extLst>
              <a:ext uri="{FF2B5EF4-FFF2-40B4-BE49-F238E27FC236}">
                <a16:creationId xmlns:a16="http://schemas.microsoft.com/office/drawing/2014/main" id="{CFCEB9B9-E399-EA6E-4129-2100A74B9232}"/>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defRPr/>
            </a:pPr>
            <a:r>
              <a:rPr lang="cs-CZ" sz="1400" dirty="0">
                <a:latin typeface="Calibri"/>
              </a:rPr>
              <a:t>KANÁLY ČT</a:t>
            </a:r>
          </a:p>
        </p:txBody>
      </p:sp>
    </p:spTree>
    <p:extLst>
      <p:ext uri="{BB962C8B-B14F-4D97-AF65-F5344CB8AC3E}">
        <p14:creationId xmlns:p14="http://schemas.microsoft.com/office/powerpoint/2010/main" val="2715437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2025: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SPORTOVNÍCH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graphicFrame>
        <p:nvGraphicFramePr>
          <p:cNvPr id="13" name="Graf 12">
            <a:extLst>
              <a:ext uri="{FF2B5EF4-FFF2-40B4-BE49-F238E27FC236}">
                <a16:creationId xmlns:a16="http://schemas.microsoft.com/office/drawing/2014/main" id="{62875D62-9CF6-4905-9289-FAB79B3EE84E}"/>
              </a:ext>
            </a:extLst>
          </p:cNvPr>
          <p:cNvGraphicFramePr>
            <a:graphicFrameLocks/>
          </p:cNvGraphicFramePr>
          <p:nvPr>
            <p:extLst>
              <p:ext uri="{D42A27DB-BD31-4B8C-83A1-F6EECF244321}">
                <p14:modId xmlns:p14="http://schemas.microsoft.com/office/powerpoint/2010/main" val="3381035266"/>
              </p:ext>
            </p:extLst>
          </p:nvPr>
        </p:nvGraphicFramePr>
        <p:xfrm>
          <a:off x="696000" y="1772816"/>
          <a:ext cx="10800000" cy="4423652"/>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2">
            <a:extLst>
              <a:ext uri="{FF2B5EF4-FFF2-40B4-BE49-F238E27FC236}">
                <a16:creationId xmlns:a16="http://schemas.microsoft.com/office/drawing/2014/main" id="{231AFD66-8B05-4E3C-910E-75583B65B4E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559" b="100000" l="562" r="100000">
                        <a14:foregroundMark x1="30150" y1="47794" x2="30150" y2="47794"/>
                        <a14:foregroundMark x1="3371" y1="32353" x2="3371" y2="32353"/>
                        <a14:foregroundMark x1="41573" y1="36029" x2="41573" y2="36029"/>
                        <a14:foregroundMark x1="52996" y1="39706" x2="52996" y2="39706"/>
                        <a14:foregroundMark x1="66667" y1="42647" x2="66667" y2="42647"/>
                        <a14:foregroundMark x1="82210" y1="42647" x2="82210" y2="42647"/>
                        <a14:foregroundMark x1="93258" y1="39706" x2="93258" y2="39706"/>
                      </a14:backgroundRemoval>
                    </a14:imgEffect>
                  </a14:imgLayer>
                </a14:imgProps>
              </a:ext>
              <a:ext uri="{28A0092B-C50C-407E-A947-70E740481C1C}">
                <a14:useLocalDpi xmlns:a14="http://schemas.microsoft.com/office/drawing/2010/main" val="0"/>
              </a:ext>
            </a:extLst>
          </a:blip>
          <a:srcRect/>
          <a:stretch>
            <a:fillRect/>
          </a:stretch>
        </p:blipFill>
        <p:spPr bwMode="auto">
          <a:xfrm>
            <a:off x="696000" y="1440000"/>
            <a:ext cx="1413529"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6">
            <a:extLst>
              <a:ext uri="{FF2B5EF4-FFF2-40B4-BE49-F238E27FC236}">
                <a16:creationId xmlns:a16="http://schemas.microsoft.com/office/drawing/2014/main" id="{A583AB0B-E54C-F85E-D73F-314864F47AB2}"/>
              </a:ext>
            </a:extLst>
          </p:cNvPr>
          <p:cNvPicPr>
            <a:picLocks/>
          </p:cNvPicPr>
          <p:nvPr/>
        </p:nvPicPr>
        <p:blipFill>
          <a:blip r:embed="rId6"/>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4DF19338-356C-9FE8-76B3-5304503579DE}"/>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E7024A46-FDB5-054E-9859-7DC32C0618D0}"/>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28</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72EC27A6-3756-A9E2-1427-0F3E22952FB1}"/>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6" name="Zástupný symbol pro datum 7">
            <a:extLst>
              <a:ext uri="{FF2B5EF4-FFF2-40B4-BE49-F238E27FC236}">
                <a16:creationId xmlns:a16="http://schemas.microsoft.com/office/drawing/2014/main" id="{A0356608-6E8A-0BE9-4A42-68ECF04F21EB}"/>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defRPr/>
            </a:pPr>
            <a:r>
              <a:rPr lang="cs-CZ" sz="1400" dirty="0">
                <a:latin typeface="Calibri"/>
              </a:rPr>
              <a:t>KANÁLY ČT</a:t>
            </a:r>
          </a:p>
        </p:txBody>
      </p:sp>
      <p:sp>
        <p:nvSpPr>
          <p:cNvPr id="29" name="Obdélník 28">
            <a:extLst>
              <a:ext uri="{FF2B5EF4-FFF2-40B4-BE49-F238E27FC236}">
                <a16:creationId xmlns:a16="http://schemas.microsoft.com/office/drawing/2014/main" id="{EEA39177-82B1-40FF-A1D4-223ACB6E9708}"/>
              </a:ext>
            </a:extLst>
          </p:cNvPr>
          <p:cNvSpPr/>
          <p:nvPr/>
        </p:nvSpPr>
        <p:spPr>
          <a:xfrm>
            <a:off x="1199457" y="6071064"/>
            <a:ext cx="10621180"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541338" indent="-541338" algn="r">
              <a:defRPr/>
            </a:pPr>
            <a:r>
              <a:rPr lang="cs-CZ" sz="1000" dirty="0">
                <a:solidFill>
                  <a:prstClr val="black"/>
                </a:solidFill>
                <a:latin typeface="Calibri"/>
              </a:rPr>
              <a:t>Data pro (v předchozích letech uváděnou) sportovní stanici </a:t>
            </a:r>
            <a:r>
              <a:rPr lang="cs-CZ" sz="1000" dirty="0" err="1">
                <a:solidFill>
                  <a:prstClr val="black"/>
                </a:solidFill>
                <a:latin typeface="Calibri"/>
              </a:rPr>
              <a:t>Teledeporte</a:t>
            </a:r>
            <a:r>
              <a:rPr lang="cs-CZ" sz="1000" dirty="0">
                <a:solidFill>
                  <a:prstClr val="black"/>
                </a:solidFill>
                <a:latin typeface="Calibri"/>
              </a:rPr>
              <a:t> (Španělsko) nebyla poskytnuta. </a:t>
            </a:r>
          </a:p>
          <a:p>
            <a:pPr marL="541338" indent="-541338" algn="r">
              <a:defRPr/>
            </a:pPr>
            <a:r>
              <a:rPr lang="cs-CZ" sz="1000" dirty="0">
                <a:solidFill>
                  <a:prstClr val="black"/>
                </a:solidFill>
                <a:latin typeface="Calibri"/>
              </a:rPr>
              <a:t>CS 15+ s výjimkou TVP Sport (16+) a ORF Sport Plus (12+)</a:t>
            </a:r>
          </a:p>
        </p:txBody>
      </p:sp>
    </p:spTree>
    <p:extLst>
      <p:ext uri="{BB962C8B-B14F-4D97-AF65-F5344CB8AC3E}">
        <p14:creationId xmlns:p14="http://schemas.microsoft.com/office/powerpoint/2010/main" val="4106447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2025: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KULTURNÍCH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graphicFrame>
        <p:nvGraphicFramePr>
          <p:cNvPr id="13" name="Graf 12">
            <a:extLst>
              <a:ext uri="{FF2B5EF4-FFF2-40B4-BE49-F238E27FC236}">
                <a16:creationId xmlns:a16="http://schemas.microsoft.com/office/drawing/2014/main" id="{C7827223-976B-4EF4-AC36-297C8E0C4749}"/>
              </a:ext>
            </a:extLst>
          </p:cNvPr>
          <p:cNvGraphicFramePr>
            <a:graphicFrameLocks/>
          </p:cNvGraphicFramePr>
          <p:nvPr>
            <p:extLst>
              <p:ext uri="{D42A27DB-BD31-4B8C-83A1-F6EECF244321}">
                <p14:modId xmlns:p14="http://schemas.microsoft.com/office/powerpoint/2010/main" val="2036523207"/>
              </p:ext>
            </p:extLst>
          </p:nvPr>
        </p:nvGraphicFramePr>
        <p:xfrm>
          <a:off x="696000" y="1741652"/>
          <a:ext cx="10800000" cy="4423652"/>
        </p:xfrm>
        <a:graphic>
          <a:graphicData uri="http://schemas.openxmlformats.org/drawingml/2006/chart">
            <c:chart xmlns:c="http://schemas.openxmlformats.org/drawingml/2006/chart" xmlns:r="http://schemas.openxmlformats.org/officeDocument/2006/relationships" r:id="rId3"/>
          </a:graphicData>
        </a:graphic>
      </p:graphicFrame>
      <p:pic>
        <p:nvPicPr>
          <p:cNvPr id="14" name="Obrázek 13">
            <a:extLst>
              <a:ext uri="{FF2B5EF4-FFF2-40B4-BE49-F238E27FC236}">
                <a16:creationId xmlns:a16="http://schemas.microsoft.com/office/drawing/2014/main" id="{83F49B4A-9E49-4757-829A-28126BA26B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0" y="1440000"/>
            <a:ext cx="1143664" cy="360000"/>
          </a:xfrm>
          <a:prstGeom prst="rect">
            <a:avLst/>
          </a:prstGeom>
        </p:spPr>
      </p:pic>
      <p:pic>
        <p:nvPicPr>
          <p:cNvPr id="3" name="Obrázek 6">
            <a:extLst>
              <a:ext uri="{FF2B5EF4-FFF2-40B4-BE49-F238E27FC236}">
                <a16:creationId xmlns:a16="http://schemas.microsoft.com/office/drawing/2014/main" id="{7F756FB4-6428-6030-76CD-97F59294A7E1}"/>
              </a:ext>
            </a:extLst>
          </p:cNvPr>
          <p:cNvPicPr>
            <a:picLocks/>
          </p:cNvPicPr>
          <p:nvPr/>
        </p:nvPicPr>
        <p:blipFill>
          <a:blip r:embed="rId5"/>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2462B0A1-C80F-C04E-903A-FB27D15F36BF}"/>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59A54051-7FA7-873F-3B2A-20381BA56D5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29</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36548937-D104-4308-6BD1-3BB356B46597}"/>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8" name="Zástupný symbol pro datum 7">
            <a:extLst>
              <a:ext uri="{FF2B5EF4-FFF2-40B4-BE49-F238E27FC236}">
                <a16:creationId xmlns:a16="http://schemas.microsoft.com/office/drawing/2014/main" id="{CE87F2AB-DD52-EBF8-413A-781417182104}"/>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defRPr/>
            </a:pPr>
            <a:r>
              <a:rPr lang="cs-CZ" sz="1400" dirty="0">
                <a:latin typeface="Calibri"/>
              </a:rPr>
              <a:t>KANÁLY ČT</a:t>
            </a:r>
          </a:p>
        </p:txBody>
      </p:sp>
      <p:sp>
        <p:nvSpPr>
          <p:cNvPr id="2" name="Obdélník 1">
            <a:extLst>
              <a:ext uri="{FF2B5EF4-FFF2-40B4-BE49-F238E27FC236}">
                <a16:creationId xmlns:a16="http://schemas.microsoft.com/office/drawing/2014/main" id="{77A69D9C-1ABB-7626-AB89-8807CE3B9D28}"/>
              </a:ext>
            </a:extLst>
          </p:cNvPr>
          <p:cNvSpPr/>
          <p:nvPr/>
        </p:nvSpPr>
        <p:spPr>
          <a:xfrm>
            <a:off x="370801" y="6071064"/>
            <a:ext cx="11449836"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541338" indent="-541338" algn="r">
              <a:defRPr/>
            </a:pPr>
            <a:r>
              <a:rPr lang="cs-CZ" sz="1000" dirty="0">
                <a:solidFill>
                  <a:prstClr val="black"/>
                </a:solidFill>
                <a:latin typeface="Calibri"/>
              </a:rPr>
              <a:t>Data pro (v předchozích letech uváděné) kulturní stanice La2 (Španělsko) nebyla příslušnými televizemi poskytnuta.   </a:t>
            </a:r>
          </a:p>
          <a:p>
            <a:pPr marL="541338" indent="-541338" algn="r">
              <a:defRPr/>
            </a:pPr>
            <a:r>
              <a:rPr lang="cs-CZ" sz="1000" dirty="0">
                <a:solidFill>
                  <a:prstClr val="black"/>
                </a:solidFill>
                <a:latin typeface="Calibri"/>
              </a:rPr>
              <a:t>CS 15+ s výjimkou TVP Kultura (16+), ORF III, 3sat Rakousko (12+), NPO 2 Extra (6+), Arte, M5 (4+), 3sat Německo a ARTE Německo (3+)</a:t>
            </a:r>
          </a:p>
        </p:txBody>
      </p:sp>
    </p:spTree>
    <p:extLst>
      <p:ext uri="{BB962C8B-B14F-4D97-AF65-F5344CB8AC3E}">
        <p14:creationId xmlns:p14="http://schemas.microsoft.com/office/powerpoint/2010/main" val="290437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Zástupný symbol pro datum 7"/>
          <p:cNvSpPr txBox="1">
            <a:spLocks/>
          </p:cNvSpPr>
          <p:nvPr/>
        </p:nvSpPr>
        <p:spPr bwMode="auto">
          <a:xfrm>
            <a:off x="1884366"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OBSAH</a:t>
            </a:r>
          </a:p>
        </p:txBody>
      </p:sp>
      <p:graphicFrame>
        <p:nvGraphicFramePr>
          <p:cNvPr id="7" name="Tabulka 6">
            <a:extLst>
              <a:ext uri="{FF2B5EF4-FFF2-40B4-BE49-F238E27FC236}">
                <a16:creationId xmlns:a16="http://schemas.microsoft.com/office/drawing/2014/main" id="{C9FEAD23-F53D-4C05-B73B-A0A0D39CAB58}"/>
              </a:ext>
            </a:extLst>
          </p:cNvPr>
          <p:cNvGraphicFramePr>
            <a:graphicFrameLocks noGrp="1"/>
          </p:cNvGraphicFramePr>
          <p:nvPr>
            <p:extLst>
              <p:ext uri="{D42A27DB-BD31-4B8C-83A1-F6EECF244321}">
                <p14:modId xmlns:p14="http://schemas.microsoft.com/office/powerpoint/2010/main" val="3314408545"/>
              </p:ext>
            </p:extLst>
          </p:nvPr>
        </p:nvGraphicFramePr>
        <p:xfrm>
          <a:off x="691063" y="971387"/>
          <a:ext cx="10809874" cy="5069205"/>
        </p:xfrm>
        <a:graphic>
          <a:graphicData uri="http://schemas.openxmlformats.org/drawingml/2006/table">
            <a:tbl>
              <a:tblPr>
                <a:tableStyleId>{5C22544A-7EE6-4342-B048-85BDC9FD1C3A}</a:tableStyleId>
              </a:tblPr>
              <a:tblGrid>
                <a:gridCol w="9232622">
                  <a:extLst>
                    <a:ext uri="{9D8B030D-6E8A-4147-A177-3AD203B41FA5}">
                      <a16:colId xmlns:a16="http://schemas.microsoft.com/office/drawing/2014/main" val="20000"/>
                    </a:ext>
                  </a:extLst>
                </a:gridCol>
                <a:gridCol w="1577252">
                  <a:extLst>
                    <a:ext uri="{9D8B030D-6E8A-4147-A177-3AD203B41FA5}">
                      <a16:colId xmlns:a16="http://schemas.microsoft.com/office/drawing/2014/main" val="20001"/>
                    </a:ext>
                  </a:extLst>
                </a:gridCol>
              </a:tblGrid>
              <a:tr h="236480">
                <a:tc>
                  <a:txBody>
                    <a:bodyPr/>
                    <a:lstStyle/>
                    <a:p>
                      <a:pPr algn="l" rtl="0" fontAlgn="ctr">
                        <a:lnSpc>
                          <a:spcPct val="100000"/>
                        </a:lnSpc>
                      </a:pPr>
                      <a:r>
                        <a:rPr lang="cs-CZ" sz="1600" b="1" i="0" u="none" strike="noStrike" dirty="0">
                          <a:solidFill>
                            <a:srgbClr val="000000"/>
                          </a:solidFill>
                          <a:effectLst/>
                          <a:latin typeface="Calibri"/>
                        </a:rPr>
                        <a:t>ÚVOD</a:t>
                      </a:r>
                    </a:p>
                  </a:txBody>
                  <a:tcPr marL="9525" marR="9525" marT="9525" marB="0" anchor="ctr">
                    <a:noFill/>
                  </a:tcPr>
                </a:tc>
                <a:tc>
                  <a:txBody>
                    <a:bodyPr/>
                    <a:lstStyle/>
                    <a:p>
                      <a:pPr algn="ctr" rtl="0" fontAlgn="ctr">
                        <a:lnSpc>
                          <a:spcPct val="100000"/>
                        </a:lnSpc>
                      </a:pPr>
                      <a:r>
                        <a:rPr lang="cs-CZ" sz="1400" dirty="0"/>
                        <a:t>4</a:t>
                      </a:r>
                    </a:p>
                  </a:txBody>
                  <a:tcPr marL="9525" marR="9525" marT="9525" marB="0">
                    <a:noFill/>
                  </a:tcPr>
                </a:tc>
                <a:extLst>
                  <a:ext uri="{0D108BD9-81ED-4DB2-BD59-A6C34878D82A}">
                    <a16:rowId xmlns:a16="http://schemas.microsoft.com/office/drawing/2014/main" val="10000"/>
                  </a:ext>
                </a:extLst>
              </a:tr>
              <a:tr h="464070">
                <a:tc>
                  <a:txBody>
                    <a:bodyPr/>
                    <a:lstStyle/>
                    <a:p>
                      <a:pPr algn="l" rtl="0" fontAlgn="ctr">
                        <a:lnSpc>
                          <a:spcPct val="100000"/>
                        </a:lnSpc>
                      </a:pPr>
                      <a:endParaRPr lang="cs-CZ" sz="1600" b="1" kern="1200" dirty="0">
                        <a:solidFill>
                          <a:schemeClr val="dk1"/>
                        </a:solidFill>
                        <a:latin typeface="+mn-lt"/>
                        <a:ea typeface="+mn-ea"/>
                        <a:cs typeface="+mn-cs"/>
                      </a:endParaRPr>
                    </a:p>
                    <a:p>
                      <a:pPr algn="l" rtl="0" fontAlgn="ctr">
                        <a:lnSpc>
                          <a:spcPct val="100000"/>
                        </a:lnSpc>
                      </a:pPr>
                      <a:r>
                        <a:rPr lang="cs-CZ" sz="1600" b="1" kern="1200" dirty="0">
                          <a:solidFill>
                            <a:schemeClr val="dk1"/>
                          </a:solidFill>
                          <a:latin typeface="+mn-lt"/>
                          <a:ea typeface="+mn-ea"/>
                          <a:cs typeface="+mn-cs"/>
                        </a:rPr>
                        <a:t>A. VÝVOJ ZÁKLADNÍCH UKAZATELŮ (RQI)</a:t>
                      </a:r>
                      <a:endParaRPr lang="cs-CZ" sz="1500" b="1" i="0" u="none" strike="noStrike" dirty="0">
                        <a:solidFill>
                          <a:srgbClr val="000000"/>
                        </a:solidFill>
                        <a:effectLst/>
                        <a:latin typeface="Calibri"/>
                      </a:endParaRP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cs-CZ" sz="1500" b="0" i="0" u="none" strike="noStrike" kern="1200" dirty="0">
                        <a:solidFill>
                          <a:srgbClr val="000000"/>
                        </a:solidFill>
                        <a:effectLst/>
                        <a:latin typeface="+mn-lt"/>
                        <a:ea typeface="+mn-ea"/>
                        <a:cs typeface="+mn-cs"/>
                      </a:endParaRPr>
                    </a:p>
                  </a:txBody>
                  <a:tcPr marL="9525" marR="9525" marT="9525" marB="0">
                    <a:noFill/>
                  </a:tcPr>
                </a:tc>
                <a:extLst>
                  <a:ext uri="{0D108BD9-81ED-4DB2-BD59-A6C34878D82A}">
                    <a16:rowId xmlns:a16="http://schemas.microsoft.com/office/drawing/2014/main" val="1288210341"/>
                  </a:ext>
                </a:extLst>
              </a:tr>
              <a:tr h="222256">
                <a:tc>
                  <a:txBody>
                    <a:bodyPr/>
                    <a:lstStyle/>
                    <a:p>
                      <a:pPr algn="l" rtl="0" fontAlgn="ctr">
                        <a:lnSpc>
                          <a:spcPct val="100000"/>
                        </a:lnSpc>
                      </a:pPr>
                      <a:r>
                        <a:rPr lang="cs-CZ" sz="1500" dirty="0"/>
                        <a:t>Celek ČT</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dirty="0"/>
                        <a:t>13</a:t>
                      </a:r>
                    </a:p>
                  </a:txBody>
                  <a:tcPr marL="9525" marR="9525" marT="9525" marB="0">
                    <a:noFill/>
                  </a:tcPr>
                </a:tc>
                <a:extLst>
                  <a:ext uri="{0D108BD9-81ED-4DB2-BD59-A6C34878D82A}">
                    <a16:rowId xmlns:a16="http://schemas.microsoft.com/office/drawing/2014/main" val="1340142945"/>
                  </a:ext>
                </a:extLst>
              </a:tr>
              <a:tr h="222256">
                <a:tc>
                  <a:txBody>
                    <a:bodyPr/>
                    <a:lstStyle/>
                    <a:p>
                      <a:pPr algn="l" rtl="0" fontAlgn="ctr">
                        <a:lnSpc>
                          <a:spcPct val="100000"/>
                        </a:lnSpc>
                      </a:pPr>
                      <a:r>
                        <a:rPr lang="cs-CZ" sz="1500" dirty="0"/>
                        <a:t>Kanály ČT</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dirty="0"/>
                        <a:t>21</a:t>
                      </a:r>
                    </a:p>
                  </a:txBody>
                  <a:tcPr marL="9525" marR="9525" marT="9525" marB="0">
                    <a:noFill/>
                  </a:tcPr>
                </a:tc>
                <a:extLst>
                  <a:ext uri="{0D108BD9-81ED-4DB2-BD59-A6C34878D82A}">
                    <a16:rowId xmlns:a16="http://schemas.microsoft.com/office/drawing/2014/main" val="408789839"/>
                  </a:ext>
                </a:extLst>
              </a:tr>
              <a:tr h="0">
                <a:tc>
                  <a:txBody>
                    <a:bodyPr/>
                    <a:lstStyle/>
                    <a:p>
                      <a:pPr algn="l" rtl="0" fontAlgn="ctr">
                        <a:lnSpc>
                          <a:spcPct val="100000"/>
                        </a:lnSpc>
                      </a:pPr>
                      <a:r>
                        <a:rPr lang="cs-CZ" sz="1500" dirty="0"/>
                        <a:t>Žánry</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dirty="0"/>
                        <a:t>38</a:t>
                      </a:r>
                    </a:p>
                  </a:txBody>
                  <a:tcPr marL="9525" marR="9525" marT="9525" marB="0">
                    <a:noFill/>
                  </a:tcPr>
                </a:tc>
                <a:extLst>
                  <a:ext uri="{0D108BD9-81ED-4DB2-BD59-A6C34878D82A}">
                    <a16:rowId xmlns:a16="http://schemas.microsoft.com/office/drawing/2014/main" val="104151937"/>
                  </a:ext>
                </a:extLst>
              </a:tr>
              <a:tr h="449845">
                <a:tc>
                  <a:txBody>
                    <a:bodyPr/>
                    <a:lstStyle/>
                    <a:p>
                      <a:pPr algn="l" rtl="0" fontAlgn="ctr">
                        <a:lnSpc>
                          <a:spcPct val="100000"/>
                        </a:lnSpc>
                      </a:pPr>
                      <a:endParaRPr lang="cs-CZ" sz="1500" b="1" i="0" u="none" strike="noStrike" dirty="0">
                        <a:solidFill>
                          <a:srgbClr val="000000"/>
                        </a:solidFill>
                        <a:effectLst/>
                        <a:latin typeface="Calibri"/>
                      </a:endParaRPr>
                    </a:p>
                    <a:p>
                      <a:pPr algn="l" rtl="0" fontAlgn="ctr">
                        <a:lnSpc>
                          <a:spcPct val="100000"/>
                        </a:lnSpc>
                      </a:pPr>
                      <a:r>
                        <a:rPr lang="cs-CZ" sz="1600" b="1" i="0" u="none" strike="noStrike" dirty="0">
                          <a:solidFill>
                            <a:srgbClr val="000000"/>
                          </a:solidFill>
                          <a:effectLst/>
                          <a:latin typeface="Calibri"/>
                        </a:rPr>
                        <a:t>B. PLNĚNÍ OBECNÝCH CÍLŮ</a:t>
                      </a:r>
                    </a:p>
                  </a:txBody>
                  <a:tcPr marL="9525" marR="9525" marT="9525" marB="0" anchor="ctr">
                    <a:noFill/>
                  </a:tcPr>
                </a:tc>
                <a:tc>
                  <a:txBody>
                    <a:bodyPr/>
                    <a:lstStyle/>
                    <a:p>
                      <a:pPr algn="ctr" rtl="0" fontAlgn="ctr">
                        <a:lnSpc>
                          <a:spcPct val="100000"/>
                        </a:lnSpc>
                      </a:pPr>
                      <a:endParaRPr lang="cs-CZ" sz="15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1"/>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1 – Poskytování zpravodajských a publicistických informací, udržování a rozvoj občanské společnosti a demokracie</a:t>
                      </a:r>
                    </a:p>
                  </a:txBody>
                  <a:tcPr marL="9525" marR="9525" marT="9525" marB="0" anchor="ctr">
                    <a:noFill/>
                  </a:tcPr>
                </a:tc>
                <a:tc>
                  <a:txBody>
                    <a:bodyPr/>
                    <a:lstStyle/>
                    <a:p>
                      <a:pPr algn="ctr" rtl="0" fontAlgn="ctr">
                        <a:lnSpc>
                          <a:spcPct val="100000"/>
                        </a:lnSpc>
                      </a:pPr>
                      <a:r>
                        <a:rPr lang="cs-CZ" sz="1500" dirty="0"/>
                        <a:t>43</a:t>
                      </a:r>
                    </a:p>
                  </a:txBody>
                  <a:tcPr marL="9525" marR="9525" marT="9525" marB="0">
                    <a:noFill/>
                  </a:tcPr>
                </a:tc>
                <a:extLst>
                  <a:ext uri="{0D108BD9-81ED-4DB2-BD59-A6C34878D82A}">
                    <a16:rowId xmlns:a16="http://schemas.microsoft.com/office/drawing/2014/main" val="10002"/>
                  </a:ext>
                </a:extLst>
              </a:tr>
              <a:tr h="222256">
                <a:tc>
                  <a:txBody>
                    <a:bodyPr/>
                    <a:lstStyle/>
                    <a:p>
                      <a:pPr algn="l" rtl="0" fontAlgn="ctr">
                        <a:lnSpc>
                          <a:spcPct val="100000"/>
                        </a:lnSpc>
                      </a:pPr>
                      <a:r>
                        <a:rPr lang="cs-CZ" sz="1500" dirty="0"/>
                        <a:t>CÍL 2 – Podpora vzdělanosti a vzdělávání</a:t>
                      </a:r>
                    </a:p>
                  </a:txBody>
                  <a:tcPr marL="9525" marR="9525" marT="9525" marB="0" anchor="ctr">
                    <a:noFill/>
                  </a:tcPr>
                </a:tc>
                <a:tc>
                  <a:txBody>
                    <a:bodyPr/>
                    <a:lstStyle/>
                    <a:p>
                      <a:pPr algn="ctr" rtl="0" fontAlgn="ctr">
                        <a:lnSpc>
                          <a:spcPct val="100000"/>
                        </a:lnSpc>
                      </a:pPr>
                      <a:r>
                        <a:rPr lang="cs-CZ" sz="1500" dirty="0"/>
                        <a:t>70</a:t>
                      </a:r>
                    </a:p>
                  </a:txBody>
                  <a:tcPr marL="9525" marR="9525" marT="9525" marB="0">
                    <a:noFill/>
                  </a:tcPr>
                </a:tc>
                <a:extLst>
                  <a:ext uri="{0D108BD9-81ED-4DB2-BD59-A6C34878D82A}">
                    <a16:rowId xmlns:a16="http://schemas.microsoft.com/office/drawing/2014/main" val="10003"/>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3 – </a:t>
                      </a:r>
                      <a:r>
                        <a:rPr lang="pl-PL" sz="1500" dirty="0"/>
                        <a:t>Podpora kultury</a:t>
                      </a:r>
                      <a:endParaRPr lang="cs-CZ" sz="1500" dirty="0"/>
                    </a:p>
                  </a:txBody>
                  <a:tcPr marL="9525" marR="9525" marT="9525" marB="0" anchor="ctr">
                    <a:noFill/>
                  </a:tcPr>
                </a:tc>
                <a:tc>
                  <a:txBody>
                    <a:bodyPr/>
                    <a:lstStyle/>
                    <a:p>
                      <a:pPr algn="ctr" rtl="0" fontAlgn="ctr">
                        <a:lnSpc>
                          <a:spcPct val="100000"/>
                        </a:lnSpc>
                      </a:pPr>
                      <a:r>
                        <a:rPr lang="cs-CZ" sz="1500" dirty="0"/>
                        <a:t>76</a:t>
                      </a:r>
                    </a:p>
                  </a:txBody>
                  <a:tcPr marL="9525" marR="9525" marT="9525" marB="0">
                    <a:noFill/>
                  </a:tcPr>
                </a:tc>
                <a:extLst>
                  <a:ext uri="{0D108BD9-81ED-4DB2-BD59-A6C34878D82A}">
                    <a16:rowId xmlns:a16="http://schemas.microsoft.com/office/drawing/2014/main" val="10004"/>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4 – Podpora</a:t>
                      </a:r>
                      <a:r>
                        <a:rPr lang="cs-CZ" sz="1500" baseline="0" dirty="0"/>
                        <a:t> sportu</a:t>
                      </a:r>
                      <a:endParaRPr lang="cs-CZ" sz="1500" dirty="0"/>
                    </a:p>
                  </a:txBody>
                  <a:tcPr marL="9525" marR="9525" marT="9525" marB="0" anchor="ctr">
                    <a:noFill/>
                  </a:tcPr>
                </a:tc>
                <a:tc>
                  <a:txBody>
                    <a:bodyPr/>
                    <a:lstStyle/>
                    <a:p>
                      <a:pPr algn="ctr" rtl="0" fontAlgn="ctr">
                        <a:lnSpc>
                          <a:spcPct val="100000"/>
                        </a:lnSpc>
                      </a:pPr>
                      <a:r>
                        <a:rPr lang="cs-CZ" sz="1500" dirty="0"/>
                        <a:t>91</a:t>
                      </a:r>
                    </a:p>
                  </a:txBody>
                  <a:tcPr marL="9525" marR="9525" marT="9525" marB="0">
                    <a:noFill/>
                  </a:tcPr>
                </a:tc>
                <a:extLst>
                  <a:ext uri="{0D108BD9-81ED-4DB2-BD59-A6C34878D82A}">
                    <a16:rowId xmlns:a16="http://schemas.microsoft.com/office/drawing/2014/main" val="10005"/>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5 – Prezentace regionů České republiky, Evropy a světa</a:t>
                      </a:r>
                    </a:p>
                  </a:txBody>
                  <a:tcPr marL="9525" marR="9525" marT="9525" marB="0" anchor="ctr">
                    <a:noFill/>
                  </a:tcPr>
                </a:tc>
                <a:tc>
                  <a:txBody>
                    <a:bodyPr/>
                    <a:lstStyle/>
                    <a:p>
                      <a:pPr algn="ctr" rtl="0" fontAlgn="ctr">
                        <a:lnSpc>
                          <a:spcPct val="100000"/>
                        </a:lnSpc>
                      </a:pPr>
                      <a:r>
                        <a:rPr lang="cs-CZ" sz="1500" dirty="0"/>
                        <a:t>104</a:t>
                      </a:r>
                    </a:p>
                  </a:txBody>
                  <a:tcPr marL="9525" marR="9525" marT="9525" marB="0">
                    <a:noFill/>
                  </a:tcPr>
                </a:tc>
                <a:extLst>
                  <a:ext uri="{0D108BD9-81ED-4DB2-BD59-A6C34878D82A}">
                    <a16:rowId xmlns:a16="http://schemas.microsoft.com/office/drawing/2014/main" val="10006"/>
                  </a:ext>
                </a:extLst>
              </a:tr>
              <a:tr h="464070">
                <a:tc>
                  <a:txBody>
                    <a:bodyPr/>
                    <a:lstStyle/>
                    <a:p>
                      <a:pPr algn="l" rtl="0" fontAlgn="ctr">
                        <a:lnSpc>
                          <a:spcPct val="100000"/>
                        </a:lnSpc>
                      </a:pPr>
                      <a:r>
                        <a:rPr lang="cs-CZ" sz="1500" b="0" kern="1200" dirty="0">
                          <a:solidFill>
                            <a:schemeClr val="dk1"/>
                          </a:solidFill>
                          <a:latin typeface="+mn-lt"/>
                          <a:ea typeface="+mn-ea"/>
                          <a:cs typeface="+mn-cs"/>
                        </a:rPr>
                        <a:t>CÍL</a:t>
                      </a:r>
                      <a:r>
                        <a:rPr lang="cs-CZ" sz="1500" b="0" kern="1200" baseline="0" dirty="0">
                          <a:solidFill>
                            <a:schemeClr val="dk1"/>
                          </a:solidFill>
                          <a:latin typeface="+mn-lt"/>
                          <a:ea typeface="+mn-ea"/>
                          <a:cs typeface="+mn-cs"/>
                        </a:rPr>
                        <a:t> 6 – Rozvoj nových médií a vysílacích služeb</a:t>
                      </a:r>
                      <a:endParaRPr lang="cs-CZ" sz="1500" b="0" kern="1200" dirty="0">
                        <a:solidFill>
                          <a:schemeClr val="dk1"/>
                        </a:solidFill>
                        <a:latin typeface="+mn-lt"/>
                        <a:ea typeface="+mn-ea"/>
                        <a:cs typeface="+mn-cs"/>
                      </a:endParaRPr>
                    </a:p>
                    <a:p>
                      <a:pPr algn="l" rtl="0" fontAlgn="ctr">
                        <a:lnSpc>
                          <a:spcPct val="100000"/>
                        </a:lnSpc>
                      </a:pPr>
                      <a:endParaRPr lang="cs-CZ" sz="1600" b="1" kern="1200" dirty="0">
                        <a:solidFill>
                          <a:schemeClr val="dk1"/>
                        </a:solidFill>
                        <a:latin typeface="+mn-lt"/>
                        <a:ea typeface="+mn-ea"/>
                        <a:cs typeface="+mn-cs"/>
                      </a:endParaRPr>
                    </a:p>
                    <a:p>
                      <a:pPr algn="l" rtl="0" fontAlgn="ctr">
                        <a:lnSpc>
                          <a:spcPct val="100000"/>
                        </a:lnSpc>
                      </a:pPr>
                      <a:r>
                        <a:rPr lang="cs-CZ" sz="1600" b="1" kern="1200" dirty="0">
                          <a:solidFill>
                            <a:schemeClr val="dk1"/>
                          </a:solidFill>
                          <a:latin typeface="+mn-lt"/>
                          <a:ea typeface="+mn-ea"/>
                          <a:cs typeface="+mn-cs"/>
                        </a:rPr>
                        <a:t>C. MÍRA USPOKOJOVÁNÍ POTŘEB RŮZNÝCH DIVÁCKÝCH SKUPIN</a:t>
                      </a: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Calibri"/>
                        </a:rPr>
                        <a:t>116</a:t>
                      </a:r>
                    </a:p>
                  </a:txBody>
                  <a:tcPr marL="9525" marR="9525" marT="9525" marB="0">
                    <a:noFill/>
                  </a:tcPr>
                </a:tc>
                <a:extLst>
                  <a:ext uri="{0D108BD9-81ED-4DB2-BD59-A6C34878D82A}">
                    <a16:rowId xmlns:a16="http://schemas.microsoft.com/office/drawing/2014/main" val="10012"/>
                  </a:ext>
                </a:extLst>
              </a:tr>
              <a:tr h="236480">
                <a:tc>
                  <a:txBody>
                    <a:bodyPr/>
                    <a:lstStyle/>
                    <a:p>
                      <a:pPr algn="l">
                        <a:lnSpc>
                          <a:spcPct val="100000"/>
                        </a:lnSpc>
                      </a:pPr>
                      <a:r>
                        <a:rPr lang="cs-CZ" sz="1500" dirty="0"/>
                        <a:t>Skupiny definované pohlavím, věkem a vzděláním</a:t>
                      </a:r>
                    </a:p>
                  </a:txBody>
                  <a:tcPr marL="9525" marR="9525" marT="9525" marB="0" anchor="ctr">
                    <a:noFill/>
                  </a:tcPr>
                </a:tc>
                <a:tc>
                  <a:txBody>
                    <a:bodyPr/>
                    <a:lstStyle/>
                    <a:p>
                      <a:pPr algn="ctr" rtl="0" fontAlgn="ctr">
                        <a:lnSpc>
                          <a:spcPct val="100000"/>
                        </a:lnSpc>
                      </a:pPr>
                      <a:r>
                        <a:rPr lang="cs-CZ" sz="1500" dirty="0"/>
                        <a:t>145</a:t>
                      </a:r>
                    </a:p>
                  </a:txBody>
                  <a:tcPr marL="9525" marR="9525" marT="9525" marB="0">
                    <a:noFill/>
                  </a:tcPr>
                </a:tc>
                <a:extLst>
                  <a:ext uri="{0D108BD9-81ED-4DB2-BD59-A6C34878D82A}">
                    <a16:rowId xmlns:a16="http://schemas.microsoft.com/office/drawing/2014/main" val="10013"/>
                  </a:ext>
                </a:extLst>
              </a:tr>
              <a:tr h="236480">
                <a:tc>
                  <a:txBody>
                    <a:bodyPr/>
                    <a:lstStyle/>
                    <a:p>
                      <a:pPr algn="l" rtl="0" fontAlgn="ctr">
                        <a:lnSpc>
                          <a:spcPct val="100000"/>
                        </a:lnSpc>
                      </a:pPr>
                      <a:r>
                        <a:rPr lang="cs-CZ" sz="1500" dirty="0"/>
                        <a:t>Dětští diváci</a:t>
                      </a:r>
                    </a:p>
                  </a:txBody>
                  <a:tcPr marL="9525" marR="9525" marT="9525" marB="0" anchor="ctr">
                    <a:noFill/>
                  </a:tcPr>
                </a:tc>
                <a:tc>
                  <a:txBody>
                    <a:bodyPr/>
                    <a:lstStyle/>
                    <a:p>
                      <a:pPr algn="ctr" rtl="0" fontAlgn="ctr">
                        <a:lnSpc>
                          <a:spcPct val="100000"/>
                        </a:lnSpc>
                      </a:pPr>
                      <a:r>
                        <a:rPr lang="cs-CZ" sz="1500" dirty="0"/>
                        <a:t>149</a:t>
                      </a:r>
                    </a:p>
                  </a:txBody>
                  <a:tcPr marL="9525" marR="9525" marT="9525" marB="0">
                    <a:noFill/>
                  </a:tcPr>
                </a:tc>
                <a:extLst>
                  <a:ext uri="{0D108BD9-81ED-4DB2-BD59-A6C34878D82A}">
                    <a16:rowId xmlns:a16="http://schemas.microsoft.com/office/drawing/2014/main" val="10014"/>
                  </a:ext>
                </a:extLst>
              </a:tr>
              <a:tr h="236480">
                <a:tc>
                  <a:txBody>
                    <a:bodyPr/>
                    <a:lstStyle/>
                    <a:p>
                      <a:pPr algn="l" rtl="0" fontAlgn="ctr">
                        <a:lnSpc>
                          <a:spcPct val="100000"/>
                        </a:lnSpc>
                      </a:pPr>
                      <a:r>
                        <a:rPr lang="cs-CZ" sz="1500" dirty="0"/>
                        <a:t>Náboženské skupiny, národnostní/etnické menšiny, lidé s hendikepem a LGBT</a:t>
                      </a:r>
                    </a:p>
                  </a:txBody>
                  <a:tcPr marL="9525" marR="9525" marT="9525" marB="0" anchor="ctr">
                    <a:noFill/>
                  </a:tcPr>
                </a:tc>
                <a:tc>
                  <a:txBody>
                    <a:bodyPr/>
                    <a:lstStyle/>
                    <a:p>
                      <a:pPr algn="ctr" rtl="0" fontAlgn="ctr">
                        <a:lnSpc>
                          <a:spcPct val="100000"/>
                        </a:lnSpc>
                      </a:pPr>
                      <a:r>
                        <a:rPr lang="cs-CZ" sz="1500" dirty="0"/>
                        <a:t>153</a:t>
                      </a:r>
                    </a:p>
                  </a:txBody>
                  <a:tcPr marL="9525" marR="9525" marT="9525" marB="0">
                    <a:noFill/>
                  </a:tcPr>
                </a:tc>
                <a:extLst>
                  <a:ext uri="{0D108BD9-81ED-4DB2-BD59-A6C34878D82A}">
                    <a16:rowId xmlns:a16="http://schemas.microsoft.com/office/drawing/2014/main" val="10015"/>
                  </a:ext>
                </a:extLst>
              </a:tr>
              <a:tr h="222256">
                <a:tc>
                  <a:txBody>
                    <a:bodyPr/>
                    <a:lstStyle/>
                    <a:p>
                      <a:pPr algn="l" rtl="0" fontAlgn="ctr">
                        <a:lnSpc>
                          <a:spcPct val="100000"/>
                        </a:lnSpc>
                      </a:pP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endParaRPr lang="cs-CZ" sz="15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3366055772"/>
                  </a:ext>
                </a:extLst>
              </a:tr>
              <a:tr h="2364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cs-CZ" sz="1600" b="1" kern="1200" dirty="0">
                          <a:solidFill>
                            <a:schemeClr val="dk1"/>
                          </a:solidFill>
                          <a:latin typeface="+mn-lt"/>
                          <a:ea typeface="+mn-ea"/>
                          <a:cs typeface="+mn-cs"/>
                        </a:rPr>
                        <a:t>PŘÍLOHY</a:t>
                      </a:r>
                    </a:p>
                  </a:txBody>
                  <a:tcPr marL="9525" marR="9525" marT="9525" marB="0" anchor="ctr">
                    <a:noFill/>
                  </a:tcPr>
                </a:tc>
                <a:tc>
                  <a:txBody>
                    <a:bodyPr/>
                    <a:lstStyle/>
                    <a:p>
                      <a:pPr algn="ctr" rtl="0" fontAlgn="ctr">
                        <a:lnSpc>
                          <a:spcPct val="100000"/>
                        </a:lnSpc>
                      </a:pPr>
                      <a:r>
                        <a:rPr lang="cs-CZ" sz="1500" dirty="0"/>
                        <a:t>158</a:t>
                      </a:r>
                    </a:p>
                  </a:txBody>
                  <a:tcPr marL="9525" marR="9525" marT="9525" marB="0">
                    <a:noFill/>
                  </a:tcPr>
                </a:tc>
                <a:extLst>
                  <a:ext uri="{0D108BD9-81ED-4DB2-BD59-A6C34878D82A}">
                    <a16:rowId xmlns:a16="http://schemas.microsoft.com/office/drawing/2014/main" val="3559240800"/>
                  </a:ext>
                </a:extLst>
              </a:tr>
            </a:tbl>
          </a:graphicData>
        </a:graphic>
      </p:graphicFrame>
      <p:pic>
        <p:nvPicPr>
          <p:cNvPr id="12" name="Obrázek 6">
            <a:extLst>
              <a:ext uri="{FF2B5EF4-FFF2-40B4-BE49-F238E27FC236}">
                <a16:creationId xmlns:a16="http://schemas.microsoft.com/office/drawing/2014/main" id="{3C53F4C1-F677-59F2-685F-771075D82AF8}"/>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13" name="Zástupný symbol pro datum 7">
            <a:extLst>
              <a:ext uri="{FF2B5EF4-FFF2-40B4-BE49-F238E27FC236}">
                <a16:creationId xmlns:a16="http://schemas.microsoft.com/office/drawing/2014/main" id="{814EF78D-8F34-34CD-CDE2-2B5517607E71}"/>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14" name="Zástupný symbol pro číslo snímku 2">
            <a:extLst>
              <a:ext uri="{FF2B5EF4-FFF2-40B4-BE49-F238E27FC236}">
                <a16:creationId xmlns:a16="http://schemas.microsoft.com/office/drawing/2014/main" id="{9682B747-279A-7521-7098-20F2C09BC6E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3</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3089368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2025: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DĚTSKÝCH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graphicFrame>
        <p:nvGraphicFramePr>
          <p:cNvPr id="11" name="Graf 10">
            <a:extLst>
              <a:ext uri="{FF2B5EF4-FFF2-40B4-BE49-F238E27FC236}">
                <a16:creationId xmlns:a16="http://schemas.microsoft.com/office/drawing/2014/main" id="{A536496C-497A-43B4-8448-7D7196164F26}"/>
              </a:ext>
            </a:extLst>
          </p:cNvPr>
          <p:cNvGraphicFramePr>
            <a:graphicFrameLocks/>
          </p:cNvGraphicFramePr>
          <p:nvPr>
            <p:extLst>
              <p:ext uri="{D42A27DB-BD31-4B8C-83A1-F6EECF244321}">
                <p14:modId xmlns:p14="http://schemas.microsoft.com/office/powerpoint/2010/main" val="1301426791"/>
              </p:ext>
            </p:extLst>
          </p:nvPr>
        </p:nvGraphicFramePr>
        <p:xfrm>
          <a:off x="696000" y="1700808"/>
          <a:ext cx="10800000" cy="4423652"/>
        </p:xfrm>
        <a:graphic>
          <a:graphicData uri="http://schemas.openxmlformats.org/drawingml/2006/chart">
            <c:chart xmlns:c="http://schemas.openxmlformats.org/drawingml/2006/chart" xmlns:r="http://schemas.openxmlformats.org/officeDocument/2006/relationships" r:id="rId3"/>
          </a:graphicData>
        </a:graphic>
      </p:graphicFrame>
      <p:pic>
        <p:nvPicPr>
          <p:cNvPr id="13" name="Obrázek 12">
            <a:extLst>
              <a:ext uri="{FF2B5EF4-FFF2-40B4-BE49-F238E27FC236}">
                <a16:creationId xmlns:a16="http://schemas.microsoft.com/office/drawing/2014/main" id="{14AA1C17-FC16-44A8-B055-E002094B71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0" y="1440000"/>
            <a:ext cx="1060714" cy="360000"/>
          </a:xfrm>
          <a:prstGeom prst="rect">
            <a:avLst/>
          </a:prstGeom>
        </p:spPr>
      </p:pic>
      <p:sp>
        <p:nvSpPr>
          <p:cNvPr id="3" name="Obdélník 2">
            <a:extLst>
              <a:ext uri="{FF2B5EF4-FFF2-40B4-BE49-F238E27FC236}">
                <a16:creationId xmlns:a16="http://schemas.microsoft.com/office/drawing/2014/main" id="{ECAD9B5C-0F7C-D85A-1766-7A08F90961F4}"/>
              </a:ext>
            </a:extLst>
          </p:cNvPr>
          <p:cNvSpPr/>
          <p:nvPr/>
        </p:nvSpPr>
        <p:spPr>
          <a:xfrm>
            <a:off x="119337" y="6071064"/>
            <a:ext cx="11701300"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541338" indent="-541338" algn="r">
              <a:defRPr/>
            </a:pPr>
            <a:r>
              <a:rPr lang="cs-CZ" sz="1000" dirty="0">
                <a:solidFill>
                  <a:prstClr val="black"/>
                </a:solidFill>
                <a:latin typeface="Calibri"/>
              </a:rPr>
              <a:t>Data pro (v předchozích letech uváděné) dětské stanice </a:t>
            </a:r>
            <a:r>
              <a:rPr lang="cs-CZ" sz="1000" dirty="0" err="1">
                <a:solidFill>
                  <a:prstClr val="black"/>
                </a:solidFill>
                <a:latin typeface="Calibri"/>
              </a:rPr>
              <a:t>Clan</a:t>
            </a:r>
            <a:r>
              <a:rPr lang="cs-CZ" sz="1000" dirty="0">
                <a:solidFill>
                  <a:prstClr val="black"/>
                </a:solidFill>
                <a:latin typeface="Calibri"/>
              </a:rPr>
              <a:t> (Španělsko), RTÉ </a:t>
            </a:r>
            <a:r>
              <a:rPr lang="cs-CZ" sz="1000" dirty="0" err="1">
                <a:solidFill>
                  <a:prstClr val="black"/>
                </a:solidFill>
                <a:latin typeface="Calibri"/>
              </a:rPr>
              <a:t>jr</a:t>
            </a:r>
            <a:r>
              <a:rPr lang="cs-CZ" sz="1000" dirty="0">
                <a:solidFill>
                  <a:prstClr val="black"/>
                </a:solidFill>
                <a:latin typeface="Calibri"/>
              </a:rPr>
              <a:t> (Irsko) a SVT Barn (Švédsko) nebyla příslušnými televizemi poskytnuta.   </a:t>
            </a:r>
          </a:p>
          <a:p>
            <a:pPr marL="541338" indent="-541338" algn="r">
              <a:defRPr/>
            </a:pPr>
            <a:r>
              <a:rPr lang="cs-CZ" sz="1000" dirty="0">
                <a:solidFill>
                  <a:prstClr val="black"/>
                </a:solidFill>
                <a:latin typeface="Calibri"/>
              </a:rPr>
              <a:t>CS 4-12 s výjimkou TVP ABC (4-15), 	</a:t>
            </a:r>
            <a:r>
              <a:rPr lang="fr-FR" sz="1000" dirty="0">
                <a:solidFill>
                  <a:prstClr val="black"/>
                </a:solidFill>
                <a:latin typeface="Calibri"/>
              </a:rPr>
              <a:t>France 4, Ou</a:t>
            </a:r>
            <a:r>
              <a:rPr lang="cs-CZ" sz="1000" dirty="0">
                <a:solidFill>
                  <a:prstClr val="black"/>
                </a:solidFill>
                <a:latin typeface="Calibri"/>
              </a:rPr>
              <a:t>f</a:t>
            </a:r>
            <a:r>
              <a:rPr lang="fr-FR" sz="1000" dirty="0">
                <a:solidFill>
                  <a:prstClr val="black"/>
                </a:solidFill>
                <a:latin typeface="Calibri"/>
              </a:rPr>
              <a:t>tivi, Rai Yoyo, Rai Gulp, RTÉ jr, RTP2 (4-14)</a:t>
            </a:r>
            <a:r>
              <a:rPr lang="cs-CZ" sz="1000" dirty="0">
                <a:solidFill>
                  <a:prstClr val="black"/>
                </a:solidFill>
                <a:latin typeface="Calibri"/>
              </a:rPr>
              <a:t>, KIKA (3-13), NRK Super (2-12) a SVT Barn (3-11)</a:t>
            </a:r>
          </a:p>
        </p:txBody>
      </p:sp>
      <p:pic>
        <p:nvPicPr>
          <p:cNvPr id="2" name="Obrázek 6">
            <a:extLst>
              <a:ext uri="{FF2B5EF4-FFF2-40B4-BE49-F238E27FC236}">
                <a16:creationId xmlns:a16="http://schemas.microsoft.com/office/drawing/2014/main" id="{33AE550C-1D8D-68A3-72ED-AC0FB57F59D1}"/>
              </a:ext>
            </a:extLst>
          </p:cNvPr>
          <p:cNvPicPr>
            <a:picLocks/>
          </p:cNvPicPr>
          <p:nvPr/>
        </p:nvPicPr>
        <p:blipFill>
          <a:blip r:embed="rId5"/>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6BBE7AA3-750F-8873-E3D0-82BD40487516}"/>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F57E449B-6352-9CBC-7B6B-6A039300A9C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30</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15B5277A-12B9-0AF5-7C6B-2CBF1A27F852}"/>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8" name="Zástupný symbol pro datum 7">
            <a:extLst>
              <a:ext uri="{FF2B5EF4-FFF2-40B4-BE49-F238E27FC236}">
                <a16:creationId xmlns:a16="http://schemas.microsoft.com/office/drawing/2014/main" id="{092DF189-32D3-D218-5579-88713E843541}"/>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defRPr/>
            </a:pPr>
            <a:r>
              <a:rPr lang="cs-CZ" sz="1400" dirty="0">
                <a:latin typeface="Calibri"/>
              </a:rPr>
              <a:t>KANÁLY ČT</a:t>
            </a:r>
          </a:p>
        </p:txBody>
      </p:sp>
    </p:spTree>
    <p:extLst>
      <p:ext uri="{BB962C8B-B14F-4D97-AF65-F5344CB8AC3E}">
        <p14:creationId xmlns:p14="http://schemas.microsoft.com/office/powerpoint/2010/main" val="6613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BAF5CFD4-D254-4C22-A3A7-8D5DF064523C}"/>
              </a:ext>
            </a:extLst>
          </p:cNvPr>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VÝVOJ SPOKOJENOSTI S POŘADY PODLE KANÁLŮ </a:t>
            </a:r>
          </a:p>
          <a:p>
            <a:pPr marL="1588" indent="-1588" algn="ctr" defTabSz="271463">
              <a:spcBef>
                <a:spcPts val="0"/>
              </a:spcBef>
              <a:spcAft>
                <a:spcPts val="500"/>
              </a:spcAft>
              <a:tabLst>
                <a:tab pos="631825" algn="l"/>
              </a:tabLst>
              <a:defRPr/>
            </a:pPr>
            <a:r>
              <a:rPr lang="cs-CZ" sz="2100" b="1" dirty="0">
                <a:solidFill>
                  <a:prstClr val="black"/>
                </a:solidFill>
                <a:latin typeface="Calibri" pitchFamily="34" charset="0"/>
              </a:rPr>
              <a:t>A PODLE DIVÁCKÝCH SKUPIN U ČT :D (Q)</a:t>
            </a:r>
            <a:endParaRPr lang="cs-CZ" sz="100" dirty="0">
              <a:solidFill>
                <a:prstClr val="black"/>
              </a:solidFill>
              <a:latin typeface="Calibri" pitchFamily="34" charset="0"/>
            </a:endParaRPr>
          </a:p>
          <a:p>
            <a:pPr marL="1588" indent="-1588" algn="ctr" defTabSz="258763">
              <a:spcBef>
                <a:spcPts val="0"/>
              </a:spcBef>
              <a:spcAft>
                <a:spcPts val="0"/>
              </a:spcAft>
              <a:tabLst>
                <a:tab pos="180975" algn="l"/>
              </a:tabLst>
              <a:defRPr/>
            </a:pPr>
            <a:r>
              <a:rPr lang="cs-CZ" sz="1200" b="1" dirty="0">
                <a:solidFill>
                  <a:prstClr val="black"/>
                </a:solidFill>
                <a:latin typeface="Calibri" pitchFamily="34" charset="0"/>
              </a:rPr>
              <a:t>Zdroj: DKV ČT, v %</a:t>
            </a:r>
            <a:endParaRPr lang="cs-CZ" sz="1200" dirty="0">
              <a:solidFill>
                <a:prstClr val="black"/>
              </a:solidFill>
              <a:latin typeface="Calibri" pitchFamily="34" charset="0"/>
            </a:endParaRPr>
          </a:p>
          <a:p>
            <a:pPr marL="1588" indent="-1588" algn="ctr" defTabSz="258763">
              <a:spcBef>
                <a:spcPts val="0"/>
              </a:spcBef>
              <a:spcAft>
                <a:spcPts val="0"/>
              </a:spcAft>
              <a:tabLst>
                <a:tab pos="180975" algn="l"/>
              </a:tabLst>
              <a:defRPr/>
            </a:pPr>
            <a:endParaRPr lang="cs-CZ" sz="1300" dirty="0">
              <a:solidFill>
                <a:prstClr val="black"/>
              </a:solidFill>
              <a:latin typeface="Calibri" pitchFamily="34" charset="0"/>
            </a:endParaRPr>
          </a:p>
        </p:txBody>
      </p:sp>
      <p:pic>
        <p:nvPicPr>
          <p:cNvPr id="15" name="Picture 2" descr="Výsledek obrázku pro ČT D LOGO">
            <a:extLst>
              <a:ext uri="{FF2B5EF4-FFF2-40B4-BE49-F238E27FC236}">
                <a16:creationId xmlns:a16="http://schemas.microsoft.com/office/drawing/2014/main" id="{F4CC7152-3185-4A53-BDEF-6CA352A59F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402" y="3284984"/>
            <a:ext cx="648071" cy="2201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3">
            <a:extLst>
              <a:ext uri="{FF2B5EF4-FFF2-40B4-BE49-F238E27FC236}">
                <a16:creationId xmlns:a16="http://schemas.microsoft.com/office/drawing/2014/main" id="{2E26D7F8-33C2-4CD9-9AB5-100A862825AB}"/>
              </a:ext>
            </a:extLst>
          </p:cNvPr>
          <p:cNvSpPr/>
          <p:nvPr/>
        </p:nvSpPr>
        <p:spPr>
          <a:xfrm>
            <a:off x="5159896" y="5651473"/>
            <a:ext cx="6660739" cy="852156"/>
          </a:xfrm>
          <a:prstGeom prst="rect">
            <a:avLst/>
          </a:prstGeom>
          <a:solidFill>
            <a:schemeClr val="bg1"/>
          </a:solidFill>
          <a:ln w="25400" cap="flat" cmpd="sng" algn="ctr">
            <a:noFill/>
            <a:prstDash val="solid"/>
          </a:ln>
          <a:effectLst/>
        </p:spPr>
        <p:txBody>
          <a:bodyPr rIns="0" anchor="ct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spcAft>
                <a:spcPts val="600"/>
              </a:spcAft>
              <a:defRPr/>
            </a:pPr>
            <a:r>
              <a:rPr lang="cs-CZ" sz="1000" dirty="0">
                <a:solidFill>
                  <a:prstClr val="black"/>
                </a:solidFill>
                <a:latin typeface="Calibri"/>
              </a:rPr>
              <a:t>Poznámka: Kvalitativní parametry vysílání jsou u ČT :D zjišťovány odlišně než u ostatních kanálů ČT. Diváci, a to jak dětští, tak dospělí, hodnotí programovou nabídku ČT :D jako celek na klasické školní stupnici 1 až 5. Výsledné průměrné hodnoty jsou pak převedeny na koeficient 0-100 %. Hodnoty za ČT :D tak nejsou přímo srovnatelné s ostatními kanály ČT.</a:t>
            </a:r>
          </a:p>
          <a:p>
            <a:pPr algn="r">
              <a:spcAft>
                <a:spcPts val="600"/>
              </a:spcAft>
              <a:defRPr/>
            </a:pPr>
            <a:r>
              <a:rPr lang="cs-CZ" sz="1000" dirty="0">
                <a:solidFill>
                  <a:prstClr val="black"/>
                </a:solidFill>
                <a:latin typeface="Calibri"/>
              </a:rPr>
              <a:t>* Začátek vysílání 23. 3. 2020, konec vysílání 31. 12. 2022</a:t>
            </a:r>
          </a:p>
        </p:txBody>
      </p:sp>
      <p:pic>
        <p:nvPicPr>
          <p:cNvPr id="5" name="Obrázek 6">
            <a:extLst>
              <a:ext uri="{FF2B5EF4-FFF2-40B4-BE49-F238E27FC236}">
                <a16:creationId xmlns:a16="http://schemas.microsoft.com/office/drawing/2014/main" id="{206518B8-2580-58AE-018A-0230E140F71E}"/>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6" name="Zástupný symbol pro datum 7">
            <a:extLst>
              <a:ext uri="{FF2B5EF4-FFF2-40B4-BE49-F238E27FC236}">
                <a16:creationId xmlns:a16="http://schemas.microsoft.com/office/drawing/2014/main" id="{001E158A-CAC1-86D8-F2A1-C62D5807712D}"/>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7" name="Zástupný symbol pro číslo snímku 2">
            <a:extLst>
              <a:ext uri="{FF2B5EF4-FFF2-40B4-BE49-F238E27FC236}">
                <a16:creationId xmlns:a16="http://schemas.microsoft.com/office/drawing/2014/main" id="{007AF3DF-7E62-2FCE-A88E-57D31130A02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31</a:t>
            </a:fld>
            <a:endParaRPr lang="cs-CZ" sz="1100" dirty="0">
              <a:solidFill>
                <a:srgbClr val="1A1F52"/>
              </a:solidFill>
              <a:latin typeface="+mj-lt"/>
              <a:cs typeface="Arial" charset="0"/>
            </a:endParaRPr>
          </a:p>
        </p:txBody>
      </p:sp>
      <p:sp>
        <p:nvSpPr>
          <p:cNvPr id="13" name="Zástupný symbol pro datum 7">
            <a:extLst>
              <a:ext uri="{FF2B5EF4-FFF2-40B4-BE49-F238E27FC236}">
                <a16:creationId xmlns:a16="http://schemas.microsoft.com/office/drawing/2014/main" id="{07049607-CC41-FC7E-C93D-5F28BB131420}"/>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16" name="Zástupný symbol pro datum 7">
            <a:extLst>
              <a:ext uri="{FF2B5EF4-FFF2-40B4-BE49-F238E27FC236}">
                <a16:creationId xmlns:a16="http://schemas.microsoft.com/office/drawing/2014/main" id="{C0E0CE8F-E1FC-FD2D-78B1-763BDC8B0087}"/>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defRPr/>
            </a:pPr>
            <a:r>
              <a:rPr lang="cs-CZ" sz="1400" dirty="0">
                <a:latin typeface="Calibri"/>
              </a:rPr>
              <a:t>KANÁLY ČT</a:t>
            </a:r>
          </a:p>
        </p:txBody>
      </p:sp>
      <p:graphicFrame>
        <p:nvGraphicFramePr>
          <p:cNvPr id="4" name="Tabulka 3">
            <a:extLst>
              <a:ext uri="{FF2B5EF4-FFF2-40B4-BE49-F238E27FC236}">
                <a16:creationId xmlns:a16="http://schemas.microsoft.com/office/drawing/2014/main" id="{FEB9EF5B-77F1-20C5-4876-3370BF60F744}"/>
              </a:ext>
            </a:extLst>
          </p:cNvPr>
          <p:cNvGraphicFramePr>
            <a:graphicFrameLocks noGrp="1"/>
          </p:cNvGraphicFramePr>
          <p:nvPr>
            <p:extLst>
              <p:ext uri="{D42A27DB-BD31-4B8C-83A1-F6EECF244321}">
                <p14:modId xmlns:p14="http://schemas.microsoft.com/office/powerpoint/2010/main" val="3816430808"/>
              </p:ext>
            </p:extLst>
          </p:nvPr>
        </p:nvGraphicFramePr>
        <p:xfrm>
          <a:off x="695402" y="1556792"/>
          <a:ext cx="10801197" cy="1494388"/>
        </p:xfrm>
        <a:graphic>
          <a:graphicData uri="http://schemas.openxmlformats.org/drawingml/2006/table">
            <a:tbl>
              <a:tblPr/>
              <a:tblGrid>
                <a:gridCol w="3453549">
                  <a:extLst>
                    <a:ext uri="{9D8B030D-6E8A-4147-A177-3AD203B41FA5}">
                      <a16:colId xmlns:a16="http://schemas.microsoft.com/office/drawing/2014/main" val="20000"/>
                    </a:ext>
                  </a:extLst>
                </a:gridCol>
                <a:gridCol w="1224608">
                  <a:extLst>
                    <a:ext uri="{9D8B030D-6E8A-4147-A177-3AD203B41FA5}">
                      <a16:colId xmlns:a16="http://schemas.microsoft.com/office/drawing/2014/main" val="20007"/>
                    </a:ext>
                  </a:extLst>
                </a:gridCol>
                <a:gridCol w="1224608">
                  <a:extLst>
                    <a:ext uri="{9D8B030D-6E8A-4147-A177-3AD203B41FA5}">
                      <a16:colId xmlns:a16="http://schemas.microsoft.com/office/drawing/2014/main" val="3867568410"/>
                    </a:ext>
                  </a:extLst>
                </a:gridCol>
                <a:gridCol w="1224608">
                  <a:extLst>
                    <a:ext uri="{9D8B030D-6E8A-4147-A177-3AD203B41FA5}">
                      <a16:colId xmlns:a16="http://schemas.microsoft.com/office/drawing/2014/main" val="1099636083"/>
                    </a:ext>
                  </a:extLst>
                </a:gridCol>
                <a:gridCol w="1224608">
                  <a:extLst>
                    <a:ext uri="{9D8B030D-6E8A-4147-A177-3AD203B41FA5}">
                      <a16:colId xmlns:a16="http://schemas.microsoft.com/office/drawing/2014/main" val="796732340"/>
                    </a:ext>
                  </a:extLst>
                </a:gridCol>
                <a:gridCol w="1224608">
                  <a:extLst>
                    <a:ext uri="{9D8B030D-6E8A-4147-A177-3AD203B41FA5}">
                      <a16:colId xmlns:a16="http://schemas.microsoft.com/office/drawing/2014/main" val="3526429262"/>
                    </a:ext>
                  </a:extLst>
                </a:gridCol>
                <a:gridCol w="1224608">
                  <a:extLst>
                    <a:ext uri="{9D8B030D-6E8A-4147-A177-3AD203B41FA5}">
                      <a16:colId xmlns:a16="http://schemas.microsoft.com/office/drawing/2014/main" val="1535639637"/>
                    </a:ext>
                  </a:extLst>
                </a:gridCol>
              </a:tblGrid>
              <a:tr h="248518">
                <a:tc>
                  <a:txBody>
                    <a:bodyPr/>
                    <a:lstStyle/>
                    <a:p>
                      <a:pPr marL="86400" algn="l" rtl="0" fontAlgn="ctr"/>
                      <a:r>
                        <a:rPr lang="cs-CZ" sz="1300" b="1" i="0" u="none" strike="noStrike" dirty="0">
                          <a:solidFill>
                            <a:schemeClr val="tx1"/>
                          </a:solidFill>
                          <a:effectLst/>
                          <a:latin typeface="Calibri" panose="020F0502020204030204" pitchFamily="34" charset="0"/>
                        </a:rPr>
                        <a:t>Stanice</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300" b="1" i="0" u="none" strike="noStrike" kern="1200" dirty="0">
                          <a:solidFill>
                            <a:srgbClr val="000000"/>
                          </a:solidFill>
                          <a:effectLst/>
                          <a:latin typeface="Calibri" panose="020F0502020204030204" pitchFamily="34" charset="0"/>
                          <a:ea typeface="+mn-ea"/>
                          <a:cs typeface="+mn-cs"/>
                        </a:rPr>
                        <a:t>2025</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2024</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2023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2022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70235">
                <a:tc>
                  <a:txBody>
                    <a:bodyPr/>
                    <a:lstStyle/>
                    <a:p>
                      <a:pPr marL="85725" indent="0" algn="l" defTabSz="914400" rtl="0" eaLnBrk="1" fontAlgn="ctr" latinLnBrk="0" hangingPunct="1"/>
                      <a:r>
                        <a:rPr lang="cs-CZ" sz="13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70235">
                <a:tc>
                  <a:txBody>
                    <a:bodyPr/>
                    <a:lstStyle/>
                    <a:p>
                      <a:pPr marL="85725" indent="0" algn="l" defTabSz="914400" rtl="0" eaLnBrk="1" fontAlgn="ctr" latinLnBrk="0" hangingPunct="1"/>
                      <a:r>
                        <a:rPr lang="cs-CZ" sz="13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70235">
                <a:tc>
                  <a:txBody>
                    <a:bodyPr/>
                    <a:lstStyle/>
                    <a:p>
                      <a:pPr marL="85725" indent="0" algn="l" defTabSz="914400" rtl="0" eaLnBrk="1" fontAlgn="ctr" latinLnBrk="0" hangingPunct="1"/>
                      <a:r>
                        <a:rPr lang="cs-CZ" sz="13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70235">
                <a:tc>
                  <a:txBody>
                    <a:bodyPr/>
                    <a:lstStyle/>
                    <a:p>
                      <a:pPr marL="85725" indent="0" algn="l" defTabSz="914400" rtl="0" eaLnBrk="1" fontAlgn="ctr" latinLnBrk="0" hangingPunct="1"/>
                      <a:r>
                        <a:rPr lang="cs-CZ" sz="13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170235">
                <a:tc>
                  <a:txBody>
                    <a:bodyPr/>
                    <a:lstStyle/>
                    <a:p>
                      <a:pPr marL="85725" indent="0" algn="l" defTabSz="914400" rtl="0" eaLnBrk="1" fontAlgn="ctr" latinLnBrk="0" hangingPunct="1"/>
                      <a:r>
                        <a:rPr lang="cs-CZ" sz="13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6749516"/>
                  </a:ext>
                </a:extLst>
              </a:tr>
              <a:tr h="170235">
                <a:tc>
                  <a:txBody>
                    <a:bodyPr/>
                    <a:lstStyle/>
                    <a:p>
                      <a:pPr marL="85725" indent="0" algn="l" defTabSz="914400" rtl="0" eaLnBrk="1" fontAlgn="ctr" latinLnBrk="0" hangingPunct="1"/>
                      <a:r>
                        <a:rPr lang="cs-CZ" sz="13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51494221"/>
                  </a:ext>
                </a:extLst>
              </a:tr>
            </a:tbl>
          </a:graphicData>
        </a:graphic>
      </p:graphicFrame>
      <p:graphicFrame>
        <p:nvGraphicFramePr>
          <p:cNvPr id="9" name="Tabulka 8">
            <a:extLst>
              <a:ext uri="{FF2B5EF4-FFF2-40B4-BE49-F238E27FC236}">
                <a16:creationId xmlns:a16="http://schemas.microsoft.com/office/drawing/2014/main" id="{E8C0173C-888E-7E4F-5911-28459D4DD391}"/>
              </a:ext>
            </a:extLst>
          </p:cNvPr>
          <p:cNvGraphicFramePr>
            <a:graphicFrameLocks noGrp="1"/>
          </p:cNvGraphicFramePr>
          <p:nvPr>
            <p:extLst>
              <p:ext uri="{D42A27DB-BD31-4B8C-83A1-F6EECF244321}">
                <p14:modId xmlns:p14="http://schemas.microsoft.com/office/powerpoint/2010/main" val="2065370564"/>
              </p:ext>
            </p:extLst>
          </p:nvPr>
        </p:nvGraphicFramePr>
        <p:xfrm>
          <a:off x="695402" y="3595466"/>
          <a:ext cx="10801197" cy="1944446"/>
        </p:xfrm>
        <a:graphic>
          <a:graphicData uri="http://schemas.openxmlformats.org/drawingml/2006/table">
            <a:tbl>
              <a:tblPr/>
              <a:tblGrid>
                <a:gridCol w="3453549">
                  <a:extLst>
                    <a:ext uri="{9D8B030D-6E8A-4147-A177-3AD203B41FA5}">
                      <a16:colId xmlns:a16="http://schemas.microsoft.com/office/drawing/2014/main" val="20000"/>
                    </a:ext>
                  </a:extLst>
                </a:gridCol>
                <a:gridCol w="1224608">
                  <a:extLst>
                    <a:ext uri="{9D8B030D-6E8A-4147-A177-3AD203B41FA5}">
                      <a16:colId xmlns:a16="http://schemas.microsoft.com/office/drawing/2014/main" val="20007"/>
                    </a:ext>
                  </a:extLst>
                </a:gridCol>
                <a:gridCol w="1224608">
                  <a:extLst>
                    <a:ext uri="{9D8B030D-6E8A-4147-A177-3AD203B41FA5}">
                      <a16:colId xmlns:a16="http://schemas.microsoft.com/office/drawing/2014/main" val="3867568410"/>
                    </a:ext>
                  </a:extLst>
                </a:gridCol>
                <a:gridCol w="1224608">
                  <a:extLst>
                    <a:ext uri="{9D8B030D-6E8A-4147-A177-3AD203B41FA5}">
                      <a16:colId xmlns:a16="http://schemas.microsoft.com/office/drawing/2014/main" val="1099636083"/>
                    </a:ext>
                  </a:extLst>
                </a:gridCol>
                <a:gridCol w="1224608">
                  <a:extLst>
                    <a:ext uri="{9D8B030D-6E8A-4147-A177-3AD203B41FA5}">
                      <a16:colId xmlns:a16="http://schemas.microsoft.com/office/drawing/2014/main" val="796732340"/>
                    </a:ext>
                  </a:extLst>
                </a:gridCol>
                <a:gridCol w="1224608">
                  <a:extLst>
                    <a:ext uri="{9D8B030D-6E8A-4147-A177-3AD203B41FA5}">
                      <a16:colId xmlns:a16="http://schemas.microsoft.com/office/drawing/2014/main" val="3526429262"/>
                    </a:ext>
                  </a:extLst>
                </a:gridCol>
                <a:gridCol w="1224608">
                  <a:extLst>
                    <a:ext uri="{9D8B030D-6E8A-4147-A177-3AD203B41FA5}">
                      <a16:colId xmlns:a16="http://schemas.microsoft.com/office/drawing/2014/main" val="1535639637"/>
                    </a:ext>
                  </a:extLst>
                </a:gridCol>
              </a:tblGrid>
              <a:tr h="248518">
                <a:tc>
                  <a:txBody>
                    <a:bodyPr/>
                    <a:lstStyle/>
                    <a:p>
                      <a:pPr marL="86400" algn="l" rtl="0" fontAlgn="ctr"/>
                      <a:r>
                        <a:rPr lang="cs-CZ" sz="1300" b="1" i="0" u="none" strike="noStrike" dirty="0">
                          <a:solidFill>
                            <a:schemeClr val="tx1"/>
                          </a:solidFill>
                          <a:effectLst/>
                          <a:latin typeface="Calibri" panose="020F0502020204030204" pitchFamily="34" charset="0"/>
                        </a:rPr>
                        <a:t>Divácká skupina</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300" b="1" i="0" u="none" strike="noStrike" kern="1200" dirty="0">
                          <a:solidFill>
                            <a:srgbClr val="000000"/>
                          </a:solidFill>
                          <a:effectLst/>
                          <a:latin typeface="Calibri" panose="020F0502020204030204" pitchFamily="34" charset="0"/>
                          <a:ea typeface="+mn-ea"/>
                          <a:cs typeface="+mn-cs"/>
                        </a:rPr>
                        <a:t>2025</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2024</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2023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2022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70235">
                <a:tc>
                  <a:txBody>
                    <a:bodyPr/>
                    <a:lstStyle/>
                    <a:p>
                      <a:pPr marL="86400" algn="l" fontAlgn="b"/>
                      <a:r>
                        <a:rPr lang="cs-CZ" sz="1300" b="0" i="0" u="none" strike="noStrike" dirty="0">
                          <a:solidFill>
                            <a:srgbClr val="000000"/>
                          </a:solidFill>
                          <a:effectLst/>
                          <a:latin typeface="Calibri" panose="020F0502020204030204" pitchFamily="34" charset="0"/>
                        </a:rPr>
                        <a:t>Rodiče a děti celkem</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83</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200" b="0" i="0" u="none" strike="noStrike" dirty="0">
                          <a:solidFill>
                            <a:srgbClr val="000000"/>
                          </a:solidFill>
                          <a:effectLst/>
                          <a:latin typeface="Calibri" panose="020F0502020204030204" pitchFamily="34" charset="0"/>
                        </a:rPr>
                        <a:t>82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chemeClr val="tx1"/>
                          </a:solidFill>
                          <a:effectLst/>
                          <a:latin typeface="Calibri" panose="020F0502020204030204" pitchFamily="34" charset="0"/>
                        </a:rPr>
                        <a:t>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70235">
                <a:tc>
                  <a:txBody>
                    <a:bodyPr/>
                    <a:lstStyle/>
                    <a:p>
                      <a:pPr marL="86400" algn="l" fontAlgn="b"/>
                      <a:r>
                        <a:rPr lang="cs-CZ" sz="1300" b="0" i="0" u="none" strike="noStrike" dirty="0">
                          <a:solidFill>
                            <a:srgbClr val="000000"/>
                          </a:solidFill>
                          <a:effectLst/>
                          <a:latin typeface="Calibri" panose="020F0502020204030204" pitchFamily="34" charset="0"/>
                        </a:rPr>
                        <a:t>Děti celkem</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86</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200" b="0" i="0" u="none" strike="noStrike" dirty="0">
                          <a:solidFill>
                            <a:srgbClr val="000000"/>
                          </a:solidFill>
                          <a:effectLst/>
                          <a:latin typeface="Calibri" panose="020F0502020204030204" pitchFamily="34" charset="0"/>
                        </a:rPr>
                        <a:t>85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chemeClr val="tx1"/>
                          </a:solidFill>
                          <a:effectLst/>
                          <a:latin typeface="Calibri" panose="020F0502020204030204" pitchFamily="34" charset="0"/>
                        </a:rPr>
                        <a:t>89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90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70235">
                <a:tc>
                  <a:txBody>
                    <a:bodyPr/>
                    <a:lstStyle/>
                    <a:p>
                      <a:pPr marL="86400" algn="l" fontAlgn="b"/>
                      <a:r>
                        <a:rPr lang="cs-CZ" sz="1300" b="0" i="0" u="none" strike="noStrike" dirty="0">
                          <a:solidFill>
                            <a:srgbClr val="000000"/>
                          </a:solidFill>
                          <a:effectLst/>
                          <a:latin typeface="Calibri" panose="020F0502020204030204" pitchFamily="34" charset="0"/>
                        </a:rPr>
                        <a:t>Děti do 6 let</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91</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200" b="0" i="0" u="none" strike="noStrike" dirty="0">
                          <a:solidFill>
                            <a:srgbClr val="000000"/>
                          </a:solidFill>
                          <a:effectLst/>
                          <a:latin typeface="Calibri" panose="020F0502020204030204" pitchFamily="34" charset="0"/>
                        </a:rPr>
                        <a:t>89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92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chemeClr val="tx1"/>
                          </a:solidFill>
                          <a:effectLst/>
                          <a:latin typeface="Calibri" panose="020F0502020204030204" pitchFamily="34" charset="0"/>
                        </a:rPr>
                        <a:t>93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95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70235">
                <a:tc>
                  <a:txBody>
                    <a:bodyPr/>
                    <a:lstStyle/>
                    <a:p>
                      <a:pPr marL="86400" algn="l" fontAlgn="b"/>
                      <a:r>
                        <a:rPr lang="cs-CZ" sz="1300" b="0" i="0" u="none" strike="noStrike" dirty="0">
                          <a:solidFill>
                            <a:srgbClr val="000000"/>
                          </a:solidFill>
                          <a:effectLst/>
                          <a:latin typeface="Calibri" panose="020F0502020204030204" pitchFamily="34" charset="0"/>
                        </a:rPr>
                        <a:t>Děti 7-9 let</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87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200" b="0" i="0" u="none" strike="noStrike" dirty="0">
                          <a:solidFill>
                            <a:srgbClr val="000000"/>
                          </a:solidFill>
                          <a:effectLst/>
                          <a:latin typeface="Calibri" panose="020F0502020204030204" pitchFamily="34" charset="0"/>
                        </a:rPr>
                        <a:t>86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chemeClr val="tx1"/>
                          </a:solidFill>
                          <a:effectLst/>
                          <a:latin typeface="Calibri" panose="020F050202020403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93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170235">
                <a:tc>
                  <a:txBody>
                    <a:bodyPr/>
                    <a:lstStyle/>
                    <a:p>
                      <a:pPr marL="86400" algn="l" fontAlgn="b"/>
                      <a:r>
                        <a:rPr lang="cs-CZ" sz="1300" b="0" i="0" u="none" strike="noStrike" dirty="0">
                          <a:solidFill>
                            <a:srgbClr val="000000"/>
                          </a:solidFill>
                          <a:effectLst/>
                          <a:latin typeface="Calibri" panose="020F0502020204030204" pitchFamily="34" charset="0"/>
                        </a:rPr>
                        <a:t>Děti 10-12 let</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77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200" b="0" i="0" u="none" strike="noStrike" dirty="0">
                          <a:solidFill>
                            <a:srgbClr val="000000"/>
                          </a:solidFill>
                          <a:effectLst/>
                          <a:latin typeface="Calibri" panose="020F0502020204030204" pitchFamily="34" charset="0"/>
                        </a:rPr>
                        <a:t>78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chemeClr val="tx1"/>
                          </a:solidFill>
                          <a:effectLst/>
                          <a:latin typeface="Calibri" panose="020F0502020204030204" pitchFamily="34" charset="0"/>
                        </a:rPr>
                        <a:t>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6749516"/>
                  </a:ext>
                </a:extLst>
              </a:tr>
              <a:tr h="170235">
                <a:tc>
                  <a:txBody>
                    <a:bodyPr/>
                    <a:lstStyle/>
                    <a:p>
                      <a:pPr marL="86400" algn="l" fontAlgn="b"/>
                      <a:r>
                        <a:rPr lang="cs-CZ" sz="1300" b="0" i="0" u="none" strike="noStrike" dirty="0">
                          <a:solidFill>
                            <a:srgbClr val="000000"/>
                          </a:solidFill>
                          <a:effectLst/>
                          <a:latin typeface="Calibri" panose="020F0502020204030204" pitchFamily="34" charset="0"/>
                        </a:rPr>
                        <a:t>Rodiče celkem</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79</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200" b="0" i="0" u="none" strike="noStrike" dirty="0">
                          <a:solidFill>
                            <a:srgbClr val="000000"/>
                          </a:solidFill>
                          <a:effectLst/>
                          <a:latin typeface="Calibri" panose="020F0502020204030204" pitchFamily="34" charset="0"/>
                        </a:rPr>
                        <a:t>79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300" b="0" i="0" u="none" strike="noStrike" dirty="0">
                          <a:solidFill>
                            <a:schemeClr val="tx1"/>
                          </a:solidFill>
                          <a:effectLst/>
                          <a:latin typeface="Calibri" panose="020F0502020204030204" pitchFamily="34" charset="0"/>
                        </a:rPr>
                        <a:t>81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84</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02156187"/>
                  </a:ext>
                </a:extLst>
              </a:tr>
              <a:tr h="170235">
                <a:tc>
                  <a:txBody>
                    <a:bodyPr/>
                    <a:lstStyle/>
                    <a:p>
                      <a:pPr marL="86400" algn="l" fontAlgn="b"/>
                      <a:r>
                        <a:rPr lang="cs-CZ" sz="1300" b="0" i="0" u="none" strike="noStrike" dirty="0">
                          <a:solidFill>
                            <a:srgbClr val="000000"/>
                          </a:solidFill>
                          <a:effectLst/>
                          <a:latin typeface="Calibri" panose="020F0502020204030204" pitchFamily="34" charset="0"/>
                        </a:rPr>
                        <a:t>Matky</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300" b="1" i="0" u="none" strike="noStrike" dirty="0">
                          <a:solidFill>
                            <a:srgbClr val="000000"/>
                          </a:solidFill>
                          <a:effectLst/>
                          <a:latin typeface="Calibri" panose="020F0502020204030204" pitchFamily="34" charset="0"/>
                        </a:rPr>
                        <a:t>79</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200" b="0" i="0" u="none" strike="noStrike" dirty="0">
                          <a:solidFill>
                            <a:srgbClr val="000000"/>
                          </a:solidFill>
                          <a:effectLst/>
                          <a:latin typeface="Calibri" panose="020F0502020204030204" pitchFamily="34" charset="0"/>
                        </a:rPr>
                        <a:t>80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300" b="0" i="0" u="none" strike="noStrike" dirty="0">
                          <a:solidFill>
                            <a:srgbClr val="000000"/>
                          </a:solidFill>
                          <a:effectLst/>
                          <a:latin typeface="Calibri" panose="020F0502020204030204" pitchFamily="34"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300" b="0" i="0" u="none" strike="noStrike" dirty="0">
                          <a:solidFill>
                            <a:schemeClr val="tx1"/>
                          </a:solidFill>
                          <a:effectLst/>
                          <a:latin typeface="Calibri" panose="020F0502020204030204" pitchFamily="34" charset="0"/>
                        </a:rPr>
                        <a:t>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51494221"/>
                  </a:ext>
                </a:extLst>
              </a:tr>
              <a:tr h="242413">
                <a:tc>
                  <a:txBody>
                    <a:bodyPr/>
                    <a:lstStyle/>
                    <a:p>
                      <a:pPr marL="86400" algn="l"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Otcové</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300" b="1" i="0" u="none" strike="noStrike" dirty="0">
                          <a:solidFill>
                            <a:srgbClr val="000000"/>
                          </a:solidFill>
                          <a:effectLst/>
                          <a:latin typeface="Calibri" panose="020F0502020204030204" pitchFamily="34" charset="0"/>
                        </a:rPr>
                        <a:t>80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200" b="0" i="0" u="none" strike="noStrike" dirty="0">
                          <a:solidFill>
                            <a:srgbClr val="000000"/>
                          </a:solidFill>
                          <a:effectLst/>
                          <a:latin typeface="Calibri" panose="020F0502020204030204" pitchFamily="34" charset="0"/>
                        </a:rPr>
                        <a:t>78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300" b="0"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300" b="0" i="0" u="none" strike="noStrike" dirty="0">
                          <a:solidFill>
                            <a:schemeClr val="tx1"/>
                          </a:solidFill>
                          <a:effectLst/>
                          <a:latin typeface="Calibri" panose="020F050202020403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212412844"/>
                  </a:ext>
                </a:extLst>
              </a:tr>
            </a:tbl>
          </a:graphicData>
        </a:graphic>
      </p:graphicFrame>
    </p:spTree>
    <p:extLst>
      <p:ext uri="{BB962C8B-B14F-4D97-AF65-F5344CB8AC3E}">
        <p14:creationId xmlns:p14="http://schemas.microsoft.com/office/powerpoint/2010/main" val="3861763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23E5AD22-EC3F-48DF-83F7-1B3AD71497DC}"/>
              </a:ext>
            </a:extLst>
          </p:cNvPr>
          <p:cNvSpPr/>
          <p:nvPr/>
        </p:nvSpPr>
        <p:spPr>
          <a:xfrm>
            <a:off x="600532" y="836712"/>
            <a:ext cx="10949856" cy="5647700"/>
          </a:xfrm>
          <a:prstGeom prst="rect">
            <a:avLst/>
          </a:prstGeom>
        </p:spPr>
        <p:txBody>
          <a:bodyPr wrap="square">
            <a:spAutoFit/>
          </a:bodyPr>
          <a:lstStyle/>
          <a:p>
            <a:pPr marL="342900" indent="-342900" algn="just" fontAlgn="auto">
              <a:spcBef>
                <a:spcPts val="0"/>
              </a:spcBef>
              <a:spcAft>
                <a:spcPts val="600"/>
              </a:spcAft>
              <a:buFont typeface="Arial" panose="020B0604020202020204" pitchFamily="34" charset="0"/>
              <a:buChar char="•"/>
              <a:tabLst>
                <a:tab pos="457200" algn="l"/>
              </a:tabLst>
              <a:defRPr/>
            </a:pPr>
            <a:r>
              <a:rPr lang="cs-CZ" sz="1600" dirty="0">
                <a:latin typeface="+mj-lt"/>
              </a:rPr>
              <a:t>Česká televize se v roce 2025 s podílem na sledovanosti 29,29 % stala</a:t>
            </a:r>
            <a:r>
              <a:rPr lang="cs-CZ" sz="1600" b="1" dirty="0">
                <a:latin typeface="+mj-lt"/>
              </a:rPr>
              <a:t> poosmé za sebou nejvyhledávanějším tuzemským vysílatelem</a:t>
            </a:r>
            <a:r>
              <a:rPr lang="cs-CZ" sz="1600" dirty="0">
                <a:latin typeface="+mj-lt"/>
              </a:rPr>
              <a:t>. Dosažená hodnota je nicméně o 1,14 p.b. nižší než v roce 2024 (30,43 %). </a:t>
            </a:r>
            <a:r>
              <a:rPr lang="cs-CZ" sz="1600" b="1" dirty="0">
                <a:latin typeface="+mj-lt"/>
              </a:rPr>
              <a:t>ČT si udržela slušný náskok před komerčními skupinami</a:t>
            </a:r>
            <a:r>
              <a:rPr lang="cs-CZ" sz="1600" dirty="0">
                <a:latin typeface="+mj-lt"/>
              </a:rPr>
              <a:t>: Její výkon byl o 1,54 p.b. vyšší než podíl skupiny Nova a o 2,50 p.b. lepší než u skupiny Prima. Podíl na sledovanosti v cílové skupině 4+ činil 29,43 %.</a:t>
            </a:r>
          </a:p>
          <a:p>
            <a:pPr marL="342900" indent="-342900" algn="just" fontAlgn="auto">
              <a:spcBef>
                <a:spcPts val="0"/>
              </a:spcBef>
              <a:spcAft>
                <a:spcPts val="600"/>
              </a:spcAft>
              <a:buFont typeface="Arial" panose="020B0604020202020204" pitchFamily="34" charset="0"/>
              <a:buChar char="•"/>
              <a:tabLst>
                <a:tab pos="457200" algn="l"/>
              </a:tabLst>
              <a:defRPr/>
            </a:pPr>
            <a:r>
              <a:rPr kumimoji="0" lang="cs-CZ" sz="1600" b="1" i="0" u="none" strike="noStrike" kern="1200" cap="none" spc="0" normalizeH="0" baseline="0" noProof="0" dirty="0">
                <a:ln>
                  <a:noFill/>
                </a:ln>
                <a:solidFill>
                  <a:srgbClr val="000000"/>
                </a:solidFill>
                <a:effectLst/>
                <a:uLnTx/>
                <a:uFillTx/>
                <a:latin typeface="+mj-lt"/>
                <a:ea typeface="+mn-ea"/>
                <a:cs typeface="+mn-cs"/>
              </a:rPr>
              <a:t>V hlavním vysílacím čase</a:t>
            </a:r>
            <a:r>
              <a:rPr kumimoji="0" lang="cs-CZ" sz="1600" i="0" u="none" strike="noStrike" kern="1200" cap="none" spc="0" normalizeH="0" baseline="0" noProof="0" dirty="0">
                <a:ln>
                  <a:noFill/>
                </a:ln>
                <a:solidFill>
                  <a:srgbClr val="000000"/>
                </a:solidFill>
                <a:effectLst/>
                <a:uLnTx/>
                <a:uFillTx/>
                <a:latin typeface="+mj-lt"/>
                <a:ea typeface="+mn-ea"/>
                <a:cs typeface="+mn-cs"/>
              </a:rPr>
              <a:t> (19-22 hodin) </a:t>
            </a:r>
            <a:r>
              <a:rPr kumimoji="0" lang="cs-CZ" sz="1600" b="1" i="0" u="none" strike="noStrike" kern="1200" cap="none" spc="0" normalizeH="0" baseline="0" noProof="0" dirty="0">
                <a:ln>
                  <a:noFill/>
                </a:ln>
                <a:solidFill>
                  <a:srgbClr val="000000"/>
                </a:solidFill>
                <a:effectLst/>
                <a:uLnTx/>
                <a:uFillTx/>
                <a:latin typeface="+mj-lt"/>
                <a:ea typeface="+mn-ea"/>
                <a:cs typeface="+mn-cs"/>
              </a:rPr>
              <a:t>dosáhla Česká televize ve skupině 15+ podílu na publiku </a:t>
            </a:r>
            <a:r>
              <a:rPr lang="cs-CZ" sz="1600" b="1" dirty="0">
                <a:solidFill>
                  <a:srgbClr val="000000"/>
                </a:solidFill>
                <a:latin typeface="+mj-lt"/>
              </a:rPr>
              <a:t>29</a:t>
            </a:r>
            <a:r>
              <a:rPr kumimoji="0" lang="cs-CZ" sz="1600" b="1" i="0" u="none" strike="noStrike" kern="1200" cap="none" spc="0" normalizeH="0" baseline="0" noProof="0" dirty="0">
                <a:ln>
                  <a:noFill/>
                </a:ln>
                <a:solidFill>
                  <a:srgbClr val="000000"/>
                </a:solidFill>
                <a:effectLst/>
                <a:uLnTx/>
                <a:uFillTx/>
                <a:latin typeface="+mj-lt"/>
                <a:ea typeface="+mn-ea"/>
                <a:cs typeface="+mn-cs"/>
              </a:rPr>
              <a:t>,76 %, </a:t>
            </a:r>
            <a:r>
              <a:rPr lang="cs-CZ" sz="1600" b="1" dirty="0">
                <a:latin typeface="+mj-lt"/>
              </a:rPr>
              <a:t>což je o 0,98 p.b. méně než v roce 2024. </a:t>
            </a:r>
            <a:r>
              <a:rPr kumimoji="0" lang="cs-CZ" sz="16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Podobného podílu na publiku dosáhla Česká televize také v cílové skupině 4+, ve které činil </a:t>
            </a:r>
            <a:r>
              <a:rPr lang="cs-CZ" sz="1600" dirty="0">
                <a:solidFill>
                  <a:srgbClr val="000000"/>
                </a:solidFill>
                <a:latin typeface="+mj-lt"/>
                <a:ea typeface="Calibri" panose="020F0502020204030204" pitchFamily="34" charset="0"/>
                <a:cs typeface="Calibri" panose="020F0502020204030204" pitchFamily="34" charset="0"/>
              </a:rPr>
              <a:t>29</a:t>
            </a:r>
            <a:r>
              <a:rPr kumimoji="0" lang="cs-CZ" sz="16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,79 %. </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kumimoji="0" lang="cs-CZ" sz="1600" b="0" i="0" u="none" strike="noStrike" kern="1200" cap="none" spc="0" normalizeH="0" baseline="0" noProof="0" dirty="0">
                <a:ln>
                  <a:noFill/>
                </a:ln>
                <a:solidFill>
                  <a:srgbClr val="000000"/>
                </a:solidFill>
                <a:effectLst/>
                <a:uLnTx/>
                <a:uFillTx/>
                <a:latin typeface="+mj-lt"/>
                <a:ea typeface="+mn-ea"/>
                <a:cs typeface="+mn-cs"/>
              </a:rPr>
              <a:t>Uvedené výsledky jsou </a:t>
            </a:r>
            <a:r>
              <a:rPr lang="cs-CZ" sz="1600" dirty="0">
                <a:solidFill>
                  <a:srgbClr val="000000"/>
                </a:solidFill>
                <a:latin typeface="+mj-lt"/>
              </a:rPr>
              <a:t>meziročně nižší, ale </a:t>
            </a:r>
            <a:r>
              <a:rPr kumimoji="0" lang="cs-CZ" sz="1600" b="0" i="0" u="none" strike="noStrike" kern="1200" cap="none" spc="0" normalizeH="0" baseline="0" noProof="0" dirty="0">
                <a:ln>
                  <a:noFill/>
                </a:ln>
                <a:solidFill>
                  <a:srgbClr val="000000"/>
                </a:solidFill>
                <a:effectLst/>
                <a:uLnTx/>
                <a:uFillTx/>
                <a:latin typeface="+mj-lt"/>
                <a:ea typeface="+mn-ea"/>
                <a:cs typeface="+mn-cs"/>
              </a:rPr>
              <a:t>vzhledem k menšímu počtu programů, které má ČT v porovnání s hlavní konkurencí ve svém portfoliu, a také s ohledem na fakt, že ve vysílání roku 2025 se projevila úsporná opatření v souvislosti s poklesem hodnoty televizního poplatku, se jedná o velmi dobrý výsledek. Úspory zasáhly především původní dramatickou tvorbu určenou pro ČT1, což se projevilo zejména v pátečním a nedělním hlavním čase. Hlavní stanice Novy a Primy přitom vysílaly v jednotlivých týdnech premiérové pořady obvykle v šesti až sedmi dnech.</a:t>
            </a:r>
            <a:endParaRPr kumimoji="0" lang="cs-CZ" sz="16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a:p>
            <a:pPr marL="342900" lvl="0" indent="-342900" algn="just" fontAlgn="auto">
              <a:spcBef>
                <a:spcPts val="0"/>
              </a:spcBef>
              <a:spcAft>
                <a:spcPts val="600"/>
              </a:spcAft>
              <a:buFont typeface="Arial" panose="020B0604020202020204" pitchFamily="34" charset="0"/>
              <a:buChar char="•"/>
              <a:tabLst>
                <a:tab pos="457200" algn="l"/>
              </a:tabLst>
              <a:defRPr/>
            </a:pPr>
            <a:r>
              <a:rPr kumimoji="0" lang="cs-CZ" sz="16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Podíl hlavního programu ČT1 na publiku</a:t>
            </a:r>
            <a:r>
              <a:rPr kumimoji="0" lang="cs-CZ" sz="16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byl 16,04 %, </a:t>
            </a:r>
            <a:r>
              <a:rPr lang="cs-CZ" sz="1600" dirty="0">
                <a:latin typeface="+mj-lt"/>
              </a:rPr>
              <a:t>meziročně šlo o nepatrný pokles o 0,04 p.b.</a:t>
            </a:r>
            <a:r>
              <a:rPr kumimoji="0" lang="cs-CZ" sz="16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Hodnota podílu odpovídá průměru posledních 10 let, a to i přes pokračující fragmentarizaci televizního trhu a pokles objemu finančních prostředků investovaných do výroby pořadů (především do </a:t>
            </a:r>
            <a:r>
              <a:rPr kumimoji="0" lang="cs-CZ"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premiérové dramatické tvorby dříve vysílané v hlavním čase).</a:t>
            </a:r>
          </a:p>
          <a:p>
            <a:pPr marL="342900" indent="-342900" algn="just" fontAlgn="auto">
              <a:spcBef>
                <a:spcPts val="0"/>
              </a:spcBef>
              <a:spcAft>
                <a:spcPts val="600"/>
              </a:spcAft>
              <a:buFont typeface="Arial" panose="020B0604020202020204" pitchFamily="34" charset="0"/>
              <a:buChar char="•"/>
              <a:tabLst>
                <a:tab pos="457200" algn="l"/>
              </a:tabLst>
              <a:defRPr/>
            </a:pPr>
            <a:r>
              <a:rPr lang="cs-CZ" sz="1600" dirty="0">
                <a:latin typeface="+mj-lt"/>
              </a:rPr>
              <a:t>Úspěšné byly zejména premiérové cykly </a:t>
            </a:r>
            <a:r>
              <a:rPr lang="cs-CZ" sz="1600" b="1" i="1" dirty="0">
                <a:latin typeface="+mj-lt"/>
              </a:rPr>
              <a:t>OKTOPUS II</a:t>
            </a:r>
            <a:r>
              <a:rPr lang="cs-CZ" sz="1600" i="1" dirty="0">
                <a:latin typeface="+mj-lt"/>
              </a:rPr>
              <a:t> </a:t>
            </a:r>
            <a:r>
              <a:rPr lang="cs-CZ" sz="1600" dirty="0">
                <a:latin typeface="+mj-lt"/>
              </a:rPr>
              <a:t>(sledovanost 1,37 mil. při podílu 36,37 % ve skupině 15+), </a:t>
            </a:r>
            <a:r>
              <a:rPr lang="cs-CZ" sz="1600" b="1" i="1" dirty="0">
                <a:latin typeface="+mj-lt"/>
              </a:rPr>
              <a:t>Zločin na dobré cestě </a:t>
            </a:r>
            <a:r>
              <a:rPr lang="cs-CZ" sz="1600" dirty="0">
                <a:latin typeface="+mj-lt"/>
              </a:rPr>
              <a:t>(913 mil.; 26,32 %), </a:t>
            </a:r>
            <a:r>
              <a:rPr lang="cs-CZ" sz="1600" b="1" i="1" dirty="0">
                <a:latin typeface="+mj-lt"/>
              </a:rPr>
              <a:t>Limity</a:t>
            </a:r>
            <a:r>
              <a:rPr lang="cs-CZ" sz="1600" i="1" dirty="0">
                <a:latin typeface="+mj-lt"/>
              </a:rPr>
              <a:t> </a:t>
            </a:r>
            <a:r>
              <a:rPr lang="cs-CZ" sz="1600" dirty="0">
                <a:latin typeface="+mj-lt"/>
              </a:rPr>
              <a:t>(1,03 mil.; 26,12 %), </a:t>
            </a:r>
            <a:r>
              <a:rPr lang="cs-CZ" sz="1600" b="1" i="1" dirty="0">
                <a:latin typeface="+mj-lt"/>
              </a:rPr>
              <a:t>Děcko</a:t>
            </a:r>
            <a:r>
              <a:rPr lang="cs-CZ" sz="1600" b="1" dirty="0">
                <a:latin typeface="+mj-lt"/>
              </a:rPr>
              <a:t> </a:t>
            </a:r>
            <a:r>
              <a:rPr lang="cs-CZ" sz="1600" dirty="0">
                <a:latin typeface="+mj-lt"/>
              </a:rPr>
              <a:t>(722 tis., 20,61 %) a </a:t>
            </a:r>
            <a:r>
              <a:rPr lang="cs-CZ" sz="1600" b="1" i="1" dirty="0">
                <a:latin typeface="+mj-lt"/>
              </a:rPr>
              <a:t>Ratolesti </a:t>
            </a:r>
            <a:r>
              <a:rPr lang="cs-CZ" sz="1600" dirty="0">
                <a:latin typeface="+mj-lt"/>
              </a:rPr>
              <a:t>(735 tis., 19,24 %). Z filmové tvorby diváci ocenili snímek </a:t>
            </a:r>
            <a:r>
              <a:rPr lang="cs-CZ" sz="1600" b="1" i="1" dirty="0">
                <a:latin typeface="+mj-lt"/>
              </a:rPr>
              <a:t>Kroky vraha</a:t>
            </a:r>
            <a:r>
              <a:rPr lang="cs-CZ" sz="1600" i="1" dirty="0">
                <a:latin typeface="+mj-lt"/>
              </a:rPr>
              <a:t> </a:t>
            </a:r>
            <a:r>
              <a:rPr lang="cs-CZ" sz="1600" dirty="0">
                <a:latin typeface="+mj-lt"/>
              </a:rPr>
              <a:t>(1,64 mil.; 38,95 %), </a:t>
            </a:r>
            <a:r>
              <a:rPr lang="cs-CZ" sz="1600" b="1" i="1" dirty="0">
                <a:latin typeface="+mj-lt"/>
              </a:rPr>
              <a:t>Máma</a:t>
            </a:r>
            <a:r>
              <a:rPr lang="cs-CZ" sz="1600" dirty="0">
                <a:latin typeface="+mj-lt"/>
              </a:rPr>
              <a:t> (996 mil.; 26,06 %) a </a:t>
            </a:r>
            <a:r>
              <a:rPr lang="cs-CZ" sz="1600" b="1" i="1" dirty="0">
                <a:latin typeface="+mj-lt"/>
              </a:rPr>
              <a:t>Když lumpa trápí pumpa </a:t>
            </a:r>
            <a:r>
              <a:rPr lang="cs-CZ" sz="1600" dirty="0">
                <a:latin typeface="+mj-lt"/>
              </a:rPr>
              <a:t>(965 tis.; 23,95 %). Mezi akvizičními tituly bodovala </a:t>
            </a:r>
            <a:r>
              <a:rPr lang="cs-CZ" sz="1600" b="1" i="1" dirty="0">
                <a:latin typeface="+mj-lt"/>
              </a:rPr>
              <a:t>Inspektorka Candice Renoirová </a:t>
            </a:r>
            <a:r>
              <a:rPr lang="cs-CZ" sz="1600" dirty="0">
                <a:latin typeface="+mj-lt"/>
              </a:rPr>
              <a:t>a</a:t>
            </a:r>
            <a:r>
              <a:rPr lang="cs-CZ" sz="1600" b="1" dirty="0">
                <a:latin typeface="+mj-lt"/>
              </a:rPr>
              <a:t> </a:t>
            </a:r>
            <a:r>
              <a:rPr lang="cs-CZ" sz="1600" b="1" i="1" dirty="0">
                <a:latin typeface="+mj-lt"/>
              </a:rPr>
              <a:t>Vyšetřuje Imma Tataranni</a:t>
            </a:r>
            <a:r>
              <a:rPr lang="cs-CZ" sz="1600" b="1" dirty="0">
                <a:latin typeface="+mj-lt"/>
              </a:rPr>
              <a:t>. </a:t>
            </a:r>
          </a:p>
          <a:p>
            <a:pPr marL="342900" indent="-342900" algn="just" fontAlgn="auto">
              <a:spcBef>
                <a:spcPts val="0"/>
              </a:spcBef>
              <a:spcAft>
                <a:spcPts val="600"/>
              </a:spcAft>
              <a:buFont typeface="Arial" panose="020B0604020202020204" pitchFamily="34" charset="0"/>
              <a:buChar char="•"/>
              <a:tabLst>
                <a:tab pos="457200" algn="l"/>
              </a:tabLst>
              <a:defRPr/>
            </a:pPr>
            <a:r>
              <a:rPr lang="cs-CZ" sz="1600" dirty="0">
                <a:latin typeface="+mj-lt"/>
              </a:rPr>
              <a:t>Diváci tradičně ocenili vánoční schéma ČT1. Premiérová štědrovečerní pohádka České televize </a:t>
            </a:r>
            <a:r>
              <a:rPr lang="cs-CZ" sz="1600" b="1" i="1" dirty="0">
                <a:latin typeface="+mj-lt"/>
              </a:rPr>
              <a:t>Záhada strašidelného zámku </a:t>
            </a:r>
            <a:r>
              <a:rPr lang="cs-CZ" sz="1600" b="1" dirty="0">
                <a:latin typeface="+mj-lt"/>
              </a:rPr>
              <a:t>byla nejsledovanějším pořadem roku 2025 na všech televizích, když ji vidělo 2,679 milionu diváků CS 4+, </a:t>
            </a:r>
            <a:r>
              <a:rPr lang="cs-CZ" sz="1600" dirty="0">
                <a:latin typeface="+mj-lt"/>
              </a:rPr>
              <a:t>dalších 21 tis. ji sledovalo živě na internetu a 140 tis. si ji pustilo odloženě na iVysílání.</a:t>
            </a:r>
            <a:r>
              <a:rPr lang="cs-CZ" sz="1600" b="1" dirty="0">
                <a:latin typeface="+mj-lt"/>
              </a:rPr>
              <a:t> Podíl pohádky na sledovanosti dosáhl 60,10 %. </a:t>
            </a:r>
            <a:endParaRPr kumimoji="0" lang="cs-CZ"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p:txBody>
      </p:sp>
      <p:sp>
        <p:nvSpPr>
          <p:cNvPr id="3" name="AutoShape 2">
            <a:extLst>
              <a:ext uri="{FF2B5EF4-FFF2-40B4-BE49-F238E27FC236}">
                <a16:creationId xmlns:a16="http://schemas.microsoft.com/office/drawing/2014/main" id="{A5BD9D16-9DC7-E453-BDA8-BE9177D5438F}"/>
              </a:ext>
            </a:extLst>
          </p:cNvPr>
          <p:cNvSpPr>
            <a:spLocks noChangeArrowheads="1"/>
          </p:cNvSpPr>
          <p:nvPr/>
        </p:nvSpPr>
        <p:spPr bwMode="auto">
          <a:xfrm>
            <a:off x="1524000" y="294268"/>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auto"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pic>
        <p:nvPicPr>
          <p:cNvPr id="2" name="Obrázek 6">
            <a:extLst>
              <a:ext uri="{FF2B5EF4-FFF2-40B4-BE49-F238E27FC236}">
                <a16:creationId xmlns:a16="http://schemas.microsoft.com/office/drawing/2014/main" id="{B3C66E1A-E5A1-D3B0-824F-78A6BDB4F8F4}"/>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číslo snímku 2">
            <a:extLst>
              <a:ext uri="{FF2B5EF4-FFF2-40B4-BE49-F238E27FC236}">
                <a16:creationId xmlns:a16="http://schemas.microsoft.com/office/drawing/2014/main" id="{AC679603-5CC4-E444-BCA0-87F203EB8921}"/>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Aptos Display" panose="0211000402020202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cs-CZ" sz="1100" b="0" i="0" u="none" strike="noStrike" kern="1200" cap="none" spc="0" normalizeH="0" baseline="0" noProof="0" dirty="0">
              <a:ln>
                <a:noFill/>
              </a:ln>
              <a:solidFill>
                <a:srgbClr val="1A1F52"/>
              </a:solidFill>
              <a:effectLst/>
              <a:uLnTx/>
              <a:uFillTx/>
              <a:latin typeface="Aptos Display" panose="02110004020202020204"/>
              <a:ea typeface="+mn-ea"/>
              <a:cs typeface="Arial" charset="0"/>
            </a:endParaRPr>
          </a:p>
        </p:txBody>
      </p:sp>
      <p:sp>
        <p:nvSpPr>
          <p:cNvPr id="7" name="Zástupný symbol pro datum 7">
            <a:extLst>
              <a:ext uri="{FF2B5EF4-FFF2-40B4-BE49-F238E27FC236}">
                <a16:creationId xmlns:a16="http://schemas.microsoft.com/office/drawing/2014/main" id="{0ED13D80-2364-CDBC-3050-A40EA9A4D8DC}"/>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0" name="Zástupný symbol pro datum 7">
            <a:extLst>
              <a:ext uri="{FF2B5EF4-FFF2-40B4-BE49-F238E27FC236}">
                <a16:creationId xmlns:a16="http://schemas.microsoft.com/office/drawing/2014/main" id="{DCDE81FD-AE64-BB74-DEF0-A225B90389C4}"/>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6" name="Zástupný symbol pro datum 7">
            <a:extLst>
              <a:ext uri="{FF2B5EF4-FFF2-40B4-BE49-F238E27FC236}">
                <a16:creationId xmlns:a16="http://schemas.microsoft.com/office/drawing/2014/main" id="{7B8FACEC-6D2F-FDD5-8A90-8CC1C57E05C5}"/>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mj-lt"/>
                <a:ea typeface="+mn-ea"/>
                <a:cs typeface="Arial" charset="0"/>
              </a:rPr>
              <a:t>únor 2026</a:t>
            </a:r>
            <a:endParaRPr kumimoji="0" lang="cs-CZ" sz="1200" b="1" i="0" u="none" strike="noStrike" kern="1200" cap="none" spc="0" normalizeH="0" baseline="0" noProof="0" dirty="0">
              <a:ln>
                <a:noFill/>
              </a:ln>
              <a:solidFill>
                <a:srgbClr val="1A1F52"/>
              </a:solidFill>
              <a:effectLst/>
              <a:uLnTx/>
              <a:uFillTx/>
              <a:latin typeface="+mj-lt"/>
              <a:ea typeface="+mn-ea"/>
              <a:cs typeface="Arial" charset="0"/>
            </a:endParaRPr>
          </a:p>
        </p:txBody>
      </p:sp>
    </p:spTree>
    <p:extLst>
      <p:ext uri="{BB962C8B-B14F-4D97-AF65-F5344CB8AC3E}">
        <p14:creationId xmlns:p14="http://schemas.microsoft.com/office/powerpoint/2010/main" val="310402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E840C39B-CE2D-4E22-9C11-10D0E158738A}"/>
              </a:ext>
            </a:extLst>
          </p:cNvPr>
          <p:cNvSpPr/>
          <p:nvPr/>
        </p:nvSpPr>
        <p:spPr>
          <a:xfrm>
            <a:off x="1884366" y="1052736"/>
            <a:ext cx="8423275" cy="78483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cs-CZ" sz="1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délník 9">
            <a:extLst>
              <a:ext uri="{FF2B5EF4-FFF2-40B4-BE49-F238E27FC236}">
                <a16:creationId xmlns:a16="http://schemas.microsoft.com/office/drawing/2014/main" id="{23E5AD22-EC3F-48DF-83F7-1B3AD71497DC}"/>
              </a:ext>
            </a:extLst>
          </p:cNvPr>
          <p:cNvSpPr/>
          <p:nvPr/>
        </p:nvSpPr>
        <p:spPr>
          <a:xfrm>
            <a:off x="551384" y="836712"/>
            <a:ext cx="10872608" cy="5570756"/>
          </a:xfrm>
          <a:prstGeom prst="rect">
            <a:avLst/>
          </a:prstGeom>
        </p:spPr>
        <p:txBody>
          <a:bodyPr wrap="square">
            <a:spAutoFit/>
          </a:bodyPr>
          <a:lstStyle/>
          <a:p>
            <a:pPr marL="342900" indent="-342900" algn="just" fontAlgn="auto">
              <a:spcBef>
                <a:spcPts val="0"/>
              </a:spcBef>
              <a:spcAft>
                <a:spcPts val="600"/>
              </a:spcAft>
              <a:buFont typeface="Arial" panose="020B0604020202020204" pitchFamily="34" charset="0"/>
              <a:buChar char="•"/>
              <a:tabLst>
                <a:tab pos="457200" algn="l"/>
              </a:tabLst>
              <a:defRPr/>
            </a:pPr>
            <a:r>
              <a:rPr kumimoji="0" lang="cs-CZ" sz="1600" b="1"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Celodenní podíl programu ČT2 na sledovanosti překročil stejně jako v roce 2024 čtyřprocentní hranici, když činil </a:t>
            </a:r>
            <a:r>
              <a:rPr lang="cs-CZ" sz="1600" b="1" dirty="0">
                <a:latin typeface="+mn-lt"/>
              </a:rPr>
              <a:t>4,23 % </a:t>
            </a:r>
            <a:r>
              <a:rPr lang="cs-CZ" sz="1600" dirty="0">
                <a:latin typeface="+mn-lt"/>
              </a:rPr>
              <a:t>(meziročně nepatrný nárůst o 0,08 p.b.). Nadprůměrný divácký zájem jsme zaznamenali u cyklů vlastní tvorby </a:t>
            </a:r>
            <a:r>
              <a:rPr lang="cs-CZ" sz="1600" b="1" i="1" dirty="0">
                <a:latin typeface="+mn-lt"/>
              </a:rPr>
              <a:t>Stezka Českem</a:t>
            </a:r>
            <a:r>
              <a:rPr lang="cs-CZ" sz="1600" i="1" dirty="0">
                <a:latin typeface="+mn-lt"/>
              </a:rPr>
              <a:t> </a:t>
            </a:r>
            <a:r>
              <a:rPr lang="cs-CZ" sz="1600" b="1" i="1" dirty="0">
                <a:latin typeface="+mn-lt"/>
              </a:rPr>
              <a:t>II </a:t>
            </a:r>
            <a:r>
              <a:rPr lang="cs-CZ" sz="1600" dirty="0">
                <a:latin typeface="+mn-lt"/>
              </a:rPr>
              <a:t>(266 tis.; 7,61 % ve skupině 15+), </a:t>
            </a:r>
            <a:r>
              <a:rPr lang="cs-CZ" sz="1600" b="1" i="1" dirty="0">
                <a:latin typeface="+mn-lt"/>
              </a:rPr>
              <a:t>Klenoty s vůní benzínu II </a:t>
            </a:r>
            <a:r>
              <a:rPr lang="cs-CZ" sz="1600" dirty="0">
                <a:latin typeface="+mn-lt"/>
              </a:rPr>
              <a:t>(166 tis.; 5,66 %) a </a:t>
            </a:r>
            <a:r>
              <a:rPr lang="cs-CZ" sz="1600" b="1" i="1" dirty="0">
                <a:latin typeface="+mn-lt"/>
              </a:rPr>
              <a:t>České řeky z výšky </a:t>
            </a:r>
            <a:r>
              <a:rPr lang="cs-CZ" sz="1600" dirty="0">
                <a:latin typeface="+mn-lt"/>
              </a:rPr>
              <a:t>(221 tis.; 6,82 %). Stabilně dobrý výkon měly akviziční filmy ve víkendovém hlavním vysílacím čase.</a:t>
            </a:r>
          </a:p>
          <a:p>
            <a:pPr marL="342900" indent="-342900" algn="just" fontAlgn="auto">
              <a:spcBef>
                <a:spcPts val="0"/>
              </a:spcBef>
              <a:spcAft>
                <a:spcPts val="600"/>
              </a:spcAft>
              <a:buFont typeface="Arial" panose="020B0604020202020204" pitchFamily="34" charset="0"/>
              <a:buChar char="•"/>
              <a:tabLst>
                <a:tab pos="457200" algn="l"/>
              </a:tabLst>
              <a:defRPr/>
            </a:pPr>
            <a:r>
              <a:rPr kumimoji="0" lang="cs-CZ" sz="1600" b="1"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Podíl zpravodajské stanice ČT24 na sledovanosti činil 4,62 % </a:t>
            </a:r>
            <a:r>
              <a:rPr kumimoji="0" lang="cs-CZ"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(meziročně +0,49 p.b.). Zpravodajský kanál </a:t>
            </a:r>
            <a:r>
              <a:rPr lang="cs-CZ" sz="1600" dirty="0">
                <a:latin typeface="+mn-lt"/>
              </a:rPr>
              <a:t>tak dosáhl nejlepšího výsledku za poslední tři roky. Podíl konkurenční CNN Prima News překoval </a:t>
            </a:r>
            <a:r>
              <a:rPr lang="pt-BR" sz="1600" dirty="0">
                <a:latin typeface="+mn-lt"/>
              </a:rPr>
              <a:t>o 2 p.b.</a:t>
            </a:r>
            <a:r>
              <a:rPr lang="cs-CZ" sz="1600" dirty="0">
                <a:latin typeface="+mn-lt"/>
              </a:rPr>
              <a:t> Zájem diváků o ČT24 tradičně kumuluje v době zpravodajsky významných událostí, loni jimi byly například volby do Poslanecké sněmovny Parlamentu ČR. </a:t>
            </a:r>
            <a:r>
              <a:rPr lang="cs-CZ" sz="1600" b="1" dirty="0">
                <a:latin typeface="+mn-lt"/>
              </a:rPr>
              <a:t>V sobotu 4. 10., tedy v den vyhlášení výsledků voleb, dokázala ČT24 svým vysíláním oslovit přes 2,3 mil. diváků 15+. </a:t>
            </a:r>
            <a:r>
              <a:rPr lang="cs-CZ" sz="1600" dirty="0">
                <a:latin typeface="+mn-lt"/>
              </a:rPr>
              <a:t>Výrazně sledované bylo také zpravodajství pokrývající pokračující globální konflikty a mapující sílící mezinárodní napětí, zejména ve spojitosti s kroky americké administrativy.</a:t>
            </a:r>
          </a:p>
          <a:p>
            <a:pPr marL="342900" indent="-342900" algn="just" fontAlgn="auto">
              <a:spcBef>
                <a:spcPts val="0"/>
              </a:spcBef>
              <a:spcAft>
                <a:spcPts val="600"/>
              </a:spcAft>
              <a:buFont typeface="Arial" panose="020B0604020202020204" pitchFamily="34" charset="0"/>
              <a:buChar char="•"/>
              <a:tabLst>
                <a:tab pos="457200" algn="l"/>
              </a:tabLst>
              <a:defRPr/>
            </a:pPr>
            <a:r>
              <a:rPr kumimoji="0" lang="cs-CZ" sz="1600" b="1"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V mezinárodním srovnání evropských veřejnoprávních zpravodajských programů, které má Česká televize k dispozici, obsadila ČT24 z hlediska podílu na divácích první místo. </a:t>
            </a:r>
            <a:endParaRPr kumimoji="0" lang="cs-CZ"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p>
            <a:pPr marL="342900" indent="-342900" algn="just" fontAlgn="auto">
              <a:spcBef>
                <a:spcPts val="0"/>
              </a:spcBef>
              <a:spcAft>
                <a:spcPts val="600"/>
              </a:spcAft>
              <a:buFont typeface="Arial" panose="020B0604020202020204" pitchFamily="34" charset="0"/>
              <a:buChar char="•"/>
              <a:tabLst>
                <a:tab pos="457200" algn="l"/>
              </a:tabLst>
              <a:defRPr/>
            </a:pPr>
            <a:r>
              <a:rPr lang="cs-CZ" sz="1600" b="1" dirty="0">
                <a:latin typeface="+mn-lt"/>
              </a:rPr>
              <a:t>Stanice ČT sport</a:t>
            </a:r>
            <a:r>
              <a:rPr lang="cs-CZ" sz="1600" dirty="0">
                <a:latin typeface="+mn-lt"/>
              </a:rPr>
              <a:t> dosáhla celoročního průměrného podílu na sledovanosti 3,08 %, meziročně o 1,49 p.b. méně. Příčinou poklesu byl na významné sportovní události přeci jen slabší rok 2025. Vysokou sledovanost měl jako obvykle </a:t>
            </a:r>
            <a:r>
              <a:rPr lang="cs-CZ" sz="1600" b="1" dirty="0">
                <a:latin typeface="+mn-lt"/>
              </a:rPr>
              <a:t>světový šampionát v hokeji</a:t>
            </a:r>
            <a:r>
              <a:rPr lang="cs-CZ" sz="1600" dirty="0">
                <a:latin typeface="+mn-lt"/>
              </a:rPr>
              <a:t>, čísla však nedosahovala rekordních hodnot z domácího MS v roce 2024. Průměrná sledovanost mistrovství činila 562 tisíc diváků CS 4+, přičemž zápasy českého týmu sledovalo průměrně přes 1,5 milionu diváků.</a:t>
            </a:r>
            <a:r>
              <a:rPr lang="cs-CZ" sz="1600" b="1" dirty="0">
                <a:latin typeface="+mn-lt"/>
              </a:rPr>
              <a:t> MS v hokeji dokázalo oslovit celkem téměř 5,5 milionu diváků. Čtvrtfinálové utkání </a:t>
            </a:r>
            <a:r>
              <a:rPr lang="cs-CZ" sz="1600" b="1" i="1" dirty="0">
                <a:latin typeface="+mn-lt"/>
              </a:rPr>
              <a:t>Česko – Švédsko </a:t>
            </a:r>
            <a:r>
              <a:rPr lang="cs-CZ" sz="1600" b="1" dirty="0">
                <a:latin typeface="+mn-lt"/>
              </a:rPr>
              <a:t>s necelým 1,9 milionem diváků CS 4+ se při podílu na sledovanosti 48,55 % stalo nejsledovanějším sportovním přenosem roku 2025. </a:t>
            </a:r>
            <a:r>
              <a:rPr lang="cs-CZ" sz="1600" dirty="0">
                <a:latin typeface="+mn-lt"/>
              </a:rPr>
              <a:t>Diváci svoji přízeň věnovali i </a:t>
            </a:r>
            <a:r>
              <a:rPr lang="cs-CZ" sz="1600" b="1" dirty="0">
                <a:latin typeface="+mn-lt"/>
              </a:rPr>
              <a:t>biatlonu</a:t>
            </a:r>
            <a:r>
              <a:rPr lang="cs-CZ" sz="1600" dirty="0">
                <a:latin typeface="+mn-lt"/>
              </a:rPr>
              <a:t>, konkrétně MS ve švýcarském Lenzerheide a SP z Itálie, Česka nebo Norska.</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kumimoji="0" lang="cs-CZ" sz="1600" b="1"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Ve srovnání se sportovními programy evropských televizí veřejné služby které má Česká televize k dispozici, se z hlediska podílu na divácích kanál ČT sport umístil na druhém místě, hned za švýcarskými sportovními programy.</a:t>
            </a:r>
            <a:endParaRPr kumimoji="0" lang="cs-CZ"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AutoShape 2">
            <a:extLst>
              <a:ext uri="{FF2B5EF4-FFF2-40B4-BE49-F238E27FC236}">
                <a16:creationId xmlns:a16="http://schemas.microsoft.com/office/drawing/2014/main" id="{9AB26C43-7271-F22F-6AFB-4ADF7BBEAF3D}"/>
              </a:ext>
            </a:extLst>
          </p:cNvPr>
          <p:cNvSpPr>
            <a:spLocks noChangeArrowheads="1"/>
          </p:cNvSpPr>
          <p:nvPr/>
        </p:nvSpPr>
        <p:spPr bwMode="auto">
          <a:xfrm>
            <a:off x="1524000" y="294268"/>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auto"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pic>
        <p:nvPicPr>
          <p:cNvPr id="2" name="Obrázek 6">
            <a:extLst>
              <a:ext uri="{FF2B5EF4-FFF2-40B4-BE49-F238E27FC236}">
                <a16:creationId xmlns:a16="http://schemas.microsoft.com/office/drawing/2014/main" id="{F1EF3866-66B9-B8E7-CDC5-6E04B397941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číslo snímku 2">
            <a:extLst>
              <a:ext uri="{FF2B5EF4-FFF2-40B4-BE49-F238E27FC236}">
                <a16:creationId xmlns:a16="http://schemas.microsoft.com/office/drawing/2014/main" id="{7B1C65E8-07AE-6400-2AA5-950CCE95D3D1}"/>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Aptos Display" panose="0211000402020202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cs-CZ" sz="1100" b="0" i="0" u="none" strike="noStrike" kern="1200" cap="none" spc="0" normalizeH="0" baseline="0" noProof="0" dirty="0">
              <a:ln>
                <a:noFill/>
              </a:ln>
              <a:solidFill>
                <a:srgbClr val="1A1F52"/>
              </a:solidFill>
              <a:effectLst/>
              <a:uLnTx/>
              <a:uFillTx/>
              <a:latin typeface="Aptos Display" panose="02110004020202020204"/>
              <a:ea typeface="+mn-ea"/>
              <a:cs typeface="Arial" charset="0"/>
            </a:endParaRPr>
          </a:p>
        </p:txBody>
      </p:sp>
      <p:sp>
        <p:nvSpPr>
          <p:cNvPr id="7" name="Zástupný symbol pro datum 7">
            <a:extLst>
              <a:ext uri="{FF2B5EF4-FFF2-40B4-BE49-F238E27FC236}">
                <a16:creationId xmlns:a16="http://schemas.microsoft.com/office/drawing/2014/main" id="{42BBA15E-F153-EFFC-8D30-EF5D2E6E976D}"/>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a:extLst>
              <a:ext uri="{FF2B5EF4-FFF2-40B4-BE49-F238E27FC236}">
                <a16:creationId xmlns:a16="http://schemas.microsoft.com/office/drawing/2014/main" id="{500CFBE2-362F-EA9D-2B97-CD508D3E747A}"/>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6" name="Zástupný symbol pro datum 7">
            <a:extLst>
              <a:ext uri="{FF2B5EF4-FFF2-40B4-BE49-F238E27FC236}">
                <a16:creationId xmlns:a16="http://schemas.microsoft.com/office/drawing/2014/main" id="{1ACC6A7C-136E-DE1B-E505-E28A5726E960}"/>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mj-lt"/>
                <a:ea typeface="+mn-ea"/>
                <a:cs typeface="Arial" charset="0"/>
              </a:rPr>
              <a:t>únor 2026</a:t>
            </a:r>
            <a:endParaRPr kumimoji="0" lang="cs-CZ" sz="1200" b="1" i="0" u="none" strike="noStrike" kern="1200" cap="none" spc="0" normalizeH="0" baseline="0" noProof="0" dirty="0">
              <a:ln>
                <a:noFill/>
              </a:ln>
              <a:solidFill>
                <a:srgbClr val="1A1F52"/>
              </a:solidFill>
              <a:effectLst/>
              <a:uLnTx/>
              <a:uFillTx/>
              <a:latin typeface="+mj-lt"/>
              <a:ea typeface="+mn-ea"/>
              <a:cs typeface="Arial" charset="0"/>
            </a:endParaRPr>
          </a:p>
        </p:txBody>
      </p:sp>
    </p:spTree>
    <p:extLst>
      <p:ext uri="{BB962C8B-B14F-4D97-AF65-F5344CB8AC3E}">
        <p14:creationId xmlns:p14="http://schemas.microsoft.com/office/powerpoint/2010/main" val="2115195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7F7824A6-9E6A-47AF-BA56-66FF3CC47F51}"/>
              </a:ext>
            </a:extLst>
          </p:cNvPr>
          <p:cNvSpPr/>
          <p:nvPr/>
        </p:nvSpPr>
        <p:spPr>
          <a:xfrm>
            <a:off x="1884366" y="1052736"/>
            <a:ext cx="8423275" cy="784830"/>
          </a:xfrm>
          <a:prstGeom prst="rect">
            <a:avLst/>
          </a:prstGeom>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délník 9">
            <a:extLst>
              <a:ext uri="{FF2B5EF4-FFF2-40B4-BE49-F238E27FC236}">
                <a16:creationId xmlns:a16="http://schemas.microsoft.com/office/drawing/2014/main" id="{8A28238C-347D-4A63-96A9-A1DD35540E2A}"/>
              </a:ext>
            </a:extLst>
          </p:cNvPr>
          <p:cNvSpPr/>
          <p:nvPr/>
        </p:nvSpPr>
        <p:spPr>
          <a:xfrm>
            <a:off x="551384" y="620688"/>
            <a:ext cx="11161240" cy="5509200"/>
          </a:xfrm>
          <a:prstGeom prst="rect">
            <a:avLst/>
          </a:prstGeom>
        </p:spPr>
        <p:txBody>
          <a:bodyPr wrap="square">
            <a:spAutoFit/>
          </a:bodyPr>
          <a:lstStyle/>
          <a:p>
            <a:pPr marL="285750" indent="-285750">
              <a:spcBef>
                <a:spcPts val="0"/>
              </a:spcBef>
              <a:spcAft>
                <a:spcPts val="0"/>
              </a:spcAft>
              <a:buFont typeface="Arial" panose="020B0604020202020204" pitchFamily="34" charset="0"/>
              <a:buChar char="•"/>
            </a:pPr>
            <a:r>
              <a:rPr kumimoji="0" lang="cs-CZ" sz="1600" b="1"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Podíl kulturního kanálu ČT art na publiku přesáhl v minulém roce jednoprocentní hranici </a:t>
            </a:r>
            <a:r>
              <a:rPr kumimoji="0" lang="cs-CZ" sz="1600" b="0"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(1,03 % v čase vysílání ČT art, tedy mezi 20. a 6. hodinou). Meziročně zůstal</a:t>
            </a:r>
            <a:r>
              <a:rPr lang="cs-CZ" sz="1600" dirty="0">
                <a:solidFill>
                  <a:srgbClr val="000000"/>
                </a:solidFill>
                <a:latin typeface="+mj-lt"/>
                <a:ea typeface="Calibri" panose="020F0502020204030204" pitchFamily="34" charset="0"/>
                <a:cs typeface="Calibri" panose="020F0502020204030204" pitchFamily="34" charset="0"/>
              </a:rPr>
              <a:t> </a:t>
            </a:r>
            <a:r>
              <a:rPr kumimoji="0" lang="cs-CZ" sz="1600" b="0"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beze změny, </a:t>
            </a:r>
            <a:r>
              <a:rPr lang="cs-CZ" sz="1600" dirty="0">
                <a:latin typeface="+mj-lt"/>
              </a:rPr>
              <a:t>těsně za rekordním výsledkem z roku 2020 (1,05 %). Z premiérových pořadů vlastní tvorby diváci věnovali největší pozornost </a:t>
            </a:r>
            <a:r>
              <a:rPr lang="cs-CZ" sz="1600" b="1" i="1" dirty="0">
                <a:latin typeface="+mj-lt"/>
              </a:rPr>
              <a:t>Koncertu pro Jaroslava Uhlíře</a:t>
            </a:r>
            <a:r>
              <a:rPr lang="cs-CZ" sz="1600" i="1" dirty="0">
                <a:latin typeface="+mj-lt"/>
              </a:rPr>
              <a:t> </a:t>
            </a:r>
            <a:r>
              <a:rPr lang="cs-CZ" sz="1600" dirty="0">
                <a:latin typeface="+mj-lt"/>
              </a:rPr>
              <a:t>(169 tis.; 5,02 % ve skupině 15+), uspořádanému u příležitosti skladatelových osmdesátin, a dokumentu bilancujícímu několik desetiletí trvající příběh legendární české kapely </a:t>
            </a:r>
            <a:r>
              <a:rPr lang="cs-CZ" sz="1600" b="1" i="1" dirty="0">
                <a:latin typeface="+mj-lt"/>
              </a:rPr>
              <a:t>Tři sestry: 40 let na scéně </a:t>
            </a:r>
            <a:r>
              <a:rPr lang="cs-CZ" sz="1600" dirty="0">
                <a:latin typeface="+mj-lt"/>
              </a:rPr>
              <a:t>(122 tis.; 3,66 %).</a:t>
            </a:r>
          </a:p>
          <a:p>
            <a:pPr marL="285750" indent="-285750">
              <a:spcBef>
                <a:spcPts val="0"/>
              </a:spcBef>
              <a:spcAft>
                <a:spcPts val="0"/>
              </a:spcAft>
              <a:buFont typeface="Arial" panose="020B0604020202020204" pitchFamily="34" charset="0"/>
              <a:buChar char="•"/>
            </a:pPr>
            <a:endParaRPr lang="cs-CZ" sz="1600" dirty="0">
              <a:latin typeface="+mj-lt"/>
            </a:endParaRPr>
          </a:p>
          <a:p>
            <a:pPr marL="285750" indent="-285750">
              <a:spcBef>
                <a:spcPts val="0"/>
              </a:spcBef>
              <a:spcAft>
                <a:spcPts val="0"/>
              </a:spcAft>
              <a:buFont typeface="Arial" panose="020B0604020202020204" pitchFamily="34" charset="0"/>
              <a:buChar char="•"/>
            </a:pPr>
            <a:r>
              <a:rPr kumimoji="0" lang="cs-CZ" sz="1600" b="1"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V mezinárodním srovnání evropských veřejnoprávních kulturních programů, které má Česká televize k dispozici, se ČT art z hlediska podílu na divácích umístil uprostřed žebříčku. </a:t>
            </a:r>
            <a:endParaRPr kumimoji="0" lang="cs-CZ"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p>
            <a:pPr marL="285750" indent="-285750">
              <a:spcBef>
                <a:spcPts val="0"/>
              </a:spcBef>
              <a:spcAft>
                <a:spcPts val="0"/>
              </a:spcAft>
              <a:buFont typeface="Arial" panose="020B0604020202020204" pitchFamily="34" charset="0"/>
              <a:buChar char="•"/>
            </a:pPr>
            <a:endParaRPr lang="cs-CZ" sz="1600" dirty="0">
              <a:latin typeface="+mj-lt"/>
            </a:endParaRPr>
          </a:p>
          <a:p>
            <a:pPr marL="285750" indent="-285750">
              <a:spcBef>
                <a:spcPts val="0"/>
              </a:spcBef>
              <a:spcAft>
                <a:spcPts val="0"/>
              </a:spcAft>
              <a:buFont typeface="Arial" panose="020B0604020202020204" pitchFamily="34" charset="0"/>
              <a:buChar char="•"/>
            </a:pPr>
            <a:r>
              <a:rPr kumimoji="0" lang="cs-CZ" sz="1600" b="1"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Podíl programu ČT :D na publiku ve věku 4-12 let dosáhl v celé vysílací ploše</a:t>
            </a:r>
            <a:r>
              <a:rPr kumimoji="0" lang="cs-CZ" sz="1600"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(mezi 6. a 20. hodinou) </a:t>
            </a:r>
            <a:r>
              <a:rPr kumimoji="0" lang="cs-CZ" sz="1600" b="1"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hodnoty</a:t>
            </a:r>
            <a:r>
              <a:rPr lang="cs-CZ" sz="1600" b="1" dirty="0">
                <a:solidFill>
                  <a:srgbClr val="000000"/>
                </a:solidFill>
                <a:latin typeface="+mj-lt"/>
                <a:ea typeface="Calibri" panose="020F0502020204030204" pitchFamily="34" charset="0"/>
                <a:cs typeface="Calibri" panose="020F0502020204030204" pitchFamily="34" charset="0"/>
              </a:rPr>
              <a:t> </a:t>
            </a:r>
            <a:r>
              <a:rPr kumimoji="0" lang="cs-CZ" sz="1600" b="1"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29,28 %, meziročně došlo k jeho poklesu o </a:t>
            </a:r>
            <a:r>
              <a:rPr lang="cs-CZ" sz="1600" b="1" dirty="0">
                <a:solidFill>
                  <a:srgbClr val="000000"/>
                </a:solidFill>
                <a:latin typeface="+mj-lt"/>
                <a:ea typeface="Calibri" panose="020F0502020204030204" pitchFamily="34" charset="0"/>
                <a:cs typeface="Calibri" panose="020F0502020204030204" pitchFamily="34" charset="0"/>
              </a:rPr>
              <a:t>2</a:t>
            </a:r>
            <a:r>
              <a:rPr kumimoji="0" lang="cs-CZ" sz="1600" b="1"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p.b. V hlavním vysílacím čase (od 17 do 20 hodin) zaznamenalo Déčko pokles o 3,9 p.b. na hodnotu </a:t>
            </a:r>
            <a:r>
              <a:rPr lang="cs-CZ" sz="1600" b="1" dirty="0">
                <a:solidFill>
                  <a:srgbClr val="000000"/>
                </a:solidFill>
                <a:latin typeface="+mj-lt"/>
                <a:ea typeface="Calibri" panose="020F0502020204030204" pitchFamily="34" charset="0"/>
                <a:cs typeface="Calibri" panose="020F0502020204030204" pitchFamily="34" charset="0"/>
              </a:rPr>
              <a:t>29,61 %. ČT:D je tradičně</a:t>
            </a:r>
            <a:r>
              <a:rPr kumimoji="0" lang="cs-CZ" sz="1600" b="1"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silnější u mladších dětí </a:t>
            </a:r>
            <a:r>
              <a:rPr kumimoji="0" lang="cs-CZ" sz="1600"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ve věku 4-9 let, kde činil její podíl 34,04 %, v hlavním vysílacím čase pak 34,70 %. I přes meziroční poklesy </a:t>
            </a:r>
            <a:r>
              <a:rPr lang="cs-CZ" sz="1600" dirty="0">
                <a:solidFill>
                  <a:srgbClr val="000000"/>
                </a:solidFill>
                <a:latin typeface="+mj-lt"/>
                <a:cs typeface="Calibri" panose="020F0502020204030204" pitchFamily="34" charset="0"/>
              </a:rPr>
              <a:t>Česká televize jako celek zůstává u dětského diváka ve věku 4-12 let suverénně nejvyhledávanějším tuzemským vysílatelem s podílem 41,31 %,</a:t>
            </a:r>
            <a:r>
              <a:rPr lang="cs-CZ" sz="1600" b="1" dirty="0">
                <a:latin typeface="+mj-lt"/>
              </a:rPr>
              <a:t> mezi mladšími dětmi ve věku 4-9 let jde dokonce o 45,05 %.</a:t>
            </a:r>
            <a:r>
              <a:rPr lang="cs-CZ" sz="1600" dirty="0">
                <a:latin typeface="+mj-lt"/>
              </a:rPr>
              <a:t> </a:t>
            </a:r>
          </a:p>
          <a:p>
            <a:pPr marL="285750" indent="-285750">
              <a:spcBef>
                <a:spcPts val="0"/>
              </a:spcBef>
              <a:spcAft>
                <a:spcPts val="0"/>
              </a:spcAft>
              <a:buFont typeface="Arial" panose="020B0604020202020204" pitchFamily="34" charset="0"/>
              <a:buChar char="•"/>
            </a:pPr>
            <a:endParaRPr lang="cs-CZ" sz="1600" dirty="0">
              <a:latin typeface="+mj-lt"/>
            </a:endParaRPr>
          </a:p>
          <a:p>
            <a:pPr marL="285750" indent="-285750">
              <a:spcBef>
                <a:spcPts val="0"/>
              </a:spcBef>
              <a:spcAft>
                <a:spcPts val="0"/>
              </a:spcAft>
              <a:buFont typeface="Arial" panose="020B0604020202020204" pitchFamily="34" charset="0"/>
              <a:buChar char="•"/>
            </a:pPr>
            <a:r>
              <a:rPr lang="cs-CZ" sz="1600" dirty="0">
                <a:latin typeface="+mj-lt"/>
              </a:rPr>
              <a:t>Z vlastní premiérové tvorby na Déčku ocenily děti zejména novou podobu Večerníčku </a:t>
            </a:r>
            <a:r>
              <a:rPr lang="cs-CZ" sz="1600" b="1" i="1" dirty="0">
                <a:latin typeface="+mj-lt"/>
              </a:rPr>
              <a:t>O pejskovi a kočičce</a:t>
            </a:r>
            <a:r>
              <a:rPr lang="cs-CZ" sz="1600" i="1" dirty="0">
                <a:latin typeface="+mj-lt"/>
              </a:rPr>
              <a:t> </a:t>
            </a:r>
            <a:r>
              <a:rPr lang="cs-CZ" sz="1600" dirty="0">
                <a:latin typeface="+mj-lt"/>
              </a:rPr>
              <a:t>a animovaný seriál podle komiksů Jaroslava Foglara</a:t>
            </a:r>
            <a:r>
              <a:rPr lang="cs-CZ" sz="1600" b="1" dirty="0">
                <a:latin typeface="+mj-lt"/>
              </a:rPr>
              <a:t> </a:t>
            </a:r>
            <a:r>
              <a:rPr lang="cs-CZ" sz="1600" b="1" i="1" dirty="0">
                <a:latin typeface="+mj-lt"/>
              </a:rPr>
              <a:t>Rychlé šípy</a:t>
            </a:r>
            <a:r>
              <a:rPr lang="cs-CZ" sz="1600" dirty="0">
                <a:latin typeface="+mj-lt"/>
              </a:rPr>
              <a:t>. Zaujala je i série </a:t>
            </a:r>
            <a:r>
              <a:rPr lang="cs-CZ" sz="1600" b="1" i="1" dirty="0">
                <a:latin typeface="+mj-lt"/>
              </a:rPr>
              <a:t>Tajemství pana M. – Cesta časem</a:t>
            </a:r>
            <a:r>
              <a:rPr lang="cs-CZ" sz="1600" dirty="0">
                <a:latin typeface="+mj-lt"/>
              </a:rPr>
              <a:t> nebo dlouhodobě oblíbený seriál </a:t>
            </a:r>
            <a:r>
              <a:rPr lang="cs-CZ" sz="1600" b="1" i="1" dirty="0">
                <a:latin typeface="+mj-lt"/>
              </a:rPr>
              <a:t>Draci v hrnci, Tamtam </a:t>
            </a:r>
            <a:r>
              <a:rPr lang="cs-CZ" sz="1600" dirty="0">
                <a:latin typeface="+mj-lt"/>
              </a:rPr>
              <a:t>a</a:t>
            </a:r>
            <a:r>
              <a:rPr lang="cs-CZ" sz="1600" b="1" dirty="0">
                <a:latin typeface="+mj-lt"/>
              </a:rPr>
              <a:t> </a:t>
            </a:r>
            <a:r>
              <a:rPr lang="cs-CZ" sz="1600" b="1" i="1" dirty="0">
                <a:latin typeface="+mj-lt"/>
              </a:rPr>
              <a:t>Ty Brďo</a:t>
            </a:r>
            <a:r>
              <a:rPr lang="cs-CZ" sz="1600" b="1" dirty="0">
                <a:latin typeface="+mj-lt"/>
              </a:rPr>
              <a:t>!</a:t>
            </a:r>
          </a:p>
          <a:p>
            <a:pPr marL="285750" indent="-285750">
              <a:spcBef>
                <a:spcPts val="0"/>
              </a:spcBef>
              <a:spcAft>
                <a:spcPts val="0"/>
              </a:spcAft>
              <a:buFont typeface="Arial" panose="020B0604020202020204" pitchFamily="34" charset="0"/>
              <a:buChar char="•"/>
            </a:pPr>
            <a:endParaRPr kumimoji="0" lang="cs-CZ" sz="1600" b="1"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285750" indent="-285750">
              <a:spcBef>
                <a:spcPts val="0"/>
              </a:spcBef>
              <a:spcAft>
                <a:spcPts val="0"/>
              </a:spcAft>
              <a:buFont typeface="Arial" panose="020B0604020202020204" pitchFamily="34" charset="0"/>
              <a:buChar char="•"/>
            </a:pPr>
            <a:r>
              <a:rPr kumimoji="0" lang="cs-CZ" sz="1600" b="1"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Ve srovnání s dětskými programy evropských televizí veřejné služby,</a:t>
            </a:r>
            <a:r>
              <a:rPr kumimoji="0" lang="cs-CZ" sz="1600" b="1"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 které má Česká televize k dispozici,</a:t>
            </a:r>
            <a:r>
              <a:rPr kumimoji="0" lang="cs-CZ" sz="1600" b="1"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je kanál ČT:D na třetí pozici, </a:t>
            </a:r>
            <a:r>
              <a:rPr kumimoji="0" lang="cs-CZ" sz="1600"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hned za dánskou stanicí DR Ramajsang a norskou NRK Super. </a:t>
            </a:r>
            <a:endParaRPr lang="cs-CZ" sz="1600" dirty="0">
              <a:solidFill>
                <a:srgbClr val="000000"/>
              </a:solidFill>
              <a:latin typeface="+mj-lt"/>
              <a:ea typeface="Calibri" panose="020F0502020204030204" pitchFamily="34" charset="0"/>
              <a:cs typeface="Calibri" panose="020F0502020204030204" pitchFamily="34" charset="0"/>
            </a:endParaRPr>
          </a:p>
          <a:p>
            <a:pPr>
              <a:spcBef>
                <a:spcPts val="0"/>
              </a:spcBef>
              <a:spcAft>
                <a:spcPts val="0"/>
              </a:spcAft>
            </a:pPr>
            <a:endParaRPr kumimoji="0" lang="cs-CZ" sz="1600" b="0" i="0"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p:txBody>
      </p:sp>
      <p:sp>
        <p:nvSpPr>
          <p:cNvPr id="4" name="AutoShape 2">
            <a:extLst>
              <a:ext uri="{FF2B5EF4-FFF2-40B4-BE49-F238E27FC236}">
                <a16:creationId xmlns:a16="http://schemas.microsoft.com/office/drawing/2014/main" id="{F3239820-26EC-1231-1FC8-74F045C0453D}"/>
              </a:ext>
            </a:extLst>
          </p:cNvPr>
          <p:cNvSpPr>
            <a:spLocks noChangeArrowheads="1"/>
          </p:cNvSpPr>
          <p:nvPr/>
        </p:nvSpPr>
        <p:spPr bwMode="auto">
          <a:xfrm>
            <a:off x="1580321" y="158011"/>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auto"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pic>
        <p:nvPicPr>
          <p:cNvPr id="2" name="Obrázek 6">
            <a:extLst>
              <a:ext uri="{FF2B5EF4-FFF2-40B4-BE49-F238E27FC236}">
                <a16:creationId xmlns:a16="http://schemas.microsoft.com/office/drawing/2014/main" id="{64BD1498-7326-5B1F-7991-14F928B3F38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číslo snímku 2">
            <a:extLst>
              <a:ext uri="{FF2B5EF4-FFF2-40B4-BE49-F238E27FC236}">
                <a16:creationId xmlns:a16="http://schemas.microsoft.com/office/drawing/2014/main" id="{3DD0329B-A443-E683-99B3-1CADDBDB844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Aptos Display" panose="0211000402020202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cs-CZ" sz="1100" b="0" i="0" u="none" strike="noStrike" kern="1200" cap="none" spc="0" normalizeH="0" baseline="0" noProof="0" dirty="0">
              <a:ln>
                <a:noFill/>
              </a:ln>
              <a:solidFill>
                <a:srgbClr val="1A1F52"/>
              </a:solidFill>
              <a:effectLst/>
              <a:uLnTx/>
              <a:uFillTx/>
              <a:latin typeface="Aptos Display" panose="02110004020202020204"/>
              <a:ea typeface="+mn-ea"/>
              <a:cs typeface="Arial" charset="0"/>
            </a:endParaRPr>
          </a:p>
        </p:txBody>
      </p:sp>
      <p:sp>
        <p:nvSpPr>
          <p:cNvPr id="7" name="Zástupný symbol pro datum 7">
            <a:extLst>
              <a:ext uri="{FF2B5EF4-FFF2-40B4-BE49-F238E27FC236}">
                <a16:creationId xmlns:a16="http://schemas.microsoft.com/office/drawing/2014/main" id="{348CF082-A788-2B23-D3B8-ECA3250020C5}"/>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2" name="Zástupný symbol pro datum 7">
            <a:extLst>
              <a:ext uri="{FF2B5EF4-FFF2-40B4-BE49-F238E27FC236}">
                <a16:creationId xmlns:a16="http://schemas.microsoft.com/office/drawing/2014/main" id="{C61CD79B-FE7E-1FBD-D7D8-FB804B13CE97}"/>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6" name="Zástupný symbol pro datum 7">
            <a:extLst>
              <a:ext uri="{FF2B5EF4-FFF2-40B4-BE49-F238E27FC236}">
                <a16:creationId xmlns:a16="http://schemas.microsoft.com/office/drawing/2014/main" id="{5E59EBBF-003A-3BA9-59DB-4F15F4E01426}"/>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mj-lt"/>
                <a:ea typeface="+mn-ea"/>
                <a:cs typeface="Arial" charset="0"/>
              </a:rPr>
              <a:t>únor 2026</a:t>
            </a:r>
            <a:endParaRPr kumimoji="0" lang="cs-CZ" sz="1200" b="1" i="0" u="none" strike="noStrike" kern="1200" cap="none" spc="0" normalizeH="0" baseline="0" noProof="0" dirty="0">
              <a:ln>
                <a:noFill/>
              </a:ln>
              <a:solidFill>
                <a:srgbClr val="1A1F52"/>
              </a:solidFill>
              <a:effectLst/>
              <a:uLnTx/>
              <a:uFillTx/>
              <a:latin typeface="+mj-lt"/>
              <a:ea typeface="+mn-ea"/>
              <a:cs typeface="Arial" charset="0"/>
            </a:endParaRPr>
          </a:p>
        </p:txBody>
      </p:sp>
    </p:spTree>
    <p:extLst>
      <p:ext uri="{BB962C8B-B14F-4D97-AF65-F5344CB8AC3E}">
        <p14:creationId xmlns:p14="http://schemas.microsoft.com/office/powerpoint/2010/main" val="572079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7F7824A6-9E6A-47AF-BA56-66FF3CC47F51}"/>
              </a:ext>
            </a:extLst>
          </p:cNvPr>
          <p:cNvSpPr/>
          <p:nvPr/>
        </p:nvSpPr>
        <p:spPr>
          <a:xfrm>
            <a:off x="1884366" y="1052736"/>
            <a:ext cx="8423275" cy="784830"/>
          </a:xfrm>
          <a:prstGeom prst="rect">
            <a:avLst/>
          </a:prstGeom>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délník 9">
            <a:extLst>
              <a:ext uri="{FF2B5EF4-FFF2-40B4-BE49-F238E27FC236}">
                <a16:creationId xmlns:a16="http://schemas.microsoft.com/office/drawing/2014/main" id="{8A28238C-347D-4A63-96A9-A1DD35540E2A}"/>
              </a:ext>
            </a:extLst>
          </p:cNvPr>
          <p:cNvSpPr/>
          <p:nvPr/>
        </p:nvSpPr>
        <p:spPr>
          <a:xfrm>
            <a:off x="371707" y="794636"/>
            <a:ext cx="11017224" cy="5555367"/>
          </a:xfrm>
          <a:prstGeom prst="rect">
            <a:avLst/>
          </a:prstGeom>
        </p:spPr>
        <p:txBody>
          <a:bodyPr wrap="square">
            <a:spAutoFit/>
          </a:bodyPr>
          <a:lstStyle/>
          <a:p>
            <a:pPr marL="285750" indent="-285750" algn="just">
              <a:spcBef>
                <a:spcPts val="0"/>
              </a:spcBef>
              <a:spcAft>
                <a:spcPts val="600"/>
              </a:spcAft>
              <a:buFont typeface="Arial" panose="020B0604020202020204" pitchFamily="34" charset="0"/>
              <a:buChar char="•"/>
            </a:pPr>
            <a:r>
              <a:rPr lang="cs-CZ" sz="1500" dirty="0">
                <a:latin typeface="+mj-lt"/>
                <a:ea typeface="Calibri" panose="020F0502020204030204" pitchFamily="34" charset="0"/>
                <a:cs typeface="Calibri" panose="020F0502020204030204" pitchFamily="34" charset="0"/>
              </a:rPr>
              <a:t>Klíčový kvalitativní parametr – spokojenost s pořady – zůstal u ČT1 na stejné úrovni jako v roce 2024 (83 %). Nárůst o 1 p.b. jsme registrovali u ČT24 (82 %). Naopak k mírnému poklesu spokojenosti o 1 p.b. na hodnotu 83 % došlo u ČT2 a o 2 p.b. na hodnotu 84 % shodně u ČT sport a ČT art.</a:t>
            </a:r>
          </a:p>
          <a:p>
            <a:pPr marL="285750" indent="-285750" algn="just">
              <a:spcBef>
                <a:spcPts val="0"/>
              </a:spcBef>
              <a:spcAft>
                <a:spcPts val="600"/>
              </a:spcAft>
              <a:buFont typeface="Arial" panose="020B0604020202020204" pitchFamily="34" charset="0"/>
              <a:buChar char="•"/>
            </a:pPr>
            <a:r>
              <a:rPr lang="cs-CZ" sz="1500" dirty="0">
                <a:latin typeface="+mj-lt"/>
                <a:ea typeface="Calibri" panose="020F0502020204030204" pitchFamily="34" charset="0"/>
                <a:cs typeface="Calibri" panose="020F0502020204030204" pitchFamily="34" charset="0"/>
              </a:rPr>
              <a:t>Vysílání stanice </a:t>
            </a:r>
            <a:r>
              <a:rPr kumimoji="0" lang="cs-CZ" sz="1500" b="0" i="0"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ČT :D nejlépe hodnotili diváci, kterým je primárně určena, tedy děti ve věku do 6 let (hodnota koeficientu </a:t>
            </a:r>
            <a:r>
              <a:rPr lang="cs-CZ" sz="1500" dirty="0">
                <a:solidFill>
                  <a:prstClr val="black"/>
                </a:solidFill>
                <a:latin typeface="+mj-lt"/>
                <a:ea typeface="Calibri" panose="020F0502020204030204" pitchFamily="34" charset="0"/>
                <a:cs typeface="Calibri" panose="020F0502020204030204" pitchFamily="34" charset="0"/>
              </a:rPr>
              <a:t>91 </a:t>
            </a:r>
            <a:r>
              <a:rPr kumimoji="0" lang="cs-CZ" sz="1500" b="0" i="0"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 Mezi rodiči dosáhl koeficient spokojenosti s vysíláním ČT :D hodnoty 83 %, což je o 1 p.b. </a:t>
            </a:r>
            <a:r>
              <a:rPr lang="cs-CZ" sz="1500" dirty="0">
                <a:solidFill>
                  <a:prstClr val="black"/>
                </a:solidFill>
                <a:latin typeface="+mj-lt"/>
                <a:ea typeface="Calibri" panose="020F0502020204030204" pitchFamily="34" charset="0"/>
                <a:cs typeface="Calibri" panose="020F0502020204030204" pitchFamily="34" charset="0"/>
              </a:rPr>
              <a:t>více</a:t>
            </a:r>
            <a:r>
              <a:rPr kumimoji="0" lang="cs-CZ" sz="1500" b="0" i="0"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 než v roce 2024. </a:t>
            </a:r>
          </a:p>
          <a:p>
            <a:pPr marL="285750" indent="-285750" algn="just">
              <a:spcBef>
                <a:spcPts val="0"/>
              </a:spcBef>
              <a:spcAft>
                <a:spcPts val="600"/>
              </a:spcAft>
              <a:buFont typeface="Arial" panose="020B0604020202020204" pitchFamily="34" charset="0"/>
              <a:buChar char="•"/>
            </a:pPr>
            <a:r>
              <a:rPr lang="cs-CZ" sz="1500" dirty="0">
                <a:latin typeface="+mj-lt"/>
                <a:ea typeface="Calibri" panose="020F0502020204030204" pitchFamily="34" charset="0"/>
                <a:cs typeface="Calibri" panose="020F0502020204030204" pitchFamily="34" charset="0"/>
              </a:rPr>
              <a:t>Mezi dramatickými pořady si z hlediska průměrné spokojenosti vedly nejlépe premiérové seriály </a:t>
            </a:r>
            <a:r>
              <a:rPr lang="cs-CZ" sz="1500" b="1" i="1" dirty="0">
                <a:latin typeface="+mj-lt"/>
                <a:ea typeface="Calibri" panose="020F0502020204030204" pitchFamily="34" charset="0"/>
                <a:cs typeface="Calibri" panose="020F0502020204030204" pitchFamily="34" charset="0"/>
              </a:rPr>
              <a:t>Oktopus II </a:t>
            </a:r>
            <a:r>
              <a:rPr lang="cs-CZ" sz="1500" dirty="0">
                <a:latin typeface="+mj-lt"/>
                <a:ea typeface="Calibri" panose="020F0502020204030204" pitchFamily="34" charset="0"/>
                <a:cs typeface="Calibri" panose="020F0502020204030204" pitchFamily="34" charset="0"/>
              </a:rPr>
              <a:t>(hodnota koeficientu spokojenosti 88 %), </a:t>
            </a:r>
            <a:r>
              <a:rPr lang="cs-CZ" sz="1500" b="1" i="1" dirty="0">
                <a:latin typeface="+mj-lt"/>
                <a:ea typeface="Calibri" panose="020F0502020204030204" pitchFamily="34" charset="0"/>
                <a:cs typeface="Calibri" panose="020F0502020204030204" pitchFamily="34" charset="0"/>
              </a:rPr>
              <a:t>Máma</a:t>
            </a:r>
            <a:r>
              <a:rPr lang="cs-CZ" sz="1500" dirty="0">
                <a:latin typeface="+mj-lt"/>
                <a:ea typeface="Calibri" panose="020F0502020204030204" pitchFamily="34" charset="0"/>
                <a:cs typeface="Calibri" panose="020F0502020204030204" pitchFamily="34" charset="0"/>
              </a:rPr>
              <a:t> (89 %) a </a:t>
            </a:r>
            <a:r>
              <a:rPr lang="cs-CZ" sz="1500" b="1" i="1" dirty="0">
                <a:latin typeface="+mj-lt"/>
                <a:ea typeface="Calibri" panose="020F0502020204030204" pitchFamily="34" charset="0"/>
                <a:cs typeface="Calibri" panose="020F0502020204030204" pitchFamily="34" charset="0"/>
              </a:rPr>
              <a:t>Tancuj</a:t>
            </a:r>
            <a:r>
              <a:rPr lang="cs-CZ" sz="1500" dirty="0">
                <a:latin typeface="+mj-lt"/>
                <a:ea typeface="Calibri" panose="020F0502020204030204" pitchFamily="34" charset="0"/>
                <a:cs typeface="Calibri" panose="020F0502020204030204" pitchFamily="34" charset="0"/>
              </a:rPr>
              <a:t> </a:t>
            </a:r>
            <a:r>
              <a:rPr lang="cs-CZ" sz="1500" b="1" i="1" dirty="0">
                <a:latin typeface="+mj-lt"/>
                <a:ea typeface="Calibri" panose="020F0502020204030204" pitchFamily="34" charset="0"/>
                <a:cs typeface="Calibri" panose="020F0502020204030204" pitchFamily="34" charset="0"/>
              </a:rPr>
              <a:t>Matyldo</a:t>
            </a:r>
            <a:r>
              <a:rPr lang="cs-CZ" sz="1500" dirty="0">
                <a:latin typeface="+mj-lt"/>
                <a:ea typeface="Calibri" panose="020F0502020204030204" pitchFamily="34" charset="0"/>
                <a:cs typeface="Calibri" panose="020F0502020204030204" pitchFamily="34" charset="0"/>
              </a:rPr>
              <a:t> (90 %). Ze zahraniční tvorby patřily mezi nejúspěšnější čtvrtá řada seriálu </a:t>
            </a:r>
            <a:r>
              <a:rPr lang="cs-CZ" sz="1500" b="1" i="1" dirty="0">
                <a:latin typeface="+mj-lt"/>
                <a:ea typeface="Calibri" panose="020F0502020204030204" pitchFamily="34" charset="0"/>
                <a:cs typeface="Calibri" panose="020F0502020204030204" pitchFamily="34" charset="0"/>
              </a:rPr>
              <a:t>Všechny velké a malé bytosti </a:t>
            </a:r>
            <a:r>
              <a:rPr lang="cs-CZ" sz="1500" dirty="0">
                <a:latin typeface="+mj-lt"/>
                <a:ea typeface="Calibri" panose="020F0502020204030204" pitchFamily="34" charset="0"/>
                <a:cs typeface="Calibri" panose="020F0502020204030204" pitchFamily="34" charset="0"/>
              </a:rPr>
              <a:t>(88 %), </a:t>
            </a:r>
            <a:r>
              <a:rPr lang="cs-CZ" sz="1500" b="1" i="1" dirty="0">
                <a:latin typeface="+mj-lt"/>
                <a:ea typeface="Calibri" panose="020F0502020204030204" pitchFamily="34" charset="0"/>
                <a:cs typeface="Calibri" panose="020F0502020204030204" pitchFamily="34" charset="0"/>
              </a:rPr>
              <a:t>Otec</a:t>
            </a:r>
            <a:r>
              <a:rPr lang="cs-CZ" sz="1500" dirty="0">
                <a:latin typeface="+mj-lt"/>
                <a:ea typeface="Calibri" panose="020F0502020204030204" pitchFamily="34" charset="0"/>
                <a:cs typeface="Calibri" panose="020F0502020204030204" pitchFamily="34" charset="0"/>
              </a:rPr>
              <a:t> </a:t>
            </a:r>
            <a:r>
              <a:rPr lang="cs-CZ" sz="1500" b="1" i="1" dirty="0">
                <a:latin typeface="+mj-lt"/>
                <a:ea typeface="Calibri" panose="020F0502020204030204" pitchFamily="34" charset="0"/>
                <a:cs typeface="Calibri" panose="020F0502020204030204" pitchFamily="34" charset="0"/>
              </a:rPr>
              <a:t>Brown</a:t>
            </a:r>
            <a:r>
              <a:rPr lang="cs-CZ" sz="1500" dirty="0">
                <a:latin typeface="+mj-lt"/>
                <a:ea typeface="Calibri" panose="020F0502020204030204" pitchFamily="34" charset="0"/>
                <a:cs typeface="Calibri" panose="020F0502020204030204" pitchFamily="34" charset="0"/>
              </a:rPr>
              <a:t> (86 %) a </a:t>
            </a:r>
            <a:r>
              <a:rPr lang="cs-CZ" sz="1500" b="1" i="1" dirty="0">
                <a:latin typeface="+mj-lt"/>
                <a:ea typeface="Calibri" panose="020F0502020204030204" pitchFamily="34" charset="0"/>
                <a:cs typeface="Calibri" panose="020F0502020204030204" pitchFamily="34" charset="0"/>
              </a:rPr>
              <a:t>Komisařka Florence </a:t>
            </a:r>
            <a:r>
              <a:rPr lang="cs-CZ" sz="1500" dirty="0">
                <a:latin typeface="+mj-lt"/>
                <a:ea typeface="Calibri" panose="020F0502020204030204" pitchFamily="34" charset="0"/>
                <a:cs typeface="Calibri" panose="020F0502020204030204" pitchFamily="34" charset="0"/>
              </a:rPr>
              <a:t>(84 %).</a:t>
            </a:r>
            <a:endParaRPr lang="cs-CZ" sz="1500" dirty="0">
              <a:effectLst/>
              <a:highlight>
                <a:srgbClr val="FFFF00"/>
              </a:highlight>
              <a:latin typeface="+mj-lt"/>
              <a:ea typeface="Calibri" panose="020F0502020204030204" pitchFamily="34" charset="0"/>
              <a:cs typeface="Calibri" panose="020F0502020204030204" pitchFamily="34" charset="0"/>
            </a:endParaRPr>
          </a:p>
          <a:p>
            <a:pPr marL="285750" indent="-285750" algn="just">
              <a:spcBef>
                <a:spcPts val="0"/>
              </a:spcBef>
              <a:spcAft>
                <a:spcPts val="600"/>
              </a:spcAft>
              <a:buFont typeface="Arial" panose="020B0604020202020204" pitchFamily="34" charset="0"/>
              <a:buChar char="•"/>
            </a:pPr>
            <a:r>
              <a:rPr lang="cs-CZ" sz="1500" dirty="0">
                <a:effectLst/>
                <a:latin typeface="+mj-lt"/>
                <a:ea typeface="Calibri" panose="020F0502020204030204" pitchFamily="34" charset="0"/>
                <a:cs typeface="Calibri" panose="020F0502020204030204" pitchFamily="34" charset="0"/>
              </a:rPr>
              <a:t>Ze zábavných pořadů zaznamenaly největší spokojenost cykly </a:t>
            </a:r>
            <a:r>
              <a:rPr lang="cs-CZ" sz="1500" b="1" i="1" dirty="0">
                <a:effectLst/>
                <a:latin typeface="+mj-lt"/>
                <a:ea typeface="Calibri" panose="020F0502020204030204" pitchFamily="34" charset="0"/>
                <a:cs typeface="Calibri" panose="020F0502020204030204" pitchFamily="34" charset="0"/>
              </a:rPr>
              <a:t>Toulavá kamera </a:t>
            </a:r>
            <a:r>
              <a:rPr lang="cs-CZ" sz="1500" dirty="0">
                <a:effectLst/>
                <a:latin typeface="+mj-lt"/>
                <a:ea typeface="Calibri" panose="020F0502020204030204" pitchFamily="34" charset="0"/>
                <a:cs typeface="Calibri" panose="020F0502020204030204" pitchFamily="34" charset="0"/>
              </a:rPr>
              <a:t>(89 %), </a:t>
            </a:r>
            <a:r>
              <a:rPr lang="cs-CZ" sz="1500" b="1" i="1" dirty="0">
                <a:latin typeface="+mj-lt"/>
                <a:ea typeface="Calibri" panose="020F0502020204030204" pitchFamily="34" charset="0"/>
                <a:cs typeface="Calibri" panose="020F0502020204030204" pitchFamily="34" charset="0"/>
              </a:rPr>
              <a:t>Buchty po ránu </a:t>
            </a:r>
            <a:r>
              <a:rPr lang="cs-CZ" sz="1500" dirty="0">
                <a:effectLst/>
                <a:latin typeface="+mj-lt"/>
                <a:ea typeface="Calibri" panose="020F0502020204030204" pitchFamily="34" charset="0"/>
                <a:cs typeface="Calibri" panose="020F0502020204030204" pitchFamily="34" charset="0"/>
              </a:rPr>
              <a:t>(88 %), </a:t>
            </a:r>
            <a:r>
              <a:rPr lang="cs-CZ" sz="1500" b="1" i="1" dirty="0">
                <a:latin typeface="+mj-lt"/>
                <a:ea typeface="Calibri" panose="020F0502020204030204" pitchFamily="34" charset="0"/>
                <a:cs typeface="Calibri" panose="020F0502020204030204" pitchFamily="34" charset="0"/>
              </a:rPr>
              <a:t>Výborná SHOW </a:t>
            </a:r>
            <a:r>
              <a:rPr lang="cs-CZ" sz="1500" dirty="0">
                <a:effectLst/>
                <a:latin typeface="+mj-lt"/>
                <a:ea typeface="Calibri" panose="020F0502020204030204" pitchFamily="34" charset="0"/>
                <a:cs typeface="Calibri" panose="020F0502020204030204" pitchFamily="34" charset="0"/>
              </a:rPr>
              <a:t>(87 %) a </a:t>
            </a:r>
            <a:r>
              <a:rPr lang="cs-CZ" sz="1500" b="1" i="1" dirty="0">
                <a:latin typeface="+mj-lt"/>
                <a:ea typeface="Calibri" panose="020F0502020204030204" pitchFamily="34" charset="0"/>
                <a:cs typeface="Calibri" panose="020F0502020204030204" pitchFamily="34" charset="0"/>
              </a:rPr>
              <a:t>Pečení na neděli </a:t>
            </a:r>
            <a:r>
              <a:rPr lang="cs-CZ" sz="1500" dirty="0">
                <a:effectLst/>
                <a:latin typeface="+mj-lt"/>
                <a:ea typeface="Calibri" panose="020F0502020204030204" pitchFamily="34" charset="0"/>
                <a:cs typeface="Calibri" panose="020F0502020204030204" pitchFamily="34" charset="0"/>
              </a:rPr>
              <a:t>(87 %).</a:t>
            </a:r>
          </a:p>
          <a:p>
            <a:pPr marL="285750" indent="-285750" algn="just">
              <a:spcBef>
                <a:spcPts val="0"/>
              </a:spcBef>
              <a:spcAft>
                <a:spcPts val="600"/>
              </a:spcAft>
              <a:buFont typeface="Arial" panose="020B0604020202020204" pitchFamily="34" charset="0"/>
              <a:buChar char="•"/>
            </a:pPr>
            <a:r>
              <a:rPr lang="cs-CZ" sz="1500" dirty="0">
                <a:latin typeface="+mj-lt"/>
                <a:ea typeface="Calibri" panose="020F0502020204030204" pitchFamily="34" charset="0"/>
                <a:cs typeface="Calibri" panose="020F0502020204030204" pitchFamily="34" charset="0"/>
              </a:rPr>
              <a:t>Tradičně vysokou spokojenost vykázaly také cyklické pořady</a:t>
            </a:r>
            <a:r>
              <a:rPr lang="cs-CZ" sz="1500" dirty="0">
                <a:effectLst/>
                <a:latin typeface="+mj-lt"/>
                <a:ea typeface="Calibri" panose="020F0502020204030204" pitchFamily="34" charset="0"/>
                <a:cs typeface="Calibri" panose="020F0502020204030204" pitchFamily="34" charset="0"/>
              </a:rPr>
              <a:t> </a:t>
            </a:r>
            <a:r>
              <a:rPr lang="cs-CZ" sz="1500" b="1" i="1" dirty="0">
                <a:latin typeface="+mj-lt"/>
                <a:ea typeface="Calibri" panose="020F0502020204030204" pitchFamily="34" charset="0"/>
                <a:cs typeface="Calibri" panose="020F0502020204030204" pitchFamily="34" charset="0"/>
              </a:rPr>
              <a:t>Toulky Českem budoucnosti</a:t>
            </a:r>
            <a:r>
              <a:rPr lang="cs-CZ" sz="1500" b="1" i="1" dirty="0">
                <a:effectLst/>
                <a:latin typeface="+mj-lt"/>
                <a:ea typeface="Calibri" panose="020F0502020204030204" pitchFamily="34" charset="0"/>
                <a:cs typeface="Calibri" panose="020F0502020204030204" pitchFamily="34" charset="0"/>
              </a:rPr>
              <a:t> </a:t>
            </a:r>
            <a:r>
              <a:rPr lang="cs-CZ" sz="1500" dirty="0">
                <a:effectLst/>
                <a:latin typeface="+mj-lt"/>
                <a:ea typeface="Calibri" panose="020F0502020204030204" pitchFamily="34" charset="0"/>
                <a:cs typeface="Calibri" panose="020F0502020204030204" pitchFamily="34" charset="0"/>
              </a:rPr>
              <a:t>(86 %) nebo </a:t>
            </a:r>
            <a:r>
              <a:rPr lang="cs-CZ" sz="1500" b="1" i="1" dirty="0">
                <a:effectLst/>
                <a:latin typeface="+mj-lt"/>
                <a:ea typeface="Calibri" panose="020F0502020204030204" pitchFamily="34" charset="0"/>
                <a:cs typeface="Calibri" panose="020F0502020204030204" pitchFamily="34" charset="0"/>
              </a:rPr>
              <a:t>Na plovárně </a:t>
            </a:r>
            <a:r>
              <a:rPr lang="cs-CZ" sz="1500" dirty="0">
                <a:effectLst/>
                <a:latin typeface="+mj-lt"/>
                <a:ea typeface="Calibri" panose="020F0502020204030204" pitchFamily="34" charset="0"/>
                <a:cs typeface="Calibri" panose="020F0502020204030204" pitchFamily="34" charset="0"/>
              </a:rPr>
              <a:t>(</a:t>
            </a:r>
            <a:r>
              <a:rPr lang="cs-CZ" sz="1500" dirty="0">
                <a:latin typeface="+mj-lt"/>
                <a:ea typeface="Calibri" panose="020F0502020204030204" pitchFamily="34" charset="0"/>
                <a:cs typeface="Calibri" panose="020F0502020204030204" pitchFamily="34" charset="0"/>
              </a:rPr>
              <a:t>88</a:t>
            </a:r>
            <a:r>
              <a:rPr lang="cs-CZ" sz="1500" dirty="0">
                <a:effectLst/>
                <a:latin typeface="+mj-lt"/>
                <a:ea typeface="Calibri" panose="020F0502020204030204" pitchFamily="34" charset="0"/>
                <a:cs typeface="Calibri" panose="020F0502020204030204" pitchFamily="34" charset="0"/>
              </a:rPr>
              <a:t> %).</a:t>
            </a:r>
            <a:endParaRPr lang="cs-CZ" sz="1500" dirty="0">
              <a:latin typeface="+mj-lt"/>
              <a:ea typeface="Calibri" panose="020F0502020204030204" pitchFamily="34" charset="0"/>
              <a:cs typeface="Calibri" panose="020F0502020204030204" pitchFamily="34" charset="0"/>
            </a:endParaRPr>
          </a:p>
          <a:p>
            <a:pPr marL="285750" indent="-285750" algn="just">
              <a:spcBef>
                <a:spcPts val="0"/>
              </a:spcBef>
              <a:spcAft>
                <a:spcPts val="600"/>
              </a:spcAft>
              <a:buFont typeface="Arial" panose="020B0604020202020204" pitchFamily="34" charset="0"/>
              <a:buChar char="•"/>
            </a:pPr>
            <a:r>
              <a:rPr lang="cs-CZ" sz="1500" dirty="0">
                <a:latin typeface="+mj-lt"/>
                <a:ea typeface="Calibri" panose="020F0502020204030204" pitchFamily="34" charset="0"/>
                <a:cs typeface="Calibri" panose="020F0502020204030204" pitchFamily="34" charset="0"/>
              </a:rPr>
              <a:t>Nejlépe hodnoceným pořadem na programu ČT2 byl i v tomto roce </a:t>
            </a:r>
            <a:r>
              <a:rPr lang="cs-CZ" sz="1500" b="1" i="1" dirty="0">
                <a:latin typeface="+mj-lt"/>
                <a:ea typeface="Calibri" panose="020F0502020204030204" pitchFamily="34" charset="0"/>
                <a:cs typeface="Calibri" panose="020F0502020204030204" pitchFamily="34" charset="0"/>
              </a:rPr>
              <a:t>Novoroční koncert Vídeňských filharmoniků </a:t>
            </a:r>
            <a:r>
              <a:rPr lang="cs-CZ" sz="1500" dirty="0">
                <a:latin typeface="+mj-lt"/>
                <a:ea typeface="Calibri" panose="020F0502020204030204" pitchFamily="34" charset="0"/>
                <a:cs typeface="Calibri" panose="020F0502020204030204" pitchFamily="34" charset="0"/>
              </a:rPr>
              <a:t>(91 %). Z premiérových cyklů vlastní tvorby patřilo prvenství pořadům </a:t>
            </a:r>
            <a:r>
              <a:rPr lang="cs-CZ" sz="1500" b="1" i="1" dirty="0">
                <a:latin typeface="+mj-lt"/>
                <a:ea typeface="Calibri" panose="020F0502020204030204" pitchFamily="34" charset="0"/>
                <a:cs typeface="Calibri" panose="020F0502020204030204" pitchFamily="34" charset="0"/>
              </a:rPr>
              <a:t>České řeky z výšky</a:t>
            </a:r>
            <a:r>
              <a:rPr lang="cs-CZ" sz="1500" dirty="0">
                <a:latin typeface="+mj-lt"/>
                <a:ea typeface="Calibri" panose="020F0502020204030204" pitchFamily="34" charset="0"/>
                <a:cs typeface="Calibri" panose="020F0502020204030204" pitchFamily="34" charset="0"/>
              </a:rPr>
              <a:t> a </a:t>
            </a:r>
            <a:r>
              <a:rPr lang="cs-CZ" sz="1500" b="1" i="1" dirty="0">
                <a:latin typeface="+mj-lt"/>
                <a:ea typeface="Calibri" panose="020F0502020204030204" pitchFamily="34" charset="0"/>
                <a:cs typeface="Calibri" panose="020F0502020204030204" pitchFamily="34" charset="0"/>
              </a:rPr>
              <a:t>Mistři medicíny III </a:t>
            </a:r>
            <a:r>
              <a:rPr lang="cs-CZ" sz="1500" dirty="0">
                <a:latin typeface="+mj-lt"/>
                <a:ea typeface="Calibri" panose="020F0502020204030204" pitchFamily="34" charset="0"/>
                <a:cs typeface="Calibri" panose="020F0502020204030204" pitchFamily="34" charset="0"/>
              </a:rPr>
              <a:t>(v obou případech 90 %). Vysoce hodnocený byl i akviziční cyklus </a:t>
            </a:r>
            <a:r>
              <a:rPr lang="cs-CZ" sz="1500" b="1" i="1" dirty="0">
                <a:latin typeface="+mj-lt"/>
                <a:ea typeface="Calibri" panose="020F0502020204030204" pitchFamily="34" charset="0"/>
                <a:cs typeface="Calibri" panose="020F0502020204030204" pitchFamily="34" charset="0"/>
              </a:rPr>
              <a:t>Irsko, půvabná a tajemná země </a:t>
            </a:r>
            <a:r>
              <a:rPr lang="cs-CZ" sz="1500" dirty="0">
                <a:latin typeface="+mj-lt"/>
                <a:ea typeface="Calibri" panose="020F0502020204030204" pitchFamily="34" charset="0"/>
                <a:cs typeface="Calibri" panose="020F0502020204030204" pitchFamily="34" charset="0"/>
              </a:rPr>
              <a:t>(90 %). </a:t>
            </a:r>
          </a:p>
          <a:p>
            <a:pPr marL="285750" indent="-285750" algn="just">
              <a:spcBef>
                <a:spcPts val="0"/>
              </a:spcBef>
              <a:spcAft>
                <a:spcPts val="600"/>
              </a:spcAft>
              <a:buFont typeface="Arial" panose="020B0604020202020204" pitchFamily="34" charset="0"/>
              <a:buChar char="•"/>
            </a:pPr>
            <a:r>
              <a:rPr lang="cs-CZ" sz="1500" dirty="0">
                <a:latin typeface="+mj-lt"/>
                <a:ea typeface="Calibri" panose="020F0502020204030204" pitchFamily="34" charset="0"/>
                <a:cs typeface="Calibri" panose="020F0502020204030204" pitchFamily="34" charset="0"/>
              </a:rPr>
              <a:t>Nejlépe hodnocenými pořady ČT24 se staly </a:t>
            </a:r>
            <a:r>
              <a:rPr lang="cs-CZ" sz="1500" b="1" i="1" dirty="0">
                <a:latin typeface="+mj-lt"/>
                <a:ea typeface="Calibri" panose="020F0502020204030204" pitchFamily="34" charset="0"/>
                <a:cs typeface="Calibri" panose="020F0502020204030204" pitchFamily="34" charset="0"/>
              </a:rPr>
              <a:t>Věda 24 </a:t>
            </a:r>
            <a:r>
              <a:rPr lang="cs-CZ" sz="1500" dirty="0">
                <a:latin typeface="+mj-lt"/>
                <a:ea typeface="Calibri" panose="020F0502020204030204" pitchFamily="34" charset="0"/>
                <a:cs typeface="Calibri" panose="020F0502020204030204" pitchFamily="34" charset="0"/>
              </a:rPr>
              <a:t>(90 %) a </a:t>
            </a:r>
            <a:r>
              <a:rPr lang="cs-CZ" sz="1500" b="1" i="1" dirty="0">
                <a:latin typeface="+mj-lt"/>
                <a:ea typeface="Calibri" panose="020F0502020204030204" pitchFamily="34" charset="0"/>
                <a:cs typeface="Calibri" panose="020F0502020204030204" pitchFamily="34" charset="0"/>
              </a:rPr>
              <a:t>Hyde Park Civilizace </a:t>
            </a:r>
            <a:r>
              <a:rPr lang="cs-CZ" sz="1500" dirty="0">
                <a:latin typeface="+mj-lt"/>
                <a:ea typeface="Calibri" panose="020F0502020204030204" pitchFamily="34" charset="0"/>
                <a:cs typeface="Calibri" panose="020F0502020204030204" pitchFamily="34" charset="0"/>
              </a:rPr>
              <a:t>(88 %). </a:t>
            </a:r>
            <a:r>
              <a:rPr kumimoji="0" lang="cs-CZ" sz="1500" b="0"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Také v uplynulém roce se ukázalo, že spokojenost s programem ČT24 se zvyšuje při referování o aktuálních společensky významných událostech. </a:t>
            </a:r>
            <a:r>
              <a:rPr lang="cs-CZ" sz="1500" dirty="0">
                <a:latin typeface="+mj-lt"/>
                <a:ea typeface="Calibri" panose="020F0502020204030204" pitchFamily="34" charset="0"/>
                <a:cs typeface="Calibri" panose="020F0502020204030204" pitchFamily="34" charset="0"/>
              </a:rPr>
              <a:t>Nejvyšší hodnotu spokojenosti jsme tak na zpravodajském kanálu ČT v roce 2025 zaznamenali u speciálu </a:t>
            </a:r>
            <a:r>
              <a:rPr lang="cs-CZ" sz="1500" b="1" i="1" dirty="0">
                <a:latin typeface="+mj-lt"/>
                <a:ea typeface="Calibri" panose="020F0502020204030204" pitchFamily="34" charset="0"/>
                <a:cs typeface="Calibri" panose="020F0502020204030204" pitchFamily="34" charset="0"/>
              </a:rPr>
              <a:t>Svět</a:t>
            </a:r>
            <a:r>
              <a:rPr lang="cs-CZ" sz="1500" dirty="0">
                <a:latin typeface="+mj-lt"/>
                <a:ea typeface="Calibri" panose="020F0502020204030204" pitchFamily="34" charset="0"/>
                <a:cs typeface="Calibri" panose="020F0502020204030204" pitchFamily="34" charset="0"/>
              </a:rPr>
              <a:t> </a:t>
            </a:r>
            <a:r>
              <a:rPr lang="cs-CZ" sz="1500" b="1" i="1" dirty="0">
                <a:latin typeface="+mj-lt"/>
                <a:ea typeface="Calibri" panose="020F0502020204030204" pitchFamily="34" charset="0"/>
                <a:cs typeface="Calibri" panose="020F0502020204030204" pitchFamily="34" charset="0"/>
              </a:rPr>
              <a:t>se</a:t>
            </a:r>
            <a:r>
              <a:rPr lang="cs-CZ" sz="1500" dirty="0">
                <a:latin typeface="+mj-lt"/>
                <a:ea typeface="Calibri" panose="020F0502020204030204" pitchFamily="34" charset="0"/>
                <a:cs typeface="Calibri" panose="020F0502020204030204" pitchFamily="34" charset="0"/>
              </a:rPr>
              <a:t> </a:t>
            </a:r>
            <a:r>
              <a:rPr lang="cs-CZ" sz="1500" b="1" i="1" dirty="0">
                <a:latin typeface="+mj-lt"/>
                <a:ea typeface="Calibri" panose="020F0502020204030204" pitchFamily="34" charset="0"/>
                <a:cs typeface="Calibri" panose="020F0502020204030204" pitchFamily="34" charset="0"/>
              </a:rPr>
              <a:t>loučí</a:t>
            </a:r>
            <a:r>
              <a:rPr lang="cs-CZ" sz="1500" dirty="0">
                <a:latin typeface="+mj-lt"/>
                <a:ea typeface="Calibri" panose="020F0502020204030204" pitchFamily="34" charset="0"/>
                <a:cs typeface="Calibri" panose="020F0502020204030204" pitchFamily="34" charset="0"/>
              </a:rPr>
              <a:t> </a:t>
            </a:r>
            <a:r>
              <a:rPr lang="cs-CZ" sz="1500" b="1" i="1" dirty="0">
                <a:latin typeface="+mj-lt"/>
                <a:ea typeface="Calibri" panose="020F0502020204030204" pitchFamily="34" charset="0"/>
                <a:cs typeface="Calibri" panose="020F0502020204030204" pitchFamily="34" charset="0"/>
              </a:rPr>
              <a:t>s</a:t>
            </a:r>
            <a:r>
              <a:rPr lang="cs-CZ" sz="1500" dirty="0">
                <a:latin typeface="+mj-lt"/>
                <a:ea typeface="Calibri" panose="020F0502020204030204" pitchFamily="34" charset="0"/>
                <a:cs typeface="Calibri" panose="020F0502020204030204" pitchFamily="34" charset="0"/>
              </a:rPr>
              <a:t> </a:t>
            </a:r>
            <a:r>
              <a:rPr lang="cs-CZ" sz="1500" b="1" i="1" dirty="0">
                <a:latin typeface="+mj-lt"/>
                <a:ea typeface="Calibri" panose="020F0502020204030204" pitchFamily="34" charset="0"/>
                <a:cs typeface="Calibri" panose="020F0502020204030204" pitchFamily="34" charset="0"/>
              </a:rPr>
              <a:t>papežem</a:t>
            </a:r>
            <a:r>
              <a:rPr lang="cs-CZ" sz="1500" dirty="0">
                <a:latin typeface="+mj-lt"/>
                <a:ea typeface="Calibri" panose="020F0502020204030204" pitchFamily="34" charset="0"/>
                <a:cs typeface="Calibri" panose="020F0502020204030204" pitchFamily="34" charset="0"/>
              </a:rPr>
              <a:t> </a:t>
            </a:r>
            <a:r>
              <a:rPr lang="cs-CZ" sz="1500" b="1" i="1" dirty="0">
                <a:latin typeface="+mj-lt"/>
                <a:ea typeface="Calibri" panose="020F0502020204030204" pitchFamily="34" charset="0"/>
                <a:cs typeface="Calibri" panose="020F0502020204030204" pitchFamily="34" charset="0"/>
              </a:rPr>
              <a:t>Františkem</a:t>
            </a:r>
            <a:r>
              <a:rPr lang="cs-CZ" sz="1500" dirty="0">
                <a:latin typeface="+mj-lt"/>
                <a:ea typeface="Calibri" panose="020F0502020204030204" pitchFamily="34" charset="0"/>
                <a:cs typeface="Calibri" panose="020F0502020204030204" pitchFamily="34" charset="0"/>
              </a:rPr>
              <a:t> (90 %). </a:t>
            </a:r>
          </a:p>
          <a:p>
            <a:pPr marL="285750" indent="-285750" algn="just">
              <a:spcBef>
                <a:spcPts val="0"/>
              </a:spcBef>
              <a:spcAft>
                <a:spcPts val="600"/>
              </a:spcAft>
              <a:buFont typeface="Arial" panose="020B0604020202020204" pitchFamily="34" charset="0"/>
              <a:buChar char="•"/>
            </a:pPr>
            <a:r>
              <a:rPr lang="cs-CZ" sz="1500" dirty="0">
                <a:latin typeface="+mj-lt"/>
                <a:ea typeface="Calibri" panose="020F0502020204030204" pitchFamily="34" charset="0"/>
                <a:cs typeface="Calibri" panose="020F0502020204030204" pitchFamily="34" charset="0"/>
              </a:rPr>
              <a:t>Na ČT art se velmi líbily pořady </a:t>
            </a:r>
            <a:r>
              <a:rPr lang="cs-CZ" sz="1500" b="1" i="1" dirty="0">
                <a:latin typeface="+mj-lt"/>
                <a:ea typeface="Calibri" panose="020F0502020204030204" pitchFamily="34" charset="0"/>
                <a:cs typeface="Calibri" panose="020F0502020204030204" pitchFamily="34" charset="0"/>
              </a:rPr>
              <a:t>Tři tenoři – zrození legendy </a:t>
            </a:r>
            <a:r>
              <a:rPr lang="cs-CZ" sz="1500" dirty="0">
                <a:latin typeface="+mj-lt"/>
                <a:ea typeface="Calibri" panose="020F0502020204030204" pitchFamily="34" charset="0"/>
                <a:cs typeface="Calibri" panose="020F0502020204030204" pitchFamily="34" charset="0"/>
              </a:rPr>
              <a:t>(93 %), </a:t>
            </a:r>
            <a:r>
              <a:rPr lang="cs-CZ" sz="1500" b="1" i="1" dirty="0">
                <a:latin typeface="+mj-lt"/>
                <a:ea typeface="Calibri" panose="020F0502020204030204" pitchFamily="34" charset="0"/>
                <a:cs typeface="Calibri" panose="020F0502020204030204" pitchFamily="34" charset="0"/>
              </a:rPr>
              <a:t>My Fair Lady </a:t>
            </a:r>
            <a:r>
              <a:rPr lang="cs-CZ" sz="1500" dirty="0">
                <a:latin typeface="+mj-lt"/>
                <a:ea typeface="Calibri" panose="020F0502020204030204" pitchFamily="34" charset="0"/>
                <a:cs typeface="Calibri" panose="020F0502020204030204" pitchFamily="34" charset="0"/>
              </a:rPr>
              <a:t>(92 %) a také dvojdílný cyklus </a:t>
            </a:r>
            <a:r>
              <a:rPr lang="cs-CZ" sz="1500" b="1" i="1" dirty="0">
                <a:latin typeface="+mj-lt"/>
                <a:ea typeface="Calibri" panose="020F0502020204030204" pitchFamily="34" charset="0"/>
                <a:cs typeface="Calibri" panose="020F0502020204030204" pitchFamily="34" charset="0"/>
              </a:rPr>
              <a:t>Queen: These Are Days of Our Lives </a:t>
            </a:r>
            <a:r>
              <a:rPr lang="cs-CZ" sz="1500" dirty="0">
                <a:latin typeface="+mj-lt"/>
                <a:ea typeface="Calibri" panose="020F0502020204030204" pitchFamily="34" charset="0"/>
                <a:cs typeface="Calibri" panose="020F0502020204030204" pitchFamily="34" charset="0"/>
              </a:rPr>
              <a:t>(91 %). </a:t>
            </a:r>
          </a:p>
          <a:p>
            <a:pPr marL="285750" indent="-285750" algn="just">
              <a:spcBef>
                <a:spcPts val="0"/>
              </a:spcBef>
              <a:spcAft>
                <a:spcPts val="600"/>
              </a:spcAft>
              <a:buFont typeface="Arial" panose="020B0604020202020204" pitchFamily="34" charset="0"/>
              <a:buChar char="•"/>
            </a:pPr>
            <a:r>
              <a:rPr lang="cs-CZ" sz="1500" dirty="0">
                <a:latin typeface="+mj-lt"/>
                <a:ea typeface="Calibri" panose="020F0502020204030204" pitchFamily="34" charset="0"/>
                <a:cs typeface="Calibri" panose="020F0502020204030204" pitchFamily="34" charset="0"/>
              </a:rPr>
              <a:t>Mezi nejlépe hodnocené sportovní akce v roce 2025 se zařadilo </a:t>
            </a:r>
            <a:r>
              <a:rPr lang="cs-CZ" sz="1500" b="1" i="1" dirty="0">
                <a:latin typeface="+mj-lt"/>
                <a:ea typeface="Calibri" panose="020F0502020204030204" pitchFamily="34" charset="0"/>
                <a:cs typeface="Calibri" panose="020F0502020204030204" pitchFamily="34" charset="0"/>
              </a:rPr>
              <a:t>MS v krasobruslení v americkém Bostonu </a:t>
            </a:r>
            <a:r>
              <a:rPr lang="cs-CZ" sz="1500" dirty="0">
                <a:latin typeface="+mj-lt"/>
                <a:ea typeface="Calibri" panose="020F0502020204030204" pitchFamily="34" charset="0"/>
                <a:cs typeface="Calibri" panose="020F0502020204030204" pitchFamily="34" charset="0"/>
              </a:rPr>
              <a:t>(91 %), </a:t>
            </a:r>
            <a:r>
              <a:rPr lang="cs-CZ" sz="1500" b="1" i="1" dirty="0">
                <a:latin typeface="+mj-lt"/>
                <a:ea typeface="Calibri" panose="020F0502020204030204" pitchFamily="34" charset="0"/>
                <a:cs typeface="Calibri" panose="020F0502020204030204" pitchFamily="34" charset="0"/>
              </a:rPr>
              <a:t>MS v plavání v Singapuru </a:t>
            </a:r>
            <a:r>
              <a:rPr lang="cs-CZ" sz="1500" dirty="0">
                <a:latin typeface="+mj-lt"/>
                <a:ea typeface="Calibri" panose="020F0502020204030204" pitchFamily="34" charset="0"/>
                <a:cs typeface="Calibri" panose="020F0502020204030204" pitchFamily="34" charset="0"/>
              </a:rPr>
              <a:t>(89 %) a </a:t>
            </a:r>
            <a:r>
              <a:rPr lang="cs-CZ" sz="1500" b="1" i="1" dirty="0">
                <a:latin typeface="+mj-lt"/>
                <a:ea typeface="Calibri" panose="020F0502020204030204" pitchFamily="34" charset="0"/>
                <a:cs typeface="Calibri" panose="020F0502020204030204" pitchFamily="34" charset="0"/>
              </a:rPr>
              <a:t>MS v alpském lyžování v rakouském Saalbachu </a:t>
            </a:r>
            <a:r>
              <a:rPr lang="cs-CZ" sz="1500" dirty="0">
                <a:latin typeface="+mj-lt"/>
                <a:ea typeface="Calibri" panose="020F0502020204030204" pitchFamily="34" charset="0"/>
                <a:cs typeface="Calibri" panose="020F0502020204030204" pitchFamily="34" charset="0"/>
              </a:rPr>
              <a:t>(88 %).</a:t>
            </a:r>
            <a:endParaRPr lang="cs-CZ" sz="1500" dirty="0">
              <a:highlight>
                <a:srgbClr val="FFFF00"/>
              </a:highlight>
              <a:latin typeface="+mj-lt"/>
              <a:ea typeface="Calibri" panose="020F0502020204030204" pitchFamily="34" charset="0"/>
              <a:cs typeface="Calibri" panose="020F0502020204030204" pitchFamily="34" charset="0"/>
            </a:endParaRPr>
          </a:p>
        </p:txBody>
      </p:sp>
      <p:sp>
        <p:nvSpPr>
          <p:cNvPr id="3" name="AutoShape 2">
            <a:extLst>
              <a:ext uri="{FF2B5EF4-FFF2-40B4-BE49-F238E27FC236}">
                <a16:creationId xmlns:a16="http://schemas.microsoft.com/office/drawing/2014/main" id="{1F5F5E0F-1E2E-1FA9-DF75-1840E17A976C}"/>
              </a:ext>
            </a:extLst>
          </p:cNvPr>
          <p:cNvSpPr>
            <a:spLocks noChangeArrowheads="1"/>
          </p:cNvSpPr>
          <p:nvPr/>
        </p:nvSpPr>
        <p:spPr bwMode="auto">
          <a:xfrm>
            <a:off x="1524000" y="294268"/>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auto"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pic>
        <p:nvPicPr>
          <p:cNvPr id="2" name="Obrázek 6">
            <a:extLst>
              <a:ext uri="{FF2B5EF4-FFF2-40B4-BE49-F238E27FC236}">
                <a16:creationId xmlns:a16="http://schemas.microsoft.com/office/drawing/2014/main" id="{C91B4242-2649-2319-1FE3-46FF1FDA9245}"/>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číslo snímku 2">
            <a:extLst>
              <a:ext uri="{FF2B5EF4-FFF2-40B4-BE49-F238E27FC236}">
                <a16:creationId xmlns:a16="http://schemas.microsoft.com/office/drawing/2014/main" id="{163BD92F-FF5F-3146-9D86-ACADD0BECE7F}"/>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Aptos Display" panose="0211000402020202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cs-CZ" sz="1100" b="0" i="0" u="none" strike="noStrike" kern="1200" cap="none" spc="0" normalizeH="0" baseline="0" noProof="0" dirty="0">
              <a:ln>
                <a:noFill/>
              </a:ln>
              <a:solidFill>
                <a:srgbClr val="1A1F52"/>
              </a:solidFill>
              <a:effectLst/>
              <a:uLnTx/>
              <a:uFillTx/>
              <a:latin typeface="Aptos Display" panose="02110004020202020204"/>
              <a:ea typeface="+mn-ea"/>
              <a:cs typeface="Arial" charset="0"/>
            </a:endParaRPr>
          </a:p>
        </p:txBody>
      </p:sp>
      <p:sp>
        <p:nvSpPr>
          <p:cNvPr id="7" name="Zástupný symbol pro datum 7">
            <a:extLst>
              <a:ext uri="{FF2B5EF4-FFF2-40B4-BE49-F238E27FC236}">
                <a16:creationId xmlns:a16="http://schemas.microsoft.com/office/drawing/2014/main" id="{44B18C20-C6B4-39CC-78D3-AAD3416921FD}"/>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2" name="Zástupný symbol pro datum 7">
            <a:extLst>
              <a:ext uri="{FF2B5EF4-FFF2-40B4-BE49-F238E27FC236}">
                <a16:creationId xmlns:a16="http://schemas.microsoft.com/office/drawing/2014/main" id="{F1440811-13D8-8345-389C-3B8559209924}"/>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6" name="Zástupný symbol pro datum 7">
            <a:extLst>
              <a:ext uri="{FF2B5EF4-FFF2-40B4-BE49-F238E27FC236}">
                <a16:creationId xmlns:a16="http://schemas.microsoft.com/office/drawing/2014/main" id="{E96DCB79-A716-16F8-8C64-D240DF914BF5}"/>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mj-lt"/>
                <a:ea typeface="+mn-ea"/>
                <a:cs typeface="Arial" charset="0"/>
              </a:rPr>
              <a:t>únor 2026</a:t>
            </a:r>
            <a:endParaRPr kumimoji="0" lang="cs-CZ" sz="1200" b="1" i="0" u="none" strike="noStrike" kern="1200" cap="none" spc="0" normalizeH="0" baseline="0" noProof="0" dirty="0">
              <a:ln>
                <a:noFill/>
              </a:ln>
              <a:solidFill>
                <a:srgbClr val="1A1F52"/>
              </a:solidFill>
              <a:effectLst/>
              <a:uLnTx/>
              <a:uFillTx/>
              <a:latin typeface="+mj-lt"/>
              <a:ea typeface="+mn-ea"/>
              <a:cs typeface="Arial" charset="0"/>
            </a:endParaRPr>
          </a:p>
        </p:txBody>
      </p:sp>
    </p:spTree>
    <p:extLst>
      <p:ext uri="{BB962C8B-B14F-4D97-AF65-F5344CB8AC3E}">
        <p14:creationId xmlns:p14="http://schemas.microsoft.com/office/powerpoint/2010/main" val="1792708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ŽÁNROVÁ STRUKTURA VYSÍLÁNÍ ČT1 a ČT2 (Q)</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pic>
        <p:nvPicPr>
          <p:cNvPr id="12" name="Picture 6" descr="C:\Users\kj231779\Desktop\CT_loga.png">
            <a:extLst>
              <a:ext uri="{FF2B5EF4-FFF2-40B4-BE49-F238E27FC236}">
                <a16:creationId xmlns:a16="http://schemas.microsoft.com/office/drawing/2014/main" id="{A4EEE340-9D2F-4FB4-8F46-2DA1A3D78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755" r="69679" b="58443"/>
          <a:stretch>
            <a:fillRect/>
          </a:stretch>
        </p:blipFill>
        <p:spPr bwMode="auto">
          <a:xfrm>
            <a:off x="696000" y="1628803"/>
            <a:ext cx="698029" cy="42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C:\Users\kj231779\Desktop\CT_loga.png">
            <a:extLst>
              <a:ext uri="{FF2B5EF4-FFF2-40B4-BE49-F238E27FC236}">
                <a16:creationId xmlns:a16="http://schemas.microsoft.com/office/drawing/2014/main" id="{E4ADD06F-0374-4322-993E-26C8C4FE7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52" t="13348" r="22842" b="60576"/>
          <a:stretch>
            <a:fillRect/>
          </a:stretch>
        </p:blipFill>
        <p:spPr bwMode="auto">
          <a:xfrm>
            <a:off x="696000" y="4005064"/>
            <a:ext cx="700084" cy="35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6">
            <a:extLst>
              <a:ext uri="{FF2B5EF4-FFF2-40B4-BE49-F238E27FC236}">
                <a16:creationId xmlns:a16="http://schemas.microsoft.com/office/drawing/2014/main" id="{507A2286-DCCB-BCED-3E4D-7400D957416F}"/>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51001313-305D-132C-460A-FD3ED8CEB6A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CB294FDC-F584-5D8B-2814-0F4447A601B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36</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52DDA9FD-6AA8-375C-F044-ED010CE1D97A}"/>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6" name="Zástupný symbol pro datum 7">
            <a:extLst>
              <a:ext uri="{FF2B5EF4-FFF2-40B4-BE49-F238E27FC236}">
                <a16:creationId xmlns:a16="http://schemas.microsoft.com/office/drawing/2014/main" id="{ACD46112-FC98-D84C-2A05-4FC8CB3F6593}"/>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defRPr/>
            </a:pPr>
            <a:r>
              <a:rPr lang="cs-CZ" sz="1400" dirty="0">
                <a:latin typeface="Calibri"/>
              </a:rPr>
              <a:t>KANÁLY ČT</a:t>
            </a:r>
          </a:p>
        </p:txBody>
      </p:sp>
      <p:graphicFrame>
        <p:nvGraphicFramePr>
          <p:cNvPr id="7" name="Graf 6">
            <a:extLst>
              <a:ext uri="{FF2B5EF4-FFF2-40B4-BE49-F238E27FC236}">
                <a16:creationId xmlns:a16="http://schemas.microsoft.com/office/drawing/2014/main" id="{D7CAF7A9-C1F3-E2A3-C119-E974D678524B}"/>
              </a:ext>
            </a:extLst>
          </p:cNvPr>
          <p:cNvGraphicFramePr>
            <a:graphicFrameLocks/>
          </p:cNvGraphicFramePr>
          <p:nvPr>
            <p:extLst>
              <p:ext uri="{D42A27DB-BD31-4B8C-83A1-F6EECF244321}">
                <p14:modId xmlns:p14="http://schemas.microsoft.com/office/powerpoint/2010/main" val="3541689156"/>
              </p:ext>
            </p:extLst>
          </p:nvPr>
        </p:nvGraphicFramePr>
        <p:xfrm>
          <a:off x="696000" y="1384186"/>
          <a:ext cx="10800000" cy="25489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f 7">
            <a:extLst>
              <a:ext uri="{FF2B5EF4-FFF2-40B4-BE49-F238E27FC236}">
                <a16:creationId xmlns:a16="http://schemas.microsoft.com/office/drawing/2014/main" id="{031A9B63-B7FB-1084-5736-492950CD83C6}"/>
              </a:ext>
            </a:extLst>
          </p:cNvPr>
          <p:cNvGraphicFramePr>
            <a:graphicFrameLocks/>
          </p:cNvGraphicFramePr>
          <p:nvPr>
            <p:extLst>
              <p:ext uri="{D42A27DB-BD31-4B8C-83A1-F6EECF244321}">
                <p14:modId xmlns:p14="http://schemas.microsoft.com/office/powerpoint/2010/main" val="2765889541"/>
              </p:ext>
            </p:extLst>
          </p:nvPr>
        </p:nvGraphicFramePr>
        <p:xfrm>
          <a:off x="696000" y="4324172"/>
          <a:ext cx="10800000" cy="18754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23790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délník 12">
            <a:extLst>
              <a:ext uri="{FF2B5EF4-FFF2-40B4-BE49-F238E27FC236}">
                <a16:creationId xmlns:a16="http://schemas.microsoft.com/office/drawing/2014/main" id="{8A28238C-347D-4A63-96A9-A1DD35540E2A}"/>
              </a:ext>
            </a:extLst>
          </p:cNvPr>
          <p:cNvSpPr/>
          <p:nvPr/>
        </p:nvSpPr>
        <p:spPr>
          <a:xfrm>
            <a:off x="696000" y="1147683"/>
            <a:ext cx="10800000" cy="3441776"/>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tabLst>
                <a:tab pos="457200" algn="l"/>
              </a:tabLst>
              <a:defRPr/>
            </a:pPr>
            <a:r>
              <a:rPr lang="cs-CZ"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Pouze k drobným změnám došlo v žánrové struktuře hlavního kanálu ČT1</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 Na jeho vysílání mají stabilně nejvyšší podíl dramatické pořady, v posledních roce to bylo 34 %. Za meziročním poklesem o 1 p.b. stojí zejména úsporná opatření související s nadále se snižující reálnou hodnotou televizního poplatku v letech 2023-2024, kdy byla omezena premiérová vlastní tvorba dramatických pořadů. Podíl zábavných pořadů na ČT1 činil v roce 2025 19 % (+1 p.b.), meziročně stejný zůstal podíl zpravodajských pořadů se 16 %. V porovnání s rokem 2024 došlo k nárůstu podílu publicistických pořadů o 1 p.b. na 5 %. Podíl dokumentárních pořadů (5 %) a vzdělávacích pořadů (12 %) zůstal na stejné úrovni jako v roce 2024.</a:t>
            </a:r>
          </a:p>
          <a:p>
            <a:pPr marL="342900" indent="-342900" algn="just">
              <a:lnSpc>
                <a:spcPct val="107000"/>
              </a:lnSpc>
              <a:spcAft>
                <a:spcPts val="800"/>
              </a:spcAft>
              <a:buFont typeface="Arial" panose="020B0604020202020204" pitchFamily="34" charset="0"/>
              <a:buChar char="•"/>
              <a:tabLst>
                <a:tab pos="457200" algn="l"/>
              </a:tabLst>
              <a:defRPr/>
            </a:pPr>
            <a:r>
              <a:rPr lang="cs-CZ"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Pokud jde o žánrovou strukturu programu ČT2, o 2 p.b. na hodnotu 53 % narostl podíl dokumentárních pořadů</a:t>
            </a:r>
            <a:r>
              <a:rPr lang="cs-CZ" dirty="0">
                <a:solidFill>
                  <a:prstClr val="black"/>
                </a:solidFill>
                <a:latin typeface="Calibri" panose="020F0502020204030204" pitchFamily="34" charset="0"/>
                <a:ea typeface="Calibri" panose="020F0502020204030204" pitchFamily="34" charset="0"/>
                <a:cs typeface="Times New Roman" panose="02020603050405020304" pitchFamily="18" charset="0"/>
              </a:rPr>
              <a:t>. Podruhé v řadě se snížil podíl dramatických pořadů na vysílací ploše, tentokrát ze 17 % na 15 % (ve srovnání s rokem 2023 šlo o pokles o 3 p.b.). Meziročně stabilní zůstal podíl vzdělávacích pořadů (10 %), pokles o 1 p.b. jsme zaznamenali u náboženských a zábavných pořadů.</a:t>
            </a:r>
          </a:p>
        </p:txBody>
      </p:sp>
      <p:sp>
        <p:nvSpPr>
          <p:cNvPr id="3" name="AutoShape 2">
            <a:extLst>
              <a:ext uri="{FF2B5EF4-FFF2-40B4-BE49-F238E27FC236}">
                <a16:creationId xmlns:a16="http://schemas.microsoft.com/office/drawing/2014/main" id="{AC14CA47-1744-7648-955A-7131D86DDCA0}"/>
              </a:ext>
            </a:extLst>
          </p:cNvPr>
          <p:cNvSpPr>
            <a:spLocks noChangeArrowheads="1"/>
          </p:cNvSpPr>
          <p:nvPr/>
        </p:nvSpPr>
        <p:spPr bwMode="auto">
          <a:xfrm>
            <a:off x="1524000" y="294268"/>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2" name="Obrázek 6">
            <a:extLst>
              <a:ext uri="{FF2B5EF4-FFF2-40B4-BE49-F238E27FC236}">
                <a16:creationId xmlns:a16="http://schemas.microsoft.com/office/drawing/2014/main" id="{25B40F0F-296E-87E3-AED7-E5511CEB740A}"/>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FFADAA7F-75A2-E468-8032-DFF8234745F1}"/>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44B64174-168B-5567-9D37-A50F39882AD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37</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9A856B79-2C04-5E49-2F2F-15280FB08BCD}"/>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11" name="Zástupný symbol pro datum 7">
            <a:extLst>
              <a:ext uri="{FF2B5EF4-FFF2-40B4-BE49-F238E27FC236}">
                <a16:creationId xmlns:a16="http://schemas.microsoft.com/office/drawing/2014/main" id="{82586B84-F008-6C5E-42CB-0711FBA35E5B}"/>
              </a:ext>
            </a:extLst>
          </p:cNvPr>
          <p:cNvSpPr txBox="1">
            <a:spLocks/>
          </p:cNvSpPr>
          <p:nvPr/>
        </p:nvSpPr>
        <p:spPr bwMode="auto">
          <a:xfrm>
            <a:off x="10564814" y="15078"/>
            <a:ext cx="1255821" cy="252107"/>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defRPr/>
            </a:pPr>
            <a:r>
              <a:rPr lang="cs-CZ" sz="1400" dirty="0">
                <a:latin typeface="Calibri"/>
              </a:rPr>
              <a:t>KANÁLY ČT</a:t>
            </a:r>
          </a:p>
        </p:txBody>
      </p:sp>
    </p:spTree>
    <p:extLst>
      <p:ext uri="{BB962C8B-B14F-4D97-AF65-F5344CB8AC3E}">
        <p14:creationId xmlns:p14="http://schemas.microsoft.com/office/powerpoint/2010/main" val="3525100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7"/>
          <p:cNvSpPr txBox="1">
            <a:spLocks/>
          </p:cNvSpPr>
          <p:nvPr/>
        </p:nvSpPr>
        <p:spPr bwMode="auto">
          <a:xfrm>
            <a:off x="1884366"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Calibri"/>
              </a:rPr>
              <a:t>RQI – ŽÁNRY </a:t>
            </a:r>
          </a:p>
        </p:txBody>
      </p:sp>
      <p:pic>
        <p:nvPicPr>
          <p:cNvPr id="2" name="Obrázek 6">
            <a:extLst>
              <a:ext uri="{FF2B5EF4-FFF2-40B4-BE49-F238E27FC236}">
                <a16:creationId xmlns:a16="http://schemas.microsoft.com/office/drawing/2014/main" id="{57ED9090-5E05-7F6B-670D-66B29B80421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E46C8339-74F5-4668-F7EE-5A041109748F}"/>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A1747C44-0351-C49F-8C35-81A09A48E148}"/>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38</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036DBB21-B9B8-3C40-B0B9-30BF4A10CF11}"/>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Tree>
    <p:extLst>
      <p:ext uri="{BB962C8B-B14F-4D97-AF65-F5344CB8AC3E}">
        <p14:creationId xmlns:p14="http://schemas.microsoft.com/office/powerpoint/2010/main" val="3181839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datum 7"/>
          <p:cNvSpPr txBox="1">
            <a:spLocks/>
          </p:cNvSpPr>
          <p:nvPr/>
        </p:nvSpPr>
        <p:spPr bwMode="auto">
          <a:xfrm>
            <a:off x="11064552" y="15079"/>
            <a:ext cx="756084"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r>
              <a:rPr lang="cs-CZ" sz="1400" dirty="0">
                <a:latin typeface="Calibri"/>
              </a:rPr>
              <a:t>ŽÁNRY</a:t>
            </a:r>
          </a:p>
        </p:txBody>
      </p:sp>
      <p:sp>
        <p:nvSpPr>
          <p:cNvPr id="4" name="AutoShape 2">
            <a:extLst>
              <a:ext uri="{FF2B5EF4-FFF2-40B4-BE49-F238E27FC236}">
                <a16:creationId xmlns:a16="http://schemas.microsoft.com/office/drawing/2014/main" id="{BF262466-7181-70FB-F235-DA41A2AA035B}"/>
              </a:ext>
            </a:extLst>
          </p:cNvPr>
          <p:cNvSpPr>
            <a:spLocks noChangeArrowheads="1"/>
          </p:cNvSpPr>
          <p:nvPr/>
        </p:nvSpPr>
        <p:spPr bwMode="auto">
          <a:xfrm>
            <a:off x="1627189"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PŘEHLED ZA ROK 2025</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Tracking ČT, PROVYS ČT, DKV ČT, v % [2025 (2024; Ø 2019-2023)]</a:t>
            </a:r>
            <a:endParaRPr lang="cs-CZ" sz="1200" dirty="0">
              <a:solidFill>
                <a:prstClr val="black"/>
              </a:solidFill>
              <a:latin typeface="Calibri" pitchFamily="34" charset="0"/>
            </a:endParaRPr>
          </a:p>
        </p:txBody>
      </p:sp>
      <p:pic>
        <p:nvPicPr>
          <p:cNvPr id="2" name="Obrázek 6">
            <a:extLst>
              <a:ext uri="{FF2B5EF4-FFF2-40B4-BE49-F238E27FC236}">
                <a16:creationId xmlns:a16="http://schemas.microsoft.com/office/drawing/2014/main" id="{B4476D04-F1C6-042A-77EA-891E96CF7A0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datum 7">
            <a:extLst>
              <a:ext uri="{FF2B5EF4-FFF2-40B4-BE49-F238E27FC236}">
                <a16:creationId xmlns:a16="http://schemas.microsoft.com/office/drawing/2014/main" id="{9C2A4C29-DBF4-224F-4130-F542048E119A}"/>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6" name="Zástupný symbol pro číslo snímku 2">
            <a:extLst>
              <a:ext uri="{FF2B5EF4-FFF2-40B4-BE49-F238E27FC236}">
                <a16:creationId xmlns:a16="http://schemas.microsoft.com/office/drawing/2014/main" id="{F1CAE116-284B-F876-2AD4-00D133B17571}"/>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39</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8B7FA109-B7F6-F97E-B17D-A4BC7D42CD71}"/>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graphicFrame>
        <p:nvGraphicFramePr>
          <p:cNvPr id="8" name="Tabulka 7">
            <a:extLst>
              <a:ext uri="{FF2B5EF4-FFF2-40B4-BE49-F238E27FC236}">
                <a16:creationId xmlns:a16="http://schemas.microsoft.com/office/drawing/2014/main" id="{43ABAC58-0CAD-ACBE-C65C-BDCCEA1D61BB}"/>
              </a:ext>
            </a:extLst>
          </p:cNvPr>
          <p:cNvGraphicFramePr>
            <a:graphicFrameLocks noGrp="1"/>
          </p:cNvGraphicFramePr>
          <p:nvPr>
            <p:extLst>
              <p:ext uri="{D42A27DB-BD31-4B8C-83A1-F6EECF244321}">
                <p14:modId xmlns:p14="http://schemas.microsoft.com/office/powerpoint/2010/main" val="1836488891"/>
              </p:ext>
            </p:extLst>
          </p:nvPr>
        </p:nvGraphicFramePr>
        <p:xfrm>
          <a:off x="695405" y="1556793"/>
          <a:ext cx="10801191" cy="4263431"/>
        </p:xfrm>
        <a:graphic>
          <a:graphicData uri="http://schemas.openxmlformats.org/drawingml/2006/table">
            <a:tbl>
              <a:tblPr/>
              <a:tblGrid>
                <a:gridCol w="2114481">
                  <a:extLst>
                    <a:ext uri="{9D8B030D-6E8A-4147-A177-3AD203B41FA5}">
                      <a16:colId xmlns:a16="http://schemas.microsoft.com/office/drawing/2014/main" val="20000"/>
                    </a:ext>
                  </a:extLst>
                </a:gridCol>
                <a:gridCol w="868671">
                  <a:extLst>
                    <a:ext uri="{9D8B030D-6E8A-4147-A177-3AD203B41FA5}">
                      <a16:colId xmlns:a16="http://schemas.microsoft.com/office/drawing/2014/main" val="20001"/>
                    </a:ext>
                  </a:extLst>
                </a:gridCol>
                <a:gridCol w="868671">
                  <a:extLst>
                    <a:ext uri="{9D8B030D-6E8A-4147-A177-3AD203B41FA5}">
                      <a16:colId xmlns:a16="http://schemas.microsoft.com/office/drawing/2014/main" val="20003"/>
                    </a:ext>
                  </a:extLst>
                </a:gridCol>
                <a:gridCol w="868671">
                  <a:extLst>
                    <a:ext uri="{9D8B030D-6E8A-4147-A177-3AD203B41FA5}">
                      <a16:colId xmlns:a16="http://schemas.microsoft.com/office/drawing/2014/main" val="20005"/>
                    </a:ext>
                  </a:extLst>
                </a:gridCol>
                <a:gridCol w="868671">
                  <a:extLst>
                    <a:ext uri="{9D8B030D-6E8A-4147-A177-3AD203B41FA5}">
                      <a16:colId xmlns:a16="http://schemas.microsoft.com/office/drawing/2014/main" val="20007"/>
                    </a:ext>
                  </a:extLst>
                </a:gridCol>
                <a:gridCol w="868671">
                  <a:extLst>
                    <a:ext uri="{9D8B030D-6E8A-4147-A177-3AD203B41FA5}">
                      <a16:colId xmlns:a16="http://schemas.microsoft.com/office/drawing/2014/main" val="20009"/>
                    </a:ext>
                  </a:extLst>
                </a:gridCol>
                <a:gridCol w="868671">
                  <a:extLst>
                    <a:ext uri="{9D8B030D-6E8A-4147-A177-3AD203B41FA5}">
                      <a16:colId xmlns:a16="http://schemas.microsoft.com/office/drawing/2014/main" val="20011"/>
                    </a:ext>
                  </a:extLst>
                </a:gridCol>
                <a:gridCol w="868671">
                  <a:extLst>
                    <a:ext uri="{9D8B030D-6E8A-4147-A177-3AD203B41FA5}">
                      <a16:colId xmlns:a16="http://schemas.microsoft.com/office/drawing/2014/main" val="2225952376"/>
                    </a:ext>
                  </a:extLst>
                </a:gridCol>
                <a:gridCol w="868671">
                  <a:extLst>
                    <a:ext uri="{9D8B030D-6E8A-4147-A177-3AD203B41FA5}">
                      <a16:colId xmlns:a16="http://schemas.microsoft.com/office/drawing/2014/main" val="411995780"/>
                    </a:ext>
                  </a:extLst>
                </a:gridCol>
                <a:gridCol w="868671">
                  <a:extLst>
                    <a:ext uri="{9D8B030D-6E8A-4147-A177-3AD203B41FA5}">
                      <a16:colId xmlns:a16="http://schemas.microsoft.com/office/drawing/2014/main" val="1521643404"/>
                    </a:ext>
                  </a:extLst>
                </a:gridCol>
                <a:gridCol w="868671">
                  <a:extLst>
                    <a:ext uri="{9D8B030D-6E8A-4147-A177-3AD203B41FA5}">
                      <a16:colId xmlns:a16="http://schemas.microsoft.com/office/drawing/2014/main" val="20013"/>
                    </a:ext>
                  </a:extLst>
                </a:gridCol>
              </a:tblGrid>
              <a:tr h="1196444">
                <a:tc>
                  <a:txBody>
                    <a:bodyPr/>
                    <a:lstStyle/>
                    <a:p>
                      <a:pPr algn="l" rtl="0" fontAlgn="ctr"/>
                      <a:r>
                        <a:rPr lang="cs-CZ" sz="1500" b="0" i="0" u="none" strike="noStrike" dirty="0">
                          <a:solidFill>
                            <a:srgbClr val="000000"/>
                          </a:solidFill>
                          <a:effectLst/>
                          <a:latin typeface="Calibri" panose="020F0502020204030204" pitchFamily="34" charset="0"/>
                        </a:rPr>
                        <a:t> </a:t>
                      </a:r>
                    </a:p>
                  </a:txBody>
                  <a:tcPr marL="8197" marR="8197" marT="819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cs-CZ" sz="1500" b="0" i="0" u="none" strike="noStrike" dirty="0">
                          <a:solidFill>
                            <a:srgbClr val="000000"/>
                          </a:solidFill>
                          <a:effectLst/>
                          <a:latin typeface="Calibri"/>
                        </a:rPr>
                        <a:t>Zpravodajské </a:t>
                      </a:r>
                    </a:p>
                    <a:p>
                      <a:pPr algn="ctr" fontAlgn="ctr"/>
                      <a:r>
                        <a:rPr lang="cs-CZ" sz="15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500" b="0" i="0" u="none" strike="noStrike" dirty="0">
                          <a:solidFill>
                            <a:srgbClr val="000000"/>
                          </a:solidFill>
                          <a:effectLst/>
                          <a:latin typeface="Calibri"/>
                        </a:rPr>
                        <a:t>Publicistické </a:t>
                      </a:r>
                    </a:p>
                    <a:p>
                      <a:pPr algn="ctr" fontAlgn="ctr"/>
                      <a:r>
                        <a:rPr lang="cs-CZ" sz="15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500" b="0" i="0" u="none" strike="noStrike" dirty="0">
                          <a:solidFill>
                            <a:srgbClr val="000000"/>
                          </a:solidFill>
                          <a:effectLst/>
                          <a:latin typeface="Calibri"/>
                        </a:rPr>
                        <a:t>Dramatické </a:t>
                      </a:r>
                    </a:p>
                    <a:p>
                      <a:pPr algn="ctr" fontAlgn="ctr"/>
                      <a:r>
                        <a:rPr lang="cs-CZ" sz="15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500" b="0" i="0" u="none" strike="noStrike" dirty="0">
                          <a:solidFill>
                            <a:srgbClr val="000000"/>
                          </a:solidFill>
                          <a:effectLst/>
                          <a:latin typeface="Calibri"/>
                        </a:rPr>
                        <a:t>Zábavné</a:t>
                      </a:r>
                    </a:p>
                    <a:p>
                      <a:pPr algn="ctr" fontAlgn="ctr"/>
                      <a:r>
                        <a:rPr lang="cs-CZ" sz="15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500" b="0" i="0" u="none" strike="noStrike" dirty="0">
                          <a:solidFill>
                            <a:srgbClr val="000000"/>
                          </a:solidFill>
                          <a:effectLst/>
                          <a:latin typeface="Calibri"/>
                        </a:rPr>
                        <a:t>Hudební</a:t>
                      </a:r>
                    </a:p>
                    <a:p>
                      <a:pPr algn="ctr" fontAlgn="ctr"/>
                      <a:r>
                        <a:rPr lang="cs-CZ" sz="15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500" b="0" i="0" u="none" strike="noStrike" dirty="0">
                          <a:solidFill>
                            <a:srgbClr val="000000"/>
                          </a:solidFill>
                          <a:effectLst/>
                          <a:latin typeface="Calibri"/>
                        </a:rPr>
                        <a:t>Dokumentární </a:t>
                      </a:r>
                    </a:p>
                    <a:p>
                      <a:pPr algn="ctr" fontAlgn="ctr"/>
                      <a:r>
                        <a:rPr lang="cs-CZ" sz="15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500" b="0" i="0" u="none" strike="noStrike" dirty="0">
                          <a:solidFill>
                            <a:srgbClr val="000000"/>
                          </a:solidFill>
                          <a:effectLst/>
                          <a:latin typeface="Calibri"/>
                        </a:rPr>
                        <a:t>Vzdělávací </a:t>
                      </a:r>
                    </a:p>
                    <a:p>
                      <a:pPr algn="ctr" fontAlgn="ctr"/>
                      <a:r>
                        <a:rPr lang="cs-CZ" sz="15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500" b="0" i="0" u="none" strike="noStrike" dirty="0">
                          <a:solidFill>
                            <a:srgbClr val="000000"/>
                          </a:solidFill>
                          <a:effectLst/>
                          <a:latin typeface="Calibri"/>
                        </a:rPr>
                        <a:t>Náboženské </a:t>
                      </a:r>
                    </a:p>
                    <a:p>
                      <a:pPr algn="ctr" fontAlgn="ctr"/>
                      <a:r>
                        <a:rPr lang="cs-CZ" sz="15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500" b="0" i="0" u="none" strike="noStrike" dirty="0">
                          <a:solidFill>
                            <a:srgbClr val="000000"/>
                          </a:solidFill>
                          <a:effectLst/>
                          <a:latin typeface="Calibri"/>
                        </a:rPr>
                        <a:t>Sportovní </a:t>
                      </a:r>
                    </a:p>
                    <a:p>
                      <a:pPr algn="ctr" fontAlgn="ctr"/>
                      <a:r>
                        <a:rPr lang="cs-CZ" sz="15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500" b="0" i="0" u="none" strike="noStrike" dirty="0">
                          <a:solidFill>
                            <a:srgbClr val="000000"/>
                          </a:solidFill>
                          <a:effectLst/>
                          <a:latin typeface="Calibri"/>
                        </a:rPr>
                        <a:t>Dětské</a:t>
                      </a:r>
                    </a:p>
                    <a:p>
                      <a:pPr algn="ctr" fontAlgn="ctr"/>
                      <a:r>
                        <a:rPr lang="cs-CZ" sz="15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40880">
                <a:tc rowSpan="2">
                  <a:txBody>
                    <a:bodyPr/>
                    <a:lstStyle/>
                    <a:p>
                      <a:pPr marL="72000" algn="l" fontAlgn="ctr"/>
                      <a:r>
                        <a:rPr lang="cs-CZ" sz="1500" b="0" i="0" u="none" strike="noStrike" dirty="0">
                          <a:solidFill>
                            <a:srgbClr val="000000"/>
                          </a:solidFill>
                          <a:effectLst/>
                          <a:latin typeface="+mj-lt"/>
                        </a:rPr>
                        <a:t>Zásah (reach 15+)</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97261">
                <a:tc vMerge="1">
                  <a:txBody>
                    <a:bodyPr/>
                    <a:lstStyle/>
                    <a:p>
                      <a:endParaRPr lang="cs-CZ"/>
                    </a:p>
                  </a:txBody>
                  <a:tcPr/>
                </a:tc>
                <a:tc>
                  <a:txBody>
                    <a:bodyPr/>
                    <a:lstStyle/>
                    <a:p>
                      <a:pPr algn="ctr" rtl="0" fontAlgn="b"/>
                      <a:r>
                        <a:rPr lang="cs-CZ" sz="1100" b="0" i="0" u="none" strike="noStrike" dirty="0">
                          <a:solidFill>
                            <a:srgbClr val="000000"/>
                          </a:solidFill>
                          <a:effectLst/>
                          <a:latin typeface="Calibri" panose="020F0502020204030204" pitchFamily="34" charset="0"/>
                        </a:rPr>
                        <a:t>(39;43)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(19;23)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(52;58)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(38;41)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(30;32)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(13;20)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(25;21)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(22;27)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7808578"/>
                  </a:ext>
                </a:extLst>
              </a:tr>
              <a:tr h="240880">
                <a:tc rowSpan="2">
                  <a:txBody>
                    <a:bodyPr/>
                    <a:lstStyle/>
                    <a:p>
                      <a:pPr marL="72000" algn="l" fontAlgn="ctr"/>
                      <a:r>
                        <a:rPr lang="cs-CZ" sz="1500" b="0" i="0" u="none" strike="noStrike" dirty="0">
                          <a:solidFill>
                            <a:srgbClr val="000000"/>
                          </a:solidFill>
                          <a:effectLst/>
                          <a:latin typeface="+mj-lt"/>
                        </a:rPr>
                        <a:t>Spokojenost</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 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97261">
                <a:tc vMerge="1">
                  <a:txBody>
                    <a:bodyPr/>
                    <a:lstStyle/>
                    <a:p>
                      <a:endParaRPr lang="cs-CZ"/>
                    </a:p>
                  </a:txBody>
                  <a:tcPr/>
                </a:tc>
                <a:tc>
                  <a:txBody>
                    <a:bodyPr/>
                    <a:lstStyle/>
                    <a:p>
                      <a:pPr algn="ctr" rtl="0" fontAlgn="b"/>
                      <a:r>
                        <a:rPr lang="cs-CZ" sz="1100" b="0" i="0" u="none" strike="noStrike" dirty="0">
                          <a:solidFill>
                            <a:srgbClr val="000000"/>
                          </a:solidFill>
                          <a:effectLst/>
                          <a:latin typeface="Calibri" panose="020F0502020204030204" pitchFamily="34" charset="0"/>
                        </a:rPr>
                        <a:t>(81;81)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(81;82)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(82;82)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(84;86)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(84;87)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(86;87)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(84;84)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(84;86)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(84;83)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38983727"/>
                  </a:ext>
                </a:extLst>
              </a:tr>
              <a:tr h="240880">
                <a:tc rowSpan="2">
                  <a:txBody>
                    <a:bodyPr/>
                    <a:lstStyle/>
                    <a:p>
                      <a:pPr marL="72000" algn="l" fontAlgn="ctr"/>
                      <a:r>
                        <a:rPr lang="cs-CZ" sz="1500" b="0" i="0" u="none" strike="noStrike" dirty="0">
                          <a:solidFill>
                            <a:srgbClr val="000000"/>
                          </a:solidFill>
                          <a:effectLst/>
                          <a:latin typeface="+mj-lt"/>
                        </a:rPr>
                        <a:t>Kvalita*</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68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97261">
                <a:tc vMerge="1">
                  <a:txBody>
                    <a:bodyPr/>
                    <a:lstStyle/>
                    <a:p>
                      <a:endParaRPr lang="cs-CZ"/>
                    </a:p>
                  </a:txBody>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cs-CZ" sz="1100" b="0" i="0" u="none" strike="noStrike" dirty="0">
                          <a:solidFill>
                            <a:srgbClr val="000000"/>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6914771"/>
                  </a:ext>
                </a:extLst>
              </a:tr>
              <a:tr h="240880">
                <a:tc rowSpan="2">
                  <a:txBody>
                    <a:bodyPr/>
                    <a:lstStyle/>
                    <a:p>
                      <a:pPr marL="72000" algn="l" fontAlgn="ctr"/>
                      <a:r>
                        <a:rPr lang="cs-CZ" sz="1500" b="0" i="0" u="none" strike="noStrike" dirty="0">
                          <a:solidFill>
                            <a:srgbClr val="000000"/>
                          </a:solidFill>
                          <a:effectLst/>
                          <a:latin typeface="+mj-lt"/>
                        </a:rPr>
                        <a:t>Úroveň*</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78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90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197261">
                <a:tc vMerge="1">
                  <a:txBody>
                    <a:bodyPr/>
                    <a:lstStyle/>
                    <a:p>
                      <a:endParaRPr lang="cs-CZ"/>
                    </a:p>
                  </a:txBody>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cs-CZ" sz="1100" b="0" i="0" u="none" strike="noStrike" dirty="0">
                          <a:solidFill>
                            <a:srgbClr val="000000"/>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73515491"/>
                  </a:ext>
                </a:extLst>
              </a:tr>
              <a:tr h="240880">
                <a:tc rowSpan="2">
                  <a:txBody>
                    <a:bodyPr/>
                    <a:lstStyle/>
                    <a:p>
                      <a:pPr marL="72000" algn="l" fontAlgn="ctr"/>
                      <a:r>
                        <a:rPr lang="cs-CZ" sz="1500" b="0" i="0" u="none" strike="noStrike" dirty="0">
                          <a:solidFill>
                            <a:srgbClr val="000000"/>
                          </a:solidFill>
                          <a:effectLst/>
                          <a:latin typeface="+mj-lt"/>
                        </a:rPr>
                        <a:t>Hlavní kanál ČT</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5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97261">
                <a:tc vMerge="1">
                  <a:txBody>
                    <a:bodyPr/>
                    <a:lstStyle/>
                    <a:p>
                      <a:endParaRPr lang="cs-CZ"/>
                    </a:p>
                  </a:txBody>
                  <a:tcPr/>
                </a:tc>
                <a:tc>
                  <a:txBody>
                    <a:bodyPr/>
                    <a:lstStyle/>
                    <a:p>
                      <a:pPr algn="ctr" rtl="0" fontAlgn="b"/>
                      <a:r>
                        <a:rPr lang="cs-CZ" sz="1100" b="0" i="0" u="none" strike="noStrike" dirty="0">
                          <a:solidFill>
                            <a:srgbClr val="000000"/>
                          </a:solidFill>
                          <a:effectLst/>
                          <a:latin typeface="Calibri" panose="020F0502020204030204" pitchFamily="34" charset="0"/>
                        </a:rPr>
                        <a:t>(46;53)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(47;51)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(14;17)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(38;38)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(39;38)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(59;57)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(51;40)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44517889"/>
                  </a:ext>
                </a:extLst>
              </a:tr>
              <a:tr h="240880">
                <a:tc rowSpan="2">
                  <a:txBody>
                    <a:bodyPr/>
                    <a:lstStyle/>
                    <a:p>
                      <a:pPr marL="72000" algn="l" fontAlgn="ctr"/>
                      <a:r>
                        <a:rPr lang="cs-CZ" sz="1500" b="0" i="0" u="none" strike="noStrike" dirty="0">
                          <a:solidFill>
                            <a:srgbClr val="000000"/>
                          </a:solidFill>
                          <a:effectLst/>
                          <a:latin typeface="+mj-lt"/>
                        </a:rPr>
                        <a:t>Podíl premiér</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90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197261">
                <a:tc vMerge="1">
                  <a:txBody>
                    <a:bodyPr/>
                    <a:lstStyle/>
                    <a:p>
                      <a:endParaRPr lang="cs-CZ"/>
                    </a:p>
                  </a:txBody>
                  <a:tcPr/>
                </a:tc>
                <a:tc>
                  <a:txBody>
                    <a:bodyPr/>
                    <a:lstStyle/>
                    <a:p>
                      <a:pPr algn="ctr" rtl="0" fontAlgn="b"/>
                      <a:r>
                        <a:rPr lang="cs-CZ" sz="1100" b="0" i="0" u="none" strike="noStrike" dirty="0">
                          <a:solidFill>
                            <a:srgbClr val="000000"/>
                          </a:solidFill>
                          <a:effectLst/>
                          <a:latin typeface="Calibri" panose="020F0502020204030204" pitchFamily="34" charset="0"/>
                        </a:rPr>
                        <a:t>(87;78)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(29;27)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(15;12)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(23;17)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(19;14)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(15;13)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(46;48)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(16;21)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(57;55)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(10;15)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60214401"/>
                  </a:ext>
                </a:extLst>
              </a:tr>
              <a:tr h="240880">
                <a:tc rowSpan="2">
                  <a:txBody>
                    <a:bodyPr/>
                    <a:lstStyle/>
                    <a:p>
                      <a:pPr marL="72000" algn="l" fontAlgn="ctr"/>
                      <a:r>
                        <a:rPr lang="cs-CZ" sz="1500" b="0" i="0" u="none" strike="noStrike" dirty="0">
                          <a:solidFill>
                            <a:srgbClr val="000000"/>
                          </a:solidFill>
                          <a:effectLst/>
                          <a:latin typeface="+mj-lt"/>
                        </a:rPr>
                        <a:t>Podíl vlastní tvorby</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100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91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98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rPr>
                        <a:t>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97261">
                <a:tc vMerge="1">
                  <a:txBody>
                    <a:bodyPr/>
                    <a:lstStyle/>
                    <a:p>
                      <a:endParaRPr lang="cs-CZ"/>
                    </a:p>
                  </a:txBody>
                  <a:tcPr/>
                </a:tc>
                <a:tc>
                  <a:txBody>
                    <a:bodyPr/>
                    <a:lstStyle/>
                    <a:p>
                      <a:pPr algn="ctr" rtl="0" fontAlgn="b"/>
                      <a:r>
                        <a:rPr lang="cs-CZ" sz="1100" b="0" i="0" u="none" strike="noStrike" dirty="0">
                          <a:solidFill>
                            <a:srgbClr val="000000"/>
                          </a:solidFill>
                          <a:effectLst/>
                          <a:latin typeface="Calibri" panose="020F0502020204030204" pitchFamily="34" charset="0"/>
                        </a:rPr>
                        <a:t>(100;100)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(99;99)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(25;30)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(94;97)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(85;83)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(33;36)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(90;91)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(99;99)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(95;96)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cs-CZ" sz="1100" b="0" i="0" u="none" strike="noStrike" dirty="0">
                          <a:solidFill>
                            <a:srgbClr val="000000"/>
                          </a:solidFill>
                          <a:effectLst/>
                          <a:latin typeface="Calibri" panose="020F0502020204030204" pitchFamily="34" charset="0"/>
                        </a:rPr>
                        <a:t>(33;36)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4376975"/>
                  </a:ext>
                </a:extLst>
              </a:tr>
            </a:tbl>
          </a:graphicData>
        </a:graphic>
      </p:graphicFrame>
      <p:sp>
        <p:nvSpPr>
          <p:cNvPr id="9" name="Zástupný symbol pro datum 7">
            <a:extLst>
              <a:ext uri="{FF2B5EF4-FFF2-40B4-BE49-F238E27FC236}">
                <a16:creationId xmlns:a16="http://schemas.microsoft.com/office/drawing/2014/main" id="{DDEE6A8F-A557-E95B-F185-3D6FC48A0E45}"/>
              </a:ext>
            </a:extLst>
          </p:cNvPr>
          <p:cNvSpPr txBox="1">
            <a:spLocks/>
          </p:cNvSpPr>
          <p:nvPr/>
        </p:nvSpPr>
        <p:spPr bwMode="auto">
          <a:xfrm>
            <a:off x="3817412" y="6038729"/>
            <a:ext cx="8002083" cy="432048"/>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endParaRPr lang="cs-CZ" sz="1000" dirty="0">
              <a:cs typeface="Calibri" panose="020F0502020204030204" pitchFamily="34" charset="0"/>
            </a:endParaRPr>
          </a:p>
          <a:p>
            <a:r>
              <a:rPr lang="cs-CZ" sz="1000" dirty="0">
                <a:cs typeface="Calibri" panose="020F0502020204030204" pitchFamily="34" charset="0"/>
              </a:rPr>
              <a:t>* měřeno od roku 2025</a:t>
            </a:r>
          </a:p>
          <a:p>
            <a:r>
              <a:rPr lang="cs-CZ" sz="1000" dirty="0">
                <a:cs typeface="Calibri" panose="020F0502020204030204" pitchFamily="34" charset="0"/>
              </a:rPr>
              <a:t> -- Neměřeno</a:t>
            </a:r>
          </a:p>
        </p:txBody>
      </p:sp>
    </p:spTree>
    <p:extLst>
      <p:ext uri="{BB962C8B-B14F-4D97-AF65-F5344CB8AC3E}">
        <p14:creationId xmlns:p14="http://schemas.microsoft.com/office/powerpoint/2010/main" val="139899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Zástupný symbol pro datum 7"/>
          <p:cNvSpPr txBox="1">
            <a:spLocks/>
          </p:cNvSpPr>
          <p:nvPr/>
        </p:nvSpPr>
        <p:spPr bwMode="auto">
          <a:xfrm>
            <a:off x="1884366"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solidFill>
                  <a:srgbClr val="002060"/>
                </a:solidFill>
                <a:latin typeface="Calibri" pitchFamily="34" charset="0"/>
              </a:rPr>
              <a:t>POZADÍ</a:t>
            </a:r>
            <a:r>
              <a:rPr lang="cs-CZ" sz="2800" dirty="0">
                <a:latin typeface="Calibri" pitchFamily="34" charset="0"/>
              </a:rPr>
              <a:t>, HISTORIE A PŘÍNOSY PROJEKTU</a:t>
            </a:r>
          </a:p>
        </p:txBody>
      </p:sp>
      <p:sp>
        <p:nvSpPr>
          <p:cNvPr id="8" name="TextovéPole 7"/>
          <p:cNvSpPr txBox="1"/>
          <p:nvPr/>
        </p:nvSpPr>
        <p:spPr>
          <a:xfrm>
            <a:off x="696000" y="968236"/>
            <a:ext cx="10800000" cy="4909036"/>
          </a:xfrm>
          <a:prstGeom prst="rect">
            <a:avLst/>
          </a:prstGeom>
          <a:noFill/>
        </p:spPr>
        <p:txBody>
          <a:bodyPr wrap="square" rtlCol="0">
            <a:spAutoFit/>
          </a:bodyPr>
          <a:lstStyle/>
          <a:p>
            <a:pPr marL="285750" indent="-285750" algn="just">
              <a:spcAft>
                <a:spcPts val="600"/>
              </a:spcAft>
              <a:buFont typeface="Arial" pitchFamily="34" charset="0"/>
              <a:buChar char="•"/>
            </a:pPr>
            <a:r>
              <a:rPr lang="cs-CZ" dirty="0">
                <a:latin typeface="+mj-lt"/>
              </a:rPr>
              <a:t>Zákon o České televizi č. 483/1991 Sb. a Kodex České televize definují celou řadu obecných i konkrétních požadavků na televizní vysílání veřejné služby. Zároveň je vyžadováno pravidelné sledování míry naplňování těchto požadavků. </a:t>
            </a:r>
          </a:p>
          <a:p>
            <a:pPr marL="285750" indent="-285750" algn="just">
              <a:spcAft>
                <a:spcPts val="600"/>
              </a:spcAft>
              <a:buFont typeface="Arial" pitchFamily="34" charset="0"/>
              <a:buChar char="•"/>
            </a:pPr>
            <a:r>
              <a:rPr lang="cs-CZ" dirty="0">
                <a:latin typeface="+mj-lt"/>
              </a:rPr>
              <a:t>Evropské země s dlouholetou tradicí veřejné služby, například Velká Británie, Nizozemsko či Německo, monitorují naplňování jejích principů již mnoho let. Česká televize je na poli měření veřejné hodnoty aktivní od roku 2011. </a:t>
            </a:r>
          </a:p>
          <a:p>
            <a:pPr marL="285750" indent="-285750" algn="just">
              <a:spcAft>
                <a:spcPts val="600"/>
              </a:spcAft>
              <a:buFont typeface="Arial" pitchFamily="34" charset="0"/>
              <a:buChar char="•"/>
            </a:pPr>
            <a:r>
              <a:rPr lang="cs-CZ" dirty="0">
                <a:latin typeface="+mj-lt"/>
              </a:rPr>
              <a:t>Při definování prvotních principů hodnocení ČT využila celou řadu zahraničních postupů a inspiračních zdrojů, ať už se jednalo o metodiku RQIV britské BBC, německý Drei-Stufen-Test, nástroje nizozemské NPO pro měření kvality, jedinečnosti a hodnoty vysílání či trackingové výzkumy zaměřené na percepci vysílání belgické RTBF. </a:t>
            </a:r>
          </a:p>
          <a:p>
            <a:pPr marL="285750" indent="-285750" algn="just">
              <a:spcAft>
                <a:spcPts val="600"/>
              </a:spcAft>
              <a:buFont typeface="Arial" pitchFamily="34" charset="0"/>
              <a:buChar char="•"/>
            </a:pPr>
            <a:r>
              <a:rPr lang="cs-CZ" dirty="0">
                <a:latin typeface="+mj-lt"/>
              </a:rPr>
              <a:t>Výstupy z měření a hodnocení slouží k realizaci dohledu Rady ČT nad plněním úkolů veřejné služby Českou televizí, na interní úrovni poskytují zpětnou vazbu pro sestavování programu, pro lepší a efektivnější řízení či kvalitnější kontrolu procesů v rámci České televize.</a:t>
            </a:r>
          </a:p>
          <a:p>
            <a:pPr marL="285750" indent="-285750" algn="just">
              <a:spcAft>
                <a:spcPts val="600"/>
              </a:spcAft>
              <a:buFont typeface="Arial" pitchFamily="34" charset="0"/>
              <a:buChar char="•"/>
            </a:pPr>
            <a:r>
              <a:rPr lang="cs-CZ" dirty="0">
                <a:latin typeface="+mj-lt"/>
              </a:rPr>
              <a:t>Principy přijaté v průběhu posledních let Českou televizí a jí definované postupy se nyní na oplátku prosazují v evropském měřítku. Nejen proto hodlá ČT nadále podporovat smysluplný rozvoj měření a hodnocení veřejné služby.</a:t>
            </a:r>
          </a:p>
          <a:p>
            <a:pPr marL="285750" indent="-285750" algn="just">
              <a:spcAft>
                <a:spcPts val="600"/>
              </a:spcAft>
              <a:buFont typeface="Arial" pitchFamily="34" charset="0"/>
              <a:buChar char="•"/>
            </a:pPr>
            <a:endParaRPr lang="cs-CZ" dirty="0">
              <a:latin typeface="+mj-lt"/>
            </a:endParaRPr>
          </a:p>
        </p:txBody>
      </p:sp>
      <p:sp>
        <p:nvSpPr>
          <p:cNvPr id="9" name="Zástupný symbol pro datum 7"/>
          <p:cNvSpPr txBox="1">
            <a:spLocks/>
          </p:cNvSpPr>
          <p:nvPr/>
        </p:nvSpPr>
        <p:spPr bwMode="auto">
          <a:xfrm>
            <a:off x="370800"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pic>
        <p:nvPicPr>
          <p:cNvPr id="2" name="Obrázek 6">
            <a:extLst>
              <a:ext uri="{FF2B5EF4-FFF2-40B4-BE49-F238E27FC236}">
                <a16:creationId xmlns:a16="http://schemas.microsoft.com/office/drawing/2014/main" id="{653ABC74-2E0F-7594-C546-931253BDB11E}"/>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EB36E405-A98C-1FDB-0C15-16ABA0203BE1}"/>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959B96ED-CE9C-57CE-96B2-DBA479B911E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1180082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délník 12">
            <a:extLst>
              <a:ext uri="{FF2B5EF4-FFF2-40B4-BE49-F238E27FC236}">
                <a16:creationId xmlns:a16="http://schemas.microsoft.com/office/drawing/2014/main" id="{B86D8BBD-7B50-488F-92ED-04D666565BA0}"/>
              </a:ext>
            </a:extLst>
          </p:cNvPr>
          <p:cNvSpPr/>
          <p:nvPr/>
        </p:nvSpPr>
        <p:spPr>
          <a:xfrm>
            <a:off x="551384" y="901299"/>
            <a:ext cx="10944616" cy="5496889"/>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tabLst>
                <a:tab pos="457200" algn="l"/>
              </a:tabLst>
              <a:defRPr/>
            </a:pPr>
            <a:r>
              <a:rPr lang="cs-CZ" sz="1600" b="1" dirty="0">
                <a:solidFill>
                  <a:prstClr val="black"/>
                </a:solidFill>
                <a:latin typeface="+mj-lt"/>
                <a:ea typeface="Calibri" panose="020F0502020204030204" pitchFamily="34" charset="0"/>
                <a:cs typeface="Times New Roman" panose="02020603050405020304" pitchFamily="18" charset="0"/>
              </a:rPr>
              <a:t>Nejvyšší průměrný týdenní zásah v populaci 15+ tradičně vykazují dramatické pořady, loni to bylo 49 %. Zásah zpravodajských pořadů činil 38 % a zábavných pořadů 36 %.</a:t>
            </a:r>
            <a:r>
              <a:rPr lang="cs-CZ" sz="1600" dirty="0">
                <a:solidFill>
                  <a:prstClr val="black"/>
                </a:solidFill>
                <a:latin typeface="+mj-lt"/>
                <a:ea typeface="Calibri" panose="020F0502020204030204" pitchFamily="34" charset="0"/>
                <a:cs typeface="Times New Roman" panose="02020603050405020304" pitchFamily="18" charset="0"/>
              </a:rPr>
              <a:t> U většiny žánrů došlo meziročně jen k drobným změnám. Výraznější negativní posuny sledujeme v porovnání s průměry za období 2019-2023, do kterého ale spadají divácky velmi exponované roky 2020-2022 (pandemie covidu a začátek války na Ukrajině). </a:t>
            </a:r>
          </a:p>
          <a:p>
            <a:pPr marL="342900" indent="-342900" algn="just">
              <a:lnSpc>
                <a:spcPct val="107000"/>
              </a:lnSpc>
              <a:spcAft>
                <a:spcPts val="800"/>
              </a:spcAft>
              <a:buFont typeface="Arial" panose="020B0604020202020204" pitchFamily="34" charset="0"/>
              <a:buChar char="•"/>
              <a:tabLst>
                <a:tab pos="457200" algn="l"/>
              </a:tabLst>
              <a:defRPr/>
            </a:pPr>
            <a:r>
              <a:rPr lang="cs-CZ" sz="1600" dirty="0">
                <a:solidFill>
                  <a:prstClr val="black"/>
                </a:solidFill>
                <a:latin typeface="+mj-lt"/>
                <a:ea typeface="Calibri" panose="020F0502020204030204" pitchFamily="34" charset="0"/>
                <a:cs typeface="Times New Roman" panose="02020603050405020304" pitchFamily="18" charset="0"/>
              </a:rPr>
              <a:t>Meziročně došlo k poklesu zásahu dramatických pořadů o 3 p.b, ve srovnání s roky 2019-2023 dokonce o 9 p.b. Pokles z 38 % na 36 % sledujeme také u zábavných pořadů. Jednou z příčin může být absence titulů </a:t>
            </a:r>
            <a:r>
              <a:rPr lang="cs-CZ" sz="1600" i="1" dirty="0">
                <a:solidFill>
                  <a:prstClr val="black"/>
                </a:solidFill>
                <a:latin typeface="+mj-lt"/>
                <a:ea typeface="Calibri" panose="020F0502020204030204" pitchFamily="34" charset="0"/>
                <a:cs typeface="Times New Roman" panose="02020603050405020304" pitchFamily="18" charset="0"/>
              </a:rPr>
              <a:t>StarDance</a:t>
            </a:r>
            <a:r>
              <a:rPr lang="cs-CZ" sz="1600" dirty="0">
                <a:solidFill>
                  <a:prstClr val="black"/>
                </a:solidFill>
                <a:latin typeface="+mj-lt"/>
                <a:ea typeface="Calibri" panose="020F0502020204030204" pitchFamily="34" charset="0"/>
                <a:cs typeface="Times New Roman" panose="02020603050405020304" pitchFamily="18" charset="0"/>
              </a:rPr>
              <a:t> a </a:t>
            </a:r>
            <a:r>
              <a:rPr lang="cs-CZ" sz="1600" i="1" dirty="0">
                <a:solidFill>
                  <a:prstClr val="black"/>
                </a:solidFill>
                <a:latin typeface="+mj-lt"/>
                <a:ea typeface="Calibri" panose="020F0502020204030204" pitchFamily="34" charset="0"/>
                <a:cs typeface="Times New Roman" panose="02020603050405020304" pitchFamily="18" charset="0"/>
              </a:rPr>
              <a:t>Peče celá země</a:t>
            </a:r>
            <a:r>
              <a:rPr lang="cs-CZ" sz="1600" dirty="0">
                <a:solidFill>
                  <a:prstClr val="black"/>
                </a:solidFill>
                <a:latin typeface="+mj-lt"/>
                <a:ea typeface="Calibri" panose="020F0502020204030204" pitchFamily="34" charset="0"/>
                <a:cs typeface="Times New Roman" panose="02020603050405020304" pitchFamily="18" charset="0"/>
              </a:rPr>
              <a:t> v minulém roce. Omezený počet významných sportovních událostí vedl k poklesu zásahu sportovních pořadů o 4 p.b. na 21 %. Naopak nárůst zásahu z 19 % na 21 % jsme díky zařazení nových pořadů zaznamenali u publicistických pořadů. Ještě větší pozitivní skok – ze 13 % na 17 % </a:t>
            </a:r>
            <a:r>
              <a:rPr lang="cs-CZ" sz="1600" dirty="0">
                <a:solidFill>
                  <a:prstClr val="black"/>
                </a:solidFill>
                <a:ea typeface="Calibri" panose="020F0502020204030204" pitchFamily="34" charset="0"/>
                <a:cs typeface="Times New Roman" panose="02020603050405020304" pitchFamily="18" charset="0"/>
              </a:rPr>
              <a:t>– </a:t>
            </a:r>
            <a:r>
              <a:rPr lang="cs-CZ" sz="1600" dirty="0">
                <a:solidFill>
                  <a:prstClr val="black"/>
                </a:solidFill>
                <a:latin typeface="+mj-lt"/>
                <a:ea typeface="Calibri" panose="020F0502020204030204" pitchFamily="34" charset="0"/>
                <a:cs typeface="Times New Roman" panose="02020603050405020304" pitchFamily="18" charset="0"/>
              </a:rPr>
              <a:t>registrujeme u vzdělávacích pořadů, zároveň je to však o 3 p.b. méně než činil průměr let 2019-2023 (které byly nicméně anomální vzhledem k mimořádnému zařazení řady vzdělávacích titulů do vysílání v době pandemie).</a:t>
            </a:r>
          </a:p>
          <a:p>
            <a:pPr marL="342900" indent="-342900" algn="just">
              <a:lnSpc>
                <a:spcPct val="107000"/>
              </a:lnSpc>
              <a:spcAft>
                <a:spcPts val="800"/>
              </a:spcAft>
              <a:buFont typeface="Arial" panose="020B0604020202020204" pitchFamily="34" charset="0"/>
              <a:buChar char="•"/>
              <a:tabLst>
                <a:tab pos="457200" algn="l"/>
              </a:tabLst>
              <a:defRPr/>
            </a:pPr>
            <a:r>
              <a:rPr lang="cs-CZ" sz="1600" b="1" dirty="0">
                <a:solidFill>
                  <a:prstClr val="black"/>
                </a:solidFill>
                <a:latin typeface="+mj-lt"/>
                <a:ea typeface="Calibri" panose="020F0502020204030204" pitchFamily="34" charset="0"/>
                <a:cs typeface="Times New Roman" panose="02020603050405020304" pitchFamily="18" charset="0"/>
              </a:rPr>
              <a:t>Koeficient spokojenosti zůstal stabilní prakticky u všech sledovaných žánrů. </a:t>
            </a:r>
            <a:r>
              <a:rPr lang="cs-CZ" sz="1600" dirty="0">
                <a:solidFill>
                  <a:prstClr val="black"/>
                </a:solidFill>
                <a:latin typeface="+mj-lt"/>
                <a:ea typeface="Calibri" panose="020F0502020204030204" pitchFamily="34" charset="0"/>
                <a:cs typeface="Times New Roman" panose="02020603050405020304" pitchFamily="18" charset="0"/>
              </a:rPr>
              <a:t>K mírnému poklesu o 2 p.b. došlo u dokumentárních a o 1 p.b. u sportovních pořadů.</a:t>
            </a:r>
          </a:p>
          <a:p>
            <a:pPr marL="342900" indent="-342900" algn="just">
              <a:lnSpc>
                <a:spcPct val="107000"/>
              </a:lnSpc>
              <a:spcAft>
                <a:spcPts val="800"/>
              </a:spcAft>
              <a:buFont typeface="Arial" panose="020B0604020202020204" pitchFamily="34" charset="0"/>
              <a:buChar char="•"/>
              <a:tabLst>
                <a:tab pos="457200" algn="l"/>
              </a:tabLst>
              <a:defRPr/>
            </a:pPr>
            <a:r>
              <a:rPr lang="cs-CZ" sz="1600" dirty="0">
                <a:latin typeface="+mj-lt"/>
              </a:rPr>
              <a:t>Vedle spokojenosti jsme v roce 2025 sledovali také dva nové parametry – </a:t>
            </a:r>
            <a:r>
              <a:rPr lang="cs-CZ" sz="1600" b="1" i="1" dirty="0">
                <a:latin typeface="+mj-lt"/>
              </a:rPr>
              <a:t>kvalitu</a:t>
            </a:r>
            <a:r>
              <a:rPr lang="cs-CZ" sz="1600" b="1" dirty="0">
                <a:latin typeface="+mj-lt"/>
              </a:rPr>
              <a:t> a </a:t>
            </a:r>
            <a:r>
              <a:rPr lang="cs-CZ" sz="1600" b="1" i="1" dirty="0">
                <a:latin typeface="+mj-lt"/>
              </a:rPr>
              <a:t>úroveň pořadů</a:t>
            </a:r>
            <a:r>
              <a:rPr lang="cs-CZ" sz="1600" b="1" dirty="0">
                <a:latin typeface="+mj-lt"/>
              </a:rPr>
              <a:t> podle žánrů</a:t>
            </a:r>
            <a:r>
              <a:rPr lang="cs-CZ" sz="1600" dirty="0">
                <a:latin typeface="+mj-lt"/>
              </a:rPr>
              <a:t>. Výsledky naznačují jisté rozvrstvení podle žánrů: Nejvyšší hodnoty vykazují </a:t>
            </a:r>
            <a:r>
              <a:rPr lang="cs-CZ" sz="1600" b="1" dirty="0">
                <a:latin typeface="+mj-lt"/>
              </a:rPr>
              <a:t>dokumentární</a:t>
            </a:r>
            <a:r>
              <a:rPr lang="cs-CZ" sz="1600" dirty="0">
                <a:latin typeface="+mj-lt"/>
              </a:rPr>
              <a:t> pořady (kvalita 88 %, úroveň 90 %). </a:t>
            </a:r>
            <a:r>
              <a:rPr lang="cs-CZ" sz="1600" b="1" dirty="0">
                <a:latin typeface="+mj-lt"/>
              </a:rPr>
              <a:t>Dramatika a zpravodajství </a:t>
            </a:r>
            <a:r>
              <a:rPr lang="cs-CZ" sz="1600" dirty="0">
                <a:latin typeface="+mj-lt"/>
              </a:rPr>
              <a:t>se pohybují ve středním pásmu (kvalita 75-76 %, úroveň 77-78 %), zatímco </a:t>
            </a:r>
            <a:r>
              <a:rPr lang="cs-CZ" sz="1600" b="1" dirty="0">
                <a:latin typeface="+mj-lt"/>
              </a:rPr>
              <a:t>zábavné</a:t>
            </a:r>
            <a:r>
              <a:rPr lang="cs-CZ" sz="1600" dirty="0">
                <a:latin typeface="+mj-lt"/>
              </a:rPr>
              <a:t> </a:t>
            </a:r>
            <a:r>
              <a:rPr lang="cs-CZ" sz="1600" b="1" dirty="0">
                <a:latin typeface="+mj-lt"/>
              </a:rPr>
              <a:t>pořady</a:t>
            </a:r>
            <a:r>
              <a:rPr lang="cs-CZ" sz="1600" dirty="0">
                <a:latin typeface="+mj-lt"/>
              </a:rPr>
              <a:t> jsou mírně pod průměrem (68 %; 73 %). Výrazně nejnižší hodnoty vykazují </a:t>
            </a:r>
            <a:r>
              <a:rPr lang="cs-CZ" sz="1600" b="1" dirty="0">
                <a:latin typeface="+mj-lt"/>
              </a:rPr>
              <a:t>sportovní pořady </a:t>
            </a:r>
            <a:r>
              <a:rPr lang="cs-CZ" sz="1600" dirty="0">
                <a:latin typeface="+mj-lt"/>
              </a:rPr>
              <a:t>(57 %; 59 %), u kterých ovšem téměř třetina odpovědí spadá do kategorie „nevím / nedokáži posoudit“. Vnímání kvality zde navíc může být přímo ovlivněno konkrétními výsledky utkání či závodů.</a:t>
            </a:r>
          </a:p>
          <a:p>
            <a:pPr marL="342900" indent="-342900" algn="just">
              <a:lnSpc>
                <a:spcPct val="107000"/>
              </a:lnSpc>
              <a:spcAft>
                <a:spcPts val="800"/>
              </a:spcAft>
              <a:buFont typeface="Arial" panose="020B0604020202020204" pitchFamily="34" charset="0"/>
              <a:buChar char="•"/>
              <a:tabLst>
                <a:tab pos="457200" algn="l"/>
              </a:tabLst>
              <a:defRPr/>
            </a:pPr>
            <a:r>
              <a:rPr lang="cs-CZ" sz="1600" b="1" dirty="0">
                <a:latin typeface="+mj-lt"/>
              </a:rPr>
              <a:t>Celkově činila v roce 2025 hodnota parametru </a:t>
            </a:r>
            <a:r>
              <a:rPr lang="cs-CZ" sz="1600" b="1" i="1" dirty="0">
                <a:latin typeface="+mj-lt"/>
              </a:rPr>
              <a:t>kvalita</a:t>
            </a:r>
            <a:r>
              <a:rPr lang="cs-CZ" sz="1600" b="1" dirty="0">
                <a:latin typeface="+mj-lt"/>
              </a:rPr>
              <a:t> za všechny hodnocené žánry 74 % a parametru </a:t>
            </a:r>
            <a:r>
              <a:rPr lang="cs-CZ" sz="1600" b="1" i="1" dirty="0">
                <a:latin typeface="+mj-lt"/>
              </a:rPr>
              <a:t>úroveň pořadů</a:t>
            </a:r>
            <a:r>
              <a:rPr lang="cs-CZ" sz="1600" b="1" dirty="0">
                <a:latin typeface="+mj-lt"/>
              </a:rPr>
              <a:t> 76 %</a:t>
            </a:r>
            <a:r>
              <a:rPr lang="cs-CZ" sz="1600" dirty="0">
                <a:latin typeface="+mj-lt"/>
              </a:rPr>
              <a:t>.</a:t>
            </a:r>
            <a:endParaRPr lang="cs-CZ" sz="1600" dirty="0">
              <a:solidFill>
                <a:prstClr val="black"/>
              </a:solidFill>
              <a:latin typeface="+mj-lt"/>
              <a:ea typeface="Calibri" panose="020F0502020204030204" pitchFamily="34" charset="0"/>
              <a:cs typeface="Times New Roman" panose="02020603050405020304" pitchFamily="18" charset="0"/>
            </a:endParaRPr>
          </a:p>
        </p:txBody>
      </p:sp>
      <p:sp>
        <p:nvSpPr>
          <p:cNvPr id="3" name="AutoShape 2">
            <a:extLst>
              <a:ext uri="{FF2B5EF4-FFF2-40B4-BE49-F238E27FC236}">
                <a16:creationId xmlns:a16="http://schemas.microsoft.com/office/drawing/2014/main" id="{3B5FB681-8F62-5723-6B74-1D61CA71FC7A}"/>
              </a:ext>
            </a:extLst>
          </p:cNvPr>
          <p:cNvSpPr>
            <a:spLocks noChangeArrowheads="1"/>
          </p:cNvSpPr>
          <p:nvPr/>
        </p:nvSpPr>
        <p:spPr bwMode="auto">
          <a:xfrm>
            <a:off x="1506696" y="131304"/>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2" name="Obrázek 6">
            <a:extLst>
              <a:ext uri="{FF2B5EF4-FFF2-40B4-BE49-F238E27FC236}">
                <a16:creationId xmlns:a16="http://schemas.microsoft.com/office/drawing/2014/main" id="{83D81BDF-67D4-2B88-9FDC-D2CA389742B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62DA7BBE-D82C-9F12-A698-2523A89CF11D}"/>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4E0288E4-ED58-C953-EDA3-ABC7197E154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40</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C06A783E-964E-C6D5-DEAD-788F79312F40}"/>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10" name="Zástupný symbol pro datum 7">
            <a:extLst>
              <a:ext uri="{FF2B5EF4-FFF2-40B4-BE49-F238E27FC236}">
                <a16:creationId xmlns:a16="http://schemas.microsoft.com/office/drawing/2014/main" id="{D5348F6D-4605-8C9A-EB20-EA44D8FD4DE2}"/>
              </a:ext>
            </a:extLst>
          </p:cNvPr>
          <p:cNvSpPr txBox="1">
            <a:spLocks/>
          </p:cNvSpPr>
          <p:nvPr/>
        </p:nvSpPr>
        <p:spPr bwMode="auto">
          <a:xfrm>
            <a:off x="11064552" y="15079"/>
            <a:ext cx="756084"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r>
              <a:rPr lang="cs-CZ" sz="1400" dirty="0">
                <a:latin typeface="Calibri"/>
              </a:rPr>
              <a:t>ŽÁNRY</a:t>
            </a:r>
          </a:p>
        </p:txBody>
      </p:sp>
    </p:spTree>
    <p:extLst>
      <p:ext uri="{BB962C8B-B14F-4D97-AF65-F5344CB8AC3E}">
        <p14:creationId xmlns:p14="http://schemas.microsoft.com/office/powerpoint/2010/main" val="2875528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délník 12">
            <a:extLst>
              <a:ext uri="{FF2B5EF4-FFF2-40B4-BE49-F238E27FC236}">
                <a16:creationId xmlns:a16="http://schemas.microsoft.com/office/drawing/2014/main" id="{B86D8BBD-7B50-488F-92ED-04D666565BA0}"/>
              </a:ext>
            </a:extLst>
          </p:cNvPr>
          <p:cNvSpPr/>
          <p:nvPr/>
        </p:nvSpPr>
        <p:spPr>
          <a:xfrm>
            <a:off x="479376" y="862799"/>
            <a:ext cx="10729192" cy="5233420"/>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tabLst>
                <a:tab pos="457200" algn="l"/>
              </a:tabLst>
              <a:defRPr/>
            </a:pPr>
            <a:r>
              <a:rPr lang="cs-CZ"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Sledování zpravodajských pořadů na některém z kanálů ČT preferovalo 43 % diváků, tedy o 3 p.b. méně než v roce 2024. Pokles souvisí s větším ukotvením stanice CNN Prima News na českém mediálním trhu. V případě publicistických pořadů preferovalo kanály ČT 44 % diváků, i zde je to meziročně o 3 p.b. méně</a:t>
            </a:r>
            <a:r>
              <a:rPr lang="cs-CZ"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cs-CZ"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cs-CZ"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Příčinou v tomto případě zřejmě není jen kanál CNN Prima News, ale může se jednat také o důsledek neustálého zahušťováním online prostoru novými zpravodajsko-publicistickými pořady a podcasty. </a:t>
            </a:r>
          </a:p>
          <a:p>
            <a:pPr marL="342900" indent="-342900" algn="just">
              <a:lnSpc>
                <a:spcPct val="107000"/>
              </a:lnSpc>
              <a:spcAft>
                <a:spcPts val="800"/>
              </a:spcAft>
              <a:buFont typeface="Arial" panose="020B0604020202020204" pitchFamily="34" charset="0"/>
              <a:buChar char="•"/>
              <a:tabLst>
                <a:tab pos="457200" algn="l"/>
              </a:tabLst>
              <a:defRPr/>
            </a:pPr>
            <a:r>
              <a:rPr lang="cs-CZ"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37 % diváků označilo některý z kanálů ČT jako svůj hlavní pro sledování dokumentárních pořadů (-1 p.b.), 37 % pro vzdělávací pořady (-2 p.b.) a 47 % pro pořady dětské (-4 p.b.).</a:t>
            </a:r>
          </a:p>
          <a:p>
            <a:pPr marL="342900" indent="-342900" algn="just">
              <a:lnSpc>
                <a:spcPct val="107000"/>
              </a:lnSpc>
              <a:spcAft>
                <a:spcPts val="800"/>
              </a:spcAft>
              <a:buFont typeface="Arial" panose="020B0604020202020204" pitchFamily="34" charset="0"/>
              <a:buChar char="•"/>
              <a:tabLst>
                <a:tab pos="457200" algn="l"/>
              </a:tabLst>
              <a:defRPr/>
            </a:pPr>
            <a:r>
              <a:rPr lang="cs-CZ"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Tradičně nejvyšší podíl premiér vykazují zpravodajské pořady, v roce 2025 se na celkové ploše zpravodajství podílely z 90 %.</a:t>
            </a:r>
            <a:r>
              <a:rPr lang="cs-CZ"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Meziroční nárůst o 3 p.b. souvisí se zavedením premiérového nočního vysílání ČT24, které již běželo v celém roce. Nárůst podílu premiérového vysílání o 4 p.b. jsme zaznamenali u publicistických pořadů a o 1 p.b. u pořadů dramatických. K významnému nárůstu premiér z 10 % na 17 % došlo u dětských pořadů, a to díky premiérovým akvizičním seriálům v hlavním vysílacím čase </a:t>
            </a:r>
            <a:r>
              <a:rPr lang="cs-CZ" sz="1600">
                <a:solidFill>
                  <a:prstClr val="black"/>
                </a:solidFill>
                <a:latin typeface="Calibri" panose="020F0502020204030204" pitchFamily="34" charset="0"/>
                <a:ea typeface="Calibri" panose="020F0502020204030204" pitchFamily="34" charset="0"/>
                <a:cs typeface="Times New Roman" panose="02020603050405020304" pitchFamily="18" charset="0"/>
              </a:rPr>
              <a:t>ČT :D</a:t>
            </a:r>
            <a:r>
              <a:rPr lang="cs-CZ"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Mírný pokles premiérového vysílání sledujeme u vzdělávacích (ze 46 % na 45 %), zábavných (z 23 % na 22 %) a hudebních pořadů (z 19 % na 17 %). </a:t>
            </a:r>
          </a:p>
          <a:p>
            <a:pPr marL="342900" indent="-342900" algn="just">
              <a:lnSpc>
                <a:spcPct val="107000"/>
              </a:lnSpc>
              <a:spcAft>
                <a:spcPts val="800"/>
              </a:spcAft>
              <a:buFont typeface="Arial" panose="020B0604020202020204" pitchFamily="34" charset="0"/>
              <a:buChar char="•"/>
              <a:tabLst>
                <a:tab pos="457200" algn="l"/>
              </a:tabLst>
              <a:defRPr/>
            </a:pPr>
            <a:r>
              <a:rPr lang="cs-CZ"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Podíl vlastní tvorby u zpravodajských a publicistických pořadů se tradičně limitně blíží hranici 100 %</a:t>
            </a:r>
            <a:r>
              <a:rPr lang="cs-CZ"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Pokles hodnoty jsme zaznamenali u dokumentárních (-1 p.b.), náboženských (-1 p.b.) a hudebních pořadů (-5 p.b.). Naopak nárůst o 2 p.b. registrujeme u zábavných a o 1 p.b. u vzdělávacích, sportovních a dětských pořadů. </a:t>
            </a:r>
          </a:p>
          <a:p>
            <a:pPr marL="342900" indent="-342900" algn="just">
              <a:lnSpc>
                <a:spcPct val="107000"/>
              </a:lnSpc>
              <a:spcAft>
                <a:spcPts val="800"/>
              </a:spcAft>
              <a:buFont typeface="Arial" panose="020B0604020202020204" pitchFamily="34" charset="0"/>
              <a:buChar char="•"/>
              <a:tabLst>
                <a:tab pos="457200" algn="l"/>
              </a:tabLst>
              <a:defRPr/>
            </a:pPr>
            <a:r>
              <a:rPr lang="cs-CZ"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Spokojenost s premiérovými tituly</a:t>
            </a:r>
            <a:r>
              <a:rPr lang="cs-CZ"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v rámci jednotlivých žánrů zůstala přibližně na hodnotách roku 2024, s korekcemi v rozpětí ± 1 p.b.</a:t>
            </a:r>
          </a:p>
        </p:txBody>
      </p:sp>
      <p:sp>
        <p:nvSpPr>
          <p:cNvPr id="3" name="AutoShape 2">
            <a:extLst>
              <a:ext uri="{FF2B5EF4-FFF2-40B4-BE49-F238E27FC236}">
                <a16:creationId xmlns:a16="http://schemas.microsoft.com/office/drawing/2014/main" id="{9FB22568-0661-D97A-F61B-4056E4355678}"/>
              </a:ext>
            </a:extLst>
          </p:cNvPr>
          <p:cNvSpPr>
            <a:spLocks noChangeArrowheads="1"/>
          </p:cNvSpPr>
          <p:nvPr/>
        </p:nvSpPr>
        <p:spPr bwMode="auto">
          <a:xfrm>
            <a:off x="1524000" y="294268"/>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2" name="Obrázek 6">
            <a:extLst>
              <a:ext uri="{FF2B5EF4-FFF2-40B4-BE49-F238E27FC236}">
                <a16:creationId xmlns:a16="http://schemas.microsoft.com/office/drawing/2014/main" id="{61236C4A-ECF8-4A89-BC5A-B14A724B7AAF}"/>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0C65A087-685B-2878-70F3-F7410CCF2E62}"/>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66A15397-0E9B-6E1D-ACB4-A2EF354DCD25}"/>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41</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8ADF271C-5E2F-BFDA-F4F9-7A9EB7DAED33}"/>
              </a:ext>
            </a:extLst>
          </p:cNvPr>
          <p:cNvSpPr txBox="1">
            <a:spLocks/>
          </p:cNvSpPr>
          <p:nvPr/>
        </p:nvSpPr>
        <p:spPr bwMode="auto">
          <a:xfrm>
            <a:off x="370800"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A. VÝVOJ ZÁKLADNÍCH UKAZATELŮ – RQI</a:t>
            </a:r>
          </a:p>
        </p:txBody>
      </p:sp>
      <p:sp>
        <p:nvSpPr>
          <p:cNvPr id="10" name="Zástupný symbol pro datum 7">
            <a:extLst>
              <a:ext uri="{FF2B5EF4-FFF2-40B4-BE49-F238E27FC236}">
                <a16:creationId xmlns:a16="http://schemas.microsoft.com/office/drawing/2014/main" id="{C340A996-5F8A-91D9-D4DA-DCAF3E1E3DB3}"/>
              </a:ext>
            </a:extLst>
          </p:cNvPr>
          <p:cNvSpPr txBox="1">
            <a:spLocks/>
          </p:cNvSpPr>
          <p:nvPr/>
        </p:nvSpPr>
        <p:spPr bwMode="auto">
          <a:xfrm>
            <a:off x="11064552" y="15079"/>
            <a:ext cx="756084"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r"/>
            <a:r>
              <a:rPr lang="cs-CZ" sz="1400" dirty="0">
                <a:latin typeface="Calibri"/>
              </a:rPr>
              <a:t>ŽÁNRY</a:t>
            </a:r>
          </a:p>
        </p:txBody>
      </p:sp>
    </p:spTree>
    <p:extLst>
      <p:ext uri="{BB962C8B-B14F-4D97-AF65-F5344CB8AC3E}">
        <p14:creationId xmlns:p14="http://schemas.microsoft.com/office/powerpoint/2010/main" val="1874654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7"/>
          <p:cNvSpPr txBox="1">
            <a:spLocks/>
          </p:cNvSpPr>
          <p:nvPr/>
        </p:nvSpPr>
        <p:spPr bwMode="auto">
          <a:xfrm>
            <a:off x="1524001" y="404664"/>
            <a:ext cx="9144000" cy="72008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B. PLNĚNÍ OBECNÝCH CÍLŮ</a:t>
            </a:r>
          </a:p>
        </p:txBody>
      </p:sp>
      <p:sp>
        <p:nvSpPr>
          <p:cNvPr id="9" name="Obdélník 8">
            <a:extLst>
              <a:ext uri="{FF2B5EF4-FFF2-40B4-BE49-F238E27FC236}">
                <a16:creationId xmlns:a16="http://schemas.microsoft.com/office/drawing/2014/main" id="{8EACD2A2-3E94-496B-B55E-288F9B812FF3}"/>
              </a:ext>
            </a:extLst>
          </p:cNvPr>
          <p:cNvSpPr/>
          <p:nvPr/>
        </p:nvSpPr>
        <p:spPr>
          <a:xfrm>
            <a:off x="696000" y="1196752"/>
            <a:ext cx="10800000" cy="4339650"/>
          </a:xfrm>
          <a:prstGeom prst="rect">
            <a:avLst/>
          </a:prstGeom>
          <a:solidFill>
            <a:schemeClr val="bg1">
              <a:lumMod val="95000"/>
            </a:schemeClr>
          </a:solidFill>
        </p:spPr>
        <p:txBody>
          <a:bodyPr wrap="square">
            <a:spAutoFit/>
          </a:bodyPr>
          <a:lstStyle/>
          <a:p>
            <a:pPr algn="just">
              <a:spcBef>
                <a:spcPts val="600"/>
              </a:spcBef>
              <a:spcAft>
                <a:spcPts val="1200"/>
              </a:spcAft>
            </a:pPr>
            <a:r>
              <a:rPr lang="cs-CZ" sz="1600" b="1" dirty="0">
                <a:solidFill>
                  <a:prstClr val="black"/>
                </a:solidFill>
                <a:latin typeface="Calibri"/>
              </a:rPr>
              <a:t>ZÁKLADNÍ POPIS METODIKY</a:t>
            </a:r>
            <a:endParaRPr lang="cs-CZ" sz="1500" dirty="0">
              <a:solidFill>
                <a:prstClr val="black"/>
              </a:solidFill>
              <a:latin typeface="Calibri"/>
            </a:endParaRPr>
          </a:p>
          <a:p>
            <a:pPr marL="285750" indent="-285750" algn="just">
              <a:spcAft>
                <a:spcPts val="600"/>
              </a:spcAft>
              <a:buFont typeface="Arial" panose="020B0604020202020204" pitchFamily="34" charset="0"/>
              <a:buChar char="•"/>
            </a:pPr>
            <a:r>
              <a:rPr lang="cs-CZ" sz="1400" dirty="0">
                <a:solidFill>
                  <a:prstClr val="black"/>
                </a:solidFill>
                <a:latin typeface="Calibri"/>
              </a:rPr>
              <a:t>S ohledem na požadavky kladené zákonem č. 231/2001, o provozování rozhlasového a televizního vysílání, zákonem 483/1991, o České televizi, a Kodexem České televize, bylo definováno šest základních cílů, které by mělo vysílání České televize naplňovat. Jsou jimi</a:t>
            </a:r>
          </a:p>
          <a:p>
            <a:pPr marL="800100" lvl="1" indent="-342900" algn="just">
              <a:spcAft>
                <a:spcPts val="600"/>
              </a:spcAft>
              <a:buFont typeface="+mj-lt"/>
              <a:buAutoNum type="arabicPeriod"/>
            </a:pPr>
            <a:r>
              <a:rPr lang="cs-CZ" sz="1400" dirty="0">
                <a:latin typeface="Calibri" pitchFamily="34" charset="0"/>
              </a:rPr>
              <a:t>poskytování zpravodajských a publicistických informací, udržování a rozvoj občanské společnosti a demokracie</a:t>
            </a:r>
            <a:r>
              <a:rPr lang="cs-CZ" sz="1400" dirty="0">
                <a:solidFill>
                  <a:prstClr val="black"/>
                </a:solidFill>
                <a:latin typeface="Calibri"/>
              </a:rPr>
              <a:t>,</a:t>
            </a:r>
          </a:p>
          <a:p>
            <a:pPr marL="800100" lvl="1" indent="-342900" algn="just">
              <a:spcAft>
                <a:spcPts val="600"/>
              </a:spcAft>
              <a:buFont typeface="+mj-lt"/>
              <a:buAutoNum type="arabicPeriod"/>
            </a:pPr>
            <a:r>
              <a:rPr lang="cs-CZ" sz="1400" dirty="0">
                <a:solidFill>
                  <a:prstClr val="black"/>
                </a:solidFill>
                <a:latin typeface="Calibri"/>
              </a:rPr>
              <a:t>podpora vzdělanosti a vzdělávání,</a:t>
            </a:r>
          </a:p>
          <a:p>
            <a:pPr marL="800100" lvl="1" indent="-342900" algn="just">
              <a:spcAft>
                <a:spcPts val="600"/>
              </a:spcAft>
              <a:buFont typeface="+mj-lt"/>
              <a:buAutoNum type="arabicPeriod"/>
            </a:pPr>
            <a:r>
              <a:rPr lang="cs-CZ" sz="1400" dirty="0">
                <a:solidFill>
                  <a:prstClr val="black"/>
                </a:solidFill>
                <a:latin typeface="Calibri"/>
              </a:rPr>
              <a:t>podpora kultury,</a:t>
            </a:r>
          </a:p>
          <a:p>
            <a:pPr marL="800100" lvl="1" indent="-342900" algn="just">
              <a:spcAft>
                <a:spcPts val="600"/>
              </a:spcAft>
              <a:buFont typeface="+mj-lt"/>
              <a:buAutoNum type="arabicPeriod"/>
            </a:pPr>
            <a:r>
              <a:rPr lang="cs-CZ" sz="1400" dirty="0">
                <a:solidFill>
                  <a:prstClr val="black"/>
                </a:solidFill>
                <a:latin typeface="Calibri"/>
              </a:rPr>
              <a:t>podpora sportu,</a:t>
            </a:r>
          </a:p>
          <a:p>
            <a:pPr marL="800100" lvl="1" indent="-342900" algn="just">
              <a:spcAft>
                <a:spcPts val="600"/>
              </a:spcAft>
              <a:buFont typeface="+mj-lt"/>
              <a:buAutoNum type="arabicPeriod"/>
            </a:pPr>
            <a:r>
              <a:rPr lang="cs-CZ" sz="1400" dirty="0">
                <a:solidFill>
                  <a:prstClr val="black"/>
                </a:solidFill>
                <a:latin typeface="Calibri"/>
              </a:rPr>
              <a:t>prezentace regionů České republiky, Evropy a s</a:t>
            </a:r>
            <a:r>
              <a:rPr lang="cs-CZ" sz="1400" dirty="0">
                <a:latin typeface="Calibri"/>
              </a:rPr>
              <a:t>věta,</a:t>
            </a:r>
          </a:p>
          <a:p>
            <a:pPr marL="800100" lvl="1" indent="-342900" algn="just">
              <a:spcAft>
                <a:spcPts val="600"/>
              </a:spcAft>
              <a:buFont typeface="+mj-lt"/>
              <a:buAutoNum type="arabicPeriod"/>
            </a:pPr>
            <a:r>
              <a:rPr lang="cs-CZ" sz="1400" dirty="0">
                <a:latin typeface="Calibri"/>
              </a:rPr>
              <a:t>rozvoj nových médií a vysílacích služeb.</a:t>
            </a:r>
          </a:p>
          <a:p>
            <a:pPr marL="285750" indent="-285750" algn="just">
              <a:spcAft>
                <a:spcPts val="600"/>
              </a:spcAft>
              <a:buFont typeface="Arial" panose="020B0604020202020204" pitchFamily="34" charset="0"/>
              <a:buChar char="•"/>
            </a:pPr>
            <a:r>
              <a:rPr lang="cs-CZ" sz="1400" dirty="0">
                <a:solidFill>
                  <a:prstClr val="black"/>
                </a:solidFill>
                <a:latin typeface="Calibri"/>
              </a:rPr>
              <a:t>Šest uvedených obecných cílů reflektuje širokou škálu požadavků definovaných shora uvedenými normami. Cíle jsou naplňovány prostřednictvím jednotlivých programových typů (žánrů), např. zpravodajstvím, publicistikou, dokumenty, vzdělávacími, dramatickými, sportovními či dětskými pořady, jejichž výrobu ukládá ČT jako jeden z hlavních úkolů veřejné služby Zákon o ČT. Pro jednotlivé programové typy (žánry) přitom zejména Kodex ČT definuje zásady, jež musí vysílání České televize dodržovat.</a:t>
            </a:r>
          </a:p>
          <a:p>
            <a:pPr marL="285750" indent="-285750" algn="just">
              <a:spcAft>
                <a:spcPts val="600"/>
              </a:spcAft>
              <a:buFont typeface="Arial" panose="020B0604020202020204" pitchFamily="34" charset="0"/>
              <a:buChar char="•"/>
            </a:pPr>
            <a:r>
              <a:rPr lang="cs-CZ" sz="1400" dirty="0">
                <a:solidFill>
                  <a:prstClr val="black"/>
                </a:solidFill>
                <a:latin typeface="Calibri"/>
              </a:rPr>
              <a:t>Míra naplňování zásad je hodnocena pomocí sad indikátorů pro jednotlivé žánry, jejichž úroveň je vyhodnocována na základě měřitelných postojů a chování veřejnosti, měřitelných „tvrdých“ dat, domácích nebo mezinárodních srovnání, či třeba prostřednictvím kvalitativních obsahových analýz a expertních posouzení.</a:t>
            </a:r>
          </a:p>
        </p:txBody>
      </p:sp>
      <p:pic>
        <p:nvPicPr>
          <p:cNvPr id="2" name="Obrázek 6">
            <a:extLst>
              <a:ext uri="{FF2B5EF4-FFF2-40B4-BE49-F238E27FC236}">
                <a16:creationId xmlns:a16="http://schemas.microsoft.com/office/drawing/2014/main" id="{1662061F-4941-20FD-955B-C68FD419ED5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B82CD5A6-BF0E-E066-C69B-85EAEF5A9F65}"/>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B3104189-7D9C-F6CA-ABBE-6B6D0F1366DA}"/>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42</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1928660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7"/>
          <p:cNvSpPr txBox="1">
            <a:spLocks/>
          </p:cNvSpPr>
          <p:nvPr/>
        </p:nvSpPr>
        <p:spPr bwMode="auto">
          <a:xfrm>
            <a:off x="1884366"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2800" dirty="0">
                <a:latin typeface="Calibri" pitchFamily="34" charset="0"/>
              </a:rPr>
              <a:t>CÍL 1 – Poskytování zpravodajských a publicistických informací, udržování a rozvoj občanské společnosti a demokracie</a:t>
            </a:r>
            <a:endParaRPr lang="cs-CZ" sz="2800" dirty="0">
              <a:latin typeface="Calibri"/>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696000" y="1831174"/>
            <a:ext cx="10800000" cy="4355038"/>
          </a:xfrm>
          <a:prstGeom prst="rect">
            <a:avLst/>
          </a:prstGeom>
          <a:solidFill>
            <a:schemeClr val="bg1">
              <a:lumMod val="95000"/>
            </a:schemeClr>
          </a:solidFill>
        </p:spPr>
        <p:txBody>
          <a:bodyPr wrap="square">
            <a:spAutoFit/>
          </a:bodyPr>
          <a:lstStyle/>
          <a:p>
            <a:pPr algn="ctr">
              <a:spcBef>
                <a:spcPts val="600"/>
              </a:spcBef>
              <a:spcAft>
                <a:spcPts val="1200"/>
              </a:spcAft>
              <a:defRPr/>
            </a:pPr>
            <a:r>
              <a:rPr lang="cs-CZ" sz="1600" b="1" dirty="0">
                <a:solidFill>
                  <a:prstClr val="black"/>
                </a:solidFill>
                <a:latin typeface="Calibri"/>
              </a:rPr>
              <a:t>VYBRANÉ POŽADAVKY NA VYSÍLÁNÍ SPADAJÍCÍ POD CÍL 1</a:t>
            </a:r>
            <a:endParaRPr lang="cs-CZ" sz="1500" dirty="0">
              <a:solidFill>
                <a:prstClr val="black"/>
              </a:solidFill>
              <a:latin typeface="Calibri"/>
            </a:endParaRPr>
          </a:p>
          <a:p>
            <a:pPr marL="285750" indent="-285750" algn="just">
              <a:spcAft>
                <a:spcPts val="600"/>
              </a:spcAft>
              <a:buFont typeface="Arial" panose="020B0604020202020204" pitchFamily="34" charset="0"/>
              <a:buChar char="•"/>
              <a:defRPr/>
            </a:pPr>
            <a:r>
              <a:rPr lang="cs-CZ" sz="1200" i="1" dirty="0">
                <a:solidFill>
                  <a:prstClr val="black"/>
                </a:solidFill>
                <a:latin typeface="Calibri"/>
              </a:rPr>
              <a:t>„Provozovatel vysílání je povinen zajistit, aby ve zpravodajských a politicko-publicistických pořadech bylo dbáno zásad objektivity a vyváženosti a zejména nebyla v celku vysílaného programu jednostranně zvýhodňována žádná politická strana nebo hnutí, popřípadě jejich názory nebo názory jednotlivých skupin veřejnosti, a to s přihlédnutím k jejich reálnému postavení v politickém a společenském životě.“</a:t>
            </a:r>
            <a:r>
              <a:rPr lang="cs-CZ" sz="1200" dirty="0">
                <a:solidFill>
                  <a:prstClr val="black"/>
                </a:solidFill>
                <a:latin typeface="Calibri"/>
              </a:rPr>
              <a:t> (Zákon o provozování rozhlasového a televizního vysílání, § 31 odst. 3) </a:t>
            </a:r>
          </a:p>
          <a:p>
            <a:pPr marL="285750" indent="-285750" algn="just">
              <a:spcAft>
                <a:spcPts val="600"/>
              </a:spcAft>
              <a:buFont typeface="Arial" panose="020B0604020202020204" pitchFamily="34" charset="0"/>
              <a:buChar char="•"/>
              <a:defRPr/>
            </a:pPr>
            <a:r>
              <a:rPr lang="cs-CZ" sz="1200" dirty="0">
                <a:solidFill>
                  <a:prstClr val="black"/>
                </a:solidFill>
                <a:latin typeface="Calibri"/>
              </a:rPr>
              <a:t>„</a:t>
            </a:r>
            <a:r>
              <a:rPr lang="cs-CZ" sz="1200" i="1" dirty="0">
                <a:solidFill>
                  <a:prstClr val="black"/>
                </a:solidFill>
                <a:latin typeface="Calibri"/>
              </a:rPr>
              <a:t>Hlavními úkoly veřejné služby v oblasti televizního vysílání jsou zejména poskytování objektivních, ověřených, ve svém celku vyvážených a všestranných informací pro svobodné vytváření názorů…</a:t>
            </a:r>
            <a:r>
              <a:rPr lang="cs-CZ" sz="1200" dirty="0">
                <a:solidFill>
                  <a:prstClr val="black"/>
                </a:solidFill>
                <a:latin typeface="Calibri"/>
              </a:rPr>
              <a:t>“ (Zákon o ČT, § 2 odst. 2 písm. a) </a:t>
            </a:r>
          </a:p>
          <a:p>
            <a:pPr marL="285750" indent="-285750" algn="just">
              <a:spcAft>
                <a:spcPts val="600"/>
              </a:spcAft>
              <a:buFont typeface="Arial" panose="020B0604020202020204" pitchFamily="34" charset="0"/>
              <a:buChar char="•"/>
              <a:defRPr/>
            </a:pPr>
            <a:r>
              <a:rPr lang="cs-CZ" sz="1200" dirty="0">
                <a:solidFill>
                  <a:prstClr val="black"/>
                </a:solidFill>
                <a:latin typeface="Calibri"/>
              </a:rPr>
              <a:t>„</a:t>
            </a:r>
            <a:r>
              <a:rPr lang="cs-CZ" sz="1200" i="1" dirty="0">
                <a:solidFill>
                  <a:prstClr val="black"/>
                </a:solidFill>
                <a:latin typeface="Calibri"/>
              </a:rPr>
              <a:t>Programy České televize umožňují svobodné šíření, výměnu, případně konfrontaci informací, názorů a postojů. Základní smysl jejího působení spočívá ve vytváření otevřeného prostoru pro veřejnou rozpravu o otázkách veřejného zájmu a pro sdělování rozmanitých zkušeností či prožitků vnímání světa, který diváky obklopuje.</a:t>
            </a:r>
            <a:r>
              <a:rPr lang="cs-CZ" sz="1200" dirty="0">
                <a:solidFill>
                  <a:prstClr val="black"/>
                </a:solidFill>
                <a:latin typeface="Calibri"/>
              </a:rPr>
              <a:t>“ (Kodex ČT, čl. 1 odst. 1.2)</a:t>
            </a:r>
          </a:p>
          <a:p>
            <a:pPr marL="285750" indent="-285750" algn="just">
              <a:spcAft>
                <a:spcPts val="600"/>
              </a:spcAft>
              <a:buFont typeface="Arial" panose="020B0604020202020204" pitchFamily="34" charset="0"/>
              <a:buChar char="•"/>
              <a:defRPr/>
            </a:pPr>
            <a:r>
              <a:rPr lang="cs-CZ" sz="1200" dirty="0">
                <a:solidFill>
                  <a:prstClr val="black"/>
                </a:solidFill>
                <a:latin typeface="Calibri"/>
              </a:rPr>
              <a:t>„</a:t>
            </a:r>
            <a:r>
              <a:rPr lang="cs-CZ" sz="1200" i="1" dirty="0">
                <a:solidFill>
                  <a:prstClr val="black"/>
                </a:solidFill>
                <a:latin typeface="Calibri"/>
              </a:rPr>
              <a:t>Prvořadým úkolem České televize je zprostředkovávat informace ve zpravodajských a aktuálně publicistických pořadech. Divákům poskytuje informace důležité pro jejich všestrannou orientaci a svobodné utváření názorů.</a:t>
            </a:r>
            <a:r>
              <a:rPr lang="cs-CZ" sz="1200" dirty="0">
                <a:solidFill>
                  <a:prstClr val="black"/>
                </a:solidFill>
                <a:latin typeface="Calibri"/>
              </a:rPr>
              <a:t>“ (Kodex ČT, čl. 5 odst. 5.1)</a:t>
            </a:r>
          </a:p>
          <a:p>
            <a:pPr marL="285750" indent="-285750" algn="just">
              <a:spcAft>
                <a:spcPts val="600"/>
              </a:spcAft>
              <a:buFont typeface="Arial" panose="020B0604020202020204" pitchFamily="34" charset="0"/>
              <a:buChar char="•"/>
              <a:defRPr/>
            </a:pPr>
            <a:r>
              <a:rPr lang="cs-CZ" sz="1200" dirty="0">
                <a:solidFill>
                  <a:prstClr val="black"/>
                </a:solidFill>
                <a:latin typeface="Calibri"/>
              </a:rPr>
              <a:t>„</a:t>
            </a:r>
            <a:r>
              <a:rPr lang="cs-CZ" sz="1200" i="1" dirty="0">
                <a:solidFill>
                  <a:prstClr val="black"/>
                </a:solidFill>
                <a:latin typeface="Calibri"/>
              </a:rPr>
              <a:t>Aktuálně-publicistické pořady České televize nabízejí především kritickou reflexi reality, musí jít do hloubky věcí, zjišťovat pravé příčiny jevů a popsat rozsah následků.</a:t>
            </a:r>
            <a:r>
              <a:rPr lang="cs-CZ" sz="1200" dirty="0">
                <a:solidFill>
                  <a:prstClr val="black"/>
                </a:solidFill>
                <a:latin typeface="Calibri"/>
              </a:rPr>
              <a:t>“ (Kodex ČT, čl. 5 odst. 5.3)</a:t>
            </a:r>
          </a:p>
          <a:p>
            <a:pPr marL="285750" indent="-285750" algn="just">
              <a:spcAft>
                <a:spcPts val="600"/>
              </a:spcAft>
              <a:buFont typeface="Arial" panose="020B0604020202020204" pitchFamily="34" charset="0"/>
              <a:buChar char="•"/>
              <a:defRPr/>
            </a:pPr>
            <a:r>
              <a:rPr lang="cs-CZ" sz="1200" dirty="0">
                <a:solidFill>
                  <a:prstClr val="black"/>
                </a:solidFill>
                <a:latin typeface="Calibri"/>
              </a:rPr>
              <a:t>„</a:t>
            </a:r>
            <a:r>
              <a:rPr lang="cs-CZ" sz="1200" i="1" dirty="0">
                <a:solidFill>
                  <a:prstClr val="black"/>
                </a:solidFill>
                <a:latin typeface="Calibri"/>
              </a:rPr>
              <a:t>Ve zpravodajství a aktuální publicistice Česká televize dbá na přesnost a nestrannost, spočívající především ve zjišťování a ověřování skutečnosti</a:t>
            </a:r>
            <a:r>
              <a:rPr lang="cs-CZ" sz="1200" dirty="0">
                <a:solidFill>
                  <a:prstClr val="black"/>
                </a:solidFill>
                <a:latin typeface="Calibri"/>
              </a:rPr>
              <a:t>“. (Kodex ČT, čl. 5 odst. 5.6)</a:t>
            </a:r>
          </a:p>
          <a:p>
            <a:pPr marL="285750" indent="-285750" algn="just">
              <a:spcAft>
                <a:spcPts val="600"/>
              </a:spcAft>
              <a:buFont typeface="Arial" panose="020B0604020202020204" pitchFamily="34" charset="0"/>
              <a:buChar char="•"/>
              <a:defRPr/>
            </a:pPr>
            <a:r>
              <a:rPr lang="cs-CZ" sz="1200" i="1" dirty="0">
                <a:solidFill>
                  <a:prstClr val="black"/>
                </a:solidFill>
                <a:latin typeface="Calibri"/>
              </a:rPr>
              <a:t>„Česká televize je při získávání a zpracovávání informací plně podřízena imperativu zjistit a divákům zprostředkovat pravdivý obraz skutečnosti a v případech, kdy to pro nemožnost opatřit si všechny informace není beze zbytku uskutečnitelné, postupovat s cílem pravdě se maximálně přiblížit. </a:t>
            </a:r>
            <a:r>
              <a:rPr lang="cs-CZ" sz="1200" dirty="0">
                <a:solidFill>
                  <a:prstClr val="black"/>
                </a:solidFill>
                <a:latin typeface="Calibri"/>
              </a:rPr>
              <a:t>(Kodex ČT, čl. 5 odst. 5.8)</a:t>
            </a:r>
          </a:p>
          <a:p>
            <a:pPr marL="285750" indent="-285750" algn="just">
              <a:spcAft>
                <a:spcPts val="600"/>
              </a:spcAft>
              <a:buFont typeface="Arial" panose="020B0604020202020204" pitchFamily="34" charset="0"/>
              <a:buChar char="•"/>
              <a:defRPr/>
            </a:pPr>
            <a:r>
              <a:rPr lang="cs-CZ" sz="1200" i="1" dirty="0">
                <a:solidFill>
                  <a:prstClr val="black"/>
                </a:solidFill>
                <a:latin typeface="Calibri"/>
              </a:rPr>
              <a:t>„Česká televize nesmí odvysílat informaci, jejíž původ není znám. Je povinna seznámit diváky se zdrojem vysílané informace s výjimkou obecně známých skutečností a informací převzatých od renomovaných zpravodajských agentur, které ji zásobují informacemi na základě platné smlouvy.“ </a:t>
            </a:r>
            <a:r>
              <a:rPr lang="cs-CZ" sz="1200" dirty="0">
                <a:solidFill>
                  <a:prstClr val="black"/>
                </a:solidFill>
                <a:latin typeface="Calibri"/>
              </a:rPr>
              <a:t>(Kodex ČT, čl. 5 odst. 5.11)</a:t>
            </a:r>
          </a:p>
        </p:txBody>
      </p:sp>
      <p:pic>
        <p:nvPicPr>
          <p:cNvPr id="2" name="Obrázek 6">
            <a:extLst>
              <a:ext uri="{FF2B5EF4-FFF2-40B4-BE49-F238E27FC236}">
                <a16:creationId xmlns:a16="http://schemas.microsoft.com/office/drawing/2014/main" id="{3B68C4C5-CEF3-532F-CECE-E18A40FF54BB}"/>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CAF89A88-28C3-F8C5-9F5D-E4E0C2835CAF}"/>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6AB69C19-012B-5324-D9C2-9586A67CF121}"/>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43</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788822EC-7927-7CAC-76E0-E584D78D75DF}"/>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3816158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ZÁKLADNÍ PŘEHLED</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Tracking ČT, DKV ČT, v %</a:t>
            </a:r>
          </a:p>
        </p:txBody>
      </p:sp>
      <p:sp>
        <p:nvSpPr>
          <p:cNvPr id="10" name="Zástupný symbol pro datum 7"/>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11" name="Zástupný symbol pro datum 7"/>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4" name="Ovál 13">
            <a:extLst>
              <a:ext uri="{FF2B5EF4-FFF2-40B4-BE49-F238E27FC236}">
                <a16:creationId xmlns:a16="http://schemas.microsoft.com/office/drawing/2014/main" id="{3945CA79-1700-4A24-96A6-BB70E6694454}"/>
              </a:ext>
            </a:extLst>
          </p:cNvPr>
          <p:cNvSpPr/>
          <p:nvPr/>
        </p:nvSpPr>
        <p:spPr>
          <a:xfrm>
            <a:off x="10992544"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cs-CZ" b="1" dirty="0">
                <a:solidFill>
                  <a:prstClr val="white"/>
                </a:solidFill>
                <a:latin typeface="Calibri"/>
                <a:cs typeface="Times New Roman" panose="02020603050405020304" pitchFamily="18" charset="0"/>
              </a:rPr>
              <a:t>K</a:t>
            </a:r>
            <a:endParaRPr lang="en-GB" b="1" dirty="0">
              <a:solidFill>
                <a:prstClr val="white"/>
              </a:solidFill>
              <a:latin typeface="Calibri"/>
              <a:cs typeface="Times New Roman" panose="02020603050405020304" pitchFamily="18" charset="0"/>
            </a:endParaRPr>
          </a:p>
        </p:txBody>
      </p:sp>
      <p:pic>
        <p:nvPicPr>
          <p:cNvPr id="3" name="Obrázek 6">
            <a:extLst>
              <a:ext uri="{FF2B5EF4-FFF2-40B4-BE49-F238E27FC236}">
                <a16:creationId xmlns:a16="http://schemas.microsoft.com/office/drawing/2014/main" id="{618EC31D-2C0E-DDD1-1260-565C55196E2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18C798B0-438F-4D28-7685-6C5AFEE8EB0F}"/>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01C75C84-C4F8-D26D-BEFE-CD9B534C361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44</a:t>
            </a:fld>
            <a:endParaRPr lang="cs-CZ" sz="1100" dirty="0">
              <a:solidFill>
                <a:srgbClr val="1A1F52"/>
              </a:solidFill>
              <a:latin typeface="+mj-lt"/>
              <a:cs typeface="Arial" charset="0"/>
            </a:endParaRPr>
          </a:p>
        </p:txBody>
      </p:sp>
      <p:graphicFrame>
        <p:nvGraphicFramePr>
          <p:cNvPr id="6" name="Graf 5">
            <a:extLst>
              <a:ext uri="{FF2B5EF4-FFF2-40B4-BE49-F238E27FC236}">
                <a16:creationId xmlns:a16="http://schemas.microsoft.com/office/drawing/2014/main" id="{421461A4-7558-7C67-75FF-6791469C8916}"/>
              </a:ext>
            </a:extLst>
          </p:cNvPr>
          <p:cNvGraphicFramePr>
            <a:graphicFrameLocks/>
          </p:cNvGraphicFramePr>
          <p:nvPr/>
        </p:nvGraphicFramePr>
        <p:xfrm>
          <a:off x="696000" y="1340768"/>
          <a:ext cx="10800000" cy="5109244"/>
        </p:xfrm>
        <a:graphic>
          <a:graphicData uri="http://schemas.openxmlformats.org/drawingml/2006/chart">
            <c:chart xmlns:c="http://schemas.openxmlformats.org/drawingml/2006/chart" xmlns:r="http://schemas.openxmlformats.org/officeDocument/2006/relationships" r:id="rId4"/>
          </a:graphicData>
        </a:graphic>
      </p:graphicFrame>
      <p:sp>
        <p:nvSpPr>
          <p:cNvPr id="8" name="Zástupný symbol pro datum 7">
            <a:extLst>
              <a:ext uri="{FF2B5EF4-FFF2-40B4-BE49-F238E27FC236}">
                <a16:creationId xmlns:a16="http://schemas.microsoft.com/office/drawing/2014/main" id="{E76DFB86-D836-BD96-EAE3-538D2C4CEC51}"/>
              </a:ext>
            </a:extLst>
          </p:cNvPr>
          <p:cNvSpPr txBox="1">
            <a:spLocks/>
          </p:cNvSpPr>
          <p:nvPr/>
        </p:nvSpPr>
        <p:spPr bwMode="auto">
          <a:xfrm>
            <a:off x="9624392" y="6093296"/>
            <a:ext cx="2195103" cy="336128"/>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endParaRPr lang="cs-CZ" sz="1000" dirty="0">
              <a:cs typeface="Calibri" panose="020F0502020204030204" pitchFamily="34" charset="0"/>
            </a:endParaRPr>
          </a:p>
          <a:p>
            <a:r>
              <a:rPr lang="cs-CZ" sz="1000" dirty="0">
                <a:cs typeface="Calibri" panose="020F0502020204030204" pitchFamily="34" charset="0"/>
              </a:rPr>
              <a:t>* měřeno od roku 2025</a:t>
            </a:r>
          </a:p>
        </p:txBody>
      </p:sp>
    </p:spTree>
    <p:extLst>
      <p:ext uri="{BB962C8B-B14F-4D97-AF65-F5344CB8AC3E}">
        <p14:creationId xmlns:p14="http://schemas.microsoft.com/office/powerpoint/2010/main" val="1491946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20540" y="548680"/>
            <a:ext cx="11950924" cy="998562"/>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latin typeface="Calibri" pitchFamily="34" charset="0"/>
              </a:rPr>
              <a:t>2025: HODNOCENÍ ZPRAVODAJSTVÍ ČT *</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součet podílů odpovědí </a:t>
            </a:r>
            <a:r>
              <a:rPr lang="cs-CZ" sz="1200" b="1" i="1" dirty="0">
                <a:solidFill>
                  <a:prstClr val="black"/>
                </a:solidFill>
                <a:latin typeface="Calibri" pitchFamily="34" charset="0"/>
              </a:rPr>
              <a:t>rozhodně souhlasím</a:t>
            </a:r>
            <a:r>
              <a:rPr lang="cs-CZ" sz="1200" b="1" dirty="0">
                <a:solidFill>
                  <a:prstClr val="black"/>
                </a:solidFill>
                <a:latin typeface="Calibri" pitchFamily="34" charset="0"/>
              </a:rPr>
              <a:t> a </a:t>
            </a:r>
            <a:r>
              <a:rPr lang="cs-CZ" sz="1200" b="1" i="1" dirty="0">
                <a:solidFill>
                  <a:prstClr val="black"/>
                </a:solidFill>
                <a:latin typeface="Calibri" pitchFamily="34" charset="0"/>
              </a:rPr>
              <a:t>spíše souhlasím</a:t>
            </a:r>
            <a:r>
              <a:rPr lang="cs-CZ" sz="1200" b="1" dirty="0">
                <a:solidFill>
                  <a:prstClr val="black"/>
                </a:solidFill>
                <a:latin typeface="Calibri" pitchFamily="34" charset="0"/>
              </a:rPr>
              <a:t> (% podíl)</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pic>
        <p:nvPicPr>
          <p:cNvPr id="3" name="Obrázek 6">
            <a:extLst>
              <a:ext uri="{FF2B5EF4-FFF2-40B4-BE49-F238E27FC236}">
                <a16:creationId xmlns:a16="http://schemas.microsoft.com/office/drawing/2014/main" id="{229CCC38-F9C6-5A51-4E17-7F67C4FC7A4F}"/>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6" name="Zástupný symbol pro datum 7">
            <a:extLst>
              <a:ext uri="{FF2B5EF4-FFF2-40B4-BE49-F238E27FC236}">
                <a16:creationId xmlns:a16="http://schemas.microsoft.com/office/drawing/2014/main" id="{936A301F-7C5B-4B60-2D70-C92FA560902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Calibri" panose="020F0502020204030204" pitchFamily="34" charset="0"/>
              </a:rPr>
              <a:t>únor 2026</a:t>
            </a:r>
            <a:endParaRPr lang="cs-CZ" sz="1200" b="1" dirty="0">
              <a:solidFill>
                <a:srgbClr val="1A1F52"/>
              </a:solidFill>
              <a:latin typeface="+mj-lt"/>
              <a:cs typeface="Calibri" panose="020F0502020204030204" pitchFamily="34" charset="0"/>
            </a:endParaRPr>
          </a:p>
        </p:txBody>
      </p:sp>
      <p:sp>
        <p:nvSpPr>
          <p:cNvPr id="8" name="Zástupný symbol pro číslo snímku 2">
            <a:extLst>
              <a:ext uri="{FF2B5EF4-FFF2-40B4-BE49-F238E27FC236}">
                <a16:creationId xmlns:a16="http://schemas.microsoft.com/office/drawing/2014/main" id="{8DF5FD94-95C7-FECE-D124-3CB741E474D0}"/>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Calibri" panose="020F0502020204030204" pitchFamily="34" charset="0"/>
              </a:rPr>
              <a:pPr fontAlgn="base">
                <a:spcBef>
                  <a:spcPct val="0"/>
                </a:spcBef>
                <a:spcAft>
                  <a:spcPct val="0"/>
                </a:spcAft>
              </a:pPr>
              <a:t>45</a:t>
            </a:fld>
            <a:endParaRPr lang="cs-CZ" sz="1100" dirty="0">
              <a:solidFill>
                <a:srgbClr val="1A1F52"/>
              </a:solidFill>
              <a:latin typeface="+mj-lt"/>
              <a:cs typeface="Calibri" panose="020F0502020204030204" pitchFamily="34" charset="0"/>
            </a:endParaRPr>
          </a:p>
        </p:txBody>
      </p:sp>
      <p:sp>
        <p:nvSpPr>
          <p:cNvPr id="11" name="Zástupný symbol pro datum 7">
            <a:extLst>
              <a:ext uri="{FF2B5EF4-FFF2-40B4-BE49-F238E27FC236}">
                <a16:creationId xmlns:a16="http://schemas.microsoft.com/office/drawing/2014/main" id="{072C9C6A-4061-E1D2-0C07-1BD599854E07}"/>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cs typeface="Calibri" panose="020F0502020204030204" pitchFamily="34" charset="0"/>
              </a:rPr>
              <a:t>B. PLNĚNÍ OBECNÝCH CÍLŮ</a:t>
            </a:r>
          </a:p>
        </p:txBody>
      </p:sp>
      <p:sp>
        <p:nvSpPr>
          <p:cNvPr id="13" name="Zástupný symbol pro datum 7">
            <a:extLst>
              <a:ext uri="{FF2B5EF4-FFF2-40B4-BE49-F238E27FC236}">
                <a16:creationId xmlns:a16="http://schemas.microsoft.com/office/drawing/2014/main" id="{9FD8890C-425C-F299-56AB-ECBDF354A764}"/>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udržování a rozvoj občanské společnosti a demokracie</a:t>
            </a:r>
          </a:p>
        </p:txBody>
      </p:sp>
      <p:graphicFrame>
        <p:nvGraphicFramePr>
          <p:cNvPr id="14" name="Graf 13">
            <a:extLst>
              <a:ext uri="{FF2B5EF4-FFF2-40B4-BE49-F238E27FC236}">
                <a16:creationId xmlns:a16="http://schemas.microsoft.com/office/drawing/2014/main" id="{DB8D4264-94AE-655A-2361-5F23CB1FBC8D}"/>
              </a:ext>
            </a:extLst>
          </p:cNvPr>
          <p:cNvGraphicFramePr>
            <a:graphicFrameLocks/>
          </p:cNvGraphicFramePr>
          <p:nvPr/>
        </p:nvGraphicFramePr>
        <p:xfrm>
          <a:off x="371364" y="1185333"/>
          <a:ext cx="11700100" cy="4990167"/>
        </p:xfrm>
        <a:graphic>
          <a:graphicData uri="http://schemas.openxmlformats.org/drawingml/2006/chart">
            <c:chart xmlns:c="http://schemas.openxmlformats.org/drawingml/2006/chart" xmlns:r="http://schemas.openxmlformats.org/officeDocument/2006/relationships" r:id="rId4"/>
          </a:graphicData>
        </a:graphic>
      </p:graphicFrame>
      <p:sp>
        <p:nvSpPr>
          <p:cNvPr id="2" name="Obdélník 1">
            <a:extLst>
              <a:ext uri="{FF2B5EF4-FFF2-40B4-BE49-F238E27FC236}">
                <a16:creationId xmlns:a16="http://schemas.microsoft.com/office/drawing/2014/main" id="{E1C2B98E-D16E-86DE-06D6-EA1253AC9954}"/>
              </a:ext>
            </a:extLst>
          </p:cNvPr>
          <p:cNvSpPr/>
          <p:nvPr/>
        </p:nvSpPr>
        <p:spPr>
          <a:xfrm>
            <a:off x="2999656" y="6041009"/>
            <a:ext cx="8915333" cy="381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r>
              <a:rPr lang="cs-CZ" sz="1000" dirty="0">
                <a:solidFill>
                  <a:prstClr val="black"/>
                </a:solidFill>
              </a:rPr>
              <a:t>Otázka: </a:t>
            </a:r>
            <a:r>
              <a:rPr lang="cs-CZ" sz="1000" b="0" i="1" u="none" strike="noStrike" kern="1200" spc="0" baseline="0" dirty="0">
                <a:solidFill>
                  <a:schemeClr val="tx1"/>
                </a:solidFill>
                <a:latin typeface="Calibri" panose="020F0502020204030204" pitchFamily="34" charset="0"/>
              </a:rPr>
              <a:t>Do jaké míry souhlasíte s následujícími výroky: „Zpravodajství České televize…“</a:t>
            </a:r>
          </a:p>
          <a:p>
            <a:pPr marL="541338" indent="-541338" algn="r"/>
            <a:r>
              <a:rPr lang="cs-CZ" sz="1000" dirty="0">
                <a:solidFill>
                  <a:schemeClr val="tx1"/>
                </a:solidFill>
              </a:rPr>
              <a:t>* měřeno od roku 2025</a:t>
            </a:r>
            <a:r>
              <a:rPr lang="cs-CZ" sz="1000" dirty="0">
                <a:solidFill>
                  <a:prstClr val="black"/>
                </a:solidFill>
              </a:rPr>
              <a:t> </a:t>
            </a:r>
          </a:p>
        </p:txBody>
      </p:sp>
    </p:spTree>
    <p:extLst>
      <p:ext uri="{BB962C8B-B14F-4D97-AF65-F5344CB8AC3E}">
        <p14:creationId xmlns:p14="http://schemas.microsoft.com/office/powerpoint/2010/main" val="1398379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696000" y="989722"/>
            <a:ext cx="10800000" cy="5370701"/>
          </a:xfrm>
          <a:prstGeom prst="rect">
            <a:avLst/>
          </a:prstGeom>
          <a:solidFill>
            <a:schemeClr val="bg1"/>
          </a:solidFill>
        </p:spPr>
        <p:txBody>
          <a:bodyPr wrap="square" rtlCol="0">
            <a:spAutoFit/>
          </a:bodyPr>
          <a:lstStyle/>
          <a:p>
            <a:pPr marL="285750" indent="-285750" algn="just">
              <a:spcAft>
                <a:spcPts val="600"/>
              </a:spcAft>
              <a:buFont typeface="Arial" pitchFamily="34" charset="0"/>
              <a:buChar char="•"/>
            </a:pPr>
            <a:r>
              <a:rPr lang="cs-CZ" sz="1700" b="1" dirty="0">
                <a:latin typeface="+mj-lt"/>
              </a:rPr>
              <a:t>Průměrný týdenní zásah celku zpravodajských, aktuálně-publicistických a diskusních pořadů v televizní populaci 15+ dosáhl v roce 2025 hodnoty 42 %. Ve srovnání s rokem 2024 se jedná o nepatrný pokles o 1 p.b.</a:t>
            </a:r>
            <a:r>
              <a:rPr lang="cs-CZ" sz="1700" dirty="0">
                <a:latin typeface="+mj-lt"/>
              </a:rPr>
              <a:t>, o</a:t>
            </a:r>
            <a:r>
              <a:rPr lang="cs-CZ" sz="1700" dirty="0">
                <a:solidFill>
                  <a:prstClr val="black"/>
                </a:solidFill>
                <a:latin typeface="+mj-lt"/>
              </a:rPr>
              <a:t>proti</a:t>
            </a:r>
            <a:r>
              <a:rPr lang="cs-CZ" sz="1700" b="1" dirty="0">
                <a:solidFill>
                  <a:prstClr val="black"/>
                </a:solidFill>
                <a:latin typeface="+mj-lt"/>
              </a:rPr>
              <a:t> </a:t>
            </a:r>
            <a:r>
              <a:rPr lang="cs-CZ" sz="1700" dirty="0">
                <a:solidFill>
                  <a:prstClr val="black"/>
                </a:solidFill>
                <a:latin typeface="+mj-lt"/>
              </a:rPr>
              <a:t>průměru let 2019-2023 o poměrně výrazný propad o 6 p.b. </a:t>
            </a:r>
            <a:r>
              <a:rPr lang="cs-CZ" sz="1700" b="1" dirty="0">
                <a:latin typeface="+mj-lt"/>
              </a:rPr>
              <a:t>Největší pozornost diváků v roce 2025 přitahovala domácí politická agenda spojená s předvolební kampaní a volbami do Poslanecké sněmovny PČR. </a:t>
            </a:r>
            <a:r>
              <a:rPr lang="cs-CZ" sz="1700" dirty="0">
                <a:solidFill>
                  <a:prstClr val="black"/>
                </a:solidFill>
                <a:latin typeface="+mj-lt"/>
              </a:rPr>
              <a:t>Výrazný zájem vyvolávalo také turbulentní dění v mezinárodní politice, zejména napětí mezi velmocemi, klíčové politické události v USA po zvolení Donalda Trumpa prezidentem a pokračující ozbrojené konflikty. </a:t>
            </a:r>
          </a:p>
          <a:p>
            <a:pPr marL="285750" indent="-285750" algn="just">
              <a:spcAft>
                <a:spcPts val="600"/>
              </a:spcAft>
              <a:buFont typeface="Arial" pitchFamily="34" charset="0"/>
              <a:buChar char="•"/>
            </a:pPr>
            <a:r>
              <a:rPr lang="cs-CZ" sz="1700" b="1" dirty="0">
                <a:latin typeface="+mj-lt"/>
              </a:rPr>
              <a:t>Spokojenost s výše uvedenými typy pořadů je dlouhodobě stabilní, hodnoty 81 % dosáhly jak v letech 2025 a 2024, tak i v dlouhodobém průměru za období let 2019-2023.</a:t>
            </a:r>
            <a:r>
              <a:rPr lang="cs-CZ" sz="1700" dirty="0">
                <a:latin typeface="+mj-lt"/>
              </a:rPr>
              <a:t> </a:t>
            </a:r>
          </a:p>
          <a:p>
            <a:pPr marL="285750" indent="-285750" algn="just">
              <a:spcAft>
                <a:spcPts val="600"/>
              </a:spcAft>
              <a:buFont typeface="Arial" pitchFamily="34" charset="0"/>
              <a:buChar char="•"/>
            </a:pPr>
            <a:r>
              <a:rPr lang="cs-CZ" sz="1700" dirty="0">
                <a:latin typeface="+mj-lt"/>
              </a:rPr>
              <a:t>Do přehledu bylo nově zařazeno také hodnocení zpravodajských pořadů z hlediska jejich </a:t>
            </a:r>
            <a:r>
              <a:rPr lang="cs-CZ" sz="1700" b="1" i="1" dirty="0">
                <a:latin typeface="+mj-lt"/>
              </a:rPr>
              <a:t>kvality</a:t>
            </a:r>
            <a:r>
              <a:rPr lang="cs-CZ" sz="1700" dirty="0">
                <a:latin typeface="+mj-lt"/>
              </a:rPr>
              <a:t> a </a:t>
            </a:r>
            <a:r>
              <a:rPr lang="cs-CZ" sz="1700" b="1" i="1" dirty="0">
                <a:latin typeface="+mj-lt"/>
              </a:rPr>
              <a:t>úrovně</a:t>
            </a:r>
            <a:r>
              <a:rPr lang="cs-CZ" sz="1700" dirty="0">
                <a:latin typeface="+mj-lt"/>
              </a:rPr>
              <a:t>. Indikátory dosáhly hodnot 76 %, resp. 77 %.</a:t>
            </a:r>
          </a:p>
          <a:p>
            <a:pPr marL="285750" indent="-285750" algn="just">
              <a:spcAft>
                <a:spcPts val="600"/>
              </a:spcAft>
              <a:buFont typeface="Arial" pitchFamily="34" charset="0"/>
              <a:buChar char="•"/>
            </a:pPr>
            <a:r>
              <a:rPr lang="cs-CZ" sz="1700" dirty="0">
                <a:latin typeface="+mj-lt"/>
              </a:rPr>
              <a:t>Kromě dvou výše zmíněných ukazatelů ČT do měření nově zařadila také sledování postojů diváků k různým aspektům zpravodajství. S tím, že zpravodajství ČT „</a:t>
            </a:r>
            <a:r>
              <a:rPr lang="cs-CZ" sz="1700" b="1" i="1" dirty="0">
                <a:latin typeface="+mj-lt"/>
              </a:rPr>
              <a:t>předává informace srozumitelnou formou“</a:t>
            </a:r>
            <a:r>
              <a:rPr lang="cs-CZ" sz="1700" b="1" dirty="0">
                <a:latin typeface="+mj-lt"/>
              </a:rPr>
              <a:t> souhlasí 83 % diváků. Podle názoru 80 % diváků zpravodajství „</a:t>
            </a:r>
            <a:r>
              <a:rPr lang="cs-CZ" sz="1700" b="1" i="1" dirty="0">
                <a:latin typeface="+mj-lt"/>
              </a:rPr>
              <a:t>dává přehled o dění ve světě“</a:t>
            </a:r>
            <a:r>
              <a:rPr lang="cs-CZ" sz="1700" b="1" dirty="0">
                <a:latin typeface="+mj-lt"/>
              </a:rPr>
              <a:t> a „</a:t>
            </a:r>
            <a:r>
              <a:rPr lang="cs-CZ" sz="1700" b="1" i="1" dirty="0">
                <a:latin typeface="+mj-lt"/>
              </a:rPr>
              <a:t>poskytuje podrobné a důkladné zprávy o denních událostech“</a:t>
            </a:r>
            <a:r>
              <a:rPr lang="cs-CZ" sz="1700" b="1" dirty="0">
                <a:latin typeface="+mj-lt"/>
              </a:rPr>
              <a:t>.</a:t>
            </a:r>
          </a:p>
          <a:p>
            <a:pPr marL="285750" indent="-285750" algn="just">
              <a:spcAft>
                <a:spcPts val="600"/>
              </a:spcAft>
              <a:buFont typeface="Arial" pitchFamily="34" charset="0"/>
              <a:buChar char="•"/>
            </a:pPr>
            <a:r>
              <a:rPr lang="cs-CZ" sz="1700" b="1" dirty="0">
                <a:latin typeface="+mj-lt"/>
              </a:rPr>
              <a:t>I nadále mezi diváky lehce převládá názor, že ČT „</a:t>
            </a:r>
            <a:r>
              <a:rPr lang="cs-CZ" sz="1700" b="1" i="1" dirty="0">
                <a:latin typeface="+mj-lt"/>
              </a:rPr>
              <a:t>poskytuje objektivní, vyvážené a všestranné informace“</a:t>
            </a:r>
            <a:r>
              <a:rPr lang="cs-CZ" sz="1700" dirty="0">
                <a:latin typeface="+mj-lt"/>
              </a:rPr>
              <a:t> (hodnota koeficientu 54 %) a </a:t>
            </a:r>
            <a:r>
              <a:rPr lang="cs-CZ" sz="1700" b="1" i="1" dirty="0">
                <a:latin typeface="+mj-lt"/>
              </a:rPr>
              <a:t>„předává divákům pravdivý obraz skutečnosti“</a:t>
            </a:r>
            <a:r>
              <a:rPr lang="cs-CZ" sz="1700" b="1" dirty="0">
                <a:latin typeface="+mj-lt"/>
              </a:rPr>
              <a:t> </a:t>
            </a:r>
            <a:r>
              <a:rPr lang="cs-CZ" sz="1700" dirty="0">
                <a:latin typeface="+mj-lt"/>
              </a:rPr>
              <a:t>(51 %). V případě obou jmenovaných koeficientů však došlo v porovnání s rokem 2024 k poklesu o 3 p.b. Jak jsme již zmínili výše v jiné souvislosti, obraz České televize mohl být pošramocen široce diskutovaným odvoláním generálního ředitele ČT, u části voličů mohlo negativně rezonovat také před volbami výrazně politizované navýšení poplatků za ČT. </a:t>
            </a:r>
          </a:p>
        </p:txBody>
      </p:sp>
      <p:pic>
        <p:nvPicPr>
          <p:cNvPr id="2" name="Obrázek 6">
            <a:extLst>
              <a:ext uri="{FF2B5EF4-FFF2-40B4-BE49-F238E27FC236}">
                <a16:creationId xmlns:a16="http://schemas.microsoft.com/office/drawing/2014/main" id="{FB2F6E67-E038-BF05-C169-E5813636A67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číslo snímku 2">
            <a:extLst>
              <a:ext uri="{FF2B5EF4-FFF2-40B4-BE49-F238E27FC236}">
                <a16:creationId xmlns:a16="http://schemas.microsoft.com/office/drawing/2014/main" id="{3207463C-B5C5-B147-0C24-B33BEB318908}"/>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Calibri" panose="020F0502020204030204" pitchFamily="34" charset="0"/>
              </a:rPr>
              <a:pPr fontAlgn="base">
                <a:spcBef>
                  <a:spcPct val="0"/>
                </a:spcBef>
                <a:spcAft>
                  <a:spcPct val="0"/>
                </a:spcAft>
              </a:pPr>
              <a:t>46</a:t>
            </a:fld>
            <a:endParaRPr lang="cs-CZ" sz="1100" dirty="0">
              <a:solidFill>
                <a:srgbClr val="1A1F52"/>
              </a:solidFill>
              <a:latin typeface="+mj-lt"/>
              <a:cs typeface="Calibri" panose="020F0502020204030204" pitchFamily="34" charset="0"/>
            </a:endParaRPr>
          </a:p>
        </p:txBody>
      </p:sp>
      <p:sp>
        <p:nvSpPr>
          <p:cNvPr id="8" name="Zástupný symbol pro datum 7">
            <a:extLst>
              <a:ext uri="{FF2B5EF4-FFF2-40B4-BE49-F238E27FC236}">
                <a16:creationId xmlns:a16="http://schemas.microsoft.com/office/drawing/2014/main" id="{A24AC336-A7DA-EFF2-BFF7-00851CB2A13E}"/>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cs typeface="Calibri" panose="020F0502020204030204" pitchFamily="34" charset="0"/>
              </a:rPr>
              <a:t>B. PLNĚNÍ OBECNÝCH CÍLŮ</a:t>
            </a:r>
          </a:p>
        </p:txBody>
      </p:sp>
      <p:sp>
        <p:nvSpPr>
          <p:cNvPr id="9" name="Zástupný symbol pro datum 7">
            <a:extLst>
              <a:ext uri="{FF2B5EF4-FFF2-40B4-BE49-F238E27FC236}">
                <a16:creationId xmlns:a16="http://schemas.microsoft.com/office/drawing/2014/main" id="{B78CF073-1C43-FC05-AA33-F692600354D7}"/>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udržování a rozvoj občanské společnosti a demokracie</a:t>
            </a:r>
          </a:p>
        </p:txBody>
      </p:sp>
      <p:sp>
        <p:nvSpPr>
          <p:cNvPr id="7" name="AutoShape 2">
            <a:extLst>
              <a:ext uri="{FF2B5EF4-FFF2-40B4-BE49-F238E27FC236}">
                <a16:creationId xmlns:a16="http://schemas.microsoft.com/office/drawing/2014/main" id="{1EE08620-2ABF-0652-B2F9-1EF353CF3198}"/>
              </a:ext>
            </a:extLst>
          </p:cNvPr>
          <p:cNvSpPr>
            <a:spLocks noChangeArrowheads="1"/>
          </p:cNvSpPr>
          <p:nvPr/>
        </p:nvSpPr>
        <p:spPr bwMode="auto">
          <a:xfrm>
            <a:off x="1506696" y="332656"/>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sp>
        <p:nvSpPr>
          <p:cNvPr id="4" name="Zástupný symbol pro datum 7">
            <a:extLst>
              <a:ext uri="{FF2B5EF4-FFF2-40B4-BE49-F238E27FC236}">
                <a16:creationId xmlns:a16="http://schemas.microsoft.com/office/drawing/2014/main" id="{04CCAF19-6722-16C2-128B-411F6F3092FC}"/>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Calibri" panose="020F0502020204030204" pitchFamily="34" charset="0"/>
              </a:rPr>
              <a:t>únor 2026</a:t>
            </a:r>
            <a:endParaRPr lang="cs-CZ" sz="1200" b="1" dirty="0">
              <a:solidFill>
                <a:srgbClr val="1A1F52"/>
              </a:solidFill>
              <a:latin typeface="+mj-lt"/>
              <a:cs typeface="Calibri" panose="020F0502020204030204" pitchFamily="34" charset="0"/>
            </a:endParaRPr>
          </a:p>
        </p:txBody>
      </p:sp>
    </p:spTree>
    <p:extLst>
      <p:ext uri="{BB962C8B-B14F-4D97-AF65-F5344CB8AC3E}">
        <p14:creationId xmlns:p14="http://schemas.microsoft.com/office/powerpoint/2010/main" val="363569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Obrázek 39">
            <a:extLst>
              <a:ext uri="{FF2B5EF4-FFF2-40B4-BE49-F238E27FC236}">
                <a16:creationId xmlns:a16="http://schemas.microsoft.com/office/drawing/2014/main" id="{81649997-C6A5-A035-69F8-2CABE2AE3C07}"/>
              </a:ext>
            </a:extLst>
          </p:cNvPr>
          <p:cNvPicPr>
            <a:picLocks noChangeAspect="1"/>
          </p:cNvPicPr>
          <p:nvPr/>
        </p:nvPicPr>
        <p:blipFill>
          <a:blip r:embed="rId3"/>
          <a:stretch>
            <a:fillRect/>
          </a:stretch>
        </p:blipFill>
        <p:spPr>
          <a:xfrm>
            <a:off x="706721" y="1889028"/>
            <a:ext cx="347532" cy="240206"/>
          </a:xfrm>
          <a:prstGeom prst="rect">
            <a:avLst/>
          </a:prstGeom>
        </p:spPr>
      </p:pic>
      <p:sp>
        <p:nvSpPr>
          <p:cNvPr id="7" name="AutoShape 2"/>
          <p:cNvSpPr>
            <a:spLocks noChangeArrowheads="1"/>
          </p:cNvSpPr>
          <p:nvPr/>
        </p:nvSpPr>
        <p:spPr bwMode="auto">
          <a:xfrm>
            <a:off x="120540" y="548680"/>
            <a:ext cx="11950924" cy="998562"/>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latin typeface="Calibri" pitchFamily="34" charset="0"/>
              </a:rPr>
              <a:t>2025: SROVNÁNÍ TELEVIZÍ VEŘEJNÉ SLUŽBY Z HLEDISKA DŮVĚRYHODNOSTI ZPRAVODAJSTVÍ</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Digital News Report 2025, University of Oxford, Reuters Institute, hodnota 6-10 na stupnici 0-10 (% podíl)</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8" name="Zástupný symbol pro číslo snímku 2">
            <a:extLst>
              <a:ext uri="{FF2B5EF4-FFF2-40B4-BE49-F238E27FC236}">
                <a16:creationId xmlns:a16="http://schemas.microsoft.com/office/drawing/2014/main" id="{8DF5FD94-95C7-FECE-D124-3CB741E474D0}"/>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Calibri" panose="020F0502020204030204" pitchFamily="34" charset="0"/>
              </a:rPr>
              <a:pPr fontAlgn="base">
                <a:spcBef>
                  <a:spcPct val="0"/>
                </a:spcBef>
                <a:spcAft>
                  <a:spcPct val="0"/>
                </a:spcAft>
              </a:pPr>
              <a:t>47</a:t>
            </a:fld>
            <a:endParaRPr lang="cs-CZ" sz="1100" dirty="0">
              <a:solidFill>
                <a:srgbClr val="1A1F52"/>
              </a:solidFill>
              <a:latin typeface="+mj-lt"/>
              <a:cs typeface="Calibri" panose="020F0502020204030204" pitchFamily="34" charset="0"/>
            </a:endParaRPr>
          </a:p>
        </p:txBody>
      </p:sp>
      <p:sp>
        <p:nvSpPr>
          <p:cNvPr id="11" name="Zástupný symbol pro datum 7">
            <a:extLst>
              <a:ext uri="{FF2B5EF4-FFF2-40B4-BE49-F238E27FC236}">
                <a16:creationId xmlns:a16="http://schemas.microsoft.com/office/drawing/2014/main" id="{072C9C6A-4061-E1D2-0C07-1BD599854E07}"/>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cs typeface="Calibri" panose="020F0502020204030204" pitchFamily="34" charset="0"/>
              </a:rPr>
              <a:t>B. PLNĚNÍ OBECNÝCH CÍLŮ</a:t>
            </a:r>
          </a:p>
        </p:txBody>
      </p:sp>
      <p:sp>
        <p:nvSpPr>
          <p:cNvPr id="13" name="Zástupný symbol pro datum 7">
            <a:extLst>
              <a:ext uri="{FF2B5EF4-FFF2-40B4-BE49-F238E27FC236}">
                <a16:creationId xmlns:a16="http://schemas.microsoft.com/office/drawing/2014/main" id="{9FD8890C-425C-F299-56AB-ECBDF354A764}"/>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udržování a rozvoj občanské společnosti a demokracie</a:t>
            </a:r>
          </a:p>
        </p:txBody>
      </p:sp>
      <p:graphicFrame>
        <p:nvGraphicFramePr>
          <p:cNvPr id="14" name="Graf 13">
            <a:extLst>
              <a:ext uri="{FF2B5EF4-FFF2-40B4-BE49-F238E27FC236}">
                <a16:creationId xmlns:a16="http://schemas.microsoft.com/office/drawing/2014/main" id="{DB8D4264-94AE-655A-2361-5F23CB1FBC8D}"/>
              </a:ext>
            </a:extLst>
          </p:cNvPr>
          <p:cNvGraphicFramePr>
            <a:graphicFrameLocks/>
          </p:cNvGraphicFramePr>
          <p:nvPr/>
        </p:nvGraphicFramePr>
        <p:xfrm>
          <a:off x="1271464" y="1185333"/>
          <a:ext cx="10800000" cy="4990167"/>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26">
            <a:extLst>
              <a:ext uri="{FF2B5EF4-FFF2-40B4-BE49-F238E27FC236}">
                <a16:creationId xmlns:a16="http://schemas.microsoft.com/office/drawing/2014/main" id="{1FBE24AD-E9C3-7EBC-D082-065BD028F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319" y="3045367"/>
            <a:ext cx="372336" cy="159124"/>
          </a:xfrm>
          <a:prstGeom prst="rect">
            <a:avLst/>
          </a:prstGeom>
        </p:spPr>
      </p:pic>
      <p:pic>
        <p:nvPicPr>
          <p:cNvPr id="28" name="Picture 27">
            <a:extLst>
              <a:ext uri="{FF2B5EF4-FFF2-40B4-BE49-F238E27FC236}">
                <a16:creationId xmlns:a16="http://schemas.microsoft.com/office/drawing/2014/main" id="{609E1BB7-C2A0-7B6E-712F-BA800B81DF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065" y="2485653"/>
            <a:ext cx="496844" cy="142346"/>
          </a:xfrm>
          <a:prstGeom prst="rect">
            <a:avLst/>
          </a:prstGeom>
        </p:spPr>
      </p:pic>
      <p:pic>
        <p:nvPicPr>
          <p:cNvPr id="29" name="Picture 28">
            <a:extLst>
              <a:ext uri="{FF2B5EF4-FFF2-40B4-BE49-F238E27FC236}">
                <a16:creationId xmlns:a16="http://schemas.microsoft.com/office/drawing/2014/main" id="{74FA0E48-48A7-3219-7A2C-1459100627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040" y="2733235"/>
            <a:ext cx="386894" cy="225946"/>
          </a:xfrm>
          <a:prstGeom prst="rect">
            <a:avLst/>
          </a:prstGeom>
        </p:spPr>
      </p:pic>
      <p:pic>
        <p:nvPicPr>
          <p:cNvPr id="30" name="Picture 29">
            <a:extLst>
              <a:ext uri="{FF2B5EF4-FFF2-40B4-BE49-F238E27FC236}">
                <a16:creationId xmlns:a16="http://schemas.microsoft.com/office/drawing/2014/main" id="{D7A3F5D9-D510-04D2-DA28-E3BBA19B68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784" y="1607036"/>
            <a:ext cx="297406" cy="297406"/>
          </a:xfrm>
          <a:prstGeom prst="rect">
            <a:avLst/>
          </a:prstGeom>
        </p:spPr>
      </p:pic>
      <p:pic>
        <p:nvPicPr>
          <p:cNvPr id="31" name="Picture 30">
            <a:extLst>
              <a:ext uri="{FF2B5EF4-FFF2-40B4-BE49-F238E27FC236}">
                <a16:creationId xmlns:a16="http://schemas.microsoft.com/office/drawing/2014/main" id="{DD5AF511-E27C-8A5E-6A8C-031413F7B6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384" y="5508373"/>
            <a:ext cx="658206" cy="225436"/>
          </a:xfrm>
          <a:prstGeom prst="rect">
            <a:avLst/>
          </a:prstGeom>
        </p:spPr>
      </p:pic>
      <p:pic>
        <p:nvPicPr>
          <p:cNvPr id="32" name="Picture 31">
            <a:extLst>
              <a:ext uri="{FF2B5EF4-FFF2-40B4-BE49-F238E27FC236}">
                <a16:creationId xmlns:a16="http://schemas.microsoft.com/office/drawing/2014/main" id="{17B2B238-20F1-F471-653F-9D92F25BDB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3134" y="3322427"/>
            <a:ext cx="514706" cy="146692"/>
          </a:xfrm>
          <a:prstGeom prst="rect">
            <a:avLst/>
          </a:prstGeom>
        </p:spPr>
      </p:pic>
      <p:pic>
        <p:nvPicPr>
          <p:cNvPr id="33" name="Picture 2">
            <a:extLst>
              <a:ext uri="{FF2B5EF4-FFF2-40B4-BE49-F238E27FC236}">
                <a16:creationId xmlns:a16="http://schemas.microsoft.com/office/drawing/2014/main" id="{6D61D4E6-4033-0D1A-B63A-368E181F92B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4316" y="4700963"/>
            <a:ext cx="372342" cy="182014"/>
          </a:xfrm>
          <a:prstGeom prst="rect">
            <a:avLst/>
          </a:prstGeom>
        </p:spPr>
      </p:pic>
      <p:pic>
        <p:nvPicPr>
          <p:cNvPr id="35" name="Picture 8" descr="VÃ½sledek obrÃ¡zku pro france televisions logo">
            <a:extLst>
              <a:ext uri="{FF2B5EF4-FFF2-40B4-BE49-F238E27FC236}">
                <a16:creationId xmlns:a16="http://schemas.microsoft.com/office/drawing/2014/main" id="{587DBE27-51D7-D8D4-1711-EDF99441E6E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5702" y="3839577"/>
            <a:ext cx="509570" cy="25292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VÃ½sledek obrÃ¡zku pro rai italy logo">
            <a:extLst>
              <a:ext uri="{FF2B5EF4-FFF2-40B4-BE49-F238E27FC236}">
                <a16:creationId xmlns:a16="http://schemas.microsoft.com/office/drawing/2014/main" id="{D78D04C3-EF33-35BF-02AD-7031580F4F1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1384" y="4077091"/>
            <a:ext cx="658206" cy="301678"/>
          </a:xfrm>
          <a:prstGeom prst="rect">
            <a:avLst/>
          </a:prstGeom>
          <a:noFill/>
          <a:extLst>
            <a:ext uri="{909E8E84-426E-40DD-AFC4-6F175D3DCCD1}">
              <a14:hiddenFill xmlns:a14="http://schemas.microsoft.com/office/drawing/2010/main">
                <a:solidFill>
                  <a:srgbClr val="FFFFFF"/>
                </a:solidFill>
              </a14:hiddenFill>
            </a:ext>
          </a:extLst>
        </p:spPr>
      </p:pic>
      <p:pic>
        <p:nvPicPr>
          <p:cNvPr id="37" name="Obrázek 36">
            <a:extLst>
              <a:ext uri="{FF2B5EF4-FFF2-40B4-BE49-F238E27FC236}">
                <a16:creationId xmlns:a16="http://schemas.microsoft.com/office/drawing/2014/main" id="{19421758-EAC7-D04F-4375-668C4CE1DC9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21759"/>
          <a:stretch/>
        </p:blipFill>
        <p:spPr>
          <a:xfrm>
            <a:off x="664689" y="4395105"/>
            <a:ext cx="431596" cy="219672"/>
          </a:xfrm>
          <a:prstGeom prst="rect">
            <a:avLst/>
          </a:prstGeom>
        </p:spPr>
      </p:pic>
      <p:pic>
        <p:nvPicPr>
          <p:cNvPr id="38" name="Obrázek 37">
            <a:extLst>
              <a:ext uri="{FF2B5EF4-FFF2-40B4-BE49-F238E27FC236}">
                <a16:creationId xmlns:a16="http://schemas.microsoft.com/office/drawing/2014/main" id="{825D611E-E006-39CE-3ADF-50D1D31764D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35737" r="44625"/>
          <a:stretch/>
        </p:blipFill>
        <p:spPr>
          <a:xfrm>
            <a:off x="677636" y="5246237"/>
            <a:ext cx="405702" cy="207700"/>
          </a:xfrm>
          <a:prstGeom prst="rect">
            <a:avLst/>
          </a:prstGeom>
        </p:spPr>
      </p:pic>
      <p:pic>
        <p:nvPicPr>
          <p:cNvPr id="39" name="Obrázek 38">
            <a:extLst>
              <a:ext uri="{FF2B5EF4-FFF2-40B4-BE49-F238E27FC236}">
                <a16:creationId xmlns:a16="http://schemas.microsoft.com/office/drawing/2014/main" id="{3597477A-901F-0A5B-9582-72051E7B6B9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5030" t="-9995" r="15762" b="26398"/>
          <a:stretch/>
        </p:blipFill>
        <p:spPr>
          <a:xfrm>
            <a:off x="687040" y="3529905"/>
            <a:ext cx="386894" cy="267936"/>
          </a:xfrm>
          <a:prstGeom prst="rect">
            <a:avLst/>
          </a:prstGeom>
        </p:spPr>
      </p:pic>
      <p:pic>
        <p:nvPicPr>
          <p:cNvPr id="41" name="Picture 2" descr="RTVE selects Appear to deliver live TV services across Spain">
            <a:extLst>
              <a:ext uri="{FF2B5EF4-FFF2-40B4-BE49-F238E27FC236}">
                <a16:creationId xmlns:a16="http://schemas.microsoft.com/office/drawing/2014/main" id="{E3FBBC2C-EABB-930B-B810-289BB068781C}"/>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557" t="20592" r="19557" b="19478"/>
          <a:stretch/>
        </p:blipFill>
        <p:spPr bwMode="auto">
          <a:xfrm>
            <a:off x="664006" y="4943763"/>
            <a:ext cx="432962" cy="2416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B6FD0FD-439B-9114-F815-0D850161D30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5432" y="2196370"/>
            <a:ext cx="650111" cy="1776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CB8A2BA-4DAC-306C-0CE1-5EAADE527AE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5095" y="5775545"/>
            <a:ext cx="210784" cy="2107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le - Wikipedia">
            <a:extLst>
              <a:ext uri="{FF2B5EF4-FFF2-40B4-BE49-F238E27FC236}">
                <a16:creationId xmlns:a16="http://schemas.microsoft.com/office/drawing/2014/main" id="{01340A64-9223-03D7-AFBA-B652595F3A0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5277" y="1328375"/>
            <a:ext cx="250420" cy="25042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BDCEB070-FBDE-0D62-D024-440D76C55DB8}"/>
              </a:ext>
            </a:extLst>
          </p:cNvPr>
          <p:cNvSpPr/>
          <p:nvPr/>
        </p:nvSpPr>
        <p:spPr>
          <a:xfrm>
            <a:off x="2495600" y="6067739"/>
            <a:ext cx="9415737"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r>
              <a:rPr lang="cs-CZ" sz="1000" dirty="0">
                <a:solidFill>
                  <a:prstClr val="black"/>
                </a:solidFill>
              </a:rPr>
              <a:t>Otázka:	</a:t>
            </a:r>
            <a:r>
              <a:rPr lang="en-US" sz="1000" i="1" dirty="0">
                <a:solidFill>
                  <a:prstClr val="black"/>
                </a:solidFill>
              </a:rPr>
              <a:t>How trustworthy would you say news from the following brands is? Use the scale below, where 0 is ‘not at all trustworthy’ and 10 is ‘completely trustworthy’</a:t>
            </a:r>
            <a:r>
              <a:rPr lang="cs-CZ" sz="1000" i="1" dirty="0">
                <a:solidFill>
                  <a:prstClr val="black"/>
                </a:solidFill>
              </a:rPr>
              <a:t>.</a:t>
            </a:r>
            <a:endParaRPr lang="en-US" sz="1000" i="1" dirty="0">
              <a:solidFill>
                <a:prstClr val="black"/>
              </a:solidFill>
            </a:endParaRPr>
          </a:p>
          <a:p>
            <a:pPr marL="541338" indent="-541338" algn="r"/>
            <a:r>
              <a:rPr lang="cs-CZ" sz="1000" i="1" dirty="0">
                <a:solidFill>
                  <a:prstClr val="black"/>
                </a:solidFill>
              </a:rPr>
              <a:t>Jak důvěryhodné jsou podle vás zprávy z následujících zdrojů? Pro hodnocení prosím použijte stupnici, kde 0 = zcela nedůvěryhodné a 10 = zcela důvěryhodné. </a:t>
            </a:r>
          </a:p>
        </p:txBody>
      </p:sp>
      <p:pic>
        <p:nvPicPr>
          <p:cNvPr id="9" name="Obrázek 6">
            <a:extLst>
              <a:ext uri="{FF2B5EF4-FFF2-40B4-BE49-F238E27FC236}">
                <a16:creationId xmlns:a16="http://schemas.microsoft.com/office/drawing/2014/main" id="{134424DF-2823-E0EF-EA93-4E4FFB62E037}"/>
              </a:ext>
            </a:extLst>
          </p:cNvPr>
          <p:cNvPicPr>
            <a:picLocks/>
          </p:cNvPicPr>
          <p:nvPr/>
        </p:nvPicPr>
        <p:blipFill>
          <a:blip r:embed="rId21"/>
          <a:srcRect/>
          <a:stretch>
            <a:fillRect/>
          </a:stretch>
        </p:blipFill>
        <p:spPr bwMode="auto">
          <a:xfrm>
            <a:off x="371364" y="6450012"/>
            <a:ext cx="11449272" cy="75600"/>
          </a:xfrm>
          <a:prstGeom prst="rect">
            <a:avLst/>
          </a:prstGeom>
          <a:noFill/>
          <a:ln w="9525">
            <a:noFill/>
            <a:miter lim="800000"/>
            <a:headEnd/>
            <a:tailEnd/>
          </a:ln>
        </p:spPr>
      </p:pic>
      <p:sp>
        <p:nvSpPr>
          <p:cNvPr id="2" name="Zástupný symbol pro datum 7">
            <a:extLst>
              <a:ext uri="{FF2B5EF4-FFF2-40B4-BE49-F238E27FC236}">
                <a16:creationId xmlns:a16="http://schemas.microsoft.com/office/drawing/2014/main" id="{2E50EB5C-70B9-4FEB-93F5-4993FC90C12E}"/>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Calibri" panose="020F0502020204030204" pitchFamily="34" charset="0"/>
              </a:rPr>
              <a:t>únor 2026</a:t>
            </a:r>
            <a:endParaRPr lang="cs-CZ" sz="1200" b="1" dirty="0">
              <a:solidFill>
                <a:srgbClr val="1A1F52"/>
              </a:solidFill>
              <a:latin typeface="+mj-lt"/>
              <a:cs typeface="Calibri" panose="020F0502020204030204" pitchFamily="34" charset="0"/>
            </a:endParaRPr>
          </a:p>
        </p:txBody>
      </p:sp>
    </p:spTree>
    <p:extLst>
      <p:ext uri="{BB962C8B-B14F-4D97-AF65-F5344CB8AC3E}">
        <p14:creationId xmlns:p14="http://schemas.microsoft.com/office/powerpoint/2010/main" val="3245550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6">
            <a:extLst>
              <a:ext uri="{FF2B5EF4-FFF2-40B4-BE49-F238E27FC236}">
                <a16:creationId xmlns:a16="http://schemas.microsoft.com/office/drawing/2014/main" id="{8BA2D79B-61E0-E76C-94DC-2C701AEBF566}"/>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14" name="Zástupný symbol pro číslo snímku 2">
            <a:extLst>
              <a:ext uri="{FF2B5EF4-FFF2-40B4-BE49-F238E27FC236}">
                <a16:creationId xmlns:a16="http://schemas.microsoft.com/office/drawing/2014/main" id="{8100008B-616E-42C6-A015-D56BC720BED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Calibri" panose="020F0502020204030204" pitchFamily="34" charset="0"/>
              </a:rPr>
              <a:pPr fontAlgn="base">
                <a:spcBef>
                  <a:spcPct val="0"/>
                </a:spcBef>
                <a:spcAft>
                  <a:spcPct val="0"/>
                </a:spcAft>
              </a:pPr>
              <a:t>48</a:t>
            </a:fld>
            <a:endParaRPr lang="cs-CZ" sz="1100" dirty="0">
              <a:solidFill>
                <a:srgbClr val="1A1F52"/>
              </a:solidFill>
              <a:latin typeface="+mj-lt"/>
              <a:cs typeface="Calibri" panose="020F0502020204030204" pitchFamily="34" charset="0"/>
            </a:endParaRPr>
          </a:p>
        </p:txBody>
      </p:sp>
      <p:sp>
        <p:nvSpPr>
          <p:cNvPr id="16" name="Zástupný symbol pro datum 7">
            <a:extLst>
              <a:ext uri="{FF2B5EF4-FFF2-40B4-BE49-F238E27FC236}">
                <a16:creationId xmlns:a16="http://schemas.microsoft.com/office/drawing/2014/main" id="{07AA8E03-E498-F432-9895-C5D7AC3D3294}"/>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cs typeface="Calibri" panose="020F0502020204030204" pitchFamily="34" charset="0"/>
              </a:rPr>
              <a:t>B. PLNĚNÍ OBECNÝCH CÍLŮ</a:t>
            </a:r>
          </a:p>
        </p:txBody>
      </p:sp>
      <p:sp>
        <p:nvSpPr>
          <p:cNvPr id="17" name="Zástupný symbol pro datum 7">
            <a:extLst>
              <a:ext uri="{FF2B5EF4-FFF2-40B4-BE49-F238E27FC236}">
                <a16:creationId xmlns:a16="http://schemas.microsoft.com/office/drawing/2014/main" id="{66AE150B-329B-854C-BB98-C0AD3FAF223D}"/>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udržování a rozvoj občanské společnosti a demokracie</a:t>
            </a:r>
          </a:p>
        </p:txBody>
      </p:sp>
      <p:graphicFrame>
        <p:nvGraphicFramePr>
          <p:cNvPr id="18" name="Graf 17">
            <a:extLst>
              <a:ext uri="{FF2B5EF4-FFF2-40B4-BE49-F238E27FC236}">
                <a16:creationId xmlns:a16="http://schemas.microsoft.com/office/drawing/2014/main" id="{F92B881E-B4BE-74F7-3BC5-7E9A9A7FA0BE}"/>
              </a:ext>
            </a:extLst>
          </p:cNvPr>
          <p:cNvGraphicFramePr>
            <a:graphicFrameLocks/>
          </p:cNvGraphicFramePr>
          <p:nvPr/>
        </p:nvGraphicFramePr>
        <p:xfrm>
          <a:off x="1603396" y="1412776"/>
          <a:ext cx="10396059" cy="4739363"/>
        </p:xfrm>
        <a:graphic>
          <a:graphicData uri="http://schemas.openxmlformats.org/drawingml/2006/chart">
            <c:chart xmlns:c="http://schemas.openxmlformats.org/drawingml/2006/chart" xmlns:r="http://schemas.openxmlformats.org/officeDocument/2006/relationships" r:id="rId4"/>
          </a:graphicData>
        </a:graphic>
      </p:graphicFrame>
      <p:sp>
        <p:nvSpPr>
          <p:cNvPr id="4" name="AutoShape 2">
            <a:extLst>
              <a:ext uri="{FF2B5EF4-FFF2-40B4-BE49-F238E27FC236}">
                <a16:creationId xmlns:a16="http://schemas.microsoft.com/office/drawing/2014/main" id="{DA0B250B-314E-6598-2BBC-75D9B69B3D6D}"/>
              </a:ext>
            </a:extLst>
          </p:cNvPr>
          <p:cNvSpPr>
            <a:spLocks noChangeArrowheads="1"/>
          </p:cNvSpPr>
          <p:nvPr/>
        </p:nvSpPr>
        <p:spPr bwMode="auto">
          <a:xfrm>
            <a:off x="120540" y="548680"/>
            <a:ext cx="11950924" cy="998562"/>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latin typeface="Calibri" pitchFamily="34" charset="0"/>
              </a:rPr>
              <a:t>2025: SROVNÁNÍ MÉDIÍ V ČR Z HLEDISKA DŮVĚRYHODNOSTI ZPRAVODAJSTVÍ</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Digital News Report 2025, University of Oxford, Reuters Institute, hodnota 6-10 na stupnici 0-10 (% podíl)</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pic>
        <p:nvPicPr>
          <p:cNvPr id="41" name="Picture 2" descr="TV Nova – Wikipedie">
            <a:extLst>
              <a:ext uri="{FF2B5EF4-FFF2-40B4-BE49-F238E27FC236}">
                <a16:creationId xmlns:a16="http://schemas.microsoft.com/office/drawing/2014/main" id="{47E3FE33-EBC5-32AF-98B8-186A8794AB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357" y="5179547"/>
            <a:ext cx="561600" cy="21564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a:extLst>
              <a:ext uri="{FF2B5EF4-FFF2-40B4-BE49-F238E27FC236}">
                <a16:creationId xmlns:a16="http://schemas.microsoft.com/office/drawing/2014/main" id="{CBC089FD-3854-AC55-1346-06074FADDB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624" y="3389317"/>
            <a:ext cx="725066" cy="15806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Virtuální Ďolíček - oficiální stránky Bohemians Praha 1905">
            <a:extLst>
              <a:ext uri="{FF2B5EF4-FFF2-40B4-BE49-F238E27FC236}">
                <a16:creationId xmlns:a16="http://schemas.microsoft.com/office/drawing/2014/main" id="{1DF92269-91F6-7B7C-F65E-4B85E5349E1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219" t="28840" r="9232" b="28445"/>
          <a:stretch/>
        </p:blipFill>
        <p:spPr bwMode="auto">
          <a:xfrm>
            <a:off x="461157" y="4563981"/>
            <a:ext cx="720000" cy="2319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NN Prima News – Mediaclub">
            <a:extLst>
              <a:ext uri="{FF2B5EF4-FFF2-40B4-BE49-F238E27FC236}">
                <a16:creationId xmlns:a16="http://schemas.microsoft.com/office/drawing/2014/main" id="{3AA60FE5-8461-6338-AB39-0A95D15031E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209" b="27209"/>
          <a:stretch/>
        </p:blipFill>
        <p:spPr bwMode="auto">
          <a:xfrm>
            <a:off x="504069" y="2167909"/>
            <a:ext cx="634176" cy="23306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VÃ½sledek obrÃ¡zku pro mf dnes">
            <a:extLst>
              <a:ext uri="{FF2B5EF4-FFF2-40B4-BE49-F238E27FC236}">
                <a16:creationId xmlns:a16="http://schemas.microsoft.com/office/drawing/2014/main" id="{5F06528F-7EFF-DCD1-3595-CD1B3AFBFA6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357" y="4864111"/>
            <a:ext cx="561600" cy="2044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4" descr="VÃ½sledek obrÃ¡zku pro blesk logo">
            <a:extLst>
              <a:ext uri="{FF2B5EF4-FFF2-40B4-BE49-F238E27FC236}">
                <a16:creationId xmlns:a16="http://schemas.microsoft.com/office/drawing/2014/main" id="{6A203032-A4CD-6F55-B0F3-C084585D542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357" y="5733638"/>
            <a:ext cx="561600" cy="229632"/>
          </a:xfrm>
          <a:prstGeom prst="rect">
            <a:avLst/>
          </a:prstGeom>
          <a:noFill/>
          <a:extLst>
            <a:ext uri="{909E8E84-426E-40DD-AFC4-6F175D3DCCD1}">
              <a14:hiddenFill xmlns:a14="http://schemas.microsoft.com/office/drawing/2010/main">
                <a:solidFill>
                  <a:srgbClr val="FFFFFF"/>
                </a:solidFill>
              </a14:hiddenFill>
            </a:ext>
          </a:extLst>
        </p:spPr>
      </p:pic>
      <p:pic>
        <p:nvPicPr>
          <p:cNvPr id="47" name="Obrázek 46">
            <a:extLst>
              <a:ext uri="{FF2B5EF4-FFF2-40B4-BE49-F238E27FC236}">
                <a16:creationId xmlns:a16="http://schemas.microsoft.com/office/drawing/2014/main" id="{61C808C5-A0B4-9D9C-12B1-44BC140BE6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692" y="1549477"/>
            <a:ext cx="470930" cy="270000"/>
          </a:xfrm>
          <a:prstGeom prst="rect">
            <a:avLst/>
          </a:prstGeom>
        </p:spPr>
      </p:pic>
      <p:pic>
        <p:nvPicPr>
          <p:cNvPr id="48" name="Picture 2" descr="VÃ½sledek obrÃ¡zku pro Äro logo">
            <a:extLst>
              <a:ext uri="{FF2B5EF4-FFF2-40B4-BE49-F238E27FC236}">
                <a16:creationId xmlns:a16="http://schemas.microsoft.com/office/drawing/2014/main" id="{F83AFAD1-D5D6-A7E0-1D12-A357893D2961}"/>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598" t="32733" r="7043" b="38649"/>
          <a:stretch/>
        </p:blipFill>
        <p:spPr bwMode="auto">
          <a:xfrm>
            <a:off x="353105" y="1869511"/>
            <a:ext cx="936105" cy="21602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VÃ½sledek obrÃ¡zku pro novinky logo">
            <a:extLst>
              <a:ext uri="{FF2B5EF4-FFF2-40B4-BE49-F238E27FC236}">
                <a16:creationId xmlns:a16="http://schemas.microsoft.com/office/drawing/2014/main" id="{074DA7D0-7C60-FBF4-7225-7C0B1340234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9213" b="38874"/>
          <a:stretch/>
        </p:blipFill>
        <p:spPr bwMode="auto">
          <a:xfrm>
            <a:off x="371157" y="3672781"/>
            <a:ext cx="900000" cy="197215"/>
          </a:xfrm>
          <a:prstGeom prst="rect">
            <a:avLst/>
          </a:prstGeom>
          <a:noFill/>
          <a:extLst>
            <a:ext uri="{909E8E84-426E-40DD-AFC4-6F175D3DCCD1}">
              <a14:hiddenFill xmlns:a14="http://schemas.microsoft.com/office/drawing/2010/main">
                <a:solidFill>
                  <a:srgbClr val="FFFFFF"/>
                </a:solidFill>
              </a14:hiddenFill>
            </a:ext>
          </a:extLst>
        </p:spPr>
      </p:pic>
      <p:pic>
        <p:nvPicPr>
          <p:cNvPr id="50" name="Obrázek 49">
            <a:extLst>
              <a:ext uri="{FF2B5EF4-FFF2-40B4-BE49-F238E27FC236}">
                <a16:creationId xmlns:a16="http://schemas.microsoft.com/office/drawing/2014/main" id="{8CDF7F4B-6F51-1B87-76CB-106C534EEB5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26544" b="22956"/>
          <a:stretch/>
        </p:blipFill>
        <p:spPr>
          <a:xfrm>
            <a:off x="642940" y="2505485"/>
            <a:ext cx="356435" cy="180000"/>
          </a:xfrm>
          <a:prstGeom prst="rect">
            <a:avLst/>
          </a:prstGeom>
        </p:spPr>
      </p:pic>
      <p:pic>
        <p:nvPicPr>
          <p:cNvPr id="51" name="Picture 4" descr="Deník">
            <a:extLst>
              <a:ext uri="{FF2B5EF4-FFF2-40B4-BE49-F238E27FC236}">
                <a16:creationId xmlns:a16="http://schemas.microsoft.com/office/drawing/2014/main" id="{7456E79A-38CC-7E57-CE9B-77DFC9873BFA}"/>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4814" t="15428" r="4500" b="13970"/>
          <a:stretch/>
        </p:blipFill>
        <p:spPr bwMode="auto">
          <a:xfrm>
            <a:off x="482490" y="4271210"/>
            <a:ext cx="677334" cy="1968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66FA9254-1A11-A3A5-82C1-22BFDD78045B}"/>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5396" b="7466"/>
          <a:stretch/>
        </p:blipFill>
        <p:spPr bwMode="auto">
          <a:xfrm>
            <a:off x="425157" y="3043365"/>
            <a:ext cx="792000" cy="26155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Seznam Zprávy">
            <a:extLst>
              <a:ext uri="{FF2B5EF4-FFF2-40B4-BE49-F238E27FC236}">
                <a16:creationId xmlns:a16="http://schemas.microsoft.com/office/drawing/2014/main" id="{209562FC-CB43-51A4-2191-F72D5288A31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3352" y="2800495"/>
            <a:ext cx="1115610" cy="16400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3439699C-4D2B-DE18-E2F5-1FB989EC19D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0661" y="3901171"/>
            <a:ext cx="480992" cy="29903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Echo24 | Členové | Asociace online vydavatelů">
            <a:extLst>
              <a:ext uri="{FF2B5EF4-FFF2-40B4-BE49-F238E27FC236}">
                <a16:creationId xmlns:a16="http://schemas.microsoft.com/office/drawing/2014/main" id="{7F182DC0-DD86-1FDF-F8EA-82606738C5AB}"/>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20289" t="33724" r="20075" b="33408"/>
          <a:stretch>
            <a:fillRect/>
          </a:stretch>
        </p:blipFill>
        <p:spPr bwMode="auto">
          <a:xfrm>
            <a:off x="501312" y="5489938"/>
            <a:ext cx="639690" cy="157249"/>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53ADE77A-7F1A-BE86-6DAA-C9164398B89D}"/>
              </a:ext>
            </a:extLst>
          </p:cNvPr>
          <p:cNvSpPr/>
          <p:nvPr/>
        </p:nvSpPr>
        <p:spPr>
          <a:xfrm>
            <a:off x="2495600" y="6067739"/>
            <a:ext cx="9415737"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r>
              <a:rPr lang="cs-CZ" sz="1000" dirty="0">
                <a:solidFill>
                  <a:prstClr val="black"/>
                </a:solidFill>
              </a:rPr>
              <a:t>Otázka:	</a:t>
            </a:r>
            <a:r>
              <a:rPr lang="en-US" sz="1000" i="1" dirty="0">
                <a:solidFill>
                  <a:prstClr val="black"/>
                </a:solidFill>
              </a:rPr>
              <a:t>How trustworthy would you say news from the following brands is? Use the scale below, where 0 is ‘not at all trustworthy’ and 10 is ‘completely trustworthy’</a:t>
            </a:r>
            <a:r>
              <a:rPr lang="cs-CZ" sz="1000" i="1" dirty="0">
                <a:solidFill>
                  <a:prstClr val="black"/>
                </a:solidFill>
              </a:rPr>
              <a:t>.</a:t>
            </a:r>
            <a:endParaRPr lang="en-US" sz="1000" i="1" dirty="0">
              <a:solidFill>
                <a:prstClr val="black"/>
              </a:solidFill>
            </a:endParaRPr>
          </a:p>
          <a:p>
            <a:pPr marL="541338" indent="-541338" algn="r"/>
            <a:r>
              <a:rPr lang="cs-CZ" sz="1000" i="1" dirty="0">
                <a:solidFill>
                  <a:prstClr val="black"/>
                </a:solidFill>
              </a:rPr>
              <a:t>Jak důvěryhodné jsou podle vás zprávy z následujících zdrojů? Pro hodnocení prosím použijte stupnici, kde 0 = zcela nedůvěryhodné a 10 = zcela důvěryhodné. </a:t>
            </a:r>
          </a:p>
        </p:txBody>
      </p:sp>
      <p:sp>
        <p:nvSpPr>
          <p:cNvPr id="2" name="Zástupný symbol pro datum 7">
            <a:extLst>
              <a:ext uri="{FF2B5EF4-FFF2-40B4-BE49-F238E27FC236}">
                <a16:creationId xmlns:a16="http://schemas.microsoft.com/office/drawing/2014/main" id="{9565CD3B-17DD-633D-59B9-5D835036DC70}"/>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Calibri" panose="020F0502020204030204" pitchFamily="34" charset="0"/>
              </a:rPr>
              <a:t>únor 2026</a:t>
            </a:r>
            <a:endParaRPr lang="cs-CZ" sz="1200" b="1" dirty="0">
              <a:solidFill>
                <a:srgbClr val="1A1F52"/>
              </a:solidFill>
              <a:latin typeface="+mj-lt"/>
              <a:cs typeface="Calibri" panose="020F0502020204030204" pitchFamily="34" charset="0"/>
            </a:endParaRPr>
          </a:p>
        </p:txBody>
      </p:sp>
    </p:spTree>
    <p:extLst>
      <p:ext uri="{BB962C8B-B14F-4D97-AF65-F5344CB8AC3E}">
        <p14:creationId xmlns:p14="http://schemas.microsoft.com/office/powerpoint/2010/main" val="3572606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15FA82B1-1774-4BBC-B089-E7A59C6A9793}"/>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NEJDŮVĚRYHODNĚJŠÍ HLAVNÍ ZPRAVODAJSKÝ POŘAD</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p>
        </p:txBody>
      </p:sp>
      <p:sp>
        <p:nvSpPr>
          <p:cNvPr id="17" name="Zástupný symbol pro datum 7">
            <a:extLst>
              <a:ext uri="{FF2B5EF4-FFF2-40B4-BE49-F238E27FC236}">
                <a16:creationId xmlns:a16="http://schemas.microsoft.com/office/drawing/2014/main" id="{8B1B3433-E588-4C86-9F84-07A26AE7343C}"/>
              </a:ext>
            </a:extLst>
          </p:cNvPr>
          <p:cNvSpPr txBox="1">
            <a:spLocks/>
          </p:cNvSpPr>
          <p:nvPr/>
        </p:nvSpPr>
        <p:spPr bwMode="auto">
          <a:xfrm>
            <a:off x="983433" y="6137184"/>
            <a:ext cx="10837204" cy="306846"/>
          </a:xfrm>
          <a:prstGeom prst="rect">
            <a:avLst/>
          </a:prstGeom>
          <a:noFill/>
          <a:ln w="9525">
            <a:noFill/>
            <a:miter lim="800000"/>
            <a:headEnd/>
            <a:tailEnd/>
          </a:ln>
        </p:spPr>
        <p:txBody>
          <a:bodyPr lIns="0" rIns="0" anchor="b"/>
          <a:lstStyle/>
          <a:p>
            <a:pPr algn="r">
              <a:defRPr/>
            </a:pPr>
            <a:r>
              <a:rPr lang="cs-CZ" sz="1000" dirty="0">
                <a:latin typeface="+mj-lt"/>
                <a:cs typeface="Arial" charset="0"/>
              </a:rPr>
              <a:t>Otázka: Prosím, zamyslete se nad hlavními zpravodajskými pořady České televize, TV Nova, TV Prima a TV Barrandov. Který z těchto čtyř zpravodajských pořadů je podle Vašeho názoru nejdůvěryhodnější?</a:t>
            </a:r>
          </a:p>
        </p:txBody>
      </p:sp>
      <p:pic>
        <p:nvPicPr>
          <p:cNvPr id="4" name="Obrázek 6">
            <a:extLst>
              <a:ext uri="{FF2B5EF4-FFF2-40B4-BE49-F238E27FC236}">
                <a16:creationId xmlns:a16="http://schemas.microsoft.com/office/drawing/2014/main" id="{D705CA0D-CE47-F984-2E11-BAFCEA8E9A56}"/>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datum 7">
            <a:extLst>
              <a:ext uri="{FF2B5EF4-FFF2-40B4-BE49-F238E27FC236}">
                <a16:creationId xmlns:a16="http://schemas.microsoft.com/office/drawing/2014/main" id="{63D85780-C3C1-B0F0-E02E-B697BED9FEC1}"/>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6" name="Zástupný symbol pro číslo snímku 2">
            <a:extLst>
              <a:ext uri="{FF2B5EF4-FFF2-40B4-BE49-F238E27FC236}">
                <a16:creationId xmlns:a16="http://schemas.microsoft.com/office/drawing/2014/main" id="{B0C19EDD-6E0A-5912-9178-21CA9E3DAE7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49</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2FB0A5D4-8524-00FB-24D9-0E32E65042AD}"/>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8" name="Zástupný symbol pro datum 7">
            <a:extLst>
              <a:ext uri="{FF2B5EF4-FFF2-40B4-BE49-F238E27FC236}">
                <a16:creationId xmlns:a16="http://schemas.microsoft.com/office/drawing/2014/main" id="{F7D8FCAC-D51D-B877-B96E-86C433374B31}"/>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graphicFrame>
        <p:nvGraphicFramePr>
          <p:cNvPr id="2" name="Content Placeholder 5">
            <a:extLst>
              <a:ext uri="{FF2B5EF4-FFF2-40B4-BE49-F238E27FC236}">
                <a16:creationId xmlns:a16="http://schemas.microsoft.com/office/drawing/2014/main" id="{BF7363E4-10B7-24A0-28A8-8FC203595037}"/>
              </a:ext>
            </a:extLst>
          </p:cNvPr>
          <p:cNvGraphicFramePr>
            <a:graphicFrameLocks/>
          </p:cNvGraphicFramePr>
          <p:nvPr/>
        </p:nvGraphicFramePr>
        <p:xfrm>
          <a:off x="696000" y="1335314"/>
          <a:ext cx="10800000" cy="4751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804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Zástupný symbol pro datum 7"/>
          <p:cNvSpPr txBox="1">
            <a:spLocks/>
          </p:cNvSpPr>
          <p:nvPr/>
        </p:nvSpPr>
        <p:spPr bwMode="auto">
          <a:xfrm>
            <a:off x="1884366"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solidFill>
                  <a:srgbClr val="002060"/>
                </a:solidFill>
                <a:latin typeface="Calibri" pitchFamily="34" charset="0"/>
              </a:rPr>
              <a:t>EVALUACE</a:t>
            </a:r>
            <a:r>
              <a:rPr lang="cs-CZ" sz="2800" dirty="0">
                <a:latin typeface="Calibri" pitchFamily="34" charset="0"/>
              </a:rPr>
              <a:t> METODIKY</a:t>
            </a:r>
          </a:p>
        </p:txBody>
      </p:sp>
      <p:sp>
        <p:nvSpPr>
          <p:cNvPr id="8" name="TextovéPole 7"/>
          <p:cNvSpPr txBox="1"/>
          <p:nvPr/>
        </p:nvSpPr>
        <p:spPr>
          <a:xfrm>
            <a:off x="696000" y="620688"/>
            <a:ext cx="10800000" cy="5663089"/>
          </a:xfrm>
          <a:prstGeom prst="rect">
            <a:avLst/>
          </a:prstGeom>
          <a:noFill/>
        </p:spPr>
        <p:txBody>
          <a:bodyPr wrap="square" rtlCol="0">
            <a:spAutoFit/>
          </a:bodyPr>
          <a:lstStyle/>
          <a:p>
            <a:pPr marL="285750" indent="-285750" algn="just">
              <a:spcAft>
                <a:spcPts val="600"/>
              </a:spcAft>
              <a:buFont typeface="Arial" pitchFamily="34" charset="0"/>
              <a:buChar char="•"/>
            </a:pPr>
            <a:r>
              <a:rPr lang="cs-CZ" dirty="0">
                <a:latin typeface="+mj-lt"/>
              </a:rPr>
              <a:t>Metodika hodnocení je pravidelně podrobována evaluacím ze strany odborníků z akademické sféry, kteří se zabývají fungováním médií. </a:t>
            </a:r>
          </a:p>
          <a:p>
            <a:pPr marL="285750" indent="-285750" algn="just">
              <a:spcAft>
                <a:spcPts val="600"/>
              </a:spcAft>
              <a:buFont typeface="Arial" pitchFamily="34" charset="0"/>
              <a:buChar char="•"/>
            </a:pPr>
            <a:r>
              <a:rPr lang="cs-CZ" dirty="0">
                <a:latin typeface="+mj-lt"/>
              </a:rPr>
              <a:t>V letech 2015-2016 posudek vypracovali specialisté z Institutu komunikačních studií a žurnalistiky Fakulty sociálních věd Univerzity Karlovy. Na základě jejich doporučení došlo ke změně v metodice hodnocení kvality zpravodajských pořadů. Vedle posouzení obsahové vyváženosti jednotlivých příspěvků bylo přikročeno k celistvému hodnocení prezentace významných domácích i zahraničních událostí, ke kterým v daném období došlo.</a:t>
            </a:r>
          </a:p>
          <a:p>
            <a:pPr marL="285750" indent="-285750" algn="just">
              <a:spcAft>
                <a:spcPts val="600"/>
              </a:spcAft>
              <a:buFont typeface="Arial" pitchFamily="34" charset="0"/>
              <a:buChar char="•"/>
            </a:pPr>
            <a:r>
              <a:rPr lang="cs-CZ" dirty="0">
                <a:latin typeface="+mj-lt"/>
              </a:rPr>
              <a:t>Na jaře 2019 se dalšího posouzení ujal doc. PhDr. Přemysl Rosůlek, Ph.D., z katedry politologie a mezinárodních vztahů Fakulty filozofické Západočeské univerzity v Plzni. Jeho doporučení vedla k řadě parciálních změn především v prezentaci výsledků hodnocení. </a:t>
            </a:r>
          </a:p>
          <a:p>
            <a:pPr marL="285750" indent="-285750" algn="just">
              <a:spcAft>
                <a:spcPts val="600"/>
              </a:spcAft>
              <a:buFont typeface="Arial" pitchFamily="34" charset="0"/>
              <a:buChar char="•"/>
            </a:pPr>
            <a:r>
              <a:rPr lang="cs-CZ" dirty="0">
                <a:latin typeface="+mj-lt"/>
              </a:rPr>
              <a:t>V roce 2020 bylo osloveno oborové sdružení SIMAR se žádostí o posouzení metodiky Denního kontinuálního výzkumu (DKV) ČT. Posouzení se zabývalo základní metodologií výzkumu, konstrukcí a výpočtem kvalitativních parametrů a způsobem zpracování, interpretace a prezentace dat. Autoři pod vedením výkonné ředitelky sdružení SIMAR Ing. Hany Huntové v závěrech konstatovali, že DKV využívá dobrých a prověřených postupů a nabízí kvalifikované a použitelné výstupy. Posouzení také obsahovalo řadu dílčích doporučení, která byla v následujících měsících zavedena do praxe DKV.</a:t>
            </a:r>
          </a:p>
          <a:p>
            <a:pPr marL="285750" indent="-285750" algn="just">
              <a:spcAft>
                <a:spcPts val="600"/>
              </a:spcAft>
              <a:buFont typeface="Arial" pitchFamily="34" charset="0"/>
              <a:buChar char="•"/>
            </a:pPr>
            <a:r>
              <a:rPr lang="cs-CZ" dirty="0">
                <a:latin typeface="+mj-lt"/>
              </a:rPr>
              <a:t>V září 2024 provedly posouzení metodiky Mgr. et Mgr. Marína Urbániková, Ph.D. z Masarykovy univerzity v Brně a </a:t>
            </a:r>
            <a:r>
              <a:rPr lang="fi-FI" dirty="0">
                <a:latin typeface="+mj-lt"/>
              </a:rPr>
              <a:t>Mgr. Johana Kotišová, Ph.D.</a:t>
            </a:r>
            <a:r>
              <a:rPr lang="cs-CZ" dirty="0">
                <a:latin typeface="+mj-lt"/>
              </a:rPr>
              <a:t> z Universiteit van Amsterdam. Závěry a doporučení z této evaluace budou poprvé promítnuty do metodiky Hodnocení plnění veřejné služby v roce 2025.</a:t>
            </a:r>
          </a:p>
        </p:txBody>
      </p:sp>
      <p:pic>
        <p:nvPicPr>
          <p:cNvPr id="2" name="Obrázek 6">
            <a:extLst>
              <a:ext uri="{FF2B5EF4-FFF2-40B4-BE49-F238E27FC236}">
                <a16:creationId xmlns:a16="http://schemas.microsoft.com/office/drawing/2014/main" id="{20CF5A26-9D06-759A-D20B-AD5755F2729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E1A15D62-2B04-0F0A-6892-C55EC76E09BD}"/>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61E79982-5C4B-C1B4-D1A0-94C6E046DFB2}"/>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0BAB32AD-6461-714B-9296-20264FA39E60}"/>
              </a:ext>
            </a:extLst>
          </p:cNvPr>
          <p:cNvSpPr txBox="1">
            <a:spLocks/>
          </p:cNvSpPr>
          <p:nvPr/>
        </p:nvSpPr>
        <p:spPr bwMode="auto">
          <a:xfrm>
            <a:off x="370800"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2943933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696000" y="1156677"/>
            <a:ext cx="10800000" cy="4216539"/>
          </a:xfrm>
          <a:prstGeom prst="rect">
            <a:avLst/>
          </a:prstGeom>
          <a:solidFill>
            <a:schemeClr val="bg1"/>
          </a:solidFill>
        </p:spPr>
        <p:txBody>
          <a:bodyPr wrap="square" rtlCol="0">
            <a:spAutoFit/>
          </a:bodyPr>
          <a:lstStyle/>
          <a:p>
            <a:pPr marL="285750" indent="-285750" algn="just">
              <a:spcAft>
                <a:spcPts val="600"/>
              </a:spcAft>
              <a:buFont typeface="Arial" pitchFamily="34" charset="0"/>
              <a:buChar char="•"/>
              <a:defRPr/>
            </a:pPr>
            <a:r>
              <a:rPr lang="cs-CZ" sz="1700" b="1" dirty="0">
                <a:latin typeface="+mj-lt"/>
              </a:rPr>
              <a:t>V nezávislém mezinárodním srovnání důvěryhodnosti zpravodajství veřejnoprávních stanic dosáhla Česká televize výsledku 59 %</a:t>
            </a:r>
            <a:r>
              <a:rPr lang="cs-CZ" sz="1700" dirty="0">
                <a:latin typeface="+mj-lt"/>
              </a:rPr>
              <a:t>*</a:t>
            </a:r>
            <a:r>
              <a:rPr lang="cs-CZ" sz="1700" b="1" dirty="0">
                <a:latin typeface="+mj-lt"/>
              </a:rPr>
              <a:t>, </a:t>
            </a:r>
            <a:r>
              <a:rPr lang="cs-CZ" sz="1700" dirty="0">
                <a:latin typeface="+mj-lt"/>
              </a:rPr>
              <a:t>tedy stejné hodnoty jako v roce 2024. </a:t>
            </a:r>
            <a:r>
              <a:rPr lang="cs-CZ" sz="1700" b="1" dirty="0">
                <a:latin typeface="+mj-lt"/>
              </a:rPr>
              <a:t>Pozice ČT je přitom srovnatelná s významnými evropskými veřejnoprávními vysílateli, jakými jsou britská BBC, France Télévisions nebo italská RAI.</a:t>
            </a:r>
          </a:p>
          <a:p>
            <a:pPr marL="285750" indent="-285750" algn="just">
              <a:spcAft>
                <a:spcPts val="600"/>
              </a:spcAft>
              <a:buFont typeface="Arial" pitchFamily="34" charset="0"/>
              <a:buChar char="•"/>
              <a:defRPr/>
            </a:pPr>
            <a:r>
              <a:rPr lang="cs-CZ" sz="1700" b="1" dirty="0">
                <a:latin typeface="+mj-lt"/>
              </a:rPr>
              <a:t>Výzkum, který společně realizovaly agentura Reuters a Univerzita v Oxfordu, dlouhodobě zahrnuje i hodnocení důvěryhodnosti hlavních zpravodajských zdrojů v jednotlivých zemích. V České republice se na nejvyšší příčce umístila Česká televize společně s Českým rozhlasem, oba se shodným výsledkem 59 %. </a:t>
            </a:r>
            <a:r>
              <a:rPr lang="cs-CZ" sz="1700" dirty="0">
                <a:latin typeface="+mj-lt"/>
              </a:rPr>
              <a:t>Třetí místo obsadila CNN Prima News s 57 %. Ostatní významná domácí zpravodajská média, jako jsou Hospodářské noviny, Seznam Zprávy, Aktuálně.cz, Novinky.cz či iDnes.cz zaznamenala nižší úroveň důvěryhodnosti.</a:t>
            </a:r>
          </a:p>
          <a:p>
            <a:pPr marL="285750" indent="-285750" algn="just">
              <a:spcBef>
                <a:spcPts val="600"/>
              </a:spcBef>
              <a:spcAft>
                <a:spcPts val="600"/>
              </a:spcAft>
              <a:buFont typeface="Arial" panose="020B0604020202020204" pitchFamily="34" charset="0"/>
              <a:buChar char="•"/>
              <a:defRPr/>
            </a:pPr>
            <a:r>
              <a:rPr lang="cs-CZ" sz="1700" b="1" i="1" dirty="0">
                <a:latin typeface="+mj-lt"/>
              </a:rPr>
              <a:t>Události </a:t>
            </a:r>
            <a:r>
              <a:rPr lang="cs-CZ" sz="1700" b="1" dirty="0">
                <a:latin typeface="+mj-lt"/>
              </a:rPr>
              <a:t>ČT</a:t>
            </a:r>
            <a:r>
              <a:rPr lang="cs-CZ" sz="1700" b="1" i="1" dirty="0">
                <a:latin typeface="+mj-lt"/>
              </a:rPr>
              <a:t> </a:t>
            </a:r>
            <a:r>
              <a:rPr lang="cs-CZ" sz="1700" b="1" dirty="0">
                <a:latin typeface="+mj-lt"/>
              </a:rPr>
              <a:t>jsou dlouhodobě považovány za nejdůvěryhodnější hlavní zpravodajskou relaci na českém televizním trhu.</a:t>
            </a:r>
            <a:r>
              <a:rPr lang="cs-CZ" sz="1700" dirty="0"/>
              <a:t> </a:t>
            </a:r>
            <a:r>
              <a:rPr lang="cs-CZ" sz="1700" b="1" dirty="0">
                <a:latin typeface="+mj-lt"/>
              </a:rPr>
              <a:t>V loňském roce ji v rámci trackingového výzkumu označilo 54 % </a:t>
            </a:r>
            <a:r>
              <a:rPr lang="cs-CZ" sz="1700" dirty="0">
                <a:latin typeface="+mj-lt"/>
              </a:rPr>
              <a:t>diváků starších 18 let, což představuje pokles o 2 procentní body oproti roku 2024.</a:t>
            </a:r>
          </a:p>
          <a:p>
            <a:pPr marL="285750" indent="-285750" algn="just">
              <a:spcBef>
                <a:spcPts val="600"/>
              </a:spcBef>
              <a:spcAft>
                <a:spcPts val="600"/>
              </a:spcAft>
              <a:buFont typeface="Arial" panose="020B0604020202020204" pitchFamily="34" charset="0"/>
              <a:buChar char="•"/>
              <a:defRPr/>
            </a:pPr>
            <a:r>
              <a:rPr lang="cs-CZ" sz="1700" b="1" i="1" dirty="0">
                <a:latin typeface="+mj-lt"/>
              </a:rPr>
              <a:t>Hlavní zprávy </a:t>
            </a:r>
            <a:r>
              <a:rPr lang="cs-CZ" sz="1700" dirty="0">
                <a:latin typeface="+mj-lt"/>
              </a:rPr>
              <a:t>TV Prima považovala za nejdůvěryhodnější zpravodajskou relaci čtvrtina dotázaných (25 %; +1 p.b.), </a:t>
            </a:r>
            <a:r>
              <a:rPr lang="cs-CZ" sz="1700" b="1" i="1" dirty="0">
                <a:latin typeface="+mj-lt"/>
              </a:rPr>
              <a:t>Televizní noviny </a:t>
            </a:r>
            <a:r>
              <a:rPr lang="cs-CZ" sz="1700" dirty="0">
                <a:latin typeface="+mj-lt"/>
              </a:rPr>
              <a:t>TV Nova pak necelá pětina diváků (19 %).</a:t>
            </a:r>
          </a:p>
          <a:p>
            <a:pPr marL="285750" indent="-285750" algn="just">
              <a:spcAft>
                <a:spcPts val="600"/>
              </a:spcAft>
              <a:buFont typeface="Arial" pitchFamily="34" charset="0"/>
              <a:buChar char="•"/>
              <a:defRPr/>
            </a:pPr>
            <a:endParaRPr lang="cs-CZ" sz="1700" dirty="0">
              <a:latin typeface="+mj-lt"/>
            </a:endParaRPr>
          </a:p>
        </p:txBody>
      </p:sp>
      <p:sp>
        <p:nvSpPr>
          <p:cNvPr id="4" name="AutoShape 2">
            <a:extLst>
              <a:ext uri="{FF2B5EF4-FFF2-40B4-BE49-F238E27FC236}">
                <a16:creationId xmlns:a16="http://schemas.microsoft.com/office/drawing/2014/main" id="{E4C22F79-69AC-D517-20EF-6E55460E394B}"/>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2" name="Obrázek 6">
            <a:extLst>
              <a:ext uri="{FF2B5EF4-FFF2-40B4-BE49-F238E27FC236}">
                <a16:creationId xmlns:a16="http://schemas.microsoft.com/office/drawing/2014/main" id="{FB2F6E67-E038-BF05-C169-E5813636A67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72ABC5C0-7BE5-CB83-7BED-C4E424F32EC6}"/>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3207463C-B5C5-B147-0C24-B33BEB318908}"/>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50</a:t>
            </a:fld>
            <a:endParaRPr lang="cs-CZ" sz="1100" dirty="0">
              <a:solidFill>
                <a:srgbClr val="1A1F52"/>
              </a:solidFill>
              <a:latin typeface="+mj-lt"/>
              <a:cs typeface="Arial" charset="0"/>
            </a:endParaRPr>
          </a:p>
        </p:txBody>
      </p:sp>
      <p:sp>
        <p:nvSpPr>
          <p:cNvPr id="8" name="Zástupný symbol pro datum 7">
            <a:extLst>
              <a:ext uri="{FF2B5EF4-FFF2-40B4-BE49-F238E27FC236}">
                <a16:creationId xmlns:a16="http://schemas.microsoft.com/office/drawing/2014/main" id="{A24AC336-A7DA-EFF2-BFF7-00851CB2A13E}"/>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9" name="Zástupný symbol pro datum 7">
            <a:extLst>
              <a:ext uri="{FF2B5EF4-FFF2-40B4-BE49-F238E27FC236}">
                <a16:creationId xmlns:a16="http://schemas.microsoft.com/office/drawing/2014/main" id="{B78CF073-1C43-FC05-AA33-F692600354D7}"/>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6" name="Obdélník 5">
            <a:extLst>
              <a:ext uri="{FF2B5EF4-FFF2-40B4-BE49-F238E27FC236}">
                <a16:creationId xmlns:a16="http://schemas.microsoft.com/office/drawing/2014/main" id="{693BD106-45B3-9CA1-BC10-0585BB52979C}"/>
              </a:ext>
            </a:extLst>
          </p:cNvPr>
          <p:cNvSpPr/>
          <p:nvPr/>
        </p:nvSpPr>
        <p:spPr>
          <a:xfrm>
            <a:off x="4080191" y="6067739"/>
            <a:ext cx="7831145"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r>
              <a:rPr lang="cs-CZ" sz="1000" dirty="0">
                <a:solidFill>
                  <a:prstClr val="black"/>
                </a:solidFill>
                <a:latin typeface="+mj-lt"/>
              </a:rPr>
              <a:t>* Jde o podíl respondentů, kteří na stupnici 0-10 ohodnotili důvěryhodnost ČT známkou 6 nebo více.</a:t>
            </a:r>
            <a:endParaRPr lang="cs-CZ" sz="1000" dirty="0">
              <a:solidFill>
                <a:prstClr val="black"/>
              </a:solidFill>
            </a:endParaRPr>
          </a:p>
        </p:txBody>
      </p:sp>
    </p:spTree>
    <p:extLst>
      <p:ext uri="{BB962C8B-B14F-4D97-AF65-F5344CB8AC3E}">
        <p14:creationId xmlns:p14="http://schemas.microsoft.com/office/powerpoint/2010/main" val="3353200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34BFE2FE-6A24-EF6C-3613-9DCFF2BB50A8}"/>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2025: PODÍL SEDMI NEJČASTĚJI ZMIŇOVANÝCH POLITICKÝCH SUBJEKTŮ NA POLITICKÉM ZPRAVODAJSTVÍ </a:t>
            </a:r>
            <a:r>
              <a:rPr lang="cs-CZ" sz="2100" b="1" u="sng" dirty="0">
                <a:solidFill>
                  <a:prstClr val="black"/>
                </a:solidFill>
                <a:latin typeface="Calibri" pitchFamily="34" charset="0"/>
              </a:rPr>
              <a:t>HLAVNÍCH ZPRAVODAJSKÝCH POŘADŮ </a:t>
            </a:r>
          </a:p>
          <a:p>
            <a:pPr marL="1588" indent="-1588" algn="ctr" defTabSz="271463">
              <a:spcBef>
                <a:spcPts val="200"/>
              </a:spcBef>
              <a:spcAft>
                <a:spcPct val="20000"/>
              </a:spcAft>
              <a:tabLst>
                <a:tab pos="631825" algn="l"/>
              </a:tabLst>
              <a:defRPr/>
            </a:pPr>
            <a:r>
              <a:rPr lang="cs-CZ" sz="1200" b="1" dirty="0">
                <a:solidFill>
                  <a:prstClr val="black"/>
                </a:solidFill>
                <a:latin typeface="Calibri" pitchFamily="34" charset="0"/>
              </a:rPr>
              <a:t>Zdroj: Media Tenor, v %</a:t>
            </a:r>
          </a:p>
        </p:txBody>
      </p:sp>
      <p:graphicFrame>
        <p:nvGraphicFramePr>
          <p:cNvPr id="4" name="Graf 3">
            <a:extLst>
              <a:ext uri="{FF2B5EF4-FFF2-40B4-BE49-F238E27FC236}">
                <a16:creationId xmlns:a16="http://schemas.microsoft.com/office/drawing/2014/main" id="{AC77264F-B587-83E6-83B1-A881B0333E2F}"/>
              </a:ext>
            </a:extLst>
          </p:cNvPr>
          <p:cNvGraphicFramePr>
            <a:graphicFrameLocks/>
          </p:cNvGraphicFramePr>
          <p:nvPr/>
        </p:nvGraphicFramePr>
        <p:xfrm>
          <a:off x="696000" y="1717041"/>
          <a:ext cx="10800000" cy="4647184"/>
        </p:xfrm>
        <a:graphic>
          <a:graphicData uri="http://schemas.openxmlformats.org/drawingml/2006/chart">
            <c:chart xmlns:c="http://schemas.openxmlformats.org/drawingml/2006/chart" xmlns:r="http://schemas.openxmlformats.org/officeDocument/2006/relationships" r:id="rId3"/>
          </a:graphicData>
        </a:graphic>
      </p:graphicFrame>
      <p:pic>
        <p:nvPicPr>
          <p:cNvPr id="3" name="Obrázek 6">
            <a:extLst>
              <a:ext uri="{FF2B5EF4-FFF2-40B4-BE49-F238E27FC236}">
                <a16:creationId xmlns:a16="http://schemas.microsoft.com/office/drawing/2014/main" id="{C4BC2CB9-5818-CED0-29A6-E5513D90575B}"/>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datum 7">
            <a:extLst>
              <a:ext uri="{FF2B5EF4-FFF2-40B4-BE49-F238E27FC236}">
                <a16:creationId xmlns:a16="http://schemas.microsoft.com/office/drawing/2014/main" id="{31765903-94BB-9B8E-A1E7-F6958556FAAF}"/>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6" name="Zástupný symbol pro číslo snímku 2">
            <a:extLst>
              <a:ext uri="{FF2B5EF4-FFF2-40B4-BE49-F238E27FC236}">
                <a16:creationId xmlns:a16="http://schemas.microsoft.com/office/drawing/2014/main" id="{E872A294-245F-DDDC-252B-2115ABCAA33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51</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86AE1A8E-FF04-9E87-42DB-1B3B626341E7}"/>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8" name="Zástupný symbol pro datum 7">
            <a:extLst>
              <a:ext uri="{FF2B5EF4-FFF2-40B4-BE49-F238E27FC236}">
                <a16:creationId xmlns:a16="http://schemas.microsoft.com/office/drawing/2014/main" id="{4CFD7E09-FADC-E440-855F-60A0D48129E0}"/>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98943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a:extLst>
              <a:ext uri="{FF2B5EF4-FFF2-40B4-BE49-F238E27FC236}">
                <a16:creationId xmlns:a16="http://schemas.microsoft.com/office/drawing/2014/main" id="{445F8158-12A2-48FC-B31A-C13CB041CA2E}"/>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2025: TÓN MEDIALIZACE SEDMI NEJČASTĚJI ZMIŇOVANÝCH POLITICKÝCH SUBJEKTŮ </a:t>
            </a:r>
            <a:r>
              <a:rPr lang="cs-CZ" sz="2100" b="1" u="sng" dirty="0">
                <a:latin typeface="Calibri" pitchFamily="34" charset="0"/>
              </a:rPr>
              <a:t>V HLAVNÍCH ZPRAVODAJSKÝCH POŘADECH</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v %</a:t>
            </a:r>
          </a:p>
        </p:txBody>
      </p:sp>
      <p:graphicFrame>
        <p:nvGraphicFramePr>
          <p:cNvPr id="3" name="Graf 2">
            <a:extLst>
              <a:ext uri="{FF2B5EF4-FFF2-40B4-BE49-F238E27FC236}">
                <a16:creationId xmlns:a16="http://schemas.microsoft.com/office/drawing/2014/main" id="{A799442B-E495-D314-72F6-6B8CB0D3E986}"/>
              </a:ext>
            </a:extLst>
          </p:cNvPr>
          <p:cNvGraphicFramePr/>
          <p:nvPr/>
        </p:nvGraphicFramePr>
        <p:xfrm>
          <a:off x="696000" y="1673420"/>
          <a:ext cx="10800000" cy="4851924"/>
        </p:xfrm>
        <a:graphic>
          <a:graphicData uri="http://schemas.openxmlformats.org/drawingml/2006/chart">
            <c:chart xmlns:c="http://schemas.openxmlformats.org/drawingml/2006/chart" xmlns:r="http://schemas.openxmlformats.org/officeDocument/2006/relationships" r:id="rId3"/>
          </a:graphicData>
        </a:graphic>
      </p:graphicFrame>
      <p:pic>
        <p:nvPicPr>
          <p:cNvPr id="15" name="Obrázek 6">
            <a:extLst>
              <a:ext uri="{FF2B5EF4-FFF2-40B4-BE49-F238E27FC236}">
                <a16:creationId xmlns:a16="http://schemas.microsoft.com/office/drawing/2014/main" id="{76140CB0-2A36-0539-D473-A9F7E2E17897}"/>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16" name="Zástupný symbol pro datum 7">
            <a:extLst>
              <a:ext uri="{FF2B5EF4-FFF2-40B4-BE49-F238E27FC236}">
                <a16:creationId xmlns:a16="http://schemas.microsoft.com/office/drawing/2014/main" id="{A09A6069-8DD5-E27E-E22D-C163569FDB27}"/>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17" name="Zástupný symbol pro číslo snímku 2">
            <a:extLst>
              <a:ext uri="{FF2B5EF4-FFF2-40B4-BE49-F238E27FC236}">
                <a16:creationId xmlns:a16="http://schemas.microsoft.com/office/drawing/2014/main" id="{10345DFD-F158-39BC-173C-9A04DFB6B13A}"/>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52</a:t>
            </a:fld>
            <a:endParaRPr lang="cs-CZ" sz="1100" dirty="0">
              <a:solidFill>
                <a:srgbClr val="1A1F52"/>
              </a:solidFill>
              <a:latin typeface="+mj-lt"/>
              <a:cs typeface="Arial" charset="0"/>
            </a:endParaRPr>
          </a:p>
        </p:txBody>
      </p:sp>
      <p:sp>
        <p:nvSpPr>
          <p:cNvPr id="18" name="Zástupný symbol pro datum 7">
            <a:extLst>
              <a:ext uri="{FF2B5EF4-FFF2-40B4-BE49-F238E27FC236}">
                <a16:creationId xmlns:a16="http://schemas.microsoft.com/office/drawing/2014/main" id="{8EBEA30B-FBDA-4CE9-42ED-79C65B51B7D5}"/>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19" name="Zástupný symbol pro datum 7">
            <a:extLst>
              <a:ext uri="{FF2B5EF4-FFF2-40B4-BE49-F238E27FC236}">
                <a16:creationId xmlns:a16="http://schemas.microsoft.com/office/drawing/2014/main" id="{BEEAD8C0-9AFE-8262-45DB-FF3717756CD7}"/>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2" name="Zástupný symbol pro datum 7">
            <a:extLst>
              <a:ext uri="{FF2B5EF4-FFF2-40B4-BE49-F238E27FC236}">
                <a16:creationId xmlns:a16="http://schemas.microsoft.com/office/drawing/2014/main" id="{0AB64C0C-E07A-CBCC-C93C-BE41B48EF88D}"/>
              </a:ext>
            </a:extLst>
          </p:cNvPr>
          <p:cNvSpPr txBox="1">
            <a:spLocks/>
          </p:cNvSpPr>
          <p:nvPr/>
        </p:nvSpPr>
        <p:spPr bwMode="auto">
          <a:xfrm>
            <a:off x="5719025" y="2013464"/>
            <a:ext cx="648072" cy="280553"/>
          </a:xfrm>
          <a:prstGeom prst="rect">
            <a:avLst/>
          </a:prstGeom>
          <a:noFill/>
          <a:ln w="9525">
            <a:noFill/>
            <a:miter lim="800000"/>
            <a:headEnd/>
            <a:tailEnd/>
          </a:ln>
        </p:spPr>
        <p:txBody>
          <a:bodyPr lIns="0" tIns="0" rIns="0" bIns="0" anchor="ctr"/>
          <a:lstStyle/>
          <a:p>
            <a:pPr algn="ctr"/>
            <a:r>
              <a:rPr lang="cs-CZ" sz="1400" b="1" dirty="0">
                <a:solidFill>
                  <a:srgbClr val="1A1F52"/>
                </a:solidFill>
                <a:latin typeface="+mj-lt"/>
                <a:cs typeface="Calibri" panose="020F0502020204030204" pitchFamily="34" charset="0"/>
              </a:rPr>
              <a:t>SPD</a:t>
            </a:r>
          </a:p>
        </p:txBody>
      </p:sp>
      <p:sp>
        <p:nvSpPr>
          <p:cNvPr id="11" name="Zástupný symbol pro datum 7">
            <a:extLst>
              <a:ext uri="{FF2B5EF4-FFF2-40B4-BE49-F238E27FC236}">
                <a16:creationId xmlns:a16="http://schemas.microsoft.com/office/drawing/2014/main" id="{A9EC6212-B9FF-4555-FA6E-FA1393E5E5C0}"/>
              </a:ext>
            </a:extLst>
          </p:cNvPr>
          <p:cNvSpPr txBox="1">
            <a:spLocks/>
          </p:cNvSpPr>
          <p:nvPr/>
        </p:nvSpPr>
        <p:spPr bwMode="auto">
          <a:xfrm>
            <a:off x="1118981" y="2013464"/>
            <a:ext cx="648072" cy="280553"/>
          </a:xfrm>
          <a:prstGeom prst="rect">
            <a:avLst/>
          </a:prstGeom>
          <a:noFill/>
          <a:ln w="9525">
            <a:noFill/>
            <a:miter lim="800000"/>
            <a:headEnd/>
            <a:tailEnd/>
          </a:ln>
        </p:spPr>
        <p:txBody>
          <a:bodyPr lIns="0" tIns="0" rIns="0" bIns="0" anchor="ctr"/>
          <a:lstStyle/>
          <a:p>
            <a:pPr algn="ctr"/>
            <a:r>
              <a:rPr lang="cs-CZ" sz="1400" b="1" dirty="0">
                <a:solidFill>
                  <a:srgbClr val="1A1F52"/>
                </a:solidFill>
                <a:latin typeface="+mj-lt"/>
                <a:cs typeface="Calibri" panose="020F0502020204030204" pitchFamily="34" charset="0"/>
              </a:rPr>
              <a:t>ANO</a:t>
            </a:r>
          </a:p>
        </p:txBody>
      </p:sp>
      <p:sp>
        <p:nvSpPr>
          <p:cNvPr id="12" name="Zástupný symbol pro datum 7">
            <a:extLst>
              <a:ext uri="{FF2B5EF4-FFF2-40B4-BE49-F238E27FC236}">
                <a16:creationId xmlns:a16="http://schemas.microsoft.com/office/drawing/2014/main" id="{0CD17E6E-BBDE-F303-940D-55D8C9535A3A}"/>
              </a:ext>
            </a:extLst>
          </p:cNvPr>
          <p:cNvSpPr txBox="1">
            <a:spLocks/>
          </p:cNvSpPr>
          <p:nvPr/>
        </p:nvSpPr>
        <p:spPr bwMode="auto">
          <a:xfrm>
            <a:off x="7248128" y="2013464"/>
            <a:ext cx="648072" cy="280553"/>
          </a:xfrm>
          <a:prstGeom prst="rect">
            <a:avLst/>
          </a:prstGeom>
          <a:noFill/>
          <a:ln w="9525">
            <a:noFill/>
            <a:miter lim="800000"/>
            <a:headEnd/>
            <a:tailEnd/>
          </a:ln>
        </p:spPr>
        <p:txBody>
          <a:bodyPr lIns="0" tIns="0" rIns="0" bIns="0" anchor="ctr"/>
          <a:lstStyle/>
          <a:p>
            <a:pPr algn="ctr"/>
            <a:r>
              <a:rPr lang="cs-CZ" sz="1400" b="1" dirty="0">
                <a:solidFill>
                  <a:srgbClr val="1A1F52"/>
                </a:solidFill>
                <a:latin typeface="+mj-lt"/>
                <a:cs typeface="Calibri" panose="020F0502020204030204" pitchFamily="34" charset="0"/>
              </a:rPr>
              <a:t>KDU-ČSL</a:t>
            </a:r>
          </a:p>
        </p:txBody>
      </p:sp>
      <p:sp>
        <p:nvSpPr>
          <p:cNvPr id="14" name="Zástupný symbol pro datum 7">
            <a:extLst>
              <a:ext uri="{FF2B5EF4-FFF2-40B4-BE49-F238E27FC236}">
                <a16:creationId xmlns:a16="http://schemas.microsoft.com/office/drawing/2014/main" id="{A774C4DB-5AA0-07A2-A664-9C624133B332}"/>
              </a:ext>
            </a:extLst>
          </p:cNvPr>
          <p:cNvSpPr txBox="1">
            <a:spLocks/>
          </p:cNvSpPr>
          <p:nvPr/>
        </p:nvSpPr>
        <p:spPr bwMode="auto">
          <a:xfrm>
            <a:off x="4185677" y="2013464"/>
            <a:ext cx="648072" cy="280553"/>
          </a:xfrm>
          <a:prstGeom prst="rect">
            <a:avLst/>
          </a:prstGeom>
          <a:noFill/>
          <a:ln w="9525">
            <a:noFill/>
            <a:miter lim="800000"/>
            <a:headEnd/>
            <a:tailEnd/>
          </a:ln>
        </p:spPr>
        <p:txBody>
          <a:bodyPr lIns="0" tIns="0" rIns="0" bIns="0" anchor="ctr"/>
          <a:lstStyle/>
          <a:p>
            <a:pPr algn="ctr"/>
            <a:r>
              <a:rPr lang="cs-CZ" sz="1400" b="1" dirty="0">
                <a:solidFill>
                  <a:srgbClr val="1A1F52"/>
                </a:solidFill>
                <a:latin typeface="+mj-lt"/>
                <a:cs typeface="Calibri" panose="020F0502020204030204" pitchFamily="34" charset="0"/>
              </a:rPr>
              <a:t>STAN</a:t>
            </a:r>
          </a:p>
        </p:txBody>
      </p:sp>
      <p:sp>
        <p:nvSpPr>
          <p:cNvPr id="20" name="Zástupný symbol pro datum 7">
            <a:extLst>
              <a:ext uri="{FF2B5EF4-FFF2-40B4-BE49-F238E27FC236}">
                <a16:creationId xmlns:a16="http://schemas.microsoft.com/office/drawing/2014/main" id="{2AA63361-B329-C6D6-A09E-92346BC8D9C6}"/>
              </a:ext>
            </a:extLst>
          </p:cNvPr>
          <p:cNvSpPr txBox="1">
            <a:spLocks/>
          </p:cNvSpPr>
          <p:nvPr/>
        </p:nvSpPr>
        <p:spPr bwMode="auto">
          <a:xfrm>
            <a:off x="2652329" y="2013464"/>
            <a:ext cx="648072" cy="280553"/>
          </a:xfrm>
          <a:prstGeom prst="rect">
            <a:avLst/>
          </a:prstGeom>
          <a:noFill/>
          <a:ln w="9525">
            <a:noFill/>
            <a:miter lim="800000"/>
            <a:headEnd/>
            <a:tailEnd/>
          </a:ln>
        </p:spPr>
        <p:txBody>
          <a:bodyPr lIns="0" tIns="0" rIns="0" bIns="0" anchor="ctr"/>
          <a:lstStyle/>
          <a:p>
            <a:pPr algn="ctr"/>
            <a:r>
              <a:rPr lang="cs-CZ" sz="1400" b="1" dirty="0">
                <a:solidFill>
                  <a:srgbClr val="1A1F52"/>
                </a:solidFill>
                <a:latin typeface="+mj-lt"/>
                <a:cs typeface="Calibri" panose="020F0502020204030204" pitchFamily="34" charset="0"/>
              </a:rPr>
              <a:t>ODS</a:t>
            </a:r>
          </a:p>
        </p:txBody>
      </p:sp>
      <p:sp>
        <p:nvSpPr>
          <p:cNvPr id="21" name="Zástupný symbol pro datum 7">
            <a:extLst>
              <a:ext uri="{FF2B5EF4-FFF2-40B4-BE49-F238E27FC236}">
                <a16:creationId xmlns:a16="http://schemas.microsoft.com/office/drawing/2014/main" id="{EDC06431-123B-AF28-22A5-C9232EE49865}"/>
              </a:ext>
            </a:extLst>
          </p:cNvPr>
          <p:cNvSpPr txBox="1">
            <a:spLocks/>
          </p:cNvSpPr>
          <p:nvPr/>
        </p:nvSpPr>
        <p:spPr bwMode="auto">
          <a:xfrm>
            <a:off x="10344472" y="2013464"/>
            <a:ext cx="648072" cy="280553"/>
          </a:xfrm>
          <a:prstGeom prst="rect">
            <a:avLst/>
          </a:prstGeom>
          <a:noFill/>
          <a:ln w="9525">
            <a:noFill/>
            <a:miter lim="800000"/>
            <a:headEnd/>
            <a:tailEnd/>
          </a:ln>
        </p:spPr>
        <p:txBody>
          <a:bodyPr lIns="0" tIns="0" rIns="0" bIns="0" anchor="ctr"/>
          <a:lstStyle/>
          <a:p>
            <a:pPr algn="ctr"/>
            <a:r>
              <a:rPr lang="cs-CZ" sz="1400" b="1" dirty="0">
                <a:solidFill>
                  <a:srgbClr val="1A1F52"/>
                </a:solidFill>
                <a:latin typeface="+mj-lt"/>
                <a:cs typeface="Calibri" panose="020F0502020204030204" pitchFamily="34" charset="0"/>
              </a:rPr>
              <a:t>Piráti</a:t>
            </a:r>
          </a:p>
        </p:txBody>
      </p:sp>
      <p:sp>
        <p:nvSpPr>
          <p:cNvPr id="22" name="Zástupný symbol pro datum 7">
            <a:extLst>
              <a:ext uri="{FF2B5EF4-FFF2-40B4-BE49-F238E27FC236}">
                <a16:creationId xmlns:a16="http://schemas.microsoft.com/office/drawing/2014/main" id="{1ADC3D23-20DD-E5A3-4E36-39E74034CD17}"/>
              </a:ext>
            </a:extLst>
          </p:cNvPr>
          <p:cNvSpPr txBox="1">
            <a:spLocks/>
          </p:cNvSpPr>
          <p:nvPr/>
        </p:nvSpPr>
        <p:spPr bwMode="auto">
          <a:xfrm>
            <a:off x="8760296" y="2013464"/>
            <a:ext cx="648072" cy="280553"/>
          </a:xfrm>
          <a:prstGeom prst="rect">
            <a:avLst/>
          </a:prstGeom>
          <a:noFill/>
          <a:ln w="9525">
            <a:noFill/>
            <a:miter lim="800000"/>
            <a:headEnd/>
            <a:tailEnd/>
          </a:ln>
        </p:spPr>
        <p:txBody>
          <a:bodyPr lIns="0" tIns="0" rIns="0" bIns="0" anchor="ctr"/>
          <a:lstStyle/>
          <a:p>
            <a:pPr algn="ctr"/>
            <a:r>
              <a:rPr lang="cs-CZ" sz="1400" b="1" dirty="0">
                <a:solidFill>
                  <a:srgbClr val="1A1F52"/>
                </a:solidFill>
                <a:latin typeface="+mj-lt"/>
                <a:cs typeface="Calibri" panose="020F0502020204030204" pitchFamily="34" charset="0"/>
              </a:rPr>
              <a:t>TOP 09</a:t>
            </a:r>
          </a:p>
        </p:txBody>
      </p:sp>
    </p:spTree>
    <p:extLst>
      <p:ext uri="{BB962C8B-B14F-4D97-AF65-F5344CB8AC3E}">
        <p14:creationId xmlns:p14="http://schemas.microsoft.com/office/powerpoint/2010/main" val="2263612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BB521052-8238-024E-BDCB-26783903D91E}"/>
              </a:ext>
            </a:extLst>
          </p:cNvPr>
          <p:cNvGraphicFramePr>
            <a:graphicFrameLocks noGrp="1"/>
          </p:cNvGraphicFramePr>
          <p:nvPr/>
        </p:nvGraphicFramePr>
        <p:xfrm>
          <a:off x="677813" y="2813029"/>
          <a:ext cx="10836375" cy="2920229"/>
        </p:xfrm>
        <a:graphic>
          <a:graphicData uri="http://schemas.openxmlformats.org/drawingml/2006/table">
            <a:tbl>
              <a:tblPr>
                <a:tableStyleId>{5C22544A-7EE6-4342-B048-85BDC9FD1C3A}</a:tableStyleId>
              </a:tblPr>
              <a:tblGrid>
                <a:gridCol w="1298439">
                  <a:extLst>
                    <a:ext uri="{9D8B030D-6E8A-4147-A177-3AD203B41FA5}">
                      <a16:colId xmlns:a16="http://schemas.microsoft.com/office/drawing/2014/main" val="20000"/>
                    </a:ext>
                  </a:extLst>
                </a:gridCol>
                <a:gridCol w="1192242">
                  <a:extLst>
                    <a:ext uri="{9D8B030D-6E8A-4147-A177-3AD203B41FA5}">
                      <a16:colId xmlns:a16="http://schemas.microsoft.com/office/drawing/2014/main" val="20001"/>
                    </a:ext>
                  </a:extLst>
                </a:gridCol>
                <a:gridCol w="1192242">
                  <a:extLst>
                    <a:ext uri="{9D8B030D-6E8A-4147-A177-3AD203B41FA5}">
                      <a16:colId xmlns:a16="http://schemas.microsoft.com/office/drawing/2014/main" val="20002"/>
                    </a:ext>
                  </a:extLst>
                </a:gridCol>
                <a:gridCol w="1192242">
                  <a:extLst>
                    <a:ext uri="{9D8B030D-6E8A-4147-A177-3AD203B41FA5}">
                      <a16:colId xmlns:a16="http://schemas.microsoft.com/office/drawing/2014/main" val="20003"/>
                    </a:ext>
                  </a:extLst>
                </a:gridCol>
                <a:gridCol w="1192242">
                  <a:extLst>
                    <a:ext uri="{9D8B030D-6E8A-4147-A177-3AD203B41FA5}">
                      <a16:colId xmlns:a16="http://schemas.microsoft.com/office/drawing/2014/main" val="20004"/>
                    </a:ext>
                  </a:extLst>
                </a:gridCol>
                <a:gridCol w="1192242">
                  <a:extLst>
                    <a:ext uri="{9D8B030D-6E8A-4147-A177-3AD203B41FA5}">
                      <a16:colId xmlns:a16="http://schemas.microsoft.com/office/drawing/2014/main" val="20005"/>
                    </a:ext>
                  </a:extLst>
                </a:gridCol>
                <a:gridCol w="1192242">
                  <a:extLst>
                    <a:ext uri="{9D8B030D-6E8A-4147-A177-3AD203B41FA5}">
                      <a16:colId xmlns:a16="http://schemas.microsoft.com/office/drawing/2014/main" val="20006"/>
                    </a:ext>
                  </a:extLst>
                </a:gridCol>
                <a:gridCol w="1192242">
                  <a:extLst>
                    <a:ext uri="{9D8B030D-6E8A-4147-A177-3AD203B41FA5}">
                      <a16:colId xmlns:a16="http://schemas.microsoft.com/office/drawing/2014/main" val="4172538883"/>
                    </a:ext>
                  </a:extLst>
                </a:gridCol>
                <a:gridCol w="1192242">
                  <a:extLst>
                    <a:ext uri="{9D8B030D-6E8A-4147-A177-3AD203B41FA5}">
                      <a16:colId xmlns:a16="http://schemas.microsoft.com/office/drawing/2014/main" val="329782622"/>
                    </a:ext>
                  </a:extLst>
                </a:gridCol>
              </a:tblGrid>
              <a:tr h="648074">
                <a:tc>
                  <a:txBody>
                    <a:bodyPr/>
                    <a:lstStyle/>
                    <a:p>
                      <a:pPr algn="ctr">
                        <a:lnSpc>
                          <a:spcPct val="115000"/>
                        </a:lnSpc>
                        <a:spcAft>
                          <a:spcPts val="1000"/>
                        </a:spcAft>
                      </a:pPr>
                      <a:r>
                        <a:rPr lang="cs-CZ" sz="1500" b="1" i="0" dirty="0">
                          <a:effectLst/>
                          <a:latin typeface="+mj-lt"/>
                        </a:rPr>
                        <a:t> </a:t>
                      </a:r>
                      <a:endParaRPr lang="en-GB" sz="1500" b="1" i="0" dirty="0">
                        <a:effectLst/>
                        <a:latin typeface="+mj-lt"/>
                        <a:ea typeface="Calibri"/>
                        <a:cs typeface="Times New Roman"/>
                      </a:endParaRPr>
                    </a:p>
                  </a:txBody>
                  <a:tcPr marL="44450" marR="44450" marT="0" marB="0" anchor="ctr">
                    <a:no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ANO</a:t>
                      </a:r>
                    </a:p>
                  </a:txBody>
                  <a:tcPr marL="9525" marR="9525" marT="9525" marB="0" anchor="ctr">
                    <a:solidFill>
                      <a:schemeClr val="bg1">
                        <a:lumMod val="7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ODS</a:t>
                      </a:r>
                    </a:p>
                  </a:txBody>
                  <a:tcPr marL="9525" marR="9525" marT="9525" marB="0" anchor="ctr">
                    <a:solidFill>
                      <a:schemeClr val="bg1">
                        <a:lumMod val="7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STAN</a:t>
                      </a:r>
                    </a:p>
                  </a:txBody>
                  <a:tcPr marL="9525" marR="9525" marT="9525" marB="0" anchor="ctr">
                    <a:solidFill>
                      <a:schemeClr val="bg1">
                        <a:lumMod val="7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SPD</a:t>
                      </a:r>
                    </a:p>
                  </a:txBody>
                  <a:tcPr marL="9525" marR="9525" marT="9525" marB="0" anchor="ctr">
                    <a:solidFill>
                      <a:schemeClr val="bg1">
                        <a:lumMod val="7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KDU-ČSL</a:t>
                      </a:r>
                    </a:p>
                  </a:txBody>
                  <a:tcPr marL="9525" marR="9525" marT="9525" marB="0" anchor="ctr">
                    <a:solidFill>
                      <a:schemeClr val="bg1">
                        <a:lumMod val="7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 09</a:t>
                      </a:r>
                    </a:p>
                  </a:txBody>
                  <a:tcPr marL="9525" marR="9525" marT="9525" marB="0" anchor="ctr">
                    <a:solidFill>
                      <a:schemeClr val="bg1">
                        <a:lumMod val="7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PIRÁTI</a:t>
                      </a:r>
                    </a:p>
                  </a:txBody>
                  <a:tcPr marL="9525" marR="9525" marT="9525" marB="0" anchor="ctr">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CELKEM 7 STRAN</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0000"/>
                  </a:ext>
                </a:extLst>
              </a:tr>
              <a:tr h="473366">
                <a:tc rowSpan="2">
                  <a:txBody>
                    <a:bodyPr/>
                    <a:lstStyle/>
                    <a:p>
                      <a:pPr algn="ctr">
                        <a:lnSpc>
                          <a:spcPct val="115000"/>
                        </a:lnSpc>
                        <a:spcAft>
                          <a:spcPts val="1000"/>
                        </a:spcAft>
                      </a:pPr>
                      <a:r>
                        <a:rPr lang="cs-CZ" sz="1500" b="1" i="0" dirty="0">
                          <a:effectLst/>
                          <a:latin typeface="+mj-lt"/>
                          <a:ea typeface="Calibri"/>
                          <a:cs typeface="Times New Roman"/>
                        </a:rPr>
                        <a:t>2025</a:t>
                      </a:r>
                      <a:endParaRPr lang="en-GB" sz="1500" b="1" i="0" dirty="0">
                        <a:effectLst/>
                        <a:latin typeface="+mj-lt"/>
                        <a:ea typeface="Calibri"/>
                        <a:cs typeface="Times New Roman"/>
                      </a:endParaRPr>
                    </a:p>
                  </a:txBody>
                  <a:tcPr marL="44450" marR="44450" marT="0" marB="0" anchor="ctr">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4 288</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3 544</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1 946</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1 926</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1 430</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1 113</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890</a:t>
                      </a:r>
                    </a:p>
                  </a:txBody>
                  <a:tcPr marL="9525" marR="9525" marT="9525" marB="0" anchor="ctr">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15 137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4019">
                <a:tc vMerge="1">
                  <a:txBody>
                    <a:bodyPr/>
                    <a:lstStyle/>
                    <a:p>
                      <a:endParaRPr lang="cs-CZ"/>
                    </a:p>
                  </a:txBody>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1"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+36 %</a:t>
                      </a:r>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-2 %</a:t>
                      </a:r>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-17 %</a:t>
                      </a:r>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1"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+73 %</a:t>
                      </a:r>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-34 %</a:t>
                      </a:r>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-34 %</a:t>
                      </a:r>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-52 %</a:t>
                      </a:r>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-5 %</a:t>
                      </a:r>
                      <a:r>
                        <a:rPr lang="cs-CZ"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468331302"/>
                  </a:ext>
                </a:extLst>
              </a:tr>
              <a:tr h="473366">
                <a:tc rowSpan="2">
                  <a:txBody>
                    <a:bodyPr/>
                    <a:lstStyle/>
                    <a:p>
                      <a:pPr algn="ctr">
                        <a:lnSpc>
                          <a:spcPct val="115000"/>
                        </a:lnSpc>
                        <a:spcAft>
                          <a:spcPts val="1000"/>
                        </a:spcAft>
                      </a:pPr>
                      <a:r>
                        <a:rPr lang="cs-CZ" sz="1500" b="1" i="0" dirty="0">
                          <a:effectLst/>
                          <a:latin typeface="+mj-lt"/>
                          <a:ea typeface="Calibri"/>
                          <a:cs typeface="Times New Roman"/>
                        </a:rPr>
                        <a:t>2024</a:t>
                      </a:r>
                      <a:endParaRPr lang="en-GB" sz="1500" b="1" i="0" dirty="0">
                        <a:effectLst/>
                        <a:latin typeface="+mj-lt"/>
                        <a:ea typeface="Calibri"/>
                        <a:cs typeface="Times New Roman"/>
                      </a:endParaRPr>
                    </a:p>
                  </a:txBody>
                  <a:tcPr marL="44450" marR="44450" marT="0" marB="0" anchor="ctr">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3 153</a:t>
                      </a:r>
                    </a:p>
                  </a:txBody>
                  <a:tcPr marL="9525" marR="9525" marT="9525"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3 614</a:t>
                      </a:r>
                    </a:p>
                  </a:txBody>
                  <a:tcPr marL="9525" marR="9525" marT="9525"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2 332</a:t>
                      </a:r>
                    </a:p>
                  </a:txBody>
                  <a:tcPr marL="9525" marR="9525" marT="9525"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1 112</a:t>
                      </a:r>
                    </a:p>
                  </a:txBody>
                  <a:tcPr marL="9525" marR="9525" marT="9525"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2 179</a:t>
                      </a:r>
                    </a:p>
                  </a:txBody>
                  <a:tcPr marL="9525" marR="9525" marT="9525"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1 688</a:t>
                      </a:r>
                    </a:p>
                  </a:txBody>
                  <a:tcPr marL="9525" marR="9525" marT="9525"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1 839</a:t>
                      </a:r>
                    </a:p>
                  </a:txBody>
                  <a:tcPr marL="9525" marR="9525" marT="9525" marB="0" anchor="ctr">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15 917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84019">
                <a:tc vMerge="1">
                  <a:txBody>
                    <a:bodyPr/>
                    <a:lstStyle/>
                    <a:p>
                      <a:endParaRPr lang="cs-CZ"/>
                    </a:p>
                  </a:txBody>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+12 %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+4 %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+18 %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+19 %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+7 %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+11 %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+33 %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+13 %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535830398"/>
                  </a:ext>
                </a:extLst>
              </a:tr>
              <a:tr h="473366">
                <a:tc rowSpan="2">
                  <a:txBody>
                    <a:bodyPr/>
                    <a:lstStyle/>
                    <a:p>
                      <a:pPr algn="ctr">
                        <a:lnSpc>
                          <a:spcPct val="115000"/>
                        </a:lnSpc>
                        <a:spcAft>
                          <a:spcPts val="1000"/>
                        </a:spcAft>
                      </a:pPr>
                      <a:r>
                        <a:rPr lang="cs-CZ" sz="1500" b="1" i="0" dirty="0">
                          <a:effectLst/>
                          <a:latin typeface="+mj-lt"/>
                          <a:ea typeface="Calibri"/>
                          <a:cs typeface="Times New Roman"/>
                        </a:rPr>
                        <a:t>2023</a:t>
                      </a:r>
                      <a:endParaRPr lang="en-GB" sz="1500" b="1" i="0" dirty="0">
                        <a:effectLst/>
                        <a:latin typeface="+mj-lt"/>
                        <a:ea typeface="Calibri"/>
                        <a:cs typeface="Times New Roman"/>
                      </a:endParaRPr>
                    </a:p>
                  </a:txBody>
                  <a:tcPr marL="44450" marR="44450" marT="0" marB="0" anchor="ctr">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2 806</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3 481</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1 968</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931</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2 028</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1 525</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1 378</a:t>
                      </a:r>
                    </a:p>
                  </a:txBody>
                  <a:tcPr marL="9525" marR="9525" marT="9525" marB="0" anchor="ctr">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14 117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84019">
                <a:tc vMerge="1">
                  <a:txBody>
                    <a:bodyPr/>
                    <a:lstStyle/>
                    <a:p>
                      <a:endParaRPr lang="cs-CZ"/>
                    </a:p>
                  </a:txBody>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+5 %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-11 %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-22 %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-21 %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+6 %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+12 %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-16 %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cs-CZ" sz="1500" b="0"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-7 %</a:t>
                      </a:r>
                      <a:r>
                        <a:rPr lang="cs-CZ" sz="15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7175583"/>
                  </a:ext>
                </a:extLst>
              </a:tr>
            </a:tbl>
          </a:graphicData>
        </a:graphic>
      </p:graphicFrame>
      <p:sp>
        <p:nvSpPr>
          <p:cNvPr id="13" name="AutoShape 2"/>
          <p:cNvSpPr>
            <a:spLocks noChangeArrowheads="1"/>
          </p:cNvSpPr>
          <p:nvPr/>
        </p:nvSpPr>
        <p:spPr bwMode="auto">
          <a:xfrm>
            <a:off x="1627191" y="1876926"/>
            <a:ext cx="8937625" cy="682771"/>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r>
              <a:rPr lang="cs-CZ" sz="1600" dirty="0">
                <a:solidFill>
                  <a:prstClr val="black"/>
                </a:solidFill>
                <a:latin typeface="Calibri" pitchFamily="34" charset="0"/>
              </a:rPr>
              <a:t>Celkové počty zmínek o jednotlivých politických subjektech v pořadu </a:t>
            </a:r>
            <a:r>
              <a:rPr lang="cs-CZ" sz="1600" i="1" dirty="0">
                <a:solidFill>
                  <a:prstClr val="black"/>
                </a:solidFill>
                <a:latin typeface="Calibri" pitchFamily="34" charset="0"/>
              </a:rPr>
              <a:t>Události</a:t>
            </a:r>
            <a:r>
              <a:rPr lang="cs-CZ" sz="1600" dirty="0">
                <a:solidFill>
                  <a:prstClr val="black"/>
                </a:solidFill>
                <a:latin typeface="Calibri" pitchFamily="34" charset="0"/>
              </a:rPr>
              <a:t> </a:t>
            </a:r>
          </a:p>
          <a:p>
            <a:pPr marL="1588" indent="-1588" algn="ctr" defTabSz="258763">
              <a:spcBef>
                <a:spcPts val="0"/>
              </a:spcBef>
              <a:tabLst>
                <a:tab pos="180975" algn="l"/>
              </a:tabLst>
              <a:defRPr/>
            </a:pPr>
            <a:r>
              <a:rPr lang="cs-CZ" sz="1600" dirty="0">
                <a:solidFill>
                  <a:prstClr val="black"/>
                </a:solidFill>
                <a:latin typeface="Calibri" pitchFamily="34" charset="0"/>
              </a:rPr>
              <a:t>(7 nejčastěji zmiňovaných stran a hnutí, v závorce uvádíme meziroční procentní změnu)</a:t>
            </a:r>
          </a:p>
          <a:p>
            <a:pPr marL="1588" indent="-1588" algn="ctr" defTabSz="258763">
              <a:lnSpc>
                <a:spcPct val="110000"/>
              </a:lnSpc>
              <a:spcBef>
                <a:spcPct val="20000"/>
              </a:spcBef>
              <a:tabLst>
                <a:tab pos="180975" algn="l"/>
              </a:tabLst>
              <a:defRPr/>
            </a:pPr>
            <a:endParaRPr lang="cs-CZ" sz="1600" dirty="0">
              <a:solidFill>
                <a:prstClr val="black"/>
              </a:solidFill>
              <a:latin typeface="Calibri" pitchFamily="34" charset="0"/>
            </a:endParaRPr>
          </a:p>
        </p:txBody>
      </p:sp>
      <p:sp>
        <p:nvSpPr>
          <p:cNvPr id="9" name="AutoShape 2">
            <a:extLst>
              <a:ext uri="{FF2B5EF4-FFF2-40B4-BE49-F238E27FC236}">
                <a16:creationId xmlns:a16="http://schemas.microsoft.com/office/drawing/2014/main" id="{D794F58B-CEAC-4AAB-A7C1-EA8107E9BB1F}"/>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PROSTOR VĚNOVANÝ JEDNOTLIVÝM POLITICKÝM SUBJEKTŮM </a:t>
            </a:r>
          </a:p>
          <a:p>
            <a:pPr marL="1588" indent="-1588" algn="ctr" defTabSz="271463">
              <a:spcBef>
                <a:spcPts val="0"/>
              </a:spcBef>
              <a:spcAft>
                <a:spcPts val="0"/>
              </a:spcAft>
              <a:tabLst>
                <a:tab pos="631825" algn="l"/>
              </a:tabLst>
              <a:defRPr/>
            </a:pPr>
            <a:r>
              <a:rPr lang="cs-CZ" sz="2100" b="1" u="sng" dirty="0">
                <a:solidFill>
                  <a:prstClr val="black"/>
                </a:solidFill>
                <a:latin typeface="Calibri" pitchFamily="34" charset="0"/>
              </a:rPr>
              <a:t>V HLAVNÍ ZPRAVODAJSKÉ RELACI ČT UDÁLOSTI</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počet zmínek</a:t>
            </a:r>
          </a:p>
        </p:txBody>
      </p:sp>
      <p:pic>
        <p:nvPicPr>
          <p:cNvPr id="3" name="Obrázek 6">
            <a:extLst>
              <a:ext uri="{FF2B5EF4-FFF2-40B4-BE49-F238E27FC236}">
                <a16:creationId xmlns:a16="http://schemas.microsoft.com/office/drawing/2014/main" id="{E5631367-6A13-F366-E2D2-1D45988FAB26}"/>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33FC2A21-6CA5-F661-5D82-5D016958CA8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F49E7EBB-B00F-333D-B57E-37E050BDA70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53</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AB721AFA-E529-0039-525F-0DBF62A6C0D6}"/>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A51878E0-8DF0-E6CF-F3B6-D6B33F7ADF42}"/>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3852180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a:extLst>
              <a:ext uri="{FF2B5EF4-FFF2-40B4-BE49-F238E27FC236}">
                <a16:creationId xmlns:a16="http://schemas.microsoft.com/office/drawing/2014/main" id="{92BDECDF-4D3B-4D15-A685-FAE663DE00DE}"/>
              </a:ext>
            </a:extLst>
          </p:cNvPr>
          <p:cNvSpPr/>
          <p:nvPr/>
        </p:nvSpPr>
        <p:spPr>
          <a:xfrm>
            <a:off x="696000" y="1042624"/>
            <a:ext cx="10800000" cy="4616648"/>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cs-CZ" sz="1650" b="1" dirty="0">
                <a:latin typeface="+mj-lt"/>
              </a:rPr>
              <a:t>Nejvyšší podíl na politickém zpravodajství vysílaném v rámci </a:t>
            </a:r>
            <a:r>
              <a:rPr lang="cs-CZ" sz="1650" b="1" i="1" dirty="0">
                <a:latin typeface="+mj-lt"/>
              </a:rPr>
              <a:t>Událostí </a:t>
            </a:r>
            <a:r>
              <a:rPr lang="cs-CZ" sz="1650" b="1" dirty="0">
                <a:latin typeface="+mj-lt"/>
              </a:rPr>
              <a:t>ČT mělo v roce 2025 opoziční hnutí ANO</a:t>
            </a:r>
            <a:r>
              <a:rPr lang="cs-CZ" sz="1650" dirty="0">
                <a:latin typeface="+mj-lt"/>
              </a:rPr>
              <a:t> (24 %).</a:t>
            </a:r>
            <a:r>
              <a:rPr lang="cs-CZ" sz="1650" b="1" dirty="0">
                <a:latin typeface="+mj-lt"/>
              </a:rPr>
              <a:t> Nejsilnější vládní strana ODS se umístila na druhé příčce </a:t>
            </a:r>
            <a:r>
              <a:rPr lang="cs-CZ" sz="1650" dirty="0">
                <a:latin typeface="+mj-lt"/>
              </a:rPr>
              <a:t>(20 %), následována koaličním hnutím STAN a opozičním hnutím SPD (shodně po 11 %). Podíl dalších parlamentní stran KDU-ČSL, TOP 09 a Pirátů na politickém zpravodajství </a:t>
            </a:r>
            <a:r>
              <a:rPr lang="cs-CZ" sz="1650" i="1" dirty="0">
                <a:latin typeface="+mj-lt"/>
              </a:rPr>
              <a:t>Událostí činil </a:t>
            </a:r>
            <a:r>
              <a:rPr lang="cs-CZ" sz="1650" dirty="0">
                <a:latin typeface="+mj-lt"/>
              </a:rPr>
              <a:t>5</a:t>
            </a:r>
            <a:r>
              <a:rPr lang="cs-CZ" sz="1650" i="1" dirty="0">
                <a:latin typeface="+mj-lt"/>
              </a:rPr>
              <a:t>-</a:t>
            </a:r>
            <a:r>
              <a:rPr lang="cs-CZ" sz="1650" dirty="0">
                <a:latin typeface="+mj-lt"/>
              </a:rPr>
              <a:t>8 %.</a:t>
            </a:r>
            <a:endParaRPr lang="cs-CZ" sz="1650" dirty="0">
              <a:highlight>
                <a:srgbClr val="FFFF00"/>
              </a:highlight>
              <a:latin typeface="+mj-lt"/>
            </a:endParaRPr>
          </a:p>
          <a:p>
            <a:pPr marL="285750" indent="-285750" algn="just">
              <a:spcBef>
                <a:spcPts val="600"/>
              </a:spcBef>
              <a:spcAft>
                <a:spcPts val="600"/>
              </a:spcAft>
              <a:buFont typeface="Arial" panose="020B0604020202020204" pitchFamily="34" charset="0"/>
              <a:buChar char="•"/>
            </a:pPr>
            <a:r>
              <a:rPr lang="cs-CZ" sz="1650" b="1" dirty="0">
                <a:latin typeface="+mj-lt"/>
              </a:rPr>
              <a:t>Obecně lze říci, že hlavní zpravodajské relace ČT, TV Nova, TV Prima a Českého rozhlasu v loňském roce vykazovaly jen malé rozdíly v relativní intenzitě, s jakou referovaly o různých politických uskupeních</a:t>
            </a:r>
            <a:r>
              <a:rPr lang="cs-CZ" sz="1650" dirty="0">
                <a:latin typeface="+mj-lt"/>
              </a:rPr>
              <a:t>. První dvě příčky byly u všech čtyř relací obsazeny stejnými subjekty, a ani u ostatních stran a hnutí neregistrujeme zásadní rozdíly.</a:t>
            </a:r>
          </a:p>
          <a:p>
            <a:pPr marL="285750" indent="-285750" algn="just">
              <a:spcBef>
                <a:spcPts val="600"/>
              </a:spcBef>
              <a:spcAft>
                <a:spcPts val="600"/>
              </a:spcAft>
              <a:buFont typeface="Arial" panose="020B0604020202020204" pitchFamily="34" charset="0"/>
              <a:buChar char="•"/>
              <a:defRPr/>
            </a:pPr>
            <a:r>
              <a:rPr lang="cs-CZ" sz="1650" b="1" dirty="0">
                <a:latin typeface="+mj-lt"/>
              </a:rPr>
              <a:t>Tón medializace politických subjektů v pořadu </a:t>
            </a:r>
            <a:r>
              <a:rPr lang="cs-CZ" sz="1650" b="1" i="1" dirty="0">
                <a:latin typeface="+mj-lt"/>
              </a:rPr>
              <a:t>Události</a:t>
            </a:r>
            <a:r>
              <a:rPr lang="cs-CZ" sz="1650" b="1" dirty="0">
                <a:latin typeface="+mj-lt"/>
              </a:rPr>
              <a:t> vykazoval </a:t>
            </a:r>
            <a:r>
              <a:rPr lang="cs-CZ" sz="1650" dirty="0">
                <a:latin typeface="+mj-lt"/>
              </a:rPr>
              <a:t>v porovnání se zpravodajskými relacemi komerčních stanic </a:t>
            </a:r>
            <a:r>
              <a:rPr lang="it-IT" sz="1650" dirty="0">
                <a:latin typeface="+mj-lt"/>
              </a:rPr>
              <a:t>TV Prima a TV Nova</a:t>
            </a:r>
            <a:r>
              <a:rPr lang="cs-CZ" sz="1650" dirty="0">
                <a:latin typeface="+mj-lt"/>
              </a:rPr>
              <a:t> </a:t>
            </a:r>
            <a:r>
              <a:rPr lang="cs-CZ" sz="1650" b="1" dirty="0">
                <a:latin typeface="+mj-lt"/>
              </a:rPr>
              <a:t>podobně nízké podíly pozitivních a výrazně nižší podíly negativních výpovědí</a:t>
            </a:r>
            <a:r>
              <a:rPr lang="cs-CZ" sz="1650" dirty="0">
                <a:latin typeface="+mj-lt"/>
              </a:rPr>
              <a:t>, což svědčí o přetrvávající </a:t>
            </a:r>
            <a:r>
              <a:rPr lang="cs-CZ" sz="1650" b="1" dirty="0">
                <a:latin typeface="+mj-lt"/>
              </a:rPr>
              <a:t>vysoké míře postojové neutrality zpravodajství České televize. </a:t>
            </a:r>
            <a:r>
              <a:rPr lang="cs-CZ" sz="1650" dirty="0">
                <a:latin typeface="+mj-lt"/>
              </a:rPr>
              <a:t>Podíl negativních výpovědí se v </a:t>
            </a:r>
            <a:r>
              <a:rPr lang="cs-CZ" sz="1650" i="1" dirty="0">
                <a:latin typeface="+mj-lt"/>
              </a:rPr>
              <a:t>Událostech</a:t>
            </a:r>
            <a:r>
              <a:rPr lang="cs-CZ" sz="1650" dirty="0">
                <a:latin typeface="+mj-lt"/>
              </a:rPr>
              <a:t> napříč politickými subjekty pohyboval v rozmezí 5-9 %. Velmi podobné hodnoty registrujeme také u Českého rozhlasu.</a:t>
            </a:r>
          </a:p>
          <a:p>
            <a:pPr marL="285750" indent="-285750" algn="just">
              <a:spcBef>
                <a:spcPts val="600"/>
              </a:spcBef>
              <a:spcAft>
                <a:spcPts val="600"/>
              </a:spcAft>
              <a:buFont typeface="Arial" panose="020B0604020202020204" pitchFamily="34" charset="0"/>
              <a:buChar char="•"/>
              <a:defRPr/>
            </a:pPr>
            <a:r>
              <a:rPr lang="cs-CZ" sz="1650" b="1" dirty="0">
                <a:latin typeface="+mj-lt"/>
              </a:rPr>
              <a:t>V absolutních číslech byl v roce 2025 v pořadu </a:t>
            </a:r>
            <a:r>
              <a:rPr lang="cs-CZ" sz="1650" b="1" i="1" dirty="0">
                <a:latin typeface="+mj-lt"/>
              </a:rPr>
              <a:t>Události</a:t>
            </a:r>
            <a:r>
              <a:rPr lang="cs-CZ" sz="1650" b="1" dirty="0">
                <a:latin typeface="+mj-lt"/>
              </a:rPr>
              <a:t> nejčastěji zmíněn nejsilnější opoziční subjekt a zároveň suverénní vítěz říjnových voleb hnutí ANO, a to v 4 288 případech, což je v porovnání s rokem 2024 o 36 % více. Hlavnímu vládnímu subjektu ODS patřilo celkem 3 544 zmínek, meziročně šlo o pokles o 2 %.</a:t>
            </a:r>
            <a:r>
              <a:rPr lang="cs-CZ" sz="1650" dirty="0">
                <a:latin typeface="+mj-lt"/>
              </a:rPr>
              <a:t> Další v pořadí byl s počtem 1 946 zmínek STAN (-17 %), následovaný SPD s 1 926 zmínkami (+73 %). Následují KDU-ČSL (1 430), TOP 09 (1 113) a Piráti (890). U posledních třech jmenovaných stran došlo meziročně k poklesu počtu zmínek. </a:t>
            </a:r>
            <a:endParaRPr lang="cs-CZ" sz="1650" dirty="0">
              <a:solidFill>
                <a:prstClr val="black"/>
              </a:solidFill>
              <a:latin typeface="Calibri"/>
            </a:endParaRPr>
          </a:p>
        </p:txBody>
      </p:sp>
      <p:sp>
        <p:nvSpPr>
          <p:cNvPr id="3" name="AutoShape 2">
            <a:extLst>
              <a:ext uri="{FF2B5EF4-FFF2-40B4-BE49-F238E27FC236}">
                <a16:creationId xmlns:a16="http://schemas.microsoft.com/office/drawing/2014/main" id="{B60D1E4B-9AFD-97FD-B13D-D6ADCC7DE74D}"/>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2" name="Obrázek 6">
            <a:extLst>
              <a:ext uri="{FF2B5EF4-FFF2-40B4-BE49-F238E27FC236}">
                <a16:creationId xmlns:a16="http://schemas.microsoft.com/office/drawing/2014/main" id="{224E6FE3-BB67-3860-CB2F-6520FAF86165}"/>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A98D779D-0A36-8C0C-548D-6507335A406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1CB98DD5-8380-1F39-EA76-0536F1A17AA9}"/>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54</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40B6A38E-2AA3-B559-B25A-C892112E5278}"/>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8" name="Zástupný symbol pro datum 7">
            <a:extLst>
              <a:ext uri="{FF2B5EF4-FFF2-40B4-BE49-F238E27FC236}">
                <a16:creationId xmlns:a16="http://schemas.microsoft.com/office/drawing/2014/main" id="{A14A8D96-A7F4-599C-2D82-DF27D281401C}"/>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9227872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a:extLst>
              <a:ext uri="{FF2B5EF4-FFF2-40B4-BE49-F238E27FC236}">
                <a16:creationId xmlns:a16="http://schemas.microsoft.com/office/drawing/2014/main" id="{12F0C821-444A-4ECB-8E35-BCBFD64465F6}"/>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2025: ÚČAST ZÁSTUPCŮ POLITICKÝCH STRAN A HNUTÍ V </a:t>
            </a:r>
          </a:p>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DISKUSNÍCH POŘADECH</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počet účastí</a:t>
            </a:r>
          </a:p>
        </p:txBody>
      </p:sp>
      <p:sp>
        <p:nvSpPr>
          <p:cNvPr id="2" name="Obdélník 1"/>
          <p:cNvSpPr/>
          <p:nvPr/>
        </p:nvSpPr>
        <p:spPr>
          <a:xfrm>
            <a:off x="2412757" y="1700808"/>
            <a:ext cx="3172668" cy="338554"/>
          </a:xfrm>
          <a:prstGeom prst="rect">
            <a:avLst/>
          </a:prstGeom>
        </p:spPr>
        <p:txBody>
          <a:bodyPr wrap="square">
            <a:spAutoFit/>
          </a:bodyPr>
          <a:lstStyle/>
          <a:p>
            <a:pPr>
              <a:defRPr/>
            </a:pPr>
            <a:r>
              <a:rPr lang="cs-CZ" sz="1600" b="1" dirty="0">
                <a:solidFill>
                  <a:prstClr val="black"/>
                </a:solidFill>
                <a:latin typeface="Calibri" pitchFamily="34" charset="0"/>
              </a:rPr>
              <a:t>OTÁZKY VÁCLAVA MORAVCE I. + II.</a:t>
            </a:r>
            <a:endParaRPr lang="cs-CZ" sz="1600" dirty="0">
              <a:solidFill>
                <a:prstClr val="black"/>
              </a:solidFill>
            </a:endParaRPr>
          </a:p>
        </p:txBody>
      </p:sp>
      <p:sp>
        <p:nvSpPr>
          <p:cNvPr id="14" name="Obdélník 13"/>
          <p:cNvSpPr/>
          <p:nvPr/>
        </p:nvSpPr>
        <p:spPr>
          <a:xfrm>
            <a:off x="8085268" y="1700808"/>
            <a:ext cx="2610196" cy="338554"/>
          </a:xfrm>
          <a:prstGeom prst="rect">
            <a:avLst/>
          </a:prstGeom>
        </p:spPr>
        <p:txBody>
          <a:bodyPr wrap="square">
            <a:spAutoFit/>
          </a:bodyPr>
          <a:lstStyle/>
          <a:p>
            <a:pPr>
              <a:defRPr/>
            </a:pPr>
            <a:r>
              <a:rPr lang="cs-CZ" sz="1600" b="1" dirty="0">
                <a:solidFill>
                  <a:prstClr val="black"/>
                </a:solidFill>
                <a:latin typeface="Calibri" pitchFamily="34" charset="0"/>
              </a:rPr>
              <a:t>MÁTE SLOVO S M. JÍLKOVOU </a:t>
            </a:r>
            <a:endParaRPr lang="cs-CZ" sz="1600" dirty="0">
              <a:solidFill>
                <a:prstClr val="black"/>
              </a:solidFill>
            </a:endParaRPr>
          </a:p>
        </p:txBody>
      </p:sp>
      <p:graphicFrame>
        <p:nvGraphicFramePr>
          <p:cNvPr id="4" name="Graf 3">
            <a:extLst>
              <a:ext uri="{FF2B5EF4-FFF2-40B4-BE49-F238E27FC236}">
                <a16:creationId xmlns:a16="http://schemas.microsoft.com/office/drawing/2014/main" id="{30E78363-B07C-4366-F6BF-D0A9DDFC7426}"/>
              </a:ext>
            </a:extLst>
          </p:cNvPr>
          <p:cNvGraphicFramePr>
            <a:graphicFrameLocks/>
          </p:cNvGraphicFramePr>
          <p:nvPr/>
        </p:nvGraphicFramePr>
        <p:xfrm>
          <a:off x="119336" y="1988842"/>
          <a:ext cx="5724636" cy="4461173"/>
        </p:xfrm>
        <a:graphic>
          <a:graphicData uri="http://schemas.openxmlformats.org/drawingml/2006/chart">
            <c:chart xmlns:c="http://schemas.openxmlformats.org/drawingml/2006/chart" xmlns:r="http://schemas.openxmlformats.org/officeDocument/2006/relationships" r:id="rId3"/>
          </a:graphicData>
        </a:graphic>
      </p:graphicFrame>
      <p:pic>
        <p:nvPicPr>
          <p:cNvPr id="3" name="Obrázek 6">
            <a:extLst>
              <a:ext uri="{FF2B5EF4-FFF2-40B4-BE49-F238E27FC236}">
                <a16:creationId xmlns:a16="http://schemas.microsoft.com/office/drawing/2014/main" id="{5C2C30C9-0E94-F828-88F2-4F17E0A5B5A8}"/>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datum 7">
            <a:extLst>
              <a:ext uri="{FF2B5EF4-FFF2-40B4-BE49-F238E27FC236}">
                <a16:creationId xmlns:a16="http://schemas.microsoft.com/office/drawing/2014/main" id="{D5E42D0C-EFB5-3FBA-CE2F-E542587B0F09}"/>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6" name="Zástupný symbol pro číslo snímku 2">
            <a:extLst>
              <a:ext uri="{FF2B5EF4-FFF2-40B4-BE49-F238E27FC236}">
                <a16:creationId xmlns:a16="http://schemas.microsoft.com/office/drawing/2014/main" id="{B1474744-E720-0E3F-1743-E19EA0FB02BF}"/>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55</a:t>
            </a:fld>
            <a:endParaRPr lang="cs-CZ" sz="1100" dirty="0">
              <a:solidFill>
                <a:srgbClr val="1A1F52"/>
              </a:solidFill>
              <a:latin typeface="+mj-lt"/>
              <a:cs typeface="Arial" charset="0"/>
            </a:endParaRPr>
          </a:p>
        </p:txBody>
      </p:sp>
      <p:sp>
        <p:nvSpPr>
          <p:cNvPr id="8" name="Zástupný symbol pro datum 7">
            <a:extLst>
              <a:ext uri="{FF2B5EF4-FFF2-40B4-BE49-F238E27FC236}">
                <a16:creationId xmlns:a16="http://schemas.microsoft.com/office/drawing/2014/main" id="{F99B27FE-2270-9AE8-7793-517C2AFEF446}"/>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11" name="Zástupný symbol pro datum 7">
            <a:extLst>
              <a:ext uri="{FF2B5EF4-FFF2-40B4-BE49-F238E27FC236}">
                <a16:creationId xmlns:a16="http://schemas.microsoft.com/office/drawing/2014/main" id="{E600850C-B078-9D84-8AD7-886B92557AE5}"/>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graphicFrame>
        <p:nvGraphicFramePr>
          <p:cNvPr id="12" name="Graf 11">
            <a:extLst>
              <a:ext uri="{FF2B5EF4-FFF2-40B4-BE49-F238E27FC236}">
                <a16:creationId xmlns:a16="http://schemas.microsoft.com/office/drawing/2014/main" id="{3020C509-CCB3-C66D-FC0A-38035A69DCF6}"/>
              </a:ext>
            </a:extLst>
          </p:cNvPr>
          <p:cNvGraphicFramePr>
            <a:graphicFrameLocks/>
          </p:cNvGraphicFramePr>
          <p:nvPr/>
        </p:nvGraphicFramePr>
        <p:xfrm>
          <a:off x="5843970" y="1988839"/>
          <a:ext cx="5724636" cy="44611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2666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Graf 29">
            <a:extLst>
              <a:ext uri="{FF2B5EF4-FFF2-40B4-BE49-F238E27FC236}">
                <a16:creationId xmlns:a16="http://schemas.microsoft.com/office/drawing/2014/main" id="{0DEA3C14-2EF0-4359-A3EF-DA0C1E87C366}"/>
              </a:ext>
            </a:extLst>
          </p:cNvPr>
          <p:cNvGraphicFramePr>
            <a:graphicFrameLocks/>
          </p:cNvGraphicFramePr>
          <p:nvPr/>
        </p:nvGraphicFramePr>
        <p:xfrm>
          <a:off x="7071735" y="3164303"/>
          <a:ext cx="4748901" cy="2548918"/>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2">
            <a:extLst>
              <a:ext uri="{FF2B5EF4-FFF2-40B4-BE49-F238E27FC236}">
                <a16:creationId xmlns:a16="http://schemas.microsoft.com/office/drawing/2014/main" id="{12F0C821-444A-4ECB-8E35-BCBFD64465F6}"/>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 POSLANCŮ A SENÁTORŮ NA CELKOVÉM POČTU ZMÍNEK O ZÁKONODÁRCÍCH A NA ÚČASTI ZÁKONODÁRCŮ V DISKUSNÍCH POŘADECH</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v %</a:t>
            </a:r>
          </a:p>
        </p:txBody>
      </p:sp>
      <p:sp>
        <p:nvSpPr>
          <p:cNvPr id="11" name="Obdélník 10">
            <a:extLst>
              <a:ext uri="{FF2B5EF4-FFF2-40B4-BE49-F238E27FC236}">
                <a16:creationId xmlns:a16="http://schemas.microsoft.com/office/drawing/2014/main" id="{A3FFC43B-87AB-4392-8647-53D989039459}"/>
              </a:ext>
            </a:extLst>
          </p:cNvPr>
          <p:cNvSpPr/>
          <p:nvPr/>
        </p:nvSpPr>
        <p:spPr>
          <a:xfrm>
            <a:off x="827870" y="1991645"/>
            <a:ext cx="4112120" cy="584775"/>
          </a:xfrm>
          <a:prstGeom prst="rect">
            <a:avLst/>
          </a:prstGeom>
        </p:spPr>
        <p:txBody>
          <a:bodyPr wrap="square">
            <a:spAutoFit/>
          </a:bodyPr>
          <a:lstStyle/>
          <a:p>
            <a:pPr algn="ctr">
              <a:defRPr/>
            </a:pPr>
            <a:r>
              <a:rPr lang="cs-CZ" sz="1600" b="1" dirty="0">
                <a:solidFill>
                  <a:prstClr val="black"/>
                </a:solidFill>
                <a:latin typeface="Calibri" pitchFamily="34" charset="0"/>
              </a:rPr>
              <a:t>PODÍL NA ZMÍNKÁCH O ZÁKONODÁRCÍCH V POLITICKÉM ZPRAVODAJSTVÍ</a:t>
            </a:r>
            <a:endParaRPr lang="cs-CZ" sz="1600" dirty="0">
              <a:solidFill>
                <a:prstClr val="black"/>
              </a:solidFill>
            </a:endParaRPr>
          </a:p>
        </p:txBody>
      </p:sp>
      <p:sp>
        <p:nvSpPr>
          <p:cNvPr id="12" name="Obdélník 11">
            <a:extLst>
              <a:ext uri="{FF2B5EF4-FFF2-40B4-BE49-F238E27FC236}">
                <a16:creationId xmlns:a16="http://schemas.microsoft.com/office/drawing/2014/main" id="{19A90462-EA3E-4AF8-A7CC-C5183A7C8F61}"/>
              </a:ext>
            </a:extLst>
          </p:cNvPr>
          <p:cNvSpPr/>
          <p:nvPr/>
        </p:nvSpPr>
        <p:spPr>
          <a:xfrm>
            <a:off x="7790001" y="1997927"/>
            <a:ext cx="3312368" cy="584775"/>
          </a:xfrm>
          <a:prstGeom prst="rect">
            <a:avLst/>
          </a:prstGeom>
        </p:spPr>
        <p:txBody>
          <a:bodyPr wrap="square">
            <a:spAutoFit/>
          </a:bodyPr>
          <a:lstStyle/>
          <a:p>
            <a:pPr algn="ctr">
              <a:defRPr/>
            </a:pPr>
            <a:r>
              <a:rPr lang="cs-CZ" sz="1600" b="1" dirty="0">
                <a:solidFill>
                  <a:prstClr val="black"/>
                </a:solidFill>
                <a:latin typeface="Calibri" pitchFamily="34" charset="0"/>
              </a:rPr>
              <a:t>PODÍL NA ÚČASTI ZÁKONODÁRCŮ V DISKUSNÍCH POŘADECH</a:t>
            </a:r>
            <a:endParaRPr lang="cs-CZ" sz="1600" dirty="0">
              <a:solidFill>
                <a:prstClr val="black"/>
              </a:solidFill>
            </a:endParaRPr>
          </a:p>
        </p:txBody>
      </p:sp>
      <p:pic>
        <p:nvPicPr>
          <p:cNvPr id="2050" name="Picture 2" descr="Výsledek obrázku pro znak senát">
            <a:extLst>
              <a:ext uri="{FF2B5EF4-FFF2-40B4-BE49-F238E27FC236}">
                <a16:creationId xmlns:a16="http://schemas.microsoft.com/office/drawing/2014/main" id="{6D12D986-68C6-4EB6-B368-EE9B6B2CCF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720" y="2907871"/>
            <a:ext cx="648072" cy="427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znak poslanecká sněmovna">
            <a:extLst>
              <a:ext uri="{FF2B5EF4-FFF2-40B4-BE49-F238E27FC236}">
                <a16:creationId xmlns:a16="http://schemas.microsoft.com/office/drawing/2014/main" id="{26D7A68A-22C1-4359-8172-6AB65458FB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7568" y="2907633"/>
            <a:ext cx="302696" cy="428316"/>
          </a:xfrm>
          <a:prstGeom prst="rect">
            <a:avLst/>
          </a:prstGeom>
          <a:noFill/>
          <a:extLst>
            <a:ext uri="{909E8E84-426E-40DD-AFC4-6F175D3DCCD1}">
              <a14:hiddenFill xmlns:a14="http://schemas.microsoft.com/office/drawing/2010/main">
                <a:solidFill>
                  <a:srgbClr val="FFFFFF"/>
                </a:solidFill>
              </a14:hiddenFill>
            </a:ext>
          </a:extLst>
        </p:spPr>
      </p:pic>
      <p:sp>
        <p:nvSpPr>
          <p:cNvPr id="20" name="Zástupný symbol pro datum 7">
            <a:extLst>
              <a:ext uri="{FF2B5EF4-FFF2-40B4-BE49-F238E27FC236}">
                <a16:creationId xmlns:a16="http://schemas.microsoft.com/office/drawing/2014/main" id="{CA0A44BF-E458-430E-B9CB-E770B39EB345}"/>
              </a:ext>
            </a:extLst>
          </p:cNvPr>
          <p:cNvSpPr txBox="1">
            <a:spLocks/>
          </p:cNvSpPr>
          <p:nvPr/>
        </p:nvSpPr>
        <p:spPr bwMode="auto">
          <a:xfrm>
            <a:off x="1544067" y="5625240"/>
            <a:ext cx="2679726" cy="468059"/>
          </a:xfrm>
          <a:prstGeom prst="rect">
            <a:avLst/>
          </a:prstGeom>
          <a:noFill/>
          <a:ln w="9525">
            <a:noFill/>
            <a:miter lim="800000"/>
            <a:headEnd/>
            <a:tailEnd/>
          </a:ln>
        </p:spPr>
        <p:txBody>
          <a:bodyPr lIns="0" tIns="0" rIns="0" bIns="0" anchor="ctr"/>
          <a:lstStyle/>
          <a:p>
            <a:pPr algn="ctr">
              <a:defRPr/>
            </a:pPr>
            <a:r>
              <a:rPr lang="cs-CZ" sz="1200" dirty="0">
                <a:solidFill>
                  <a:srgbClr val="1A1F52"/>
                </a:solidFill>
                <a:latin typeface="Calibri"/>
                <a:cs typeface="Arial" charset="0"/>
              </a:rPr>
              <a:t>Celkový počet ZMÍNEK v roce 2025:</a:t>
            </a:r>
          </a:p>
          <a:p>
            <a:pPr algn="ctr">
              <a:defRPr/>
            </a:pPr>
            <a:r>
              <a:rPr lang="cs-CZ" sz="1200" b="1" dirty="0">
                <a:solidFill>
                  <a:srgbClr val="1A1F52"/>
                </a:solidFill>
                <a:latin typeface="Calibri"/>
                <a:cs typeface="Arial" charset="0"/>
              </a:rPr>
              <a:t>9 999</a:t>
            </a:r>
          </a:p>
        </p:txBody>
      </p:sp>
      <p:graphicFrame>
        <p:nvGraphicFramePr>
          <p:cNvPr id="18" name="Graf 17">
            <a:extLst>
              <a:ext uri="{FF2B5EF4-FFF2-40B4-BE49-F238E27FC236}">
                <a16:creationId xmlns:a16="http://schemas.microsoft.com/office/drawing/2014/main" id="{FD2868ED-D055-471C-B33F-1C983F328DF2}"/>
              </a:ext>
            </a:extLst>
          </p:cNvPr>
          <p:cNvGraphicFramePr>
            <a:graphicFrameLocks/>
          </p:cNvGraphicFramePr>
          <p:nvPr/>
        </p:nvGraphicFramePr>
        <p:xfrm>
          <a:off x="366246" y="3164303"/>
          <a:ext cx="4748901" cy="2548918"/>
        </p:xfrm>
        <a:graphic>
          <a:graphicData uri="http://schemas.openxmlformats.org/drawingml/2006/chart">
            <c:chart xmlns:c="http://schemas.openxmlformats.org/drawingml/2006/chart" xmlns:r="http://schemas.openxmlformats.org/officeDocument/2006/relationships" r:id="rId6"/>
          </a:graphicData>
        </a:graphic>
      </p:graphicFrame>
      <p:sp>
        <p:nvSpPr>
          <p:cNvPr id="22" name="Zástupný symbol pro datum 7">
            <a:extLst>
              <a:ext uri="{FF2B5EF4-FFF2-40B4-BE49-F238E27FC236}">
                <a16:creationId xmlns:a16="http://schemas.microsoft.com/office/drawing/2014/main" id="{03574AAF-E7D4-4DDB-B0C5-D4EC2E6FD2FC}"/>
              </a:ext>
            </a:extLst>
          </p:cNvPr>
          <p:cNvSpPr txBox="1">
            <a:spLocks/>
          </p:cNvSpPr>
          <p:nvPr/>
        </p:nvSpPr>
        <p:spPr bwMode="auto">
          <a:xfrm>
            <a:off x="8400819" y="5625240"/>
            <a:ext cx="2663734" cy="468059"/>
          </a:xfrm>
          <a:prstGeom prst="rect">
            <a:avLst/>
          </a:prstGeom>
          <a:noFill/>
          <a:ln w="9525">
            <a:noFill/>
            <a:miter lim="800000"/>
            <a:headEnd/>
            <a:tailEnd/>
          </a:ln>
        </p:spPr>
        <p:txBody>
          <a:bodyPr lIns="0" tIns="0" rIns="0" bIns="0" anchor="ctr"/>
          <a:lstStyle/>
          <a:p>
            <a:pPr algn="ctr">
              <a:defRPr/>
            </a:pPr>
            <a:r>
              <a:rPr lang="cs-CZ" sz="1200" dirty="0">
                <a:solidFill>
                  <a:srgbClr val="1A1F52"/>
                </a:solidFill>
                <a:latin typeface="Calibri"/>
                <a:cs typeface="Arial" charset="0"/>
              </a:rPr>
              <a:t>Celkový počet ÚČASTÍ v roce 2025:</a:t>
            </a:r>
          </a:p>
          <a:p>
            <a:pPr algn="ctr">
              <a:defRPr/>
            </a:pPr>
            <a:r>
              <a:rPr lang="cs-CZ" sz="1200" b="1" dirty="0">
                <a:solidFill>
                  <a:srgbClr val="1A1F52"/>
                </a:solidFill>
                <a:latin typeface="Calibri"/>
                <a:cs typeface="Arial" charset="0"/>
              </a:rPr>
              <a:t>125</a:t>
            </a:r>
          </a:p>
        </p:txBody>
      </p:sp>
      <p:pic>
        <p:nvPicPr>
          <p:cNvPr id="2" name="Obrázek 6">
            <a:extLst>
              <a:ext uri="{FF2B5EF4-FFF2-40B4-BE49-F238E27FC236}">
                <a16:creationId xmlns:a16="http://schemas.microsoft.com/office/drawing/2014/main" id="{8860EBCD-2A5E-37C5-BE23-42D1B1BE3D9B}"/>
              </a:ext>
            </a:extLst>
          </p:cNvPr>
          <p:cNvPicPr>
            <a:picLocks/>
          </p:cNvPicPr>
          <p:nvPr/>
        </p:nvPicPr>
        <p:blipFill>
          <a:blip r:embed="rId7"/>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6539B9DB-9418-F75F-5364-6569465C4C17}"/>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4F5EBACB-2E57-2361-2C4E-EED7ED615D68}"/>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56</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1E97FC6B-55F2-70E3-6008-32D88146F5AB}"/>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6" name="Zástupný symbol pro datum 7">
            <a:extLst>
              <a:ext uri="{FF2B5EF4-FFF2-40B4-BE49-F238E27FC236}">
                <a16:creationId xmlns:a16="http://schemas.microsoft.com/office/drawing/2014/main" id="{29E3FE15-65A2-DC65-9A39-F55095A89506}"/>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pic>
        <p:nvPicPr>
          <p:cNvPr id="7" name="Picture 2" descr="Výsledek obrázku pro znak senát">
            <a:extLst>
              <a:ext uri="{FF2B5EF4-FFF2-40B4-BE49-F238E27FC236}">
                <a16:creationId xmlns:a16="http://schemas.microsoft.com/office/drawing/2014/main" id="{E4BB9F2B-5465-4B80-CC50-D68CE129E6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2464" y="2907871"/>
            <a:ext cx="648072" cy="427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ýsledek obrázku pro znak poslanecká sněmovna">
            <a:extLst>
              <a:ext uri="{FF2B5EF4-FFF2-40B4-BE49-F238E27FC236}">
                <a16:creationId xmlns:a16="http://schemas.microsoft.com/office/drawing/2014/main" id="{C33E239F-1436-A20D-6C5D-988DA5673A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4312" y="2907633"/>
            <a:ext cx="302696" cy="42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88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a:extLst>
              <a:ext uri="{FF2B5EF4-FFF2-40B4-BE49-F238E27FC236}">
                <a16:creationId xmlns:a16="http://schemas.microsoft.com/office/drawing/2014/main" id="{92BDECDF-4D3B-4D15-A685-FAE663DE00DE}"/>
              </a:ext>
            </a:extLst>
          </p:cNvPr>
          <p:cNvSpPr/>
          <p:nvPr/>
        </p:nvSpPr>
        <p:spPr>
          <a:xfrm>
            <a:off x="696000" y="1218235"/>
            <a:ext cx="10800000" cy="5170646"/>
          </a:xfrm>
          <a:prstGeom prst="rect">
            <a:avLst/>
          </a:prstGeom>
        </p:spPr>
        <p:txBody>
          <a:bodyPr wrap="square">
            <a:spAutoFit/>
          </a:bodyPr>
          <a:lstStyle/>
          <a:p>
            <a:pPr>
              <a:spcBef>
                <a:spcPts val="600"/>
              </a:spcBef>
              <a:spcAft>
                <a:spcPts val="600"/>
              </a:spcAft>
              <a:defRPr/>
            </a:pPr>
            <a:r>
              <a:rPr lang="cs-CZ" b="1" dirty="0">
                <a:latin typeface="+mj-lt"/>
              </a:rPr>
              <a:t>ÚČAST ZÁSTUPCŮ POLITICKÝCH SUBJEKTŮ V DISKUSNÍCH POŘADECH</a:t>
            </a:r>
          </a:p>
          <a:p>
            <a:pPr marL="285750" indent="-285750" algn="just">
              <a:spcBef>
                <a:spcPts val="600"/>
              </a:spcBef>
              <a:spcAft>
                <a:spcPts val="600"/>
              </a:spcAft>
              <a:buFont typeface="Arial" panose="020B0604020202020204" pitchFamily="34" charset="0"/>
              <a:buChar char="•"/>
              <a:defRPr/>
            </a:pPr>
            <a:r>
              <a:rPr lang="cs-CZ" b="1" dirty="0">
                <a:latin typeface="+mj-lt"/>
              </a:rPr>
              <a:t>Nejčastějšími diskutéry v pořadu </a:t>
            </a:r>
            <a:r>
              <a:rPr lang="cs-CZ" b="1" i="1" dirty="0">
                <a:latin typeface="+mj-lt"/>
              </a:rPr>
              <a:t>Otázky Václava Moravce </a:t>
            </a:r>
            <a:r>
              <a:rPr lang="cs-CZ" b="1" dirty="0">
                <a:latin typeface="+mj-lt"/>
              </a:rPr>
              <a:t>byli v roce 2025 zástupci opozičního hnutí ANO</a:t>
            </a:r>
            <a:r>
              <a:rPr lang="cs-CZ" dirty="0">
                <a:latin typeface="+mj-lt"/>
              </a:rPr>
              <a:t> s 38 účastmi, na vládní ODS připadlo 28 hostů. Třetí místo patřilo STAN (26 účastí), následovaly strany či hnutí SPD (16), KDU-ČSL (13), Piráti (11) a Motoristé (9). </a:t>
            </a:r>
            <a:r>
              <a:rPr lang="cs-CZ" sz="1800" b="1" i="0" u="none" strike="noStrike" baseline="0" dirty="0">
                <a:solidFill>
                  <a:srgbClr val="000000"/>
                </a:solidFill>
                <a:latin typeface="Calibri" panose="020F0502020204030204" pitchFamily="34" charset="0"/>
              </a:rPr>
              <a:t>Poměr zástupců koalice a opozice</a:t>
            </a:r>
            <a:r>
              <a:rPr lang="cs-CZ" sz="1800" i="0" u="none" strike="noStrike" baseline="0" dirty="0">
                <a:solidFill>
                  <a:srgbClr val="000000"/>
                </a:solidFill>
                <a:latin typeface="Calibri" panose="020F0502020204030204" pitchFamily="34" charset="0"/>
              </a:rPr>
              <a:t>*</a:t>
            </a:r>
            <a:r>
              <a:rPr lang="cs-CZ" sz="1800" b="1" i="0" u="none" strike="noStrike" baseline="0" dirty="0">
                <a:solidFill>
                  <a:srgbClr val="000000"/>
                </a:solidFill>
                <a:latin typeface="Calibri" panose="020F0502020204030204" pitchFamily="34" charset="0"/>
              </a:rPr>
              <a:t> mezi hosty </a:t>
            </a:r>
            <a:r>
              <a:rPr lang="cs-CZ" sz="1800" b="1" i="1" u="none" strike="noStrike" baseline="0" dirty="0">
                <a:solidFill>
                  <a:srgbClr val="000000"/>
                </a:solidFill>
                <a:latin typeface="Calibri" panose="020F0502020204030204" pitchFamily="34" charset="0"/>
              </a:rPr>
              <a:t>OVM</a:t>
            </a:r>
            <a:r>
              <a:rPr lang="cs-CZ" sz="1800" b="1" i="0" u="none" strike="noStrike" baseline="0" dirty="0">
                <a:solidFill>
                  <a:srgbClr val="000000"/>
                </a:solidFill>
                <a:latin typeface="Calibri" panose="020F0502020204030204" pitchFamily="34" charset="0"/>
              </a:rPr>
              <a:t> byl 45 % ku 55 %.</a:t>
            </a:r>
            <a:endParaRPr lang="cs-CZ" b="1" dirty="0">
              <a:latin typeface="+mj-lt"/>
            </a:endParaRPr>
          </a:p>
          <a:p>
            <a:pPr marL="285750" indent="-285750" algn="just">
              <a:spcBef>
                <a:spcPts val="600"/>
              </a:spcBef>
              <a:spcAft>
                <a:spcPts val="600"/>
              </a:spcAft>
              <a:buFont typeface="Arial" panose="020B0604020202020204" pitchFamily="34" charset="0"/>
              <a:buChar char="•"/>
              <a:defRPr/>
            </a:pPr>
            <a:r>
              <a:rPr lang="cs-CZ" b="1" dirty="0">
                <a:latin typeface="+mj-lt"/>
              </a:rPr>
              <a:t>V pořadu </a:t>
            </a:r>
            <a:r>
              <a:rPr lang="cs-CZ" b="1" i="1" dirty="0">
                <a:latin typeface="+mj-lt"/>
              </a:rPr>
              <a:t>Máte slovo s M. Jílkovou </a:t>
            </a:r>
            <a:r>
              <a:rPr lang="cs-CZ" b="1" dirty="0">
                <a:latin typeface="+mj-lt"/>
              </a:rPr>
              <a:t>se nejčastěji objevovali rovněž hosté z hnutí ANO</a:t>
            </a:r>
            <a:r>
              <a:rPr lang="cs-CZ" dirty="0">
                <a:latin typeface="+mj-lt"/>
              </a:rPr>
              <a:t> (12 účastí), stejný počet hostů dorazil do pořadu také z ODS. Následovali představitelé vládních subjektů STAN a KDU-ČSL s 8, resp. 7 účastmi. </a:t>
            </a:r>
            <a:r>
              <a:rPr lang="cs-CZ" sz="1800" b="1" i="0" u="none" strike="noStrike" baseline="0" dirty="0">
                <a:solidFill>
                  <a:srgbClr val="000000"/>
                </a:solidFill>
                <a:latin typeface="Calibri" panose="020F0502020204030204" pitchFamily="34" charset="0"/>
              </a:rPr>
              <a:t>Poměr zástupců koalice a opozice</a:t>
            </a:r>
            <a:r>
              <a:rPr lang="cs-CZ" dirty="0">
                <a:solidFill>
                  <a:srgbClr val="000000"/>
                </a:solidFill>
                <a:latin typeface="Calibri" panose="020F0502020204030204" pitchFamily="34" charset="0"/>
              </a:rPr>
              <a:t>*</a:t>
            </a:r>
            <a:r>
              <a:rPr lang="cs-CZ" sz="1800" b="1" i="0" u="none" strike="noStrike" baseline="0" dirty="0">
                <a:solidFill>
                  <a:srgbClr val="000000"/>
                </a:solidFill>
                <a:latin typeface="Calibri" panose="020F0502020204030204" pitchFamily="34" charset="0"/>
              </a:rPr>
              <a:t> mezi hosty </a:t>
            </a:r>
            <a:r>
              <a:rPr lang="pt-BR" sz="1800" b="1" i="1" u="none" strike="noStrike" baseline="0" dirty="0">
                <a:solidFill>
                  <a:srgbClr val="000000"/>
                </a:solidFill>
                <a:latin typeface="Calibri" panose="020F0502020204030204" pitchFamily="34" charset="0"/>
              </a:rPr>
              <a:t>Máte slovo s M. Jílkovou </a:t>
            </a:r>
            <a:r>
              <a:rPr lang="cs-CZ" sz="1800" b="1" i="0" u="none" strike="noStrike" baseline="0" dirty="0">
                <a:solidFill>
                  <a:srgbClr val="000000"/>
                </a:solidFill>
                <a:latin typeface="Calibri" panose="020F0502020204030204" pitchFamily="34" charset="0"/>
              </a:rPr>
              <a:t>byl 48 % ku 52 %.</a:t>
            </a:r>
            <a:endParaRPr lang="cs-CZ" dirty="0">
              <a:latin typeface="+mj-lt"/>
            </a:endParaRPr>
          </a:p>
          <a:p>
            <a:pPr>
              <a:spcBef>
                <a:spcPts val="1800"/>
              </a:spcBef>
              <a:spcAft>
                <a:spcPts val="600"/>
              </a:spcAft>
              <a:defRPr/>
            </a:pPr>
            <a:r>
              <a:rPr lang="cs-CZ" b="1" dirty="0">
                <a:latin typeface="+mj-lt"/>
              </a:rPr>
              <a:t>POSLANCI A SENÁTOŘI</a:t>
            </a:r>
          </a:p>
          <a:p>
            <a:pPr marL="285750" indent="-285750" algn="just">
              <a:spcBef>
                <a:spcPts val="600"/>
              </a:spcBef>
              <a:spcAft>
                <a:spcPts val="600"/>
              </a:spcAft>
              <a:buFont typeface="Arial" panose="020B0604020202020204" pitchFamily="34" charset="0"/>
              <a:buChar char="•"/>
              <a:defRPr/>
            </a:pPr>
            <a:r>
              <a:rPr lang="cs-CZ" b="1" dirty="0">
                <a:latin typeface="+mj-lt"/>
              </a:rPr>
              <a:t>V podílu na celkovém počtu zmínek o zákonodárcích v politickém zpravodajství výrazně převažovali poslankyně a poslanci nad senátorkami a senátory</a:t>
            </a:r>
            <a:r>
              <a:rPr lang="cs-CZ" dirty="0">
                <a:latin typeface="+mj-lt"/>
              </a:rPr>
              <a:t> (88 % vs. 12 %). Ve srovnání s rokem 2024 poměr hostů z horní komory Parlamentu nicméně narostl o 4 p.b. </a:t>
            </a:r>
          </a:p>
          <a:p>
            <a:pPr marL="285750" indent="-285750" algn="just">
              <a:spcBef>
                <a:spcPts val="600"/>
              </a:spcBef>
              <a:spcAft>
                <a:spcPts val="600"/>
              </a:spcAft>
              <a:buFont typeface="Arial" panose="020B0604020202020204" pitchFamily="34" charset="0"/>
              <a:buChar char="•"/>
              <a:defRPr/>
            </a:pPr>
            <a:r>
              <a:rPr lang="cs-CZ" b="1" dirty="0">
                <a:latin typeface="+mj-lt"/>
              </a:rPr>
              <a:t>Hosté z Poslanecké sněmovny se v porovnání s jejich kolegyněmi a kolegy ze Senátu objevovali významně častěji také v diskusních pořadech </a:t>
            </a:r>
            <a:r>
              <a:rPr lang="cs-CZ" dirty="0">
                <a:latin typeface="+mj-lt"/>
              </a:rPr>
              <a:t>(87 % vs. 13 %). Meziročně se i v tomto případě podíl senátorů a senátorek navýšil o 4 p.b.</a:t>
            </a:r>
          </a:p>
        </p:txBody>
      </p:sp>
      <p:sp>
        <p:nvSpPr>
          <p:cNvPr id="18" name="AutoShape 2">
            <a:extLst>
              <a:ext uri="{FF2B5EF4-FFF2-40B4-BE49-F238E27FC236}">
                <a16:creationId xmlns:a16="http://schemas.microsoft.com/office/drawing/2014/main" id="{DE29D4CE-34CF-405A-914F-E9D6B0AA9A92}"/>
              </a:ext>
            </a:extLst>
          </p:cNvPr>
          <p:cNvSpPr>
            <a:spLocks noChangeArrowheads="1"/>
          </p:cNvSpPr>
          <p:nvPr/>
        </p:nvSpPr>
        <p:spPr bwMode="auto">
          <a:xfrm>
            <a:off x="1636237" y="476675"/>
            <a:ext cx="8937625"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2" name="Obrázek 6">
            <a:extLst>
              <a:ext uri="{FF2B5EF4-FFF2-40B4-BE49-F238E27FC236}">
                <a16:creationId xmlns:a16="http://schemas.microsoft.com/office/drawing/2014/main" id="{1186755B-D371-2EC3-4E18-8C16C5712724}"/>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579A08D0-BA25-CBDF-E7BC-287A8955BD36}"/>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6A430894-0F1A-1948-8A28-AE231FE8652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57</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9352660E-13CD-D518-DBF9-C1513A553170}"/>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93982EA8-C897-3D20-04D3-41F887209D5A}"/>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9" name="Zástupný symbol pro datum 7">
            <a:extLst>
              <a:ext uri="{FF2B5EF4-FFF2-40B4-BE49-F238E27FC236}">
                <a16:creationId xmlns:a16="http://schemas.microsoft.com/office/drawing/2014/main" id="{749C6A9F-E355-4C90-9AA6-21A58BE7C0DA}"/>
              </a:ext>
            </a:extLst>
          </p:cNvPr>
          <p:cNvSpPr txBox="1">
            <a:spLocks/>
          </p:cNvSpPr>
          <p:nvPr/>
        </p:nvSpPr>
        <p:spPr bwMode="auto">
          <a:xfrm>
            <a:off x="695400" y="6453336"/>
            <a:ext cx="10837204" cy="306846"/>
          </a:xfrm>
          <a:prstGeom prst="rect">
            <a:avLst/>
          </a:prstGeom>
          <a:noFill/>
          <a:ln w="9525">
            <a:noFill/>
            <a:miter lim="800000"/>
            <a:headEnd/>
            <a:tailEnd/>
          </a:ln>
        </p:spPr>
        <p:txBody>
          <a:bodyPr lIns="0" rIns="0" anchor="b"/>
          <a:lstStyle/>
          <a:p>
            <a:pPr algn="r">
              <a:defRPr/>
            </a:pPr>
            <a:r>
              <a:rPr lang="cs-CZ" sz="1000" dirty="0">
                <a:latin typeface="+mj-lt"/>
                <a:cs typeface="Arial" charset="0"/>
              </a:rPr>
              <a:t>* </a:t>
            </a:r>
            <a:r>
              <a:rPr lang="cs-CZ" sz="800" b="0" dirty="0">
                <a:latin typeface="+mn-lt"/>
                <a:cs typeface="Arial" charset="0"/>
              </a:rPr>
              <a:t>Koalice tvořena stranami SPOLU (ODS, KDU-ČSL, TOP 09) a hnutím STAN, opozice tvořena hnutími ANO 2011 a SPD, stranou Piráti a dalšími mimoparlamentními subjekty. </a:t>
            </a:r>
            <a:r>
              <a:rPr lang="pl-PL" sz="800" b="0" dirty="0">
                <a:latin typeface="+mn-lt"/>
                <a:cs typeface="Arial" charset="0"/>
              </a:rPr>
              <a:t>Data za celý rok 2025. K demisi vlády P. Fialy (SPOLU+STAN) došlo 6. 11. 2025.</a:t>
            </a:r>
            <a:endParaRPr lang="cs-CZ" sz="1000" dirty="0">
              <a:latin typeface="+mj-lt"/>
              <a:cs typeface="Arial" charset="0"/>
            </a:endParaRPr>
          </a:p>
        </p:txBody>
      </p:sp>
    </p:spTree>
    <p:extLst>
      <p:ext uri="{BB962C8B-B14F-4D97-AF65-F5344CB8AC3E}">
        <p14:creationId xmlns:p14="http://schemas.microsoft.com/office/powerpoint/2010/main" val="3798093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a:extLst>
              <a:ext uri="{FF2B5EF4-FFF2-40B4-BE49-F238E27FC236}">
                <a16:creationId xmlns:a16="http://schemas.microsoft.com/office/drawing/2014/main" id="{08D1909F-AEF5-441E-A0DF-B6778574DDCF}"/>
              </a:ext>
            </a:extLst>
          </p:cNvPr>
          <p:cNvSpPr>
            <a:spLocks noChangeArrowheads="1"/>
          </p:cNvSpPr>
          <p:nvPr/>
        </p:nvSpPr>
        <p:spPr bwMode="auto">
          <a:xfrm>
            <a:off x="1627191" y="558230"/>
            <a:ext cx="8937625" cy="998562"/>
          </a:xfrm>
          <a:prstGeom prst="roundRect">
            <a:avLst>
              <a:gd name="adj" fmla="val 9792"/>
            </a:avLst>
          </a:prstGeom>
          <a:solidFill>
            <a:schemeClr val="bg1"/>
          </a:solidFill>
          <a:ln>
            <a:noFill/>
          </a:ln>
        </p:spPr>
        <p:txBody>
          <a:bodyPr lIns="91431" tIns="45716" rIns="91431" bIns="45716"/>
          <a:lstStyle/>
          <a:p>
            <a:pPr algn="ctr" defTabSz="271463">
              <a:spcBef>
                <a:spcPct val="20000"/>
              </a:spcBef>
              <a:spcAft>
                <a:spcPct val="20000"/>
              </a:spcAft>
              <a:tabLst>
                <a:tab pos="631825" algn="l"/>
              </a:tabLst>
              <a:defRPr/>
            </a:pPr>
            <a:r>
              <a:rPr lang="cs-CZ" sz="2100" b="1" dirty="0">
                <a:solidFill>
                  <a:prstClr val="black"/>
                </a:solidFill>
                <a:latin typeface="Calibri" pitchFamily="34" charset="0"/>
              </a:rPr>
              <a:t>2025: </a:t>
            </a:r>
            <a:r>
              <a:rPr lang="cs-CZ" sz="2100" b="1" cap="all" dirty="0">
                <a:solidFill>
                  <a:prstClr val="black"/>
                </a:solidFill>
                <a:latin typeface="Calibri" pitchFamily="34" charset="0"/>
              </a:rPr>
              <a:t>vyváženost zpravodajských příspěvků</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a:t>
            </a:r>
          </a:p>
        </p:txBody>
      </p:sp>
      <p:sp>
        <p:nvSpPr>
          <p:cNvPr id="16" name="TextovéPole 15"/>
          <p:cNvSpPr txBox="1"/>
          <p:nvPr/>
        </p:nvSpPr>
        <p:spPr>
          <a:xfrm>
            <a:off x="696000" y="4797155"/>
            <a:ext cx="10800000" cy="877163"/>
          </a:xfrm>
          <a:prstGeom prst="rect">
            <a:avLst/>
          </a:prstGeom>
          <a:noFill/>
        </p:spPr>
        <p:txBody>
          <a:bodyPr wrap="square" rtlCol="0">
            <a:spAutoFit/>
          </a:bodyPr>
          <a:lstStyle/>
          <a:p>
            <a:pPr>
              <a:spcBef>
                <a:spcPts val="0"/>
              </a:spcBef>
              <a:spcAft>
                <a:spcPts val="600"/>
              </a:spcAft>
              <a:defRPr/>
            </a:pPr>
            <a:r>
              <a:rPr lang="cs-CZ" sz="1700" b="1" dirty="0">
                <a:solidFill>
                  <a:prstClr val="black"/>
                </a:solidFill>
                <a:latin typeface="Calibri"/>
              </a:rPr>
              <a:t>581 z 600 náhodně vybraných příspěvků odvysílaných v relaci Události bylo analýzou společnosti Media Tenor vyhodnoceno jako obsahově vyvážených</a:t>
            </a:r>
            <a:r>
              <a:rPr lang="cs-CZ" sz="1700" dirty="0">
                <a:solidFill>
                  <a:prstClr val="black"/>
                </a:solidFill>
                <a:latin typeface="Calibri"/>
              </a:rPr>
              <a:t>. V případě pořadu Události v regionech (pražská, brněnská a ostravská relace) bylo jako obsahově vyvážených vyhodnoceno 195 příspěvků z 200. U Zpráv ve 23 to bylo 197 příspěvků z 200.</a:t>
            </a:r>
          </a:p>
        </p:txBody>
      </p:sp>
      <p:graphicFrame>
        <p:nvGraphicFramePr>
          <p:cNvPr id="2" name="Tabulka 1">
            <a:extLst>
              <a:ext uri="{FF2B5EF4-FFF2-40B4-BE49-F238E27FC236}">
                <a16:creationId xmlns:a16="http://schemas.microsoft.com/office/drawing/2014/main" id="{FC61A74D-9D05-8A17-81D6-AE07F70D4EC9}"/>
              </a:ext>
            </a:extLst>
          </p:cNvPr>
          <p:cNvGraphicFramePr>
            <a:graphicFrameLocks noGrp="1"/>
          </p:cNvGraphicFramePr>
          <p:nvPr>
            <p:extLst>
              <p:ext uri="{D42A27DB-BD31-4B8C-83A1-F6EECF244321}">
                <p14:modId xmlns:p14="http://schemas.microsoft.com/office/powerpoint/2010/main" val="2488180212"/>
              </p:ext>
            </p:extLst>
          </p:nvPr>
        </p:nvGraphicFramePr>
        <p:xfrm>
          <a:off x="588218" y="1412777"/>
          <a:ext cx="10836374" cy="3003905"/>
        </p:xfrm>
        <a:graphic>
          <a:graphicData uri="http://schemas.openxmlformats.org/drawingml/2006/table">
            <a:tbl>
              <a:tblPr firstRow="1" bandRow="1">
                <a:tableStyleId>{073A0DAA-6AF3-43AB-8588-CEC1D06C72B9}</a:tableStyleId>
              </a:tblPr>
              <a:tblGrid>
                <a:gridCol w="3311114">
                  <a:extLst>
                    <a:ext uri="{9D8B030D-6E8A-4147-A177-3AD203B41FA5}">
                      <a16:colId xmlns:a16="http://schemas.microsoft.com/office/drawing/2014/main" val="20000"/>
                    </a:ext>
                  </a:extLst>
                </a:gridCol>
                <a:gridCol w="3569270">
                  <a:extLst>
                    <a:ext uri="{9D8B030D-6E8A-4147-A177-3AD203B41FA5}">
                      <a16:colId xmlns:a16="http://schemas.microsoft.com/office/drawing/2014/main" val="20001"/>
                    </a:ext>
                  </a:extLst>
                </a:gridCol>
                <a:gridCol w="1891126">
                  <a:extLst>
                    <a:ext uri="{9D8B030D-6E8A-4147-A177-3AD203B41FA5}">
                      <a16:colId xmlns:a16="http://schemas.microsoft.com/office/drawing/2014/main" val="20002"/>
                    </a:ext>
                  </a:extLst>
                </a:gridCol>
                <a:gridCol w="2064864">
                  <a:extLst>
                    <a:ext uri="{9D8B030D-6E8A-4147-A177-3AD203B41FA5}">
                      <a16:colId xmlns:a16="http://schemas.microsoft.com/office/drawing/2014/main" val="20003"/>
                    </a:ext>
                  </a:extLst>
                </a:gridCol>
              </a:tblGrid>
              <a:tr h="1230785">
                <a:tc>
                  <a:txBody>
                    <a:bodyPr/>
                    <a:lstStyle/>
                    <a:p>
                      <a:pPr algn="ctr" fontAlgn="b"/>
                      <a:r>
                        <a:rPr lang="cs-CZ" sz="1600" u="none" strike="noStrike" dirty="0">
                          <a:solidFill>
                            <a:schemeClr val="tx1"/>
                          </a:solidFill>
                          <a:effectLst/>
                        </a:rPr>
                        <a:t>Pořad</a:t>
                      </a:r>
                      <a:endParaRPr lang="cs-CZ" sz="16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600" u="none" strike="noStrike" dirty="0">
                          <a:solidFill>
                            <a:schemeClr val="tx1"/>
                          </a:solidFill>
                          <a:effectLst/>
                        </a:rPr>
                        <a:t>Žánrová specifikace pořadu</a:t>
                      </a:r>
                      <a:endParaRPr lang="cs-CZ" sz="16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600" u="none" strike="noStrike" dirty="0">
                          <a:solidFill>
                            <a:schemeClr val="tx1"/>
                          </a:solidFill>
                          <a:effectLst/>
                        </a:rPr>
                        <a:t>Počet zkoumaných příspěvků</a:t>
                      </a:r>
                      <a:endParaRPr lang="cs-CZ" sz="16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600" u="none" strike="noStrike" dirty="0">
                          <a:solidFill>
                            <a:schemeClr val="tx1"/>
                          </a:solidFill>
                          <a:effectLst/>
                        </a:rPr>
                        <a:t>Počet příspěvků s nálezem k</a:t>
                      </a:r>
                      <a:r>
                        <a:rPr lang="cs-CZ" sz="1600" u="none" strike="noStrike" baseline="0" dirty="0">
                          <a:solidFill>
                            <a:schemeClr val="tx1"/>
                          </a:solidFill>
                          <a:effectLst/>
                        </a:rPr>
                        <a:t> posouzení</a:t>
                      </a:r>
                      <a:r>
                        <a:rPr lang="cs-CZ" sz="1600" u="none" strike="noStrike" dirty="0">
                          <a:solidFill>
                            <a:schemeClr val="tx1"/>
                          </a:solidFill>
                          <a:effectLst/>
                        </a:rPr>
                        <a:t> vyváženosti</a:t>
                      </a:r>
                      <a:endParaRPr lang="cs-CZ" sz="16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10000"/>
                  </a:ext>
                </a:extLst>
              </a:tr>
              <a:tr h="570720">
                <a:tc>
                  <a:txBody>
                    <a:bodyPr/>
                    <a:lstStyle/>
                    <a:p>
                      <a:pPr marL="72000" algn="l" fontAlgn="b"/>
                      <a:r>
                        <a:rPr lang="cs-CZ" sz="1600" u="none" strike="noStrike" dirty="0">
                          <a:effectLst/>
                        </a:rPr>
                        <a:t>Události</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l" fontAlgn="b"/>
                      <a:r>
                        <a:rPr lang="cs-CZ" sz="1600" u="none" strike="noStrike" dirty="0">
                          <a:effectLst/>
                        </a:rPr>
                        <a:t>všeobecné zpravodajství</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600</a:t>
                      </a:r>
                    </a:p>
                  </a:txBody>
                  <a:tcPr marL="9525" marR="9525" marT="9525" marB="0" anchor="ctr">
                    <a:solidFill>
                      <a:schemeClr val="bg1">
                        <a:lumMod val="95000"/>
                      </a:schemeClr>
                    </a:solidFill>
                  </a:tcPr>
                </a:tc>
                <a:tc>
                  <a:txBody>
                    <a:bodyPr/>
                    <a:lstStyle/>
                    <a:p>
                      <a:pPr algn="ctr" fontAlgn="ctr"/>
                      <a:r>
                        <a:rPr lang="cs-CZ" sz="1600" b="0" i="0" u="none" strike="noStrike" dirty="0">
                          <a:solidFill>
                            <a:srgbClr val="000000"/>
                          </a:solidFill>
                          <a:effectLst/>
                          <a:latin typeface="Calibri" panose="020F0502020204030204" pitchFamily="34" charset="0"/>
                        </a:rPr>
                        <a:t>19</a:t>
                      </a:r>
                    </a:p>
                  </a:txBody>
                  <a:tcPr marL="9525" marR="9525" marT="9525" marB="0" anchor="ctr">
                    <a:solidFill>
                      <a:schemeClr val="bg1">
                        <a:lumMod val="95000"/>
                      </a:schemeClr>
                    </a:solidFill>
                  </a:tcPr>
                </a:tc>
                <a:extLst>
                  <a:ext uri="{0D108BD9-81ED-4DB2-BD59-A6C34878D82A}">
                    <a16:rowId xmlns:a16="http://schemas.microsoft.com/office/drawing/2014/main" val="10001"/>
                  </a:ext>
                </a:extLst>
              </a:tr>
              <a:tr h="570720">
                <a:tc>
                  <a:txBody>
                    <a:bodyPr/>
                    <a:lstStyle/>
                    <a:p>
                      <a:pPr marL="72000" algn="l" fontAlgn="b"/>
                      <a:r>
                        <a:rPr lang="cs-CZ" sz="1600" u="none" strike="noStrike" dirty="0">
                          <a:effectLst/>
                        </a:rPr>
                        <a:t>Události v regionech</a:t>
                      </a:r>
                    </a:p>
                    <a:p>
                      <a:pPr marL="72000" algn="l" fontAlgn="b"/>
                      <a:r>
                        <a:rPr lang="cs-CZ" sz="1600" u="none" strike="noStrike" dirty="0">
                          <a:effectLst/>
                        </a:rPr>
                        <a:t>(Praha + Brno + Ostrava)</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l" fontAlgn="b"/>
                      <a:r>
                        <a:rPr lang="cs-CZ" sz="1600" u="none" strike="noStrike" dirty="0">
                          <a:effectLst/>
                        </a:rPr>
                        <a:t>regionální zpravodajství</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kumimoji="0" lang="cs-CZ"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200</a:t>
                      </a:r>
                      <a:endParaRPr lang="cs-CZ"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cs-CZ" sz="1600" b="0" i="0" u="none" strike="noStrike" dirty="0">
                          <a:solidFill>
                            <a:srgbClr val="000000"/>
                          </a:solidFill>
                          <a:effectLst/>
                          <a:latin typeface="Calibri" panose="020F0502020204030204" pitchFamily="34" charset="0"/>
                        </a:rPr>
                        <a:t>5</a:t>
                      </a:r>
                    </a:p>
                  </a:txBody>
                  <a:tcPr marL="9525" marR="9525" marT="9525" marB="0" anchor="ctr">
                    <a:solidFill>
                      <a:schemeClr val="bg1">
                        <a:lumMod val="95000"/>
                      </a:schemeClr>
                    </a:solidFill>
                  </a:tcPr>
                </a:tc>
                <a:extLst>
                  <a:ext uri="{0D108BD9-81ED-4DB2-BD59-A6C34878D82A}">
                    <a16:rowId xmlns:a16="http://schemas.microsoft.com/office/drawing/2014/main" val="10002"/>
                  </a:ext>
                </a:extLst>
              </a:tr>
              <a:tr h="570720">
                <a:tc>
                  <a:txBody>
                    <a:bodyPr/>
                    <a:lstStyle/>
                    <a:p>
                      <a:pPr marL="72000" algn="l" fontAlgn="b"/>
                      <a:r>
                        <a:rPr lang="cs-CZ" sz="1600" b="0" i="0" u="none" strike="noStrike" dirty="0">
                          <a:solidFill>
                            <a:srgbClr val="000000"/>
                          </a:solidFill>
                          <a:effectLst/>
                          <a:latin typeface="Calibri" panose="020F0502020204030204" pitchFamily="34" charset="0"/>
                        </a:rPr>
                        <a:t>Zprávy ve 23</a:t>
                      </a:r>
                    </a:p>
                  </a:txBody>
                  <a:tcPr marL="72000" marR="72000" marT="72000" marB="72000" anchor="ctr">
                    <a:solidFill>
                      <a:schemeClr val="bg1">
                        <a:lumMod val="95000"/>
                      </a:schemeClr>
                    </a:solidFill>
                  </a:tcPr>
                </a:tc>
                <a:tc>
                  <a:txBody>
                    <a:bodyPr/>
                    <a:lstStyle/>
                    <a:p>
                      <a:pPr algn="l" fontAlgn="b"/>
                      <a:r>
                        <a:rPr lang="cs-CZ" sz="1600" u="none" strike="noStrike" dirty="0">
                          <a:effectLst/>
                        </a:rPr>
                        <a:t>všeobecné zpravodajství</a:t>
                      </a:r>
                      <a:endParaRPr lang="cs-CZ" sz="16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200</a:t>
                      </a:r>
                    </a:p>
                  </a:txBody>
                  <a:tcPr marL="9525" marR="9525" marT="9525" marB="0" anchor="ctr">
                    <a:solidFill>
                      <a:schemeClr val="bg1">
                        <a:lumMod val="95000"/>
                      </a:schemeClr>
                    </a:solidFill>
                  </a:tcPr>
                </a:tc>
                <a:tc>
                  <a:txBody>
                    <a:bodyPr/>
                    <a:lstStyle/>
                    <a:p>
                      <a:pPr algn="ctr" fontAlgn="ctr"/>
                      <a:r>
                        <a:rPr lang="cs-CZ" sz="1600" b="0" i="0" u="none" strike="noStrike" dirty="0">
                          <a:solidFill>
                            <a:srgbClr val="000000"/>
                          </a:solidFill>
                          <a:effectLst/>
                          <a:latin typeface="Calibri" panose="020F0502020204030204" pitchFamily="34" charset="0"/>
                        </a:rPr>
                        <a:t>3</a:t>
                      </a:r>
                    </a:p>
                  </a:txBody>
                  <a:tcPr marL="9525" marR="9525" marT="9525" marB="0" anchor="ctr">
                    <a:solidFill>
                      <a:schemeClr val="bg1">
                        <a:lumMod val="95000"/>
                      </a:schemeClr>
                    </a:solidFill>
                  </a:tcPr>
                </a:tc>
                <a:extLst>
                  <a:ext uri="{0D108BD9-81ED-4DB2-BD59-A6C34878D82A}">
                    <a16:rowId xmlns:a16="http://schemas.microsoft.com/office/drawing/2014/main" val="4040190622"/>
                  </a:ext>
                </a:extLst>
              </a:tr>
            </a:tbl>
          </a:graphicData>
        </a:graphic>
      </p:graphicFrame>
      <p:pic>
        <p:nvPicPr>
          <p:cNvPr id="3" name="Obrázek 6">
            <a:extLst>
              <a:ext uri="{FF2B5EF4-FFF2-40B4-BE49-F238E27FC236}">
                <a16:creationId xmlns:a16="http://schemas.microsoft.com/office/drawing/2014/main" id="{B4976702-F67D-7BEC-2F06-324849695C9A}"/>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C24B684F-1D45-E0C7-25D3-52E11ADF0BBA}"/>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3DD94686-689F-9AA9-E59D-51BA971E125A}"/>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58</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A2EEDC48-A147-B6D1-CB01-AA155CCF9394}"/>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ECD9BFD2-B0B6-5398-6D2D-88A618C022E2}"/>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4037054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305310" y="537514"/>
            <a:ext cx="9581379"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ANALÝZA POKRYTÍ PŘEDVOLEBNÍ KAMPANĚ V NĚMECKU 2025 VE ZPRAVODAJSKÝCH A PUBLICISTICKÝCH RELACÍCH ČT (HLAVNÍ ZÁVĚRY, 1/2)</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doc. PhDr. Přemysl Rosůlek, Ph.D.</a:t>
            </a:r>
          </a:p>
        </p:txBody>
      </p:sp>
      <p:sp>
        <p:nvSpPr>
          <p:cNvPr id="10" name="TextovéPole 9"/>
          <p:cNvSpPr txBox="1"/>
          <p:nvPr/>
        </p:nvSpPr>
        <p:spPr>
          <a:xfrm>
            <a:off x="696000" y="1710000"/>
            <a:ext cx="10800000" cy="3570208"/>
          </a:xfrm>
          <a:prstGeom prst="rect">
            <a:avLst/>
          </a:prstGeom>
          <a:noFill/>
        </p:spPr>
        <p:txBody>
          <a:bodyPr wrap="square" rtlCol="0">
            <a:spAutoFit/>
          </a:bodyPr>
          <a:lstStyle/>
          <a:p>
            <a:pPr algn="just">
              <a:spcAft>
                <a:spcPts val="1200"/>
              </a:spcAft>
            </a:pPr>
            <a:r>
              <a:rPr lang="cs-CZ" sz="1800" dirty="0">
                <a:effectLst/>
                <a:latin typeface="+mj-lt"/>
                <a:ea typeface="Calibri" panose="020F0502020204030204" pitchFamily="34" charset="0"/>
                <a:cs typeface="Calibri" panose="020F0502020204030204" pitchFamily="34" charset="0"/>
              </a:rPr>
              <a:t>Analýza založená na výzkumu reflexe horké fáze volební kampaně v Německu před mimořádnými volbami do </a:t>
            </a:r>
            <a:r>
              <a:rPr lang="cs-CZ" sz="1800" i="1" dirty="0">
                <a:effectLst/>
                <a:latin typeface="+mj-lt"/>
                <a:ea typeface="Calibri" panose="020F0502020204030204" pitchFamily="34" charset="0"/>
                <a:cs typeface="Calibri" panose="020F0502020204030204" pitchFamily="34" charset="0"/>
              </a:rPr>
              <a:t>Bundestagu</a:t>
            </a:r>
            <a:r>
              <a:rPr lang="cs-CZ" sz="1800" dirty="0">
                <a:effectLst/>
                <a:latin typeface="+mj-lt"/>
                <a:ea typeface="Calibri" panose="020F0502020204030204" pitchFamily="34" charset="0"/>
                <a:cs typeface="Calibri" panose="020F0502020204030204" pitchFamily="34" charset="0"/>
              </a:rPr>
              <a:t> se zvláštním zřetelem na období bezprostředně spjaté s volbami dopadla takto: </a:t>
            </a:r>
            <a:r>
              <a:rPr lang="cs-CZ" sz="1800" b="1" dirty="0">
                <a:effectLst/>
                <a:latin typeface="+mj-lt"/>
                <a:ea typeface="Calibri" panose="020F0502020204030204" pitchFamily="34" charset="0"/>
                <a:cs typeface="Calibri" panose="020F0502020204030204" pitchFamily="34" charset="0"/>
              </a:rPr>
              <a:t>ČT obstála v hodnocení se zřetelem na vyváženost, nestrannost, objektivitu, přesnost, férovost, stručnost a úplnost. Celkově lze konstatovat, že českému divákovi zprostředkovala autenticky dění v Německu před volbami v posledním měsíci, přičemž hlavní důraz byl v ČT kladen na několikadenní období před volbami a na den voleb. Princip vyváženosti se týkal jak reportáží, tak i výběru hostů. </a:t>
            </a:r>
          </a:p>
          <a:p>
            <a:pPr algn="just">
              <a:spcAft>
                <a:spcPts val="1200"/>
              </a:spcAft>
            </a:pPr>
            <a:r>
              <a:rPr lang="cs-CZ" sz="1800" dirty="0">
                <a:effectLst/>
                <a:latin typeface="+mj-lt"/>
                <a:ea typeface="Calibri" panose="020F0502020204030204" pitchFamily="34" charset="0"/>
                <a:cs typeface="Calibri" panose="020F0502020204030204" pitchFamily="34" charset="0"/>
              </a:rPr>
              <a:t>K dílčím nedostatkům by bylo možné uvést, že se týkaly slabšího referování o předvolebním klání v Německu v prvních týdnech horké fáze kampaně, nicméně toto lze konstatovat jen v kontextu globálního dění, kdy se kampaň tematicky překrývala s diplomatickým řešením situace na Ukrajině i s jiným lokálním děním, kdy do hry vstoupila bezpečnostní konference v Mnichově a filmový festival Berlinale. Ve dnech bezprostředně před volbami a v den voleb se ČT věnovala volbám v Německu velmi intenzivně a v tomto kontextu je třeba zdůraznit význam spolupráce mezi veřejnoprávními televizemi (ČT se ZDF a ARD). </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839416" y="6050961"/>
            <a:ext cx="11075574" cy="400110"/>
          </a:xfrm>
          <a:prstGeom prst="rect">
            <a:avLst/>
          </a:prstGeom>
          <a:noFill/>
        </p:spPr>
        <p:txBody>
          <a:bodyPr wrap="square" rtlCol="0">
            <a:spAutoFit/>
          </a:bodyPr>
          <a:lstStyle/>
          <a:p>
            <a:pPr lvl="0" algn="r">
              <a:defRPr/>
            </a:pPr>
            <a:r>
              <a:rPr lang="cs-CZ" sz="1000" dirty="0">
                <a:latin typeface="+mj-lt"/>
              </a:rPr>
              <a:t>Analýza zahrnuje příspěvky vztahující se k události odvysílané 22. 1. - 23. 2. 2025 ve vybraných pořadech stanic ČT1 a ČT24, </a:t>
            </a:r>
          </a:p>
          <a:p>
            <a:pPr lvl="0" algn="r">
              <a:defRPr/>
            </a:pPr>
            <a:r>
              <a:rPr lang="cs-CZ" sz="1000" dirty="0">
                <a:latin typeface="+mj-lt"/>
              </a:rPr>
              <a:t>jmenovitě v relacích: Události, Horizont ČT24, Zprávy ve 12 a 23 hodin, Události, komentáře a Speciál ČT24. </a:t>
            </a:r>
            <a:endParaRPr lang="cs-CZ" sz="1000" dirty="0">
              <a:solidFill>
                <a:prstClr val="black"/>
              </a:solidFill>
              <a:latin typeface="+mj-lt"/>
            </a:endParaRPr>
          </a:p>
        </p:txBody>
      </p:sp>
      <p:pic>
        <p:nvPicPr>
          <p:cNvPr id="2" name="Obrázek 6">
            <a:extLst>
              <a:ext uri="{FF2B5EF4-FFF2-40B4-BE49-F238E27FC236}">
                <a16:creationId xmlns:a16="http://schemas.microsoft.com/office/drawing/2014/main" id="{1DB8D63B-5E4D-F276-A795-2606E8B19BCD}"/>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číslo snímku 2">
            <a:extLst>
              <a:ext uri="{FF2B5EF4-FFF2-40B4-BE49-F238E27FC236}">
                <a16:creationId xmlns:a16="http://schemas.microsoft.com/office/drawing/2014/main" id="{474D21B1-31C2-7CEE-DC64-438583F90F2F}"/>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Calibri" panose="020F0502020204030204" pitchFamily="34" charset="0"/>
              </a:rPr>
              <a:pPr fontAlgn="base">
                <a:spcBef>
                  <a:spcPct val="0"/>
                </a:spcBef>
                <a:spcAft>
                  <a:spcPct val="0"/>
                </a:spcAft>
              </a:pPr>
              <a:t>59</a:t>
            </a:fld>
            <a:endParaRPr lang="cs-CZ" sz="1100" dirty="0">
              <a:solidFill>
                <a:srgbClr val="1A1F52"/>
              </a:solidFill>
              <a:latin typeface="+mj-lt"/>
              <a:cs typeface="Calibri" panose="020F0502020204030204" pitchFamily="34" charset="0"/>
            </a:endParaRPr>
          </a:p>
        </p:txBody>
      </p:sp>
      <p:sp>
        <p:nvSpPr>
          <p:cNvPr id="5" name="Zástupný symbol pro datum 7">
            <a:extLst>
              <a:ext uri="{FF2B5EF4-FFF2-40B4-BE49-F238E27FC236}">
                <a16:creationId xmlns:a16="http://schemas.microsoft.com/office/drawing/2014/main" id="{9D999691-71BE-D8C7-D610-7846E1941478}"/>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cs typeface="Calibri" panose="020F0502020204030204" pitchFamily="34" charset="0"/>
              </a:rPr>
              <a:t>B. PLNĚNÍ OBECNÝCH CÍLŮ</a:t>
            </a:r>
          </a:p>
        </p:txBody>
      </p:sp>
      <p:sp>
        <p:nvSpPr>
          <p:cNvPr id="6" name="Zástupný symbol pro datum 7">
            <a:extLst>
              <a:ext uri="{FF2B5EF4-FFF2-40B4-BE49-F238E27FC236}">
                <a16:creationId xmlns:a16="http://schemas.microsoft.com/office/drawing/2014/main" id="{EFEB6F7C-428A-4A51-CB2D-D609DE1CE6C2}"/>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udržování a rozvoj občanské společnosti a demokracie</a:t>
            </a:r>
          </a:p>
        </p:txBody>
      </p:sp>
      <p:sp>
        <p:nvSpPr>
          <p:cNvPr id="7" name="Zástupný symbol pro datum 7">
            <a:extLst>
              <a:ext uri="{FF2B5EF4-FFF2-40B4-BE49-F238E27FC236}">
                <a16:creationId xmlns:a16="http://schemas.microsoft.com/office/drawing/2014/main" id="{8F1859BB-48CB-3340-A4B9-A27656E5C0DB}"/>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Tree>
    <p:extLst>
      <p:ext uri="{BB962C8B-B14F-4D97-AF65-F5344CB8AC3E}">
        <p14:creationId xmlns:p14="http://schemas.microsoft.com/office/powerpoint/2010/main" val="149183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Zástupný symbol pro datum 7"/>
          <p:cNvSpPr txBox="1">
            <a:spLocks/>
          </p:cNvSpPr>
          <p:nvPr/>
        </p:nvSpPr>
        <p:spPr bwMode="auto">
          <a:xfrm>
            <a:off x="1884366"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latin typeface="Calibri" pitchFamily="34" charset="0"/>
              </a:rPr>
              <a:t>PRINCIPY HODNOCENÍ</a:t>
            </a:r>
          </a:p>
        </p:txBody>
      </p:sp>
      <p:sp>
        <p:nvSpPr>
          <p:cNvPr id="8" name="TextovéPole 7"/>
          <p:cNvSpPr txBox="1"/>
          <p:nvPr/>
        </p:nvSpPr>
        <p:spPr>
          <a:xfrm>
            <a:off x="696000" y="763245"/>
            <a:ext cx="10800000" cy="5647700"/>
          </a:xfrm>
          <a:prstGeom prst="rect">
            <a:avLst/>
          </a:prstGeom>
          <a:noFill/>
        </p:spPr>
        <p:txBody>
          <a:bodyPr wrap="square" rtlCol="0">
            <a:spAutoFit/>
          </a:bodyPr>
          <a:lstStyle/>
          <a:p>
            <a:pPr algn="just">
              <a:spcAft>
                <a:spcPts val="600"/>
              </a:spcAft>
            </a:pPr>
            <a:r>
              <a:rPr lang="cs-CZ" b="1" dirty="0">
                <a:latin typeface="+mj-lt"/>
              </a:rPr>
              <a:t>Hodnocení je realizováno pomocí tří metodických přístupů, vzájemně odlišných typem zjišťovaných indikátorů plnění veřejné služby:</a:t>
            </a:r>
          </a:p>
          <a:p>
            <a:pPr marL="358775" indent="-358775" algn="just">
              <a:spcAft>
                <a:spcPts val="600"/>
              </a:spcAft>
              <a:buFont typeface="+mj-lt"/>
              <a:buAutoNum type="arabicPeriod"/>
            </a:pPr>
            <a:r>
              <a:rPr lang="cs-CZ" dirty="0">
                <a:latin typeface="+mj-lt"/>
              </a:rPr>
              <a:t>indikátory vycházející z </a:t>
            </a:r>
            <a:r>
              <a:rPr lang="cs-CZ" b="1" dirty="0">
                <a:latin typeface="+mj-lt"/>
              </a:rPr>
              <a:t>měřitelného chování a postojů veřejnosti</a:t>
            </a:r>
            <a:r>
              <a:rPr lang="cs-CZ" dirty="0">
                <a:latin typeface="+mj-lt"/>
              </a:rPr>
              <a:t>;</a:t>
            </a:r>
          </a:p>
          <a:p>
            <a:pPr marL="358775" indent="-358775" algn="just">
              <a:spcAft>
                <a:spcPts val="600"/>
              </a:spcAft>
              <a:buFont typeface="+mj-lt"/>
              <a:buAutoNum type="arabicPeriod"/>
            </a:pPr>
            <a:r>
              <a:rPr lang="cs-CZ" dirty="0">
                <a:latin typeface="+mj-lt"/>
              </a:rPr>
              <a:t>indikátory vycházející z </a:t>
            </a:r>
            <a:r>
              <a:rPr lang="cs-CZ" b="1" dirty="0">
                <a:latin typeface="+mj-lt"/>
              </a:rPr>
              <a:t>expertního posouzení</a:t>
            </a:r>
            <a:r>
              <a:rPr lang="cs-CZ" dirty="0">
                <a:latin typeface="+mj-lt"/>
              </a:rPr>
              <a:t> plnění zásad definovaných Kodexem ČT;</a:t>
            </a:r>
          </a:p>
          <a:p>
            <a:pPr marL="358775" indent="-358775" algn="just">
              <a:spcAft>
                <a:spcPts val="600"/>
              </a:spcAft>
              <a:buFont typeface="+mj-lt"/>
              <a:buAutoNum type="arabicPeriod"/>
            </a:pPr>
            <a:r>
              <a:rPr lang="cs-CZ" dirty="0">
                <a:latin typeface="+mj-lt"/>
              </a:rPr>
              <a:t>indikátory vycházející z tzv. </a:t>
            </a:r>
            <a:r>
              <a:rPr lang="cs-CZ" b="1" dirty="0">
                <a:latin typeface="+mj-lt"/>
              </a:rPr>
              <a:t>„tvrdých dat“</a:t>
            </a:r>
            <a:r>
              <a:rPr lang="cs-CZ" dirty="0">
                <a:latin typeface="+mj-lt"/>
              </a:rPr>
              <a:t>, např. z databáze odvysílaných pořadů PROVYS.</a:t>
            </a:r>
          </a:p>
          <a:p>
            <a:pPr algn="just">
              <a:spcAft>
                <a:spcPts val="600"/>
              </a:spcAft>
            </a:pPr>
            <a:endParaRPr lang="cs-CZ" b="1" dirty="0">
              <a:latin typeface="+mj-lt"/>
            </a:endParaRPr>
          </a:p>
          <a:p>
            <a:pPr algn="just">
              <a:spcAft>
                <a:spcPts val="600"/>
              </a:spcAft>
            </a:pPr>
            <a:r>
              <a:rPr lang="cs-CZ" b="1" dirty="0">
                <a:latin typeface="+mj-lt"/>
              </a:rPr>
              <a:t>Tato zpráva hodnotí ČT ze tří úhlů:</a:t>
            </a:r>
          </a:p>
          <a:p>
            <a:pPr marL="358775" indent="-358775" algn="just">
              <a:spcAft>
                <a:spcPts val="600"/>
              </a:spcAft>
              <a:buFont typeface="+mj-lt"/>
              <a:buAutoNum type="romanUcPeriod"/>
            </a:pPr>
            <a:r>
              <a:rPr lang="cs-CZ" b="1" dirty="0">
                <a:latin typeface="+mj-lt"/>
              </a:rPr>
              <a:t>Vývoj základních ukazatelů RQI</a:t>
            </a:r>
          </a:p>
          <a:p>
            <a:pPr marL="358775" lvl="3" algn="just">
              <a:spcAft>
                <a:spcPts val="600"/>
              </a:spcAft>
            </a:pPr>
            <a:r>
              <a:rPr lang="cs-CZ" dirty="0">
                <a:latin typeface="+mj-lt"/>
              </a:rPr>
              <a:t>Jak se vyvíjejí </a:t>
            </a:r>
            <a:r>
              <a:rPr lang="cs-CZ" b="1" dirty="0">
                <a:latin typeface="+mj-lt"/>
              </a:rPr>
              <a:t>základní ukazatele charakterizující úroveň vysílání veřejné služby</a:t>
            </a:r>
            <a:r>
              <a:rPr lang="cs-CZ" dirty="0">
                <a:latin typeface="+mj-lt"/>
              </a:rPr>
              <a:t>, tedy jeho </a:t>
            </a:r>
            <a:r>
              <a:rPr lang="cs-CZ" i="1" dirty="0">
                <a:latin typeface="+mj-lt"/>
              </a:rPr>
              <a:t>zásah</a:t>
            </a:r>
            <a:r>
              <a:rPr lang="cs-CZ" dirty="0">
                <a:latin typeface="+mj-lt"/>
              </a:rPr>
              <a:t>, </a:t>
            </a:r>
            <a:r>
              <a:rPr lang="cs-CZ" i="1" dirty="0">
                <a:latin typeface="+mj-lt"/>
              </a:rPr>
              <a:t>kvalita</a:t>
            </a:r>
            <a:r>
              <a:rPr lang="cs-CZ" dirty="0">
                <a:latin typeface="+mj-lt"/>
              </a:rPr>
              <a:t> a </a:t>
            </a:r>
            <a:r>
              <a:rPr lang="cs-CZ" i="1" dirty="0">
                <a:latin typeface="+mj-lt"/>
              </a:rPr>
              <a:t>dopad</a:t>
            </a:r>
            <a:r>
              <a:rPr lang="cs-CZ" dirty="0">
                <a:latin typeface="+mj-lt"/>
              </a:rPr>
              <a:t> (</a:t>
            </a:r>
            <a:r>
              <a:rPr lang="cs-CZ" b="1" i="1" dirty="0">
                <a:latin typeface="+mj-lt"/>
              </a:rPr>
              <a:t>R</a:t>
            </a:r>
            <a:r>
              <a:rPr lang="cs-CZ" i="1" dirty="0">
                <a:latin typeface="+mj-lt"/>
              </a:rPr>
              <a:t>each, </a:t>
            </a:r>
            <a:r>
              <a:rPr lang="cs-CZ" b="1" i="1" dirty="0">
                <a:latin typeface="+mj-lt"/>
              </a:rPr>
              <a:t>Q</a:t>
            </a:r>
            <a:r>
              <a:rPr lang="cs-CZ" i="1" dirty="0">
                <a:latin typeface="+mj-lt"/>
              </a:rPr>
              <a:t>uality, </a:t>
            </a:r>
            <a:r>
              <a:rPr lang="cs-CZ" b="1" i="1" dirty="0">
                <a:latin typeface="+mj-lt"/>
              </a:rPr>
              <a:t>I</a:t>
            </a:r>
            <a:r>
              <a:rPr lang="cs-CZ" i="1" dirty="0">
                <a:latin typeface="+mj-lt"/>
              </a:rPr>
              <a:t>mpact</a:t>
            </a:r>
            <a:r>
              <a:rPr lang="cs-CZ" dirty="0">
                <a:latin typeface="+mj-lt"/>
              </a:rPr>
              <a:t>).</a:t>
            </a:r>
          </a:p>
          <a:p>
            <a:pPr marL="358775" indent="-358775" algn="just">
              <a:spcAft>
                <a:spcPts val="600"/>
              </a:spcAft>
              <a:buFont typeface="+mj-lt"/>
              <a:buAutoNum type="romanUcPeriod"/>
            </a:pPr>
            <a:r>
              <a:rPr lang="cs-CZ" b="1" dirty="0">
                <a:latin typeface="+mj-lt"/>
              </a:rPr>
              <a:t>Plnění obecných cílů</a:t>
            </a:r>
          </a:p>
          <a:p>
            <a:pPr marL="358775" lvl="2" algn="just">
              <a:spcAft>
                <a:spcPts val="600"/>
              </a:spcAft>
            </a:pPr>
            <a:r>
              <a:rPr lang="cs-CZ" dirty="0">
                <a:latin typeface="+mj-lt"/>
              </a:rPr>
              <a:t>Jak ČT naplňuje </a:t>
            </a:r>
            <a:r>
              <a:rPr lang="cs-CZ" b="1" dirty="0">
                <a:latin typeface="+mj-lt"/>
              </a:rPr>
              <a:t>základní standardy požadované po médiích veřejné služby, </a:t>
            </a:r>
            <a:r>
              <a:rPr lang="cs-CZ" dirty="0">
                <a:latin typeface="+mj-lt"/>
              </a:rPr>
              <a:t>a to jak z hlediska konkrétních požadavků definovaných Zákonem o provozování rozhlasového a televizního vysílání, Zákonem o ČT a Kodexem ČT, tak z hlediska mezinárodně uznávaných principů veřejnoprávního vysílání.</a:t>
            </a:r>
          </a:p>
          <a:p>
            <a:pPr marL="358775" indent="-358775" algn="just">
              <a:spcAft>
                <a:spcPts val="600"/>
              </a:spcAft>
              <a:buFont typeface="+mj-lt"/>
              <a:buAutoNum type="romanUcPeriod"/>
            </a:pPr>
            <a:r>
              <a:rPr lang="cs-CZ" b="1" dirty="0">
                <a:latin typeface="+mj-lt"/>
              </a:rPr>
              <a:t>Vysílání pro specifické divácké skupiny</a:t>
            </a:r>
          </a:p>
          <a:p>
            <a:pPr marL="358775" lvl="4" algn="just">
              <a:spcAft>
                <a:spcPts val="600"/>
              </a:spcAft>
            </a:pPr>
            <a:r>
              <a:rPr lang="cs-CZ" dirty="0">
                <a:latin typeface="+mj-lt"/>
              </a:rPr>
              <a:t>Jak jsou vysíláním ČT zasaženi </a:t>
            </a:r>
            <a:r>
              <a:rPr lang="cs-CZ" b="1" dirty="0">
                <a:latin typeface="+mj-lt"/>
              </a:rPr>
              <a:t>diváci z jednotlivých sociodemografických a dalších diváckých skupin</a:t>
            </a:r>
            <a:r>
              <a:rPr lang="cs-CZ" dirty="0">
                <a:latin typeface="+mj-lt"/>
              </a:rPr>
              <a:t> a jaké specifické pořady jsou jim nabízeny.</a:t>
            </a:r>
            <a:endParaRPr lang="cs-CZ" b="1" dirty="0">
              <a:latin typeface="+mj-lt"/>
            </a:endParaRPr>
          </a:p>
        </p:txBody>
      </p:sp>
      <p:pic>
        <p:nvPicPr>
          <p:cNvPr id="2" name="Obrázek 6">
            <a:extLst>
              <a:ext uri="{FF2B5EF4-FFF2-40B4-BE49-F238E27FC236}">
                <a16:creationId xmlns:a16="http://schemas.microsoft.com/office/drawing/2014/main" id="{8659E6EC-82E5-4EDF-B05F-4106DF8C08B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D2C271F5-3472-1112-8CCD-6B0F3FB2623C}"/>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6B57A6C6-DBDC-3C57-40D2-72363DA680E1}"/>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AEAE70F3-1845-4E94-2EA1-43E61CB5851A}"/>
              </a:ext>
            </a:extLst>
          </p:cNvPr>
          <p:cNvSpPr txBox="1">
            <a:spLocks/>
          </p:cNvSpPr>
          <p:nvPr/>
        </p:nvSpPr>
        <p:spPr bwMode="auto">
          <a:xfrm>
            <a:off x="370800"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250180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305310" y="537514"/>
            <a:ext cx="9581379"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ANALÝZA POKRYTÍ PŘEDVOLEBNÍ KAMPANĚ V NĚMECKU 2025 VE ZPRAVODAJSKÝCH A PUBLICISTICKÝCH RELACÍCH ČT (HLAVNÍ ZÁVĚRY, 2/2)</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doc. PhDr. Přemysl Rosůlek, Ph.D.</a:t>
            </a:r>
          </a:p>
        </p:txBody>
      </p:sp>
      <p:sp>
        <p:nvSpPr>
          <p:cNvPr id="10" name="TextovéPole 9"/>
          <p:cNvSpPr txBox="1"/>
          <p:nvPr/>
        </p:nvSpPr>
        <p:spPr>
          <a:xfrm>
            <a:off x="696000" y="1710000"/>
            <a:ext cx="10800000" cy="3293209"/>
          </a:xfrm>
          <a:prstGeom prst="rect">
            <a:avLst/>
          </a:prstGeom>
          <a:noFill/>
        </p:spPr>
        <p:txBody>
          <a:bodyPr wrap="square" rtlCol="0">
            <a:spAutoFit/>
          </a:bodyPr>
          <a:lstStyle/>
          <a:p>
            <a:pPr algn="just">
              <a:spcAft>
                <a:spcPts val="1200"/>
              </a:spcAft>
            </a:pPr>
            <a:r>
              <a:rPr lang="cs-CZ" sz="1800" b="1" dirty="0">
                <a:effectLst/>
                <a:latin typeface="+mj-lt"/>
                <a:ea typeface="Calibri" panose="020F0502020204030204" pitchFamily="34" charset="0"/>
                <a:cs typeface="Calibri" panose="020F0502020204030204" pitchFamily="34" charset="0"/>
              </a:rPr>
              <a:t>Přístup redaktorů a moderátorů byl vesměs profesionální a za celou sledovanou dobu nebyl z jejich strany zjištěn jediný „prohřešek“ proti pravidlům vůči kodexu ČT</a:t>
            </a:r>
            <a:r>
              <a:rPr lang="cs-CZ" sz="1800" dirty="0">
                <a:effectLst/>
                <a:latin typeface="+mj-lt"/>
                <a:ea typeface="Calibri" panose="020F0502020204030204" pitchFamily="34" charset="0"/>
                <a:cs typeface="Calibri" panose="020F0502020204030204" pitchFamily="34" charset="0"/>
              </a:rPr>
              <a:t>. Dílčí problémy se objevily, například nereferování o CSU autonomně, a diváci by určitě ocenili více reportáží o sousedním Bavorsku či Sasku. V souvislosti s AfD, důležitým fenoménem voleb, se redaktoři nedopustili žádných nevhodných formulací a pokud ano, tak nevědomky mírně ve prospěch AfD, pokud byla výjimečně nazvána jako strana „pravicová“ anebo když byla reflektována poněkud nadmíru i ve vztahu k CDU/CSU v některých pořadech speciál po volbách. Lépe mohly být zastoupeny v ČT vypovídající grafy a tabulky také v době kampaně, což se tedy výrazně zlepšilo v den voleb a ve speciálech.</a:t>
            </a:r>
          </a:p>
          <a:p>
            <a:pPr algn="just">
              <a:spcAft>
                <a:spcPts val="1200"/>
              </a:spcAft>
            </a:pPr>
            <a:r>
              <a:rPr lang="cs-CZ" sz="1800" dirty="0">
                <a:effectLst/>
                <a:latin typeface="+mj-lt"/>
                <a:ea typeface="Calibri" panose="020F0502020204030204" pitchFamily="34" charset="0"/>
              </a:rPr>
              <a:t>Vhodným způsobem ČT referovala nejen o česko-německých vztazích, o východu a západu Německa, o regionálních rozdílech v Německu, o tom, koho volí mladá generace a o problematice AfD vyjma procesu její radikalizace, což ale zvládli zvaní hosté, které až na výjimky diváci určitě ocenili pro jejich erudici, vhled či infotainmentové odlehčení v době, kdy to bylo v záplavě analýz vhodné. </a:t>
            </a:r>
            <a:endParaRPr lang="cs-CZ" sz="1800" dirty="0">
              <a:effectLst/>
              <a:latin typeface="+mj-lt"/>
              <a:ea typeface="Calibri" panose="020F0502020204030204" pitchFamily="34" charset="0"/>
              <a:cs typeface="Calibri" panose="020F0502020204030204" pitchFamily="34" charset="0"/>
            </a:endParaRPr>
          </a:p>
        </p:txBody>
      </p:sp>
      <p:pic>
        <p:nvPicPr>
          <p:cNvPr id="2" name="Obrázek 6">
            <a:extLst>
              <a:ext uri="{FF2B5EF4-FFF2-40B4-BE49-F238E27FC236}">
                <a16:creationId xmlns:a16="http://schemas.microsoft.com/office/drawing/2014/main" id="{1DB8D63B-5E4D-F276-A795-2606E8B19BCD}"/>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číslo snímku 2">
            <a:extLst>
              <a:ext uri="{FF2B5EF4-FFF2-40B4-BE49-F238E27FC236}">
                <a16:creationId xmlns:a16="http://schemas.microsoft.com/office/drawing/2014/main" id="{474D21B1-31C2-7CEE-DC64-438583F90F2F}"/>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Calibri" panose="020F0502020204030204" pitchFamily="34" charset="0"/>
              </a:rPr>
              <a:pPr fontAlgn="base">
                <a:spcBef>
                  <a:spcPct val="0"/>
                </a:spcBef>
                <a:spcAft>
                  <a:spcPct val="0"/>
                </a:spcAft>
              </a:pPr>
              <a:t>60</a:t>
            </a:fld>
            <a:endParaRPr lang="cs-CZ" sz="1100" dirty="0">
              <a:solidFill>
                <a:srgbClr val="1A1F52"/>
              </a:solidFill>
              <a:latin typeface="+mj-lt"/>
              <a:cs typeface="Calibri" panose="020F0502020204030204" pitchFamily="34" charset="0"/>
            </a:endParaRPr>
          </a:p>
        </p:txBody>
      </p:sp>
      <p:sp>
        <p:nvSpPr>
          <p:cNvPr id="5" name="Zástupný symbol pro datum 7">
            <a:extLst>
              <a:ext uri="{FF2B5EF4-FFF2-40B4-BE49-F238E27FC236}">
                <a16:creationId xmlns:a16="http://schemas.microsoft.com/office/drawing/2014/main" id="{9D999691-71BE-D8C7-D610-7846E1941478}"/>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cs typeface="Calibri" panose="020F0502020204030204" pitchFamily="34" charset="0"/>
              </a:rPr>
              <a:t>B. PLNĚNÍ OBECNÝCH CÍLŮ</a:t>
            </a:r>
          </a:p>
        </p:txBody>
      </p:sp>
      <p:sp>
        <p:nvSpPr>
          <p:cNvPr id="6" name="Zástupný symbol pro datum 7">
            <a:extLst>
              <a:ext uri="{FF2B5EF4-FFF2-40B4-BE49-F238E27FC236}">
                <a16:creationId xmlns:a16="http://schemas.microsoft.com/office/drawing/2014/main" id="{EFEB6F7C-428A-4A51-CB2D-D609DE1CE6C2}"/>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udržování a rozvoj občanské společnosti a demokracie</a:t>
            </a:r>
          </a:p>
        </p:txBody>
      </p:sp>
      <p:sp>
        <p:nvSpPr>
          <p:cNvPr id="7" name="TextovéPole 6">
            <a:extLst>
              <a:ext uri="{FF2B5EF4-FFF2-40B4-BE49-F238E27FC236}">
                <a16:creationId xmlns:a16="http://schemas.microsoft.com/office/drawing/2014/main" id="{470C0995-4BE3-E779-B30D-8BDD6ED83A11}"/>
              </a:ext>
            </a:extLst>
          </p:cNvPr>
          <p:cNvSpPr txBox="1"/>
          <p:nvPr/>
        </p:nvSpPr>
        <p:spPr>
          <a:xfrm>
            <a:off x="839416" y="6050961"/>
            <a:ext cx="11075574" cy="400110"/>
          </a:xfrm>
          <a:prstGeom prst="rect">
            <a:avLst/>
          </a:prstGeom>
          <a:noFill/>
        </p:spPr>
        <p:txBody>
          <a:bodyPr wrap="square" rtlCol="0">
            <a:spAutoFit/>
          </a:bodyPr>
          <a:lstStyle/>
          <a:p>
            <a:pPr lvl="0" algn="r">
              <a:defRPr/>
            </a:pPr>
            <a:r>
              <a:rPr lang="cs-CZ" sz="1000" dirty="0">
                <a:latin typeface="+mj-lt"/>
              </a:rPr>
              <a:t>Analýza zahrnuje příspěvky vztahující se k události odvysílané 22. 1. - 23. 2. 2025 ve vybraných pořadech stanic ČT1 a ČT24, </a:t>
            </a:r>
          </a:p>
          <a:p>
            <a:pPr lvl="0" algn="r">
              <a:defRPr/>
            </a:pPr>
            <a:r>
              <a:rPr lang="cs-CZ" sz="1000" dirty="0">
                <a:latin typeface="+mj-lt"/>
              </a:rPr>
              <a:t>jmenovitě v relacích: Události, Horizont ČT24, Zprávy ve 12 a 23 hodin, Události, komentáře a Speciál ČT24. </a:t>
            </a:r>
            <a:endParaRPr lang="cs-CZ" sz="1000" dirty="0">
              <a:solidFill>
                <a:prstClr val="black"/>
              </a:solidFill>
              <a:latin typeface="+mj-lt"/>
            </a:endParaRPr>
          </a:p>
        </p:txBody>
      </p:sp>
      <p:sp>
        <p:nvSpPr>
          <p:cNvPr id="8" name="Zástupný symbol pro datum 7">
            <a:extLst>
              <a:ext uri="{FF2B5EF4-FFF2-40B4-BE49-F238E27FC236}">
                <a16:creationId xmlns:a16="http://schemas.microsoft.com/office/drawing/2014/main" id="{6422AE91-5E7D-1178-D81B-015E301CA01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Tree>
    <p:extLst>
      <p:ext uri="{BB962C8B-B14F-4D97-AF65-F5344CB8AC3E}">
        <p14:creationId xmlns:p14="http://schemas.microsoft.com/office/powerpoint/2010/main" val="3177788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1B7F0-9F1D-05C4-9E4B-498C979CC9A2}"/>
            </a:ext>
          </a:extLst>
        </p:cNvPr>
        <p:cNvGrpSpPr/>
        <p:nvPr/>
      </p:nvGrpSpPr>
      <p:grpSpPr>
        <a:xfrm>
          <a:off x="0" y="0"/>
          <a:ext cx="0" cy="0"/>
          <a:chOff x="0" y="0"/>
          <a:chExt cx="0" cy="0"/>
        </a:xfrm>
      </p:grpSpPr>
      <p:sp>
        <p:nvSpPr>
          <p:cNvPr id="15" name="AutoShape 2">
            <a:extLst>
              <a:ext uri="{FF2B5EF4-FFF2-40B4-BE49-F238E27FC236}">
                <a16:creationId xmlns:a16="http://schemas.microsoft.com/office/drawing/2014/main" id="{F1125E06-5074-4725-BABA-75382D879341}"/>
              </a:ext>
            </a:extLst>
          </p:cNvPr>
          <p:cNvSpPr>
            <a:spLocks noChangeArrowheads="1"/>
          </p:cNvSpPr>
          <p:nvPr/>
        </p:nvSpPr>
        <p:spPr bwMode="auto">
          <a:xfrm>
            <a:off x="1305310" y="537514"/>
            <a:ext cx="9581379"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ANALÝZA POLITICKÝCH DEBATNÍCH POŘADŮ ČESKÉ TELEVIZE PŘED PARLAMENTNÍMI VOLBAMI V ROCE 2025 (HLAVNÍ ZÁVĚRY, 1/2)</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Urbániková, Ph.D.</a:t>
            </a:r>
          </a:p>
        </p:txBody>
      </p:sp>
      <p:sp>
        <p:nvSpPr>
          <p:cNvPr id="10" name="TextovéPole 9">
            <a:extLst>
              <a:ext uri="{FF2B5EF4-FFF2-40B4-BE49-F238E27FC236}">
                <a16:creationId xmlns:a16="http://schemas.microsoft.com/office/drawing/2014/main" id="{A486ABE6-07CD-CD94-1AA9-A8A18901B6A8}"/>
              </a:ext>
            </a:extLst>
          </p:cNvPr>
          <p:cNvSpPr txBox="1"/>
          <p:nvPr/>
        </p:nvSpPr>
        <p:spPr>
          <a:xfrm>
            <a:off x="696000" y="1710000"/>
            <a:ext cx="10800000" cy="3016210"/>
          </a:xfrm>
          <a:prstGeom prst="rect">
            <a:avLst/>
          </a:prstGeom>
          <a:noFill/>
        </p:spPr>
        <p:txBody>
          <a:bodyPr wrap="square" rtlCol="0">
            <a:spAutoFit/>
          </a:bodyPr>
          <a:lstStyle/>
          <a:p>
            <a:pPr algn="just">
              <a:spcAft>
                <a:spcPts val="1200"/>
              </a:spcAft>
            </a:pPr>
            <a:r>
              <a:rPr lang="cs-CZ" b="1" dirty="0">
                <a:latin typeface="+mj-lt"/>
              </a:rPr>
              <a:t>Celkově lze konstatovat, že série politických debatních pořadů odvysílaná před parlamentními volbami v roce 2025 přispěla k naplňování poslání České televize ve smyslu poskytování informací nezbytných pro všestrannou orientaci a svobodné utváření názorů. Zároveň ve svém celku dostála požadavkům objektivity, vyváženosti a nestrannosti.</a:t>
            </a:r>
            <a:endParaRPr lang="cs-CZ" dirty="0">
              <a:latin typeface="+mj-lt"/>
            </a:endParaRPr>
          </a:p>
          <a:p>
            <a:pPr algn="just">
              <a:spcAft>
                <a:spcPts val="1200"/>
              </a:spcAft>
            </a:pPr>
            <a:r>
              <a:rPr lang="cs-CZ" dirty="0">
                <a:latin typeface="+mj-lt"/>
              </a:rPr>
              <a:t>Ve většině sledovaných aspektů a indikátorů nebyly zjištěny známky zvýhodňování či znevýhodňování žádného z politických subjektů. Identifikované rozdíly a odchylky byly malé, zpravidla vysvětlitelné a pochybení se vyskytla pouze ojediněle. Tyto dílčí odchylky a pochybení neměly systémový charakter ani rozsah, který by mohl významně narušit celkovou objektivitu a vyváženost debat. Česká televize tak poskytla občanům kvalitní, srozumitelný a pluralitní přehled o volební nabídce. Navržená doporučení směřují zejména k dalšímu rozvoji formátu politických debat – ke zvýšení atraktivity debat, posílení participace veřejnosti a důslednější péči o neutrální prezentaci.</a:t>
            </a:r>
          </a:p>
        </p:txBody>
      </p:sp>
      <p:sp>
        <p:nvSpPr>
          <p:cNvPr id="19" name="TextovéPole 18">
            <a:extLst>
              <a:ext uri="{FF2B5EF4-FFF2-40B4-BE49-F238E27FC236}">
                <a16:creationId xmlns:a16="http://schemas.microsoft.com/office/drawing/2014/main" id="{EE383063-CC75-A000-6898-70233E462287}"/>
              </a:ext>
            </a:extLst>
          </p:cNvPr>
          <p:cNvSpPr txBox="1"/>
          <p:nvPr/>
        </p:nvSpPr>
        <p:spPr>
          <a:xfrm>
            <a:off x="839416" y="6050961"/>
            <a:ext cx="11075574" cy="400110"/>
          </a:xfrm>
          <a:prstGeom prst="rect">
            <a:avLst/>
          </a:prstGeom>
          <a:noFill/>
        </p:spPr>
        <p:txBody>
          <a:bodyPr wrap="square" rtlCol="0">
            <a:spAutoFit/>
          </a:bodyPr>
          <a:lstStyle/>
          <a:p>
            <a:pPr lvl="0" algn="just">
              <a:defRPr/>
            </a:pPr>
            <a:r>
              <a:rPr lang="cs-CZ" sz="1000" dirty="0">
                <a:latin typeface="+mj-lt"/>
              </a:rPr>
              <a:t>Analýza zahrnuje sérii předvolebních debat odvysílaných Českou televizí před parlamentními volbami v roce 2025. </a:t>
            </a:r>
          </a:p>
          <a:p>
            <a:pPr lvl="0" algn="just">
              <a:defRPr/>
            </a:pPr>
            <a:r>
              <a:rPr lang="cs-CZ" sz="1000" dirty="0">
                <a:latin typeface="+mj-lt"/>
              </a:rPr>
              <a:t>Celkem bylo analyzováno čtrnáct tematických debat, čtyři duely a jedna </a:t>
            </a:r>
            <a:r>
              <a:rPr lang="cs-CZ" sz="1000" i="1" dirty="0">
                <a:latin typeface="+mj-lt"/>
              </a:rPr>
              <a:t>Superdebata</a:t>
            </a:r>
            <a:r>
              <a:rPr lang="cs-CZ" sz="1000" dirty="0">
                <a:latin typeface="+mj-lt"/>
              </a:rPr>
              <a:t>, tedy 19 debat o celkové délce přibližně 32 hodin.</a:t>
            </a:r>
            <a:endParaRPr lang="cs-CZ" sz="1000" dirty="0">
              <a:solidFill>
                <a:prstClr val="black"/>
              </a:solidFill>
              <a:latin typeface="+mj-lt"/>
            </a:endParaRPr>
          </a:p>
        </p:txBody>
      </p:sp>
      <p:pic>
        <p:nvPicPr>
          <p:cNvPr id="2" name="Obrázek 6">
            <a:extLst>
              <a:ext uri="{FF2B5EF4-FFF2-40B4-BE49-F238E27FC236}">
                <a16:creationId xmlns:a16="http://schemas.microsoft.com/office/drawing/2014/main" id="{2E43D984-6DD2-F256-012C-13C217BCDB2E}"/>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číslo snímku 2">
            <a:extLst>
              <a:ext uri="{FF2B5EF4-FFF2-40B4-BE49-F238E27FC236}">
                <a16:creationId xmlns:a16="http://schemas.microsoft.com/office/drawing/2014/main" id="{4F61EDC9-7D7B-2D09-B69C-6CFCD41EECA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algn="just" fontAlgn="base">
              <a:spcBef>
                <a:spcPct val="0"/>
              </a:spcBef>
              <a:spcAft>
                <a:spcPct val="0"/>
              </a:spcAft>
            </a:pPr>
            <a:fld id="{3A72E72D-F5F7-44E8-884D-F834706F38CC}" type="slidenum">
              <a:rPr lang="cs-CZ" sz="1100">
                <a:solidFill>
                  <a:srgbClr val="1A1F52"/>
                </a:solidFill>
                <a:latin typeface="+mj-lt"/>
                <a:cs typeface="Calibri" panose="020F0502020204030204" pitchFamily="34" charset="0"/>
              </a:rPr>
              <a:pPr algn="just" fontAlgn="base">
                <a:spcBef>
                  <a:spcPct val="0"/>
                </a:spcBef>
                <a:spcAft>
                  <a:spcPct val="0"/>
                </a:spcAft>
              </a:pPr>
              <a:t>61</a:t>
            </a:fld>
            <a:endParaRPr lang="cs-CZ" sz="1100" dirty="0">
              <a:solidFill>
                <a:srgbClr val="1A1F52"/>
              </a:solidFill>
              <a:latin typeface="+mj-lt"/>
              <a:cs typeface="Calibri" panose="020F0502020204030204" pitchFamily="34" charset="0"/>
            </a:endParaRPr>
          </a:p>
        </p:txBody>
      </p:sp>
      <p:sp>
        <p:nvSpPr>
          <p:cNvPr id="5" name="Zástupný symbol pro datum 7">
            <a:extLst>
              <a:ext uri="{FF2B5EF4-FFF2-40B4-BE49-F238E27FC236}">
                <a16:creationId xmlns:a16="http://schemas.microsoft.com/office/drawing/2014/main" id="{0A6B0DA7-A3EC-B790-2302-05EFF19E13C8}"/>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just">
              <a:defRPr/>
            </a:pPr>
            <a:r>
              <a:rPr lang="cs-CZ" sz="1400" dirty="0">
                <a:latin typeface="Calibri"/>
                <a:cs typeface="Calibri" panose="020F0502020204030204" pitchFamily="34" charset="0"/>
              </a:rPr>
              <a:t>B. PLNĚNÍ OBECNÝCH CÍLŮ</a:t>
            </a:r>
          </a:p>
        </p:txBody>
      </p:sp>
      <p:sp>
        <p:nvSpPr>
          <p:cNvPr id="6" name="Zástupný symbol pro datum 7">
            <a:extLst>
              <a:ext uri="{FF2B5EF4-FFF2-40B4-BE49-F238E27FC236}">
                <a16:creationId xmlns:a16="http://schemas.microsoft.com/office/drawing/2014/main" id="{E1C637A9-5CE1-75AA-7704-D1378EB0B844}"/>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just"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CÍL 1 – Poskytování zpravodajských a publicistických informací, </a:t>
            </a:r>
          </a:p>
          <a:p>
            <a:pPr marL="1588" indent="-1588" algn="just"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udržování a rozvoj občanské společnosti a demokracie</a:t>
            </a:r>
          </a:p>
        </p:txBody>
      </p:sp>
      <p:sp>
        <p:nvSpPr>
          <p:cNvPr id="7" name="Zástupný symbol pro datum 7">
            <a:extLst>
              <a:ext uri="{FF2B5EF4-FFF2-40B4-BE49-F238E27FC236}">
                <a16:creationId xmlns:a16="http://schemas.microsoft.com/office/drawing/2014/main" id="{63F91E1D-7C0C-335E-E421-146EA230E276}"/>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pPr algn="just"/>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Tree>
    <p:extLst>
      <p:ext uri="{BB962C8B-B14F-4D97-AF65-F5344CB8AC3E}">
        <p14:creationId xmlns:p14="http://schemas.microsoft.com/office/powerpoint/2010/main" val="1905469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5017-1E96-05E6-91AD-EFCC87912F63}"/>
            </a:ext>
          </a:extLst>
        </p:cNvPr>
        <p:cNvGrpSpPr/>
        <p:nvPr/>
      </p:nvGrpSpPr>
      <p:grpSpPr>
        <a:xfrm>
          <a:off x="0" y="0"/>
          <a:ext cx="0" cy="0"/>
          <a:chOff x="0" y="0"/>
          <a:chExt cx="0" cy="0"/>
        </a:xfrm>
      </p:grpSpPr>
      <p:sp>
        <p:nvSpPr>
          <p:cNvPr id="15" name="AutoShape 2">
            <a:extLst>
              <a:ext uri="{FF2B5EF4-FFF2-40B4-BE49-F238E27FC236}">
                <a16:creationId xmlns:a16="http://schemas.microsoft.com/office/drawing/2014/main" id="{664F6675-A7C9-3CDB-2350-AEBBA4D42ECB}"/>
              </a:ext>
            </a:extLst>
          </p:cNvPr>
          <p:cNvSpPr>
            <a:spLocks noChangeArrowheads="1"/>
          </p:cNvSpPr>
          <p:nvPr/>
        </p:nvSpPr>
        <p:spPr bwMode="auto">
          <a:xfrm>
            <a:off x="1305310" y="537514"/>
            <a:ext cx="9581379"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ANALÝZA POLITICKÝCH DEBATNÍCH POŘADŮ ČESKÉ TELEVIZE PŘED PARLAMENTNÍMI VOLBAMI V ROCE 2025 (HLAVNÍ ZÁVĚRY, 2/2)</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Urbániková, Ph.D.</a:t>
            </a:r>
          </a:p>
        </p:txBody>
      </p:sp>
      <p:sp>
        <p:nvSpPr>
          <p:cNvPr id="10" name="TextovéPole 9">
            <a:extLst>
              <a:ext uri="{FF2B5EF4-FFF2-40B4-BE49-F238E27FC236}">
                <a16:creationId xmlns:a16="http://schemas.microsoft.com/office/drawing/2014/main" id="{372FF61D-356D-4920-C81D-110DAEC6822D}"/>
              </a:ext>
            </a:extLst>
          </p:cNvPr>
          <p:cNvSpPr txBox="1"/>
          <p:nvPr/>
        </p:nvSpPr>
        <p:spPr>
          <a:xfrm>
            <a:off x="696000" y="1710000"/>
            <a:ext cx="10800000" cy="4247317"/>
          </a:xfrm>
          <a:prstGeom prst="rect">
            <a:avLst/>
          </a:prstGeom>
          <a:noFill/>
        </p:spPr>
        <p:txBody>
          <a:bodyPr wrap="square" rtlCol="0">
            <a:spAutoFit/>
          </a:bodyPr>
          <a:lstStyle/>
          <a:p>
            <a:pPr algn="just">
              <a:spcAft>
                <a:spcPts val="1200"/>
              </a:spcAft>
            </a:pPr>
            <a:r>
              <a:rPr lang="cs-CZ" b="1" dirty="0">
                <a:latin typeface="+mj-lt"/>
              </a:rPr>
              <a:t>Celkově lze shrnout, že moderátoři v rámci debat zpravidla dodržovali princip neutrální prezentace (na verbální i neverbální úrovni) a zdržovali se osobních hodnocení a interpretací.</a:t>
            </a:r>
            <a:r>
              <a:rPr lang="cs-CZ" dirty="0">
                <a:latin typeface="+mj-lt"/>
              </a:rPr>
              <a:t> V tomto ohledu jsme zaznamenali pouze </a:t>
            </a:r>
            <a:r>
              <a:rPr lang="cs-CZ" b="1" dirty="0">
                <a:latin typeface="+mj-lt"/>
              </a:rPr>
              <a:t>několik výjimek</a:t>
            </a:r>
            <a:r>
              <a:rPr lang="cs-CZ" dirty="0">
                <a:latin typeface="+mj-lt"/>
              </a:rPr>
              <a:t>. Šlo o jednotlivé případy, kdy moderátoři </a:t>
            </a:r>
            <a:r>
              <a:rPr lang="cs-CZ" b="1" dirty="0">
                <a:latin typeface="+mj-lt"/>
              </a:rPr>
              <a:t>hodnotili průběh debaty, odpovědi či chování</a:t>
            </a:r>
            <a:r>
              <a:rPr lang="cs-CZ" dirty="0">
                <a:latin typeface="+mj-lt"/>
              </a:rPr>
              <a:t> diskutujících, případně </a:t>
            </a:r>
            <a:r>
              <a:rPr lang="cs-CZ" b="1" dirty="0">
                <a:latin typeface="+mj-lt"/>
              </a:rPr>
              <a:t>vložili hodnotící soud</a:t>
            </a:r>
            <a:r>
              <a:rPr lang="cs-CZ" dirty="0">
                <a:latin typeface="+mj-lt"/>
              </a:rPr>
              <a:t> přímo do otázky (někdy převzatý z argumentace jiného diskutujícího). Další skupinu představovaly situace, kdy se projevila </a:t>
            </a:r>
            <a:r>
              <a:rPr lang="cs-CZ" b="1" dirty="0">
                <a:latin typeface="+mj-lt"/>
              </a:rPr>
              <a:t>kombinace různých verbálních (návodně formulovaná otázka, explicitní připojení vlastního názoru, výraznější konfrontace jednoho z postojů) a neverbálních projevů (smích, výraz tváře, tón hlasu), které mohly naznačovat osobní postoj moderátora</a:t>
            </a:r>
            <a:r>
              <a:rPr lang="cs-CZ" dirty="0">
                <a:latin typeface="+mj-lt"/>
              </a:rPr>
              <a:t>. Takových případů se ale v analyzovaném vzorku objevilo jen </a:t>
            </a:r>
            <a:r>
              <a:rPr lang="cs-CZ" b="1" dirty="0">
                <a:latin typeface="+mj-lt"/>
              </a:rPr>
              <a:t>málo, a to zejména s ohledem na celkový rozsah debat</a:t>
            </a:r>
            <a:r>
              <a:rPr lang="cs-CZ" dirty="0">
                <a:latin typeface="+mj-lt"/>
              </a:rPr>
              <a:t> (19 debat o celkové délce přibližně 32 hodin). Tyto projevy navíc </a:t>
            </a:r>
            <a:r>
              <a:rPr lang="cs-CZ" b="1" dirty="0">
                <a:latin typeface="+mj-lt"/>
              </a:rPr>
              <a:t>neměly systematický charakter, který by vedl ke zvýhodňování či znevýhodňování konkrétní politické strany</a:t>
            </a:r>
            <a:r>
              <a:rPr lang="cs-CZ" dirty="0">
                <a:latin typeface="+mj-lt"/>
              </a:rPr>
              <a:t>; spíše se jeví, že místy odrážely osobní postoje některých moderátorů k vybraným tématům. Na základě provedené analýzy proto uzavíráme, že </a:t>
            </a:r>
            <a:r>
              <a:rPr lang="cs-CZ" b="1" dirty="0">
                <a:latin typeface="+mj-lt"/>
              </a:rPr>
              <a:t>identifikované případy neměly – i v kontextu všech ostatních sledovaných indikátorů – potenciál významně narušit celkovou objektivitu debat</a:t>
            </a:r>
            <a:r>
              <a:rPr lang="cs-CZ" dirty="0">
                <a:latin typeface="+mj-lt"/>
              </a:rPr>
              <a:t>. Na tyto situace nicméně považujeme za vhodné upozornit, neboť, jak naznačují předchozí výzkumy, vnímaná neutrální prezentace patří z pohledu veřejnosti k důležitým očekáváním a kritériím při hodnocení práce moderátorů a celkové objektivity vysílání České televize.</a:t>
            </a:r>
          </a:p>
        </p:txBody>
      </p:sp>
      <p:pic>
        <p:nvPicPr>
          <p:cNvPr id="2" name="Obrázek 6">
            <a:extLst>
              <a:ext uri="{FF2B5EF4-FFF2-40B4-BE49-F238E27FC236}">
                <a16:creationId xmlns:a16="http://schemas.microsoft.com/office/drawing/2014/main" id="{CEDF5989-E830-440C-6FAD-C5AA9F13BF50}"/>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číslo snímku 2">
            <a:extLst>
              <a:ext uri="{FF2B5EF4-FFF2-40B4-BE49-F238E27FC236}">
                <a16:creationId xmlns:a16="http://schemas.microsoft.com/office/drawing/2014/main" id="{D19E153A-D0AF-1C53-0DE6-F4D04E849BCC}"/>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Calibri" panose="020F0502020204030204" pitchFamily="34" charset="0"/>
              </a:rPr>
              <a:pPr fontAlgn="base">
                <a:spcBef>
                  <a:spcPct val="0"/>
                </a:spcBef>
                <a:spcAft>
                  <a:spcPct val="0"/>
                </a:spcAft>
              </a:pPr>
              <a:t>62</a:t>
            </a:fld>
            <a:endParaRPr lang="cs-CZ" sz="1100" dirty="0">
              <a:solidFill>
                <a:srgbClr val="1A1F52"/>
              </a:solidFill>
              <a:latin typeface="+mj-lt"/>
              <a:cs typeface="Calibri" panose="020F0502020204030204" pitchFamily="34" charset="0"/>
            </a:endParaRPr>
          </a:p>
        </p:txBody>
      </p:sp>
      <p:sp>
        <p:nvSpPr>
          <p:cNvPr id="5" name="Zástupný symbol pro datum 7">
            <a:extLst>
              <a:ext uri="{FF2B5EF4-FFF2-40B4-BE49-F238E27FC236}">
                <a16:creationId xmlns:a16="http://schemas.microsoft.com/office/drawing/2014/main" id="{2B5CBDB2-9EC1-8606-6D00-D56B692A57DB}"/>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cs typeface="Calibri" panose="020F0502020204030204" pitchFamily="34" charset="0"/>
              </a:rPr>
              <a:t>B. PLNĚNÍ OBECNÝCH CÍLŮ</a:t>
            </a:r>
          </a:p>
        </p:txBody>
      </p:sp>
      <p:sp>
        <p:nvSpPr>
          <p:cNvPr id="6" name="Zástupný symbol pro datum 7">
            <a:extLst>
              <a:ext uri="{FF2B5EF4-FFF2-40B4-BE49-F238E27FC236}">
                <a16:creationId xmlns:a16="http://schemas.microsoft.com/office/drawing/2014/main" id="{CA2C8B6F-E656-5AFE-7FE4-A815AF7D3E75}"/>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cs typeface="Calibri" panose="020F0502020204030204" pitchFamily="34" charset="0"/>
              </a:rPr>
              <a:t>udržování a rozvoj občanské společnosti a demokracie</a:t>
            </a:r>
          </a:p>
        </p:txBody>
      </p:sp>
      <p:sp>
        <p:nvSpPr>
          <p:cNvPr id="7" name="Zástupný symbol pro datum 7">
            <a:extLst>
              <a:ext uri="{FF2B5EF4-FFF2-40B4-BE49-F238E27FC236}">
                <a16:creationId xmlns:a16="http://schemas.microsoft.com/office/drawing/2014/main" id="{762069B7-A8A7-4568-FB5C-A991F544A4C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11" name="TextovéPole 10">
            <a:extLst>
              <a:ext uri="{FF2B5EF4-FFF2-40B4-BE49-F238E27FC236}">
                <a16:creationId xmlns:a16="http://schemas.microsoft.com/office/drawing/2014/main" id="{0AF20136-5D36-4C23-BABC-AEC58CC9997B}"/>
              </a:ext>
            </a:extLst>
          </p:cNvPr>
          <p:cNvSpPr txBox="1"/>
          <p:nvPr/>
        </p:nvSpPr>
        <p:spPr>
          <a:xfrm>
            <a:off x="839416" y="6050961"/>
            <a:ext cx="11075574" cy="400110"/>
          </a:xfrm>
          <a:prstGeom prst="rect">
            <a:avLst/>
          </a:prstGeom>
          <a:noFill/>
        </p:spPr>
        <p:txBody>
          <a:bodyPr wrap="square" rtlCol="0">
            <a:spAutoFit/>
          </a:bodyPr>
          <a:lstStyle/>
          <a:p>
            <a:pPr lvl="0" algn="r">
              <a:defRPr/>
            </a:pPr>
            <a:r>
              <a:rPr lang="cs-CZ" sz="1000" dirty="0">
                <a:latin typeface="+mj-lt"/>
              </a:rPr>
              <a:t>Analýza zahrnuje sérii předvolebních debat odvysílaných Českou televizí před parlamentními volbami v roce 2025. </a:t>
            </a:r>
          </a:p>
          <a:p>
            <a:pPr lvl="0" algn="r">
              <a:defRPr/>
            </a:pPr>
            <a:r>
              <a:rPr lang="cs-CZ" sz="1000" dirty="0">
                <a:latin typeface="+mj-lt"/>
              </a:rPr>
              <a:t>Celkem bylo analyzováno čtrnáct tematických debat, čtyři duely a jedna </a:t>
            </a:r>
            <a:r>
              <a:rPr lang="cs-CZ" sz="1000" i="1" dirty="0">
                <a:latin typeface="+mj-lt"/>
              </a:rPr>
              <a:t>Superdebata</a:t>
            </a:r>
            <a:r>
              <a:rPr lang="cs-CZ" sz="1000" dirty="0">
                <a:latin typeface="+mj-lt"/>
              </a:rPr>
              <a:t>, tedy 19 debat o celkové délce přibližně 32 hodin.</a:t>
            </a:r>
            <a:endParaRPr lang="cs-CZ" sz="1000" dirty="0">
              <a:solidFill>
                <a:prstClr val="black"/>
              </a:solidFill>
              <a:latin typeface="+mj-lt"/>
            </a:endParaRPr>
          </a:p>
        </p:txBody>
      </p:sp>
    </p:spTree>
    <p:extLst>
      <p:ext uri="{BB962C8B-B14F-4D97-AF65-F5344CB8AC3E}">
        <p14:creationId xmlns:p14="http://schemas.microsoft.com/office/powerpoint/2010/main" val="796551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3">
            <a:extLst>
              <a:ext uri="{FF2B5EF4-FFF2-40B4-BE49-F238E27FC236}">
                <a16:creationId xmlns:a16="http://schemas.microsoft.com/office/drawing/2014/main" id="{43E96A29-D04E-41CA-8A2C-064452391565}"/>
              </a:ext>
            </a:extLst>
          </p:cNvPr>
          <p:cNvGraphicFramePr>
            <a:graphicFrameLocks/>
          </p:cNvGraphicFramePr>
          <p:nvPr/>
        </p:nvGraphicFramePr>
        <p:xfrm>
          <a:off x="696000" y="3189169"/>
          <a:ext cx="10800000" cy="3232737"/>
        </p:xfrm>
        <a:graphic>
          <a:graphicData uri="http://schemas.openxmlformats.org/drawingml/2006/chart">
            <c:chart xmlns:c="http://schemas.openxmlformats.org/drawingml/2006/chart" xmlns:r="http://schemas.openxmlformats.org/officeDocument/2006/relationships" r:id="rId3"/>
          </a:graphicData>
        </a:graphic>
      </p:graphicFrame>
      <p:sp>
        <p:nvSpPr>
          <p:cNvPr id="13" name="Zástupný symbol pro datum 7">
            <a:extLst>
              <a:ext uri="{FF2B5EF4-FFF2-40B4-BE49-F238E27FC236}">
                <a16:creationId xmlns:a16="http://schemas.microsoft.com/office/drawing/2014/main" id="{D925589E-BCCA-4B03-BEF3-8D97628D3218}"/>
              </a:ext>
            </a:extLst>
          </p:cNvPr>
          <p:cNvSpPr txBox="1">
            <a:spLocks/>
          </p:cNvSpPr>
          <p:nvPr/>
        </p:nvSpPr>
        <p:spPr bwMode="auto">
          <a:xfrm>
            <a:off x="9192344" y="3042704"/>
            <a:ext cx="2303656" cy="506083"/>
          </a:xfrm>
          <a:prstGeom prst="rect">
            <a:avLst/>
          </a:prstGeom>
          <a:noFill/>
          <a:ln w="9525">
            <a:noFill/>
            <a:miter lim="800000"/>
            <a:headEnd/>
            <a:tailEnd/>
          </a:ln>
        </p:spPr>
        <p:txBody>
          <a:bodyPr lIns="0" anchor="ctr"/>
          <a:lstStyle/>
          <a:p>
            <a:pPr algn="ctr">
              <a:spcAft>
                <a:spcPts val="300"/>
              </a:spcAft>
              <a:defRPr/>
            </a:pPr>
            <a:r>
              <a:rPr lang="pl-PL" sz="1400" u="sng" dirty="0">
                <a:solidFill>
                  <a:prstClr val="black"/>
                </a:solidFill>
                <a:latin typeface="Calibri"/>
                <a:cs typeface="Arial" charset="0"/>
              </a:rPr>
              <a:t>Průměr za rok 2025: </a:t>
            </a:r>
          </a:p>
          <a:p>
            <a:pPr algn="ctr">
              <a:defRPr/>
            </a:pPr>
            <a:r>
              <a:rPr lang="cs-CZ" sz="1400" b="1" dirty="0">
                <a:solidFill>
                  <a:srgbClr val="FF8000"/>
                </a:solidFill>
                <a:latin typeface="Calibri"/>
                <a:cs typeface="Arial" charset="0"/>
              </a:rPr>
              <a:t>4,62 % podíl na publiku 15+</a:t>
            </a:r>
          </a:p>
        </p:txBody>
      </p:sp>
      <p:sp>
        <p:nvSpPr>
          <p:cNvPr id="15" name="AutoShape 2"/>
          <p:cNvSpPr>
            <a:spLocks noChangeArrowheads="1"/>
          </p:cNvSpPr>
          <p:nvPr/>
        </p:nvSpPr>
        <p:spPr bwMode="auto">
          <a:xfrm>
            <a:off x="1627191" y="476672"/>
            <a:ext cx="8937625" cy="720080"/>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2025: MĚSÍČNÍ PODÍL KANÁLU ČT24 NA PUBLIKU</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t>
            </a:r>
            <a:r>
              <a:rPr lang="cs-CZ" sz="1200" b="1" dirty="0">
                <a:solidFill>
                  <a:prstClr val="black"/>
                </a:solidFill>
                <a:latin typeface="Calibri" pitchFamily="34" charset="0"/>
              </a:rPr>
              <a:t>ATO – Nielsen, průměrný podíl na publiku v % (CS 15+)</a:t>
            </a:r>
          </a:p>
        </p:txBody>
      </p:sp>
      <p:sp>
        <p:nvSpPr>
          <p:cNvPr id="12" name="Obdélník 7">
            <a:extLst>
              <a:ext uri="{FF2B5EF4-FFF2-40B4-BE49-F238E27FC236}">
                <a16:creationId xmlns:a16="http://schemas.microsoft.com/office/drawing/2014/main" id="{E76DCE5F-14F2-41CA-ACC9-88CC71353CBB}"/>
              </a:ext>
            </a:extLst>
          </p:cNvPr>
          <p:cNvSpPr>
            <a:spLocks noChangeArrowheads="1"/>
          </p:cNvSpPr>
          <p:nvPr/>
        </p:nvSpPr>
        <p:spPr bwMode="auto">
          <a:xfrm>
            <a:off x="696000" y="1454297"/>
            <a:ext cx="1080000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300"/>
              </a:spcBef>
              <a:spcAft>
                <a:spcPts val="300"/>
              </a:spcAft>
              <a:defRPr/>
            </a:pPr>
            <a:r>
              <a:rPr lang="cs-CZ" altLang="cs-CZ" sz="1800" b="1" dirty="0"/>
              <a:t>Průměrný roční podíl ČT24 na publiku dosáhl v roce 2025 hodnoty 4,62 %, což je meziročně o téměř půl procentního bodu více. </a:t>
            </a:r>
            <a:r>
              <a:rPr lang="cs-CZ" altLang="cs-CZ" sz="1800" dirty="0"/>
              <a:t>Celkově ČT24 svým vysíláním oslovila 68 % dospělé TV populace ČR, tj. přes 5,6 milionu diváků.</a:t>
            </a:r>
          </a:p>
          <a:p>
            <a:pPr algn="just">
              <a:spcBef>
                <a:spcPts val="300"/>
              </a:spcBef>
              <a:spcAft>
                <a:spcPts val="300"/>
              </a:spcAft>
              <a:defRPr/>
            </a:pPr>
            <a:r>
              <a:rPr lang="cs-CZ" altLang="cs-CZ" sz="1800" b="1" dirty="0"/>
              <a:t>Nejúspěšnějším měsícem roku 2025 byl z hlediska podílu na sledovanosti červen s 5,49 %</a:t>
            </a:r>
            <a:r>
              <a:rPr lang="cs-CZ" altLang="cs-CZ" sz="1800" dirty="0"/>
              <a:t>. V jeho průběhu </a:t>
            </a:r>
            <a:r>
              <a:rPr lang="cs-CZ" sz="1800" dirty="0"/>
              <a:t>vrcholila tzv. bitcoinová kauza, kvůli níž byly svolány dvě mimořádné schůze Poslanecké sněmovny. Na začátku října se konaly </a:t>
            </a:r>
            <a:r>
              <a:rPr lang="cs-CZ" altLang="cs-CZ" sz="1800" dirty="0"/>
              <a:t>sněmovní volby, což se projevilo v měsíčním nárůstu podílu na 5,41 %.</a:t>
            </a:r>
          </a:p>
        </p:txBody>
      </p:sp>
      <p:pic>
        <p:nvPicPr>
          <p:cNvPr id="2" name="Obrázek 6">
            <a:extLst>
              <a:ext uri="{FF2B5EF4-FFF2-40B4-BE49-F238E27FC236}">
                <a16:creationId xmlns:a16="http://schemas.microsoft.com/office/drawing/2014/main" id="{C3FDFC0C-A774-93AF-F2B3-AC9D1126F35C}"/>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9021165F-2EAA-0A27-4033-7099F7D2F6D5}"/>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1D165A32-E063-4DFB-E5EF-0F8A5B6F548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63</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096AFABA-04F6-D8B7-08E5-9701911D8172}"/>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6" name="Zástupný symbol pro datum 7">
            <a:extLst>
              <a:ext uri="{FF2B5EF4-FFF2-40B4-BE49-F238E27FC236}">
                <a16:creationId xmlns:a16="http://schemas.microsoft.com/office/drawing/2014/main" id="{AFEA7A53-6D9C-9F22-14E5-20CB93EFA675}"/>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1937086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p:cNvSpPr>
            <a:spLocks noChangeArrowheads="1"/>
          </p:cNvSpPr>
          <p:nvPr/>
        </p:nvSpPr>
        <p:spPr bwMode="auto">
          <a:xfrm>
            <a:off x="1627191" y="476672"/>
            <a:ext cx="8937625" cy="720080"/>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71463">
              <a:spcBef>
                <a:spcPts val="0"/>
              </a:spcBef>
              <a:spcAft>
                <a:spcPts val="0"/>
              </a:spcAft>
              <a:tabLst>
                <a:tab pos="631825" algn="l"/>
              </a:tabLst>
              <a:defRPr/>
            </a:pPr>
            <a:r>
              <a:rPr lang="cs-CZ" sz="2000" b="1" cap="all" dirty="0">
                <a:solidFill>
                  <a:prstClr val="black"/>
                </a:solidFill>
                <a:latin typeface="Calibri" pitchFamily="34" charset="0"/>
              </a:rPr>
              <a:t>2025: SLEDOVANOST A PODÍL POŘADU UDÁLOSTI NA publiku (ČT1 + ČT24)</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t>
            </a:r>
            <a:r>
              <a:rPr lang="cs-CZ" sz="1200" b="1" dirty="0">
                <a:solidFill>
                  <a:prstClr val="black"/>
                </a:solidFill>
                <a:latin typeface="Calibri" pitchFamily="34" charset="0"/>
              </a:rPr>
              <a:t>ATO – Nielsen, průměrná sledovanost v tisících diváků a průměrný podíl na publiku v % (CS 15+)</a:t>
            </a:r>
          </a:p>
        </p:txBody>
      </p:sp>
      <p:graphicFrame>
        <p:nvGraphicFramePr>
          <p:cNvPr id="17" name="Objekt 3">
            <a:extLst>
              <a:ext uri="{FF2B5EF4-FFF2-40B4-BE49-F238E27FC236}">
                <a16:creationId xmlns:a16="http://schemas.microsoft.com/office/drawing/2014/main" id="{43E96A29-D04E-41CA-8A2C-064452391565}"/>
              </a:ext>
            </a:extLst>
          </p:cNvPr>
          <p:cNvGraphicFramePr>
            <a:graphicFrameLocks/>
          </p:cNvGraphicFramePr>
          <p:nvPr/>
        </p:nvGraphicFramePr>
        <p:xfrm>
          <a:off x="696000" y="3490686"/>
          <a:ext cx="10800000" cy="2930754"/>
        </p:xfrm>
        <a:graphic>
          <a:graphicData uri="http://schemas.openxmlformats.org/drawingml/2006/chart">
            <c:chart xmlns:c="http://schemas.openxmlformats.org/drawingml/2006/chart" xmlns:r="http://schemas.openxmlformats.org/officeDocument/2006/relationships" r:id="rId3"/>
          </a:graphicData>
        </a:graphic>
      </p:graphicFrame>
      <p:sp>
        <p:nvSpPr>
          <p:cNvPr id="12" name="Obdélník 7">
            <a:extLst>
              <a:ext uri="{FF2B5EF4-FFF2-40B4-BE49-F238E27FC236}">
                <a16:creationId xmlns:a16="http://schemas.microsoft.com/office/drawing/2014/main" id="{E76DCE5F-14F2-41CA-ACC9-88CC71353CBB}"/>
              </a:ext>
            </a:extLst>
          </p:cNvPr>
          <p:cNvSpPr>
            <a:spLocks noChangeArrowheads="1"/>
          </p:cNvSpPr>
          <p:nvPr/>
        </p:nvSpPr>
        <p:spPr bwMode="auto">
          <a:xfrm>
            <a:off x="696000" y="1294889"/>
            <a:ext cx="10800000" cy="143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300"/>
              </a:spcBef>
              <a:spcAft>
                <a:spcPts val="300"/>
              </a:spcAft>
              <a:defRPr/>
            </a:pPr>
            <a:r>
              <a:rPr lang="cs-CZ" altLang="cs-CZ" sz="1370" b="1" dirty="0">
                <a:latin typeface="+mj-lt"/>
              </a:rPr>
              <a:t>Hlavní zpravodajskou relaci ČT </a:t>
            </a:r>
            <a:r>
              <a:rPr lang="cs-CZ" altLang="cs-CZ" sz="1370" b="1" i="1" dirty="0">
                <a:latin typeface="+mj-lt"/>
              </a:rPr>
              <a:t>Události</a:t>
            </a:r>
            <a:r>
              <a:rPr lang="cs-CZ" altLang="cs-CZ" sz="1370" b="1" dirty="0">
                <a:latin typeface="+mj-lt"/>
              </a:rPr>
              <a:t> v roce 2025 sledovalo na programech ČT1 a ČT24 průměrně celkem 782 tisíc diváků starších 15 let</a:t>
            </a:r>
            <a:r>
              <a:rPr lang="cs-CZ" altLang="cs-CZ" sz="1370" dirty="0">
                <a:latin typeface="+mj-lt"/>
              </a:rPr>
              <a:t>, což představuje drobný meziroční pokles o 4 tisíce diváků. </a:t>
            </a:r>
            <a:r>
              <a:rPr lang="cs-CZ" sz="1370" b="1" dirty="0">
                <a:latin typeface="+mj-lt"/>
                <a:ea typeface="Verdana" panose="020B0604030504040204" pitchFamily="34" charset="0"/>
              </a:rPr>
              <a:t>Absolutní sledovanost </a:t>
            </a:r>
            <a:r>
              <a:rPr lang="cs-CZ" sz="1370" b="1" i="1" dirty="0">
                <a:latin typeface="+mj-lt"/>
                <a:ea typeface="Verdana" panose="020B0604030504040204" pitchFamily="34" charset="0"/>
              </a:rPr>
              <a:t>Událostí</a:t>
            </a:r>
            <a:r>
              <a:rPr lang="cs-CZ" sz="1370" b="1" dirty="0">
                <a:latin typeface="+mj-lt"/>
                <a:ea typeface="Verdana" panose="020B0604030504040204" pitchFamily="34" charset="0"/>
              </a:rPr>
              <a:t> se v minulém roce blížila průměru dekády, která předcházela pandemii koronaviru a válce na Ukrajině (2011-2019). Bez ohledu na </a:t>
            </a:r>
            <a:r>
              <a:rPr lang="cs-CZ" sz="1370" b="1" dirty="0">
                <a:latin typeface="+mj-lt"/>
              </a:rPr>
              <a:t>dynamické proměny mediální scény v posledních letech a výrazný nárůst počtu různých informačních kanálů si </a:t>
            </a:r>
            <a:r>
              <a:rPr lang="cs-CZ" sz="1370" b="1" i="1" dirty="0">
                <a:latin typeface="+mj-lt"/>
              </a:rPr>
              <a:t>Události</a:t>
            </a:r>
            <a:r>
              <a:rPr lang="cs-CZ" sz="1370" b="1" dirty="0">
                <a:latin typeface="+mj-lt"/>
              </a:rPr>
              <a:t> dokázaly udržet podobnou přízeň diváků jako před deseti lety.</a:t>
            </a:r>
          </a:p>
          <a:p>
            <a:pPr algn="just">
              <a:spcBef>
                <a:spcPts val="300"/>
              </a:spcBef>
              <a:spcAft>
                <a:spcPts val="300"/>
              </a:spcAft>
              <a:defRPr/>
            </a:pPr>
            <a:r>
              <a:rPr lang="cs-CZ" sz="1370" b="1" dirty="0">
                <a:latin typeface="+mj-lt"/>
                <a:ea typeface="Verdana" panose="020B0604030504040204" pitchFamily="34" charset="0"/>
              </a:rPr>
              <a:t>Průměrný podíl na sledovanosti </a:t>
            </a:r>
            <a:r>
              <a:rPr lang="cs-CZ" sz="1370" b="1" i="1" dirty="0">
                <a:latin typeface="+mj-lt"/>
                <a:ea typeface="Verdana" panose="020B0604030504040204" pitchFamily="34" charset="0"/>
              </a:rPr>
              <a:t>Událostí</a:t>
            </a:r>
            <a:r>
              <a:rPr lang="cs-CZ" sz="1370" b="1" dirty="0">
                <a:latin typeface="+mj-lt"/>
                <a:ea typeface="Verdana" panose="020B0604030504040204" pitchFamily="34" charset="0"/>
              </a:rPr>
              <a:t> (ČT1 + ČT24) dosáhl v roce 2025 úrovně 27,78 %. </a:t>
            </a:r>
            <a:r>
              <a:rPr lang="cs-CZ" sz="1370" dirty="0">
                <a:latin typeface="+mj-lt"/>
                <a:ea typeface="Verdana" panose="020B0604030504040204" pitchFamily="34" charset="0"/>
              </a:rPr>
              <a:t>V porovnání s rokem 2024 se jedná o navýšení přesahující 1 p.b.. </a:t>
            </a:r>
            <a:r>
              <a:rPr lang="cs-CZ" altLang="cs-CZ" sz="1370" dirty="0">
                <a:latin typeface="+mj-lt"/>
              </a:rPr>
              <a:t>Nejvyššího podílu na divácích dosáhl pořad v říjnu </a:t>
            </a:r>
            <a:r>
              <a:rPr lang="cs-CZ" altLang="cs-CZ" sz="1370" dirty="0"/>
              <a:t>(29,30 %)</a:t>
            </a:r>
            <a:r>
              <a:rPr lang="cs-CZ" altLang="cs-CZ" sz="1370" dirty="0">
                <a:latin typeface="+mj-lt"/>
              </a:rPr>
              <a:t>, kdy se v Česku konaly volby do Poslanecké sněmovny Parlamentu. </a:t>
            </a:r>
          </a:p>
        </p:txBody>
      </p:sp>
      <p:sp>
        <p:nvSpPr>
          <p:cNvPr id="13" name="Zástupný symbol pro datum 7">
            <a:extLst>
              <a:ext uri="{FF2B5EF4-FFF2-40B4-BE49-F238E27FC236}">
                <a16:creationId xmlns:a16="http://schemas.microsoft.com/office/drawing/2014/main" id="{95836899-4FFB-41C6-BB26-8A31AF5F0DBB}"/>
              </a:ext>
            </a:extLst>
          </p:cNvPr>
          <p:cNvSpPr txBox="1">
            <a:spLocks/>
          </p:cNvSpPr>
          <p:nvPr/>
        </p:nvSpPr>
        <p:spPr bwMode="auto">
          <a:xfrm>
            <a:off x="8646594" y="3140968"/>
            <a:ext cx="2849406" cy="513671"/>
          </a:xfrm>
          <a:prstGeom prst="rect">
            <a:avLst/>
          </a:prstGeom>
          <a:noFill/>
          <a:ln w="9525">
            <a:noFill/>
            <a:miter lim="800000"/>
            <a:headEnd/>
            <a:tailEnd/>
          </a:ln>
        </p:spPr>
        <p:txBody>
          <a:bodyPr lIns="0" anchor="ctr"/>
          <a:lstStyle/>
          <a:p>
            <a:pPr algn="ctr">
              <a:spcAft>
                <a:spcPts val="300"/>
              </a:spcAft>
              <a:defRPr/>
            </a:pPr>
            <a:r>
              <a:rPr lang="cs-CZ" sz="1400" u="sng" dirty="0">
                <a:solidFill>
                  <a:prstClr val="black"/>
                </a:solidFill>
                <a:latin typeface="Calibri"/>
                <a:cs typeface="Arial" charset="0"/>
              </a:rPr>
              <a:t>Průměr za rok 2025: </a:t>
            </a:r>
          </a:p>
          <a:p>
            <a:pPr algn="ctr">
              <a:defRPr/>
            </a:pPr>
            <a:r>
              <a:rPr lang="cs-CZ" sz="1400" b="1" dirty="0">
                <a:solidFill>
                  <a:srgbClr val="FF0000"/>
                </a:solidFill>
                <a:latin typeface="Calibri"/>
                <a:cs typeface="Arial" charset="0"/>
              </a:rPr>
              <a:t>782 tisíc diváků 15+</a:t>
            </a:r>
          </a:p>
          <a:p>
            <a:pPr algn="ctr">
              <a:defRPr/>
            </a:pPr>
            <a:r>
              <a:rPr lang="cs-CZ" sz="1400" b="1" dirty="0">
                <a:solidFill>
                  <a:srgbClr val="004000"/>
                </a:solidFill>
                <a:latin typeface="Calibri"/>
                <a:cs typeface="Arial" charset="0"/>
              </a:rPr>
              <a:t>27,78 % podíl na publiku 15+</a:t>
            </a:r>
          </a:p>
        </p:txBody>
      </p:sp>
      <p:pic>
        <p:nvPicPr>
          <p:cNvPr id="2" name="Obrázek 6">
            <a:extLst>
              <a:ext uri="{FF2B5EF4-FFF2-40B4-BE49-F238E27FC236}">
                <a16:creationId xmlns:a16="http://schemas.microsoft.com/office/drawing/2014/main" id="{2EA57D86-830E-D82B-E6B2-5CE294C41BC0}"/>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985404F8-DFB2-1B84-7588-DFBF5B028910}"/>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7B554AC0-7DB3-B2DD-0D20-69F49A4EFC67}"/>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64</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3601CA93-574B-F3EF-3249-CAFA897645B1}"/>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6" name="Zástupný symbol pro datum 7">
            <a:extLst>
              <a:ext uri="{FF2B5EF4-FFF2-40B4-BE49-F238E27FC236}">
                <a16:creationId xmlns:a16="http://schemas.microsoft.com/office/drawing/2014/main" id="{CF0338FF-B85F-94F6-48E0-476E33CB7582}"/>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2919129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a:extLst>
              <a:ext uri="{FF2B5EF4-FFF2-40B4-BE49-F238E27FC236}">
                <a16:creationId xmlns:a16="http://schemas.microsoft.com/office/drawing/2014/main" id="{9507A062-E862-4445-AFE2-F27EC030BC5D}"/>
              </a:ext>
            </a:extLst>
          </p:cNvPr>
          <p:cNvSpPr/>
          <p:nvPr/>
        </p:nvSpPr>
        <p:spPr>
          <a:xfrm>
            <a:off x="696000" y="2767722"/>
            <a:ext cx="10800000" cy="997645"/>
          </a:xfrm>
          <a:prstGeom prst="rect">
            <a:avLst/>
          </a:prstGeom>
          <a:solidFill>
            <a:schemeClr val="bg1">
              <a:lumMod val="95000"/>
            </a:schemeClr>
          </a:solidFill>
        </p:spPr>
        <p:txBody>
          <a:bodyPr wrap="square">
            <a:spAutoFit/>
          </a:bodyPr>
          <a:lstStyle/>
          <a:p>
            <a:pPr algn="ctr">
              <a:spcAft>
                <a:spcPts val="600"/>
              </a:spcAft>
              <a:defRPr/>
            </a:pPr>
            <a:r>
              <a:rPr lang="cs-CZ" sz="1400" b="1" dirty="0">
                <a:solidFill>
                  <a:prstClr val="black"/>
                </a:solidFill>
                <a:latin typeface="Calibri"/>
              </a:rPr>
              <a:t>Definice divácké skupiny</a:t>
            </a:r>
          </a:p>
          <a:p>
            <a:pPr algn="just">
              <a:lnSpc>
                <a:spcPct val="150000"/>
              </a:lnSpc>
              <a:spcAft>
                <a:spcPts val="600"/>
              </a:spcAft>
              <a:defRPr/>
            </a:pPr>
            <a:r>
              <a:rPr lang="cs-CZ" sz="1400" i="1" dirty="0">
                <a:solidFill>
                  <a:prstClr val="black"/>
                </a:solidFill>
                <a:latin typeface="Calibri"/>
              </a:rPr>
              <a:t>Diváckou skupinu orientovanou na zpravodajství tvoří diváci, kteří od sledování televizního vysílání intenzivně očekávají zpravodajské informace a denně nebo téměř denně v denním tisku nebo na internetu vyhledávají aktuální zprávy z politiky a ekonomiky a související odborné komentáře.</a:t>
            </a:r>
          </a:p>
        </p:txBody>
      </p:sp>
      <p:sp>
        <p:nvSpPr>
          <p:cNvPr id="12" name="TextovéPole 11">
            <a:extLst>
              <a:ext uri="{FF2B5EF4-FFF2-40B4-BE49-F238E27FC236}">
                <a16:creationId xmlns:a16="http://schemas.microsoft.com/office/drawing/2014/main" id="{9ED3D75E-9039-47AA-AAEF-36A434684AA9}"/>
              </a:ext>
            </a:extLst>
          </p:cNvPr>
          <p:cNvSpPr txBox="1"/>
          <p:nvPr/>
        </p:nvSpPr>
        <p:spPr>
          <a:xfrm>
            <a:off x="696000" y="1844824"/>
            <a:ext cx="10800000" cy="523220"/>
          </a:xfrm>
          <a:prstGeom prst="rect">
            <a:avLst/>
          </a:prstGeom>
          <a:noFill/>
        </p:spPr>
        <p:txBody>
          <a:bodyPr wrap="square" rtlCol="0">
            <a:spAutoFit/>
          </a:bodyPr>
          <a:lstStyle/>
          <a:p>
            <a:pPr algn="just">
              <a:spcAft>
                <a:spcPts val="600"/>
              </a:spcAft>
              <a:defRPr/>
            </a:pPr>
            <a:r>
              <a:rPr lang="cs-CZ" sz="1400" dirty="0">
                <a:solidFill>
                  <a:prstClr val="black"/>
                </a:solidFill>
                <a:latin typeface="Calibri"/>
              </a:rPr>
              <a:t>Na následujících stranách přinášíme výstupy pro specifickou skupinu diváků výrazně orientovaných na sledování politického a ekonomického zpravodajství. Do skupiny byli zařazeni diváci a divačky splňující níže uvedenou definici.</a:t>
            </a:r>
          </a:p>
        </p:txBody>
      </p:sp>
      <p:sp>
        <p:nvSpPr>
          <p:cNvPr id="10" name="AutoShape 2">
            <a:extLst>
              <a:ext uri="{FF2B5EF4-FFF2-40B4-BE49-F238E27FC236}">
                <a16:creationId xmlns:a16="http://schemas.microsoft.com/office/drawing/2014/main" id="{51E3248E-2929-448C-B4A4-230FD6EA59A1}"/>
              </a:ext>
            </a:extLst>
          </p:cNvPr>
          <p:cNvSpPr>
            <a:spLocks noChangeArrowheads="1"/>
          </p:cNvSpPr>
          <p:nvPr/>
        </p:nvSpPr>
        <p:spPr bwMode="auto">
          <a:xfrm>
            <a:off x="1627191" y="630238"/>
            <a:ext cx="8937625" cy="998562"/>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VÝSTUPY PRO DIVÁCKOU SKUPINU </a:t>
            </a:r>
          </a:p>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ORIENTOVANOU NA POLITICKO-EKONOMICKÉ ZPRAVODAJSTVÍ</a:t>
            </a:r>
            <a:endParaRPr lang="cs-CZ" sz="100" dirty="0">
              <a:solidFill>
                <a:prstClr val="black"/>
              </a:solidFill>
              <a:latin typeface="Calibri" pitchFamily="34" charset="0"/>
            </a:endParaRPr>
          </a:p>
        </p:txBody>
      </p:sp>
      <p:pic>
        <p:nvPicPr>
          <p:cNvPr id="2" name="Obrázek 6">
            <a:extLst>
              <a:ext uri="{FF2B5EF4-FFF2-40B4-BE49-F238E27FC236}">
                <a16:creationId xmlns:a16="http://schemas.microsoft.com/office/drawing/2014/main" id="{0BF25370-2404-DACE-0121-6CF9F165326F}"/>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E4E84E48-DB85-6848-5278-8C5B7C52CA2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D7AA25A4-99AC-0C67-CC60-8DBF175A1F50}"/>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65</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A3B092DD-DC17-4F3F-78E7-ACF98F434EFE}"/>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6" name="Zástupný symbol pro datum 7">
            <a:extLst>
              <a:ext uri="{FF2B5EF4-FFF2-40B4-BE49-F238E27FC236}">
                <a16:creationId xmlns:a16="http://schemas.microsoft.com/office/drawing/2014/main" id="{D4C68698-8923-FC9E-E663-329924D4A815}"/>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271176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EE9A49CB-D8D7-4B84-9FA2-40269251429A}"/>
              </a:ext>
            </a:extLst>
          </p:cNvPr>
          <p:cNvSpPr>
            <a:spLocks noChangeArrowheads="1"/>
          </p:cNvSpPr>
          <p:nvPr/>
        </p:nvSpPr>
        <p:spPr bwMode="auto">
          <a:xfrm>
            <a:off x="7" y="548680"/>
            <a:ext cx="12191994"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2025: PRŮMĚRNÝ TÝDENNÍ ZÁSAH ZPRAVODAJSTVÍ, PUBLICISTIKY A DISKUSNÍCH POŘADŮ ČT V OBECNÉ POPULACI A MEZI DIVÁKY ORIENTOVANÝMI NA POLITICKO-EKONOMICKÉ ZPRAVODAJSTVÍ</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p>
        </p:txBody>
      </p:sp>
      <p:graphicFrame>
        <p:nvGraphicFramePr>
          <p:cNvPr id="14" name="Graf 13">
            <a:extLst>
              <a:ext uri="{FF2B5EF4-FFF2-40B4-BE49-F238E27FC236}">
                <a16:creationId xmlns:a16="http://schemas.microsoft.com/office/drawing/2014/main" id="{7150DDD5-E79C-47C3-B696-86D680B97701}"/>
              </a:ext>
            </a:extLst>
          </p:cNvPr>
          <p:cNvGraphicFramePr>
            <a:graphicFrameLocks/>
          </p:cNvGraphicFramePr>
          <p:nvPr/>
        </p:nvGraphicFramePr>
        <p:xfrm>
          <a:off x="696000" y="1916832"/>
          <a:ext cx="10800000" cy="4320480"/>
        </p:xfrm>
        <a:graphic>
          <a:graphicData uri="http://schemas.openxmlformats.org/drawingml/2006/chart">
            <c:chart xmlns:c="http://schemas.openxmlformats.org/drawingml/2006/chart" xmlns:r="http://schemas.openxmlformats.org/officeDocument/2006/relationships" r:id="rId3"/>
          </a:graphicData>
        </a:graphic>
      </p:graphicFrame>
      <p:pic>
        <p:nvPicPr>
          <p:cNvPr id="2" name="Obrázek 6">
            <a:extLst>
              <a:ext uri="{FF2B5EF4-FFF2-40B4-BE49-F238E27FC236}">
                <a16:creationId xmlns:a16="http://schemas.microsoft.com/office/drawing/2014/main" id="{F421CBBB-0F60-F553-8922-EDC885C69C6B}"/>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C62E19BF-013B-C86A-4D24-FA67D5D346DB}"/>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AD954DC5-815E-D92F-0BB9-A12AA1A44920}"/>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66</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3C38B5E6-C520-8D13-87ED-CCFCADEA7CB7}"/>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6" name="Zástupný symbol pro datum 7">
            <a:extLst>
              <a:ext uri="{FF2B5EF4-FFF2-40B4-BE49-F238E27FC236}">
                <a16:creationId xmlns:a16="http://schemas.microsoft.com/office/drawing/2014/main" id="{AAA648BB-3412-1597-E30B-2686D8A2BDA0}"/>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1470184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2">
            <a:extLst>
              <a:ext uri="{FF2B5EF4-FFF2-40B4-BE49-F238E27FC236}">
                <a16:creationId xmlns:a16="http://schemas.microsoft.com/office/drawing/2014/main" id="{6F44EB15-4304-4C40-8343-38BDE1A8F84E}"/>
              </a:ext>
            </a:extLst>
          </p:cNvPr>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algn="ctr" defTabSz="271463">
              <a:spcBef>
                <a:spcPct val="20000"/>
              </a:spcBef>
              <a:spcAft>
                <a:spcPct val="20000"/>
              </a:spcAft>
              <a:tabLst>
                <a:tab pos="631825" algn="l"/>
              </a:tabLst>
              <a:defRPr/>
            </a:pPr>
            <a:r>
              <a:rPr lang="cs-CZ" sz="2100" b="1" cap="all" dirty="0">
                <a:solidFill>
                  <a:prstClr val="black"/>
                </a:solidFill>
                <a:latin typeface="Calibri" pitchFamily="34" charset="0"/>
              </a:rPr>
              <a:t>ZÁSAH ZPRAVODAJSKÝCH POŘADŮ ČT A HLAVNÍCH KOMERČNÍCH STANIC MEZI DIVÁKY ORIENTOVANÝMI NA POLITICKO-EKONOMICKÉ ZPRAVODAJSTVÍ</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p>
        </p:txBody>
      </p:sp>
      <p:pic>
        <p:nvPicPr>
          <p:cNvPr id="2" name="Obrázek 6">
            <a:extLst>
              <a:ext uri="{FF2B5EF4-FFF2-40B4-BE49-F238E27FC236}">
                <a16:creationId xmlns:a16="http://schemas.microsoft.com/office/drawing/2014/main" id="{3A185931-5C2B-4439-672F-6B78470A4D1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2186FBC9-9910-5CDB-BA80-3A9DE1A72FA0}"/>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CC960190-55F7-70ED-274B-7670E890B1F2}"/>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67</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5661B6E7-D476-31E7-6F2B-DF837584E085}"/>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EEBCCA75-444A-8966-E679-693E99F8F0DC}"/>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graphicFrame>
        <p:nvGraphicFramePr>
          <p:cNvPr id="8" name="Graf 7">
            <a:extLst>
              <a:ext uri="{FF2B5EF4-FFF2-40B4-BE49-F238E27FC236}">
                <a16:creationId xmlns:a16="http://schemas.microsoft.com/office/drawing/2014/main" id="{9FB2E531-BC90-C65C-C1D1-BF3D5237C14E}"/>
              </a:ext>
            </a:extLst>
          </p:cNvPr>
          <p:cNvGraphicFramePr>
            <a:graphicFrameLocks/>
          </p:cNvGraphicFramePr>
          <p:nvPr/>
        </p:nvGraphicFramePr>
        <p:xfrm>
          <a:off x="696000" y="1984248"/>
          <a:ext cx="10800000" cy="44657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40553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a:extLst>
              <a:ext uri="{FF2B5EF4-FFF2-40B4-BE49-F238E27FC236}">
                <a16:creationId xmlns:a16="http://schemas.microsoft.com/office/drawing/2014/main" id="{0A037908-7163-4424-B524-6BAA60639BE1}"/>
              </a:ext>
            </a:extLst>
          </p:cNvPr>
          <p:cNvSpPr>
            <a:spLocks noChangeArrowheads="1"/>
          </p:cNvSpPr>
          <p:nvPr/>
        </p:nvSpPr>
        <p:spPr bwMode="auto">
          <a:xfrm>
            <a:off x="1627191" y="1988843"/>
            <a:ext cx="8937625" cy="457529"/>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algn="ctr" defTabSz="271463">
              <a:spcBef>
                <a:spcPct val="20000"/>
              </a:spcBef>
              <a:spcAft>
                <a:spcPct val="20000"/>
              </a:spcAft>
              <a:tabLst>
                <a:tab pos="631825" algn="l"/>
              </a:tabLst>
              <a:defRPr/>
            </a:pPr>
            <a:r>
              <a:rPr lang="cs-CZ" sz="1600" b="1" dirty="0">
                <a:solidFill>
                  <a:prstClr val="black"/>
                </a:solidFill>
                <a:latin typeface="Calibri" pitchFamily="34" charset="0"/>
              </a:rPr>
              <a:t>Otázka: Do jaké míry souhlasíte s výrokem </a:t>
            </a:r>
            <a:r>
              <a:rPr lang="cs-CZ" sz="1600" b="1" i="1" dirty="0">
                <a:solidFill>
                  <a:prstClr val="black"/>
                </a:solidFill>
                <a:latin typeface="Calibri" pitchFamily="34" charset="0"/>
              </a:rPr>
              <a:t>„Česká televize je důvěryhodná?“</a:t>
            </a:r>
            <a:endParaRPr lang="cs-CZ" sz="1600" b="1" dirty="0">
              <a:solidFill>
                <a:prstClr val="black"/>
              </a:solidFill>
              <a:latin typeface="Calibri" pitchFamily="34" charset="0"/>
            </a:endParaRPr>
          </a:p>
        </p:txBody>
      </p:sp>
      <p:sp>
        <p:nvSpPr>
          <p:cNvPr id="16" name="AutoShape 2">
            <a:extLst>
              <a:ext uri="{FF2B5EF4-FFF2-40B4-BE49-F238E27FC236}">
                <a16:creationId xmlns:a16="http://schemas.microsoft.com/office/drawing/2014/main" id="{7B7741F7-AFA8-45C6-9CBA-01B3DED62A63}"/>
              </a:ext>
            </a:extLst>
          </p:cNvPr>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algn="ctr" defTabSz="271463">
              <a:spcBef>
                <a:spcPct val="20000"/>
              </a:spcBef>
              <a:spcAft>
                <a:spcPct val="20000"/>
              </a:spcAft>
              <a:tabLst>
                <a:tab pos="631825" algn="l"/>
              </a:tabLst>
              <a:defRPr/>
            </a:pPr>
            <a:r>
              <a:rPr lang="cs-CZ" sz="2100" b="1" cap="all" dirty="0">
                <a:solidFill>
                  <a:prstClr val="black"/>
                </a:solidFill>
                <a:latin typeface="Calibri" pitchFamily="34" charset="0"/>
              </a:rPr>
              <a:t>2025: SOUHLAS S VÝROKEM „ČESKÁ TELEVIZE JE DŮVĚRYHODNÁ“ MEZI DIVÁKY ORIENTOVANÝMI NA POLITICKO-EKONOMICKÉ ZPRAVODAJSTVÍ v porovnání s populací 18+</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p>
        </p:txBody>
      </p:sp>
      <p:graphicFrame>
        <p:nvGraphicFramePr>
          <p:cNvPr id="2" name="Graf 1">
            <a:extLst>
              <a:ext uri="{FF2B5EF4-FFF2-40B4-BE49-F238E27FC236}">
                <a16:creationId xmlns:a16="http://schemas.microsoft.com/office/drawing/2014/main" id="{925AB73D-199A-D1EE-21C1-EDC0959B0A72}"/>
              </a:ext>
            </a:extLst>
          </p:cNvPr>
          <p:cNvGraphicFramePr>
            <a:graphicFrameLocks/>
          </p:cNvGraphicFramePr>
          <p:nvPr/>
        </p:nvGraphicFramePr>
        <p:xfrm>
          <a:off x="696000" y="2446369"/>
          <a:ext cx="10800000" cy="3862951"/>
        </p:xfrm>
        <a:graphic>
          <a:graphicData uri="http://schemas.openxmlformats.org/drawingml/2006/chart">
            <c:chart xmlns:c="http://schemas.openxmlformats.org/drawingml/2006/chart" xmlns:r="http://schemas.openxmlformats.org/officeDocument/2006/relationships" r:id="rId3"/>
          </a:graphicData>
        </a:graphic>
      </p:graphicFrame>
      <p:pic>
        <p:nvPicPr>
          <p:cNvPr id="3" name="Obrázek 6">
            <a:extLst>
              <a:ext uri="{FF2B5EF4-FFF2-40B4-BE49-F238E27FC236}">
                <a16:creationId xmlns:a16="http://schemas.microsoft.com/office/drawing/2014/main" id="{C254401D-EE02-EC0C-F6EE-9AF275E90603}"/>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F9B6720C-7BB4-7A9D-AA6B-FA7D19C213F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818FE8A9-82A2-0298-C22F-38210E66AB85}"/>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68</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276A6089-8451-C49D-AB7E-585CC8D31261}"/>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B1E30595-991C-BC8F-3371-B1A2D18E3AFC}"/>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6729418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
            <a:extLst>
              <a:ext uri="{FF2B5EF4-FFF2-40B4-BE49-F238E27FC236}">
                <a16:creationId xmlns:a16="http://schemas.microsoft.com/office/drawing/2014/main" id="{FBAAFD8E-1B32-40C0-94A8-8AFA17017091}"/>
              </a:ext>
            </a:extLst>
          </p:cNvPr>
          <p:cNvSpPr>
            <a:spLocks noChangeArrowheads="1"/>
          </p:cNvSpPr>
          <p:nvPr/>
        </p:nvSpPr>
        <p:spPr bwMode="auto">
          <a:xfrm>
            <a:off x="1627191" y="548683"/>
            <a:ext cx="8937625"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sp>
        <p:nvSpPr>
          <p:cNvPr id="10" name="TextovéPole 9"/>
          <p:cNvSpPr txBox="1"/>
          <p:nvPr/>
        </p:nvSpPr>
        <p:spPr>
          <a:xfrm>
            <a:off x="696000" y="1124747"/>
            <a:ext cx="10800000" cy="4478149"/>
          </a:xfrm>
          <a:prstGeom prst="rect">
            <a:avLst/>
          </a:prstGeom>
          <a:noFill/>
        </p:spPr>
        <p:txBody>
          <a:bodyPr wrap="square" rtlCol="0">
            <a:spAutoFit/>
          </a:bodyPr>
          <a:lstStyle/>
          <a:p>
            <a:pPr>
              <a:spcAft>
                <a:spcPts val="600"/>
              </a:spcAft>
              <a:defRPr/>
            </a:pPr>
            <a:r>
              <a:rPr lang="cs-CZ" sz="1700" i="1" dirty="0">
                <a:solidFill>
                  <a:schemeClr val="tx1">
                    <a:lumMod val="65000"/>
                    <a:lumOff val="35000"/>
                  </a:schemeClr>
                </a:solidFill>
                <a:latin typeface="Calibri"/>
              </a:rPr>
              <a:t>Poznámka: Komentáře na této straně se týkají výhradně divácké skupiny orientované na politicko-ekonomické zpravodajství.</a:t>
            </a:r>
          </a:p>
          <a:p>
            <a:pPr>
              <a:spcAft>
                <a:spcPts val="600"/>
              </a:spcAft>
              <a:defRPr/>
            </a:pPr>
            <a:endParaRPr lang="cs-CZ" sz="1700" b="1" dirty="0">
              <a:solidFill>
                <a:prstClr val="black"/>
              </a:solidFill>
              <a:latin typeface="Calibri"/>
            </a:endParaRPr>
          </a:p>
          <a:p>
            <a:pPr marL="285750" indent="-285750" algn="just">
              <a:spcAft>
                <a:spcPts val="600"/>
              </a:spcAft>
              <a:buFont typeface="Arial" pitchFamily="34" charset="0"/>
              <a:buChar char="•"/>
              <a:defRPr/>
            </a:pPr>
            <a:r>
              <a:rPr lang="cs-CZ" sz="1700" b="1" dirty="0">
                <a:latin typeface="+mj-lt"/>
              </a:rPr>
              <a:t>Průměrný týdenní zásah celkem zpravodajských, publicistických a diskusních pořadů ČT v cílové skupině diváků orientovaných na politicko-ekonomické zpravodajství dosáhl v minulém roce 64 %, což bylo o 22 p.b. více než v obecné populaci 15+.</a:t>
            </a:r>
          </a:p>
          <a:p>
            <a:pPr marL="285750" indent="-285750" algn="just">
              <a:spcAft>
                <a:spcPts val="600"/>
              </a:spcAft>
              <a:buFont typeface="Arial" pitchFamily="34" charset="0"/>
              <a:buChar char="•"/>
              <a:defRPr/>
            </a:pPr>
            <a:r>
              <a:rPr lang="cs-CZ" sz="1700" dirty="0">
                <a:latin typeface="+mj-lt"/>
              </a:rPr>
              <a:t>Z jednotlivých podtypů jsme u diváků orientovaných na politicko-ekonomické zpravodajství zaznamenali nejvyšší průměrný týdenní zásah zpravodajskými pořady (60 %). Zásah publicistickými a diskusními pořady činil v této specifické skupině 33 %, resp. 32 %.</a:t>
            </a:r>
            <a:r>
              <a:rPr lang="cs-CZ" sz="1700" dirty="0">
                <a:highlight>
                  <a:srgbClr val="FFFF00"/>
                </a:highlight>
                <a:latin typeface="+mj-lt"/>
              </a:rPr>
              <a:t> </a:t>
            </a:r>
          </a:p>
          <a:p>
            <a:pPr marL="285750" indent="-285750" algn="just">
              <a:spcAft>
                <a:spcPts val="600"/>
              </a:spcAft>
              <a:buFont typeface="Arial" pitchFamily="34" charset="0"/>
              <a:buChar char="•"/>
              <a:defRPr/>
            </a:pPr>
            <a:r>
              <a:rPr lang="cs-CZ" sz="1700" b="1" dirty="0">
                <a:latin typeface="+mj-lt"/>
              </a:rPr>
              <a:t>Zpravodajské pořady České televize i nadále zasahují týdně v průměru výrazně vyšší podíl diváků orientovaných na politicko-ekonomické zpravodajství než zpravodajství komerčních stanic TV Nova</a:t>
            </a:r>
            <a:r>
              <a:rPr lang="cs-CZ" sz="1700" dirty="0">
                <a:latin typeface="+mj-lt"/>
              </a:rPr>
              <a:t> (rozdíl 25 p.b.) </a:t>
            </a:r>
            <a:r>
              <a:rPr lang="cs-CZ" sz="1700" b="1" dirty="0">
                <a:latin typeface="+mj-lt"/>
              </a:rPr>
              <a:t>a</a:t>
            </a:r>
            <a:r>
              <a:rPr lang="cs-CZ" sz="1700" dirty="0">
                <a:latin typeface="+mj-lt"/>
              </a:rPr>
              <a:t> </a:t>
            </a:r>
            <a:r>
              <a:rPr lang="cs-CZ" sz="1700" b="1" dirty="0">
                <a:latin typeface="+mj-lt"/>
              </a:rPr>
              <a:t>TV Prima</a:t>
            </a:r>
            <a:r>
              <a:rPr lang="cs-CZ" sz="1700" dirty="0">
                <a:latin typeface="+mj-lt"/>
              </a:rPr>
              <a:t> (rozdíl 33 p.b.).</a:t>
            </a:r>
          </a:p>
          <a:p>
            <a:pPr marL="285750" indent="-285750" algn="just">
              <a:spcAft>
                <a:spcPts val="600"/>
              </a:spcAft>
              <a:buFont typeface="Arial" pitchFamily="34" charset="0"/>
              <a:buChar char="•"/>
              <a:defRPr/>
            </a:pPr>
            <a:r>
              <a:rPr lang="cs-CZ" sz="1700" b="1" dirty="0">
                <a:latin typeface="+mj-lt"/>
              </a:rPr>
              <a:t>Celkem 69 % diváků orientovaných na politicko-ekonomické zpravodajství vnímá ČT jako důvěryhodnou. </a:t>
            </a:r>
            <a:r>
              <a:rPr lang="cs-CZ" sz="1700" dirty="0">
                <a:latin typeface="+mj-lt"/>
              </a:rPr>
              <a:t>V celé dospělé populaci činí tato hodnota 62 %*.</a:t>
            </a:r>
          </a:p>
          <a:p>
            <a:pPr marL="285750" indent="-285750">
              <a:spcAft>
                <a:spcPts val="600"/>
              </a:spcAft>
              <a:buFont typeface="Arial" pitchFamily="34" charset="0"/>
              <a:buChar char="•"/>
              <a:defRPr/>
            </a:pPr>
            <a:endParaRPr lang="cs-CZ" sz="1700" b="1" dirty="0">
              <a:solidFill>
                <a:prstClr val="black"/>
              </a:solidFill>
              <a:highlight>
                <a:srgbClr val="FFFF00"/>
              </a:highlight>
              <a:latin typeface="+mj-lt"/>
            </a:endParaRPr>
          </a:p>
        </p:txBody>
      </p:sp>
      <p:sp>
        <p:nvSpPr>
          <p:cNvPr id="14" name="Zástupný symbol pro datum 7">
            <a:extLst>
              <a:ext uri="{FF2B5EF4-FFF2-40B4-BE49-F238E27FC236}">
                <a16:creationId xmlns:a16="http://schemas.microsoft.com/office/drawing/2014/main" id="{B96A6E99-337B-423D-847E-ACF088F75FB0}"/>
              </a:ext>
            </a:extLst>
          </p:cNvPr>
          <p:cNvSpPr txBox="1">
            <a:spLocks/>
          </p:cNvSpPr>
          <p:nvPr/>
        </p:nvSpPr>
        <p:spPr bwMode="auto">
          <a:xfrm>
            <a:off x="5591944" y="6023872"/>
            <a:ext cx="6228692" cy="431846"/>
          </a:xfrm>
          <a:prstGeom prst="rect">
            <a:avLst/>
          </a:prstGeom>
          <a:noFill/>
          <a:ln w="9525">
            <a:noFill/>
            <a:miter lim="800000"/>
            <a:headEnd/>
            <a:tailEnd/>
          </a:ln>
        </p:spPr>
        <p:txBody>
          <a:bodyPr lIns="0" rIns="0" anchor="t"/>
          <a:lstStyle>
            <a:defPPr>
              <a:defRPr lang="cs-CZ"/>
            </a:defPPr>
            <a:lvl1pPr algn="r">
              <a:defRPr sz="1200">
                <a:latin typeface="+mj-lt"/>
                <a:cs typeface="Arial" charset="0"/>
              </a:defRPr>
            </a:lvl1pPr>
          </a:lstStyle>
          <a:p>
            <a:r>
              <a:rPr lang="cs-CZ" sz="1000" dirty="0"/>
              <a:t>* Jedná se o součet podílů odpovědí „</a:t>
            </a:r>
            <a:r>
              <a:rPr lang="cs-CZ" sz="1000" i="1" dirty="0"/>
              <a:t>rozhodně souhlasím</a:t>
            </a:r>
            <a:r>
              <a:rPr lang="cs-CZ" sz="1000" dirty="0"/>
              <a:t>“ a „</a:t>
            </a:r>
            <a:r>
              <a:rPr lang="cs-CZ" sz="1000" i="1" dirty="0"/>
              <a:t>spíše souhlasím</a:t>
            </a:r>
            <a:r>
              <a:rPr lang="cs-CZ" sz="1000" dirty="0"/>
              <a:t>“ na otázku „</a:t>
            </a:r>
            <a:r>
              <a:rPr lang="cs-CZ" sz="1000" i="1" dirty="0"/>
              <a:t>Do jaké míry osobně souhlasíte s výrokem ‚Česká televize je důvěryhodná</a:t>
            </a:r>
            <a:r>
              <a:rPr lang="cs-CZ" sz="1000" dirty="0"/>
              <a:t>?‘“, která je součástí trackingu ČT.</a:t>
            </a:r>
          </a:p>
        </p:txBody>
      </p:sp>
      <p:pic>
        <p:nvPicPr>
          <p:cNvPr id="2" name="Obrázek 6">
            <a:extLst>
              <a:ext uri="{FF2B5EF4-FFF2-40B4-BE49-F238E27FC236}">
                <a16:creationId xmlns:a16="http://schemas.microsoft.com/office/drawing/2014/main" id="{78D3E7C4-3D41-2753-FCDE-DB0C0B8E09D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E1C7C4EF-CF88-3527-60CB-A1B80C360E2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CA13ECB1-2521-00C6-6E94-BCF632364F3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69</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0069AD9F-E958-38A1-1BF9-D33034524342}"/>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EEA1FBE0-54A1-7D3C-8F75-0DCE25C6DDC9}"/>
              </a:ext>
            </a:extLst>
          </p:cNvPr>
          <p:cNvSpPr txBox="1">
            <a:spLocks/>
          </p:cNvSpPr>
          <p:nvPr/>
        </p:nvSpPr>
        <p:spPr bwMode="auto">
          <a:xfrm>
            <a:off x="6960096" y="15079"/>
            <a:ext cx="4860540"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118468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99BA82AE-910E-405C-A613-782116084531}"/>
              </a:ext>
            </a:extLst>
          </p:cNvPr>
          <p:cNvSpPr>
            <a:spLocks noChangeArrowheads="1"/>
          </p:cNvSpPr>
          <p:nvPr/>
        </p:nvSpPr>
        <p:spPr bwMode="auto">
          <a:xfrm>
            <a:off x="696000" y="736848"/>
            <a:ext cx="10800000" cy="5572472"/>
          </a:xfrm>
          <a:prstGeom prst="roundRect">
            <a:avLst>
              <a:gd name="adj" fmla="val 0"/>
            </a:avLst>
          </a:prstGeom>
          <a:noFill/>
          <a:ln>
            <a:noFill/>
          </a:ln>
        </p:spPr>
        <p:txBody>
          <a:bodyPr lIns="91431" tIns="45716" rIns="91431" bIns="45716"/>
          <a:lstStyle/>
          <a:p>
            <a:pPr indent="12700" algn="just" defTabSz="258763">
              <a:tabLst>
                <a:tab pos="533400" algn="l"/>
              </a:tabLst>
            </a:pPr>
            <a:r>
              <a:rPr lang="cs-CZ" sz="1700" b="1" dirty="0">
                <a:latin typeface="Calibri" pitchFamily="34" charset="0"/>
              </a:rPr>
              <a:t>Základním stavebním kamenem všech hodnocení jsou </a:t>
            </a:r>
            <a:r>
              <a:rPr lang="cs-CZ" sz="1700" b="1" u="sng" dirty="0">
                <a:latin typeface="Calibri" pitchFamily="34" charset="0"/>
              </a:rPr>
              <a:t>indikátory</a:t>
            </a:r>
            <a:r>
              <a:rPr lang="cs-CZ" sz="1700" b="1" dirty="0">
                <a:latin typeface="Calibri" pitchFamily="34" charset="0"/>
              </a:rPr>
              <a:t>. Pracujeme se třemi typy indikátorů, které se vzájemně odlišují typem dat, která využívají:</a:t>
            </a:r>
          </a:p>
          <a:p>
            <a:pPr indent="12700" algn="just" defTabSz="258763">
              <a:tabLst>
                <a:tab pos="533400" algn="l"/>
              </a:tabLst>
            </a:pPr>
            <a:endParaRPr lang="cs-CZ" sz="1000" b="1" dirty="0">
              <a:latin typeface="Calibri" pitchFamily="34" charset="0"/>
            </a:endParaRPr>
          </a:p>
          <a:p>
            <a:pPr indent="12700" algn="just" defTabSz="258763">
              <a:tabLst>
                <a:tab pos="533400" algn="l"/>
              </a:tabLst>
            </a:pPr>
            <a:r>
              <a:rPr lang="cs-CZ" sz="1700" dirty="0">
                <a:latin typeface="Calibri" pitchFamily="34" charset="0"/>
              </a:rPr>
              <a:t>	I. Indikátory vycházející z </a:t>
            </a:r>
            <a:r>
              <a:rPr lang="cs-CZ" sz="1700" b="1" dirty="0">
                <a:latin typeface="Calibri" pitchFamily="34" charset="0"/>
              </a:rPr>
              <a:t>měřitelného chování diváků a měřitelných postojů veřejnosti:</a:t>
            </a:r>
          </a:p>
          <a:p>
            <a:pPr indent="12700" algn="just" defTabSz="258763">
              <a:tabLst>
                <a:tab pos="533400" algn="l"/>
              </a:tabLst>
            </a:pPr>
            <a:endParaRPr lang="cs-CZ" sz="400" b="1" u="sng" dirty="0">
              <a:latin typeface="Calibri" pitchFamily="34" charset="0"/>
            </a:endParaRPr>
          </a:p>
          <a:p>
            <a:pPr marL="877888" lvl="1" indent="-342900" algn="just" defTabSz="258763">
              <a:spcBef>
                <a:spcPct val="10000"/>
              </a:spcBef>
              <a:spcAft>
                <a:spcPct val="10000"/>
              </a:spcAft>
              <a:buFontTx/>
              <a:buChar char="•"/>
              <a:tabLst>
                <a:tab pos="533400" algn="l"/>
              </a:tabLst>
            </a:pPr>
            <a:r>
              <a:rPr lang="cs-CZ" sz="1600" b="1" dirty="0">
                <a:latin typeface="Calibri" pitchFamily="34" charset="0"/>
              </a:rPr>
              <a:t>Elektronické měření sledovanosti ATO</a:t>
            </a:r>
            <a:r>
              <a:rPr lang="cs-CZ" sz="1600" dirty="0">
                <a:latin typeface="Calibri" pitchFamily="34" charset="0"/>
              </a:rPr>
              <a:t> (peoplemetry) – výzkum sledovanosti TV;</a:t>
            </a:r>
          </a:p>
          <a:p>
            <a:pPr marL="877888" lvl="1" indent="-342900" algn="just" defTabSz="258763">
              <a:spcBef>
                <a:spcPct val="10000"/>
              </a:spcBef>
              <a:spcAft>
                <a:spcPct val="10000"/>
              </a:spcAft>
              <a:buFontTx/>
              <a:buChar char="•"/>
              <a:tabLst>
                <a:tab pos="533400" algn="l"/>
              </a:tabLst>
            </a:pPr>
            <a:r>
              <a:rPr lang="cs-CZ" sz="1600" b="1" dirty="0">
                <a:latin typeface="Calibri" pitchFamily="34" charset="0"/>
              </a:rPr>
              <a:t>Monitoring nových médií</a:t>
            </a:r>
            <a:r>
              <a:rPr lang="cs-CZ" sz="1600" dirty="0">
                <a:latin typeface="Calibri" pitchFamily="34" charset="0"/>
              </a:rPr>
              <a:t> – sledovanost kanálů online, sledovanost webového archivu, spokojenost s webovými stránkami ČT, dosah sociálních sítí ČT a podobně;</a:t>
            </a:r>
          </a:p>
          <a:p>
            <a:pPr marL="877888" lvl="1" indent="-342900" algn="just" defTabSz="258763">
              <a:spcBef>
                <a:spcPct val="10000"/>
              </a:spcBef>
              <a:spcAft>
                <a:spcPct val="10000"/>
              </a:spcAft>
              <a:buFontTx/>
              <a:buChar char="•"/>
              <a:tabLst>
                <a:tab pos="533400" algn="l"/>
              </a:tabLst>
            </a:pPr>
            <a:r>
              <a:rPr lang="cs-CZ" sz="1600" b="1" dirty="0">
                <a:latin typeface="Calibri" pitchFamily="34" charset="0"/>
              </a:rPr>
              <a:t>Denní kontinuální výzkum (DKV)</a:t>
            </a:r>
            <a:r>
              <a:rPr lang="cs-CZ" sz="1600" dirty="0">
                <a:latin typeface="Calibri" pitchFamily="34" charset="0"/>
              </a:rPr>
              <a:t> – dlouhodobý interní výzkum ČT, modifikovaný pro potřeby měření veřejné hodnoty;</a:t>
            </a:r>
          </a:p>
          <a:p>
            <a:pPr marL="877888" lvl="1" indent="-342900" algn="just" defTabSz="258763">
              <a:spcBef>
                <a:spcPct val="10000"/>
              </a:spcBef>
              <a:spcAft>
                <a:spcPct val="10000"/>
              </a:spcAft>
              <a:buFontTx/>
              <a:buChar char="•"/>
              <a:tabLst>
                <a:tab pos="533400" algn="l"/>
              </a:tabLst>
            </a:pPr>
            <a:r>
              <a:rPr lang="cs-CZ" sz="1600" b="1" dirty="0">
                <a:latin typeface="Calibri" pitchFamily="34" charset="0"/>
              </a:rPr>
              <a:t>Trackingový výzkum</a:t>
            </a:r>
            <a:r>
              <a:rPr lang="cs-CZ" sz="1600" dirty="0">
                <a:latin typeface="Calibri" pitchFamily="34" charset="0"/>
              </a:rPr>
              <a:t> – pravidelný výzkum s půlroční periodicitou.</a:t>
            </a:r>
            <a:endParaRPr lang="cs-CZ" sz="1600" i="1" dirty="0">
              <a:latin typeface="Calibri" pitchFamily="34" charset="0"/>
            </a:endParaRPr>
          </a:p>
          <a:p>
            <a:pPr indent="12700" algn="just" defTabSz="258763">
              <a:spcBef>
                <a:spcPct val="10000"/>
              </a:spcBef>
              <a:spcAft>
                <a:spcPct val="10000"/>
              </a:spcAft>
              <a:tabLst>
                <a:tab pos="533400" algn="l"/>
              </a:tabLst>
            </a:pPr>
            <a:endParaRPr lang="cs-CZ" sz="1000" dirty="0">
              <a:latin typeface="Calibri" pitchFamily="34" charset="0"/>
            </a:endParaRPr>
          </a:p>
          <a:p>
            <a:pPr indent="12700" algn="just" defTabSz="258763">
              <a:spcBef>
                <a:spcPct val="10000"/>
              </a:spcBef>
              <a:spcAft>
                <a:spcPct val="10000"/>
              </a:spcAft>
              <a:tabLst>
                <a:tab pos="533400" algn="l"/>
              </a:tabLst>
            </a:pPr>
            <a:r>
              <a:rPr lang="cs-CZ" sz="1700" dirty="0">
                <a:latin typeface="Calibri" pitchFamily="34" charset="0"/>
              </a:rPr>
              <a:t>	II. Indikátory vycházející z </a:t>
            </a:r>
            <a:r>
              <a:rPr lang="cs-CZ" sz="1700" b="1" dirty="0">
                <a:latin typeface="Calibri" pitchFamily="34" charset="0"/>
              </a:rPr>
              <a:t>expertních analýz</a:t>
            </a:r>
            <a:r>
              <a:rPr lang="cs-CZ" sz="1700" dirty="0">
                <a:latin typeface="Calibri" pitchFamily="34" charset="0"/>
              </a:rPr>
              <a:t> naplňování definovaných principů:</a:t>
            </a:r>
          </a:p>
          <a:p>
            <a:pPr indent="12700" algn="just" defTabSz="258763">
              <a:spcBef>
                <a:spcPct val="10000"/>
              </a:spcBef>
              <a:spcAft>
                <a:spcPct val="10000"/>
              </a:spcAft>
              <a:tabLst>
                <a:tab pos="533400" algn="l"/>
              </a:tabLst>
            </a:pPr>
            <a:endParaRPr lang="cs-CZ" sz="400" b="1" dirty="0">
              <a:latin typeface="Calibri" pitchFamily="34" charset="0"/>
            </a:endParaRPr>
          </a:p>
          <a:p>
            <a:pPr marL="877888" lvl="1" indent="-342900" algn="just" defTabSz="258763">
              <a:spcBef>
                <a:spcPct val="10000"/>
              </a:spcBef>
              <a:spcAft>
                <a:spcPct val="10000"/>
              </a:spcAft>
              <a:buFontTx/>
              <a:buChar char="•"/>
              <a:tabLst>
                <a:tab pos="533400" algn="l"/>
              </a:tabLst>
            </a:pPr>
            <a:r>
              <a:rPr lang="cs-CZ" sz="1600" b="1" dirty="0">
                <a:latin typeface="Calibri" pitchFamily="34" charset="0"/>
              </a:rPr>
              <a:t>Expertní posouzení</a:t>
            </a:r>
            <a:r>
              <a:rPr lang="cs-CZ" sz="1600" dirty="0">
                <a:latin typeface="Calibri" pitchFamily="34" charset="0"/>
              </a:rPr>
              <a:t> – kvalitativní odborné rozbory a posudky orientované na různé oblasti vysílání ČT (na zpracování významných kauz, programovou skladbu a podobně);</a:t>
            </a:r>
          </a:p>
          <a:p>
            <a:pPr marL="877888" lvl="1" indent="-342900" algn="just" defTabSz="258763">
              <a:spcBef>
                <a:spcPct val="10000"/>
              </a:spcBef>
              <a:spcAft>
                <a:spcPct val="10000"/>
              </a:spcAft>
              <a:buFontTx/>
              <a:buChar char="•"/>
              <a:tabLst>
                <a:tab pos="533400" algn="l"/>
              </a:tabLst>
            </a:pPr>
            <a:r>
              <a:rPr lang="cs-CZ" sz="1600" b="1" dirty="0">
                <a:latin typeface="Calibri" pitchFamily="34" charset="0"/>
              </a:rPr>
              <a:t>Obsahová analýza</a:t>
            </a:r>
            <a:r>
              <a:rPr lang="cs-CZ" sz="1600" dirty="0">
                <a:latin typeface="Calibri" pitchFamily="34" charset="0"/>
              </a:rPr>
              <a:t> – specifický typ expertního posouzení zaměřený na různé programové typy, například na zpravodajské, publicistické a diskusní pořady.</a:t>
            </a:r>
          </a:p>
          <a:p>
            <a:pPr indent="12700" algn="just" defTabSz="258763">
              <a:spcBef>
                <a:spcPct val="10000"/>
              </a:spcBef>
              <a:spcAft>
                <a:spcPct val="10000"/>
              </a:spcAft>
              <a:tabLst>
                <a:tab pos="533400" algn="l"/>
              </a:tabLst>
            </a:pPr>
            <a:endParaRPr lang="cs-CZ" sz="1000" i="1" dirty="0">
              <a:latin typeface="Calibri" pitchFamily="34" charset="0"/>
            </a:endParaRPr>
          </a:p>
          <a:p>
            <a:pPr indent="12700" algn="just" defTabSz="258763">
              <a:spcBef>
                <a:spcPct val="10000"/>
              </a:spcBef>
              <a:spcAft>
                <a:spcPct val="10000"/>
              </a:spcAft>
              <a:tabLst>
                <a:tab pos="533400" algn="l"/>
              </a:tabLst>
            </a:pPr>
            <a:r>
              <a:rPr lang="cs-CZ" sz="1700" dirty="0">
                <a:latin typeface="Calibri" pitchFamily="34" charset="0"/>
              </a:rPr>
              <a:t>	III. Indikátory vycházející z tzv. </a:t>
            </a:r>
            <a:r>
              <a:rPr lang="cs-CZ" sz="1700" b="1" dirty="0">
                <a:latin typeface="Calibri" pitchFamily="34" charset="0"/>
              </a:rPr>
              <a:t>„tvrdých dat“:</a:t>
            </a:r>
          </a:p>
          <a:p>
            <a:pPr indent="12700" algn="just" defTabSz="258763">
              <a:spcBef>
                <a:spcPct val="10000"/>
              </a:spcBef>
              <a:spcAft>
                <a:spcPct val="10000"/>
              </a:spcAft>
              <a:tabLst>
                <a:tab pos="533400" algn="l"/>
              </a:tabLst>
            </a:pPr>
            <a:endParaRPr lang="cs-CZ" sz="400" b="1" dirty="0">
              <a:latin typeface="Calibri" pitchFamily="34" charset="0"/>
            </a:endParaRPr>
          </a:p>
          <a:p>
            <a:pPr marL="877888" lvl="1" indent="-342900" algn="just" defTabSz="258763">
              <a:spcBef>
                <a:spcPct val="10000"/>
              </a:spcBef>
              <a:spcAft>
                <a:spcPct val="10000"/>
              </a:spcAft>
              <a:buFontTx/>
              <a:buChar char="•"/>
              <a:tabLst>
                <a:tab pos="533400" algn="l"/>
              </a:tabLst>
            </a:pPr>
            <a:r>
              <a:rPr lang="cs-CZ" sz="1600" b="1" dirty="0">
                <a:latin typeface="Calibri" pitchFamily="34" charset="0"/>
              </a:rPr>
              <a:t>Databáze odvysílaných pořadů PROVYS</a:t>
            </a:r>
            <a:endParaRPr lang="cs-CZ" sz="1600" dirty="0">
              <a:latin typeface="Calibri" pitchFamily="34" charset="0"/>
            </a:endParaRPr>
          </a:p>
          <a:p>
            <a:pPr marL="77788" algn="just" defTabSz="258763">
              <a:spcBef>
                <a:spcPct val="10000"/>
              </a:spcBef>
              <a:spcAft>
                <a:spcPct val="10000"/>
              </a:spcAft>
              <a:tabLst>
                <a:tab pos="533400" algn="l"/>
              </a:tabLst>
            </a:pPr>
            <a:endParaRPr lang="cs-CZ" sz="1000" dirty="0">
              <a:latin typeface="Calibri" pitchFamily="34" charset="0"/>
            </a:endParaRPr>
          </a:p>
          <a:p>
            <a:pPr marL="77788" algn="just" defTabSz="258763">
              <a:spcBef>
                <a:spcPct val="10000"/>
              </a:spcBef>
              <a:spcAft>
                <a:spcPct val="10000"/>
              </a:spcAft>
              <a:tabLst>
                <a:tab pos="533400" algn="l"/>
              </a:tabLst>
            </a:pPr>
            <a:r>
              <a:rPr lang="cs-CZ" sz="1700" dirty="0">
                <a:latin typeface="Calibri" pitchFamily="34" charset="0"/>
              </a:rPr>
              <a:t>Všechny sledované indikátory vycházejí ze zdrojů uvedených na následujících dvou listech.</a:t>
            </a:r>
          </a:p>
          <a:p>
            <a:pPr indent="12700" defTabSz="258763">
              <a:tabLst>
                <a:tab pos="533400" algn="l"/>
              </a:tabLst>
            </a:pPr>
            <a:endParaRPr lang="cs-CZ" sz="1600" dirty="0">
              <a:latin typeface="Calibri" pitchFamily="34" charset="0"/>
            </a:endParaRPr>
          </a:p>
        </p:txBody>
      </p:sp>
      <p:sp>
        <p:nvSpPr>
          <p:cNvPr id="15" name="Zástupný symbol pro datum 7"/>
          <p:cNvSpPr txBox="1">
            <a:spLocks/>
          </p:cNvSpPr>
          <p:nvPr/>
        </p:nvSpPr>
        <p:spPr bwMode="auto">
          <a:xfrm>
            <a:off x="1884366"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latin typeface="Calibri" pitchFamily="34" charset="0"/>
              </a:rPr>
              <a:t>TYPY INDIKÁTORŮ A DAT</a:t>
            </a:r>
          </a:p>
        </p:txBody>
      </p:sp>
      <p:pic>
        <p:nvPicPr>
          <p:cNvPr id="2" name="Obrázek 6">
            <a:extLst>
              <a:ext uri="{FF2B5EF4-FFF2-40B4-BE49-F238E27FC236}">
                <a16:creationId xmlns:a16="http://schemas.microsoft.com/office/drawing/2014/main" id="{2505C5D0-5BD1-50BB-C653-666ACC0AE794}"/>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2FB84558-4B15-6EA1-B523-B43FB81E6F1F}"/>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A2CA4401-5520-58CB-3972-0201BF38F008}"/>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CD865355-A436-2281-49B7-CB13DD2BABDD}"/>
              </a:ext>
            </a:extLst>
          </p:cNvPr>
          <p:cNvSpPr txBox="1">
            <a:spLocks/>
          </p:cNvSpPr>
          <p:nvPr/>
        </p:nvSpPr>
        <p:spPr bwMode="auto">
          <a:xfrm>
            <a:off x="370800"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20293185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7"/>
          <p:cNvSpPr txBox="1">
            <a:spLocks/>
          </p:cNvSpPr>
          <p:nvPr/>
        </p:nvSpPr>
        <p:spPr bwMode="auto">
          <a:xfrm>
            <a:off x="1884366"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2800" dirty="0">
                <a:latin typeface="Calibri" pitchFamily="34" charset="0"/>
              </a:rPr>
              <a:t>CÍL 2 – Podpora vzdělanosti a vzdělávání</a:t>
            </a:r>
            <a:endParaRPr lang="cs-CZ" sz="2800" dirty="0">
              <a:latin typeface="+mj-lt"/>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696000" y="1831174"/>
            <a:ext cx="10800000" cy="2523768"/>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VYBRANÉ POŽADAVKY NA VYSÍLÁNÍ SPADAJÍCÍ POD CÍL 2</a:t>
            </a:r>
            <a:endParaRPr lang="cs-CZ" sz="1500" dirty="0">
              <a:solidFill>
                <a:prstClr val="black"/>
              </a:solidFill>
              <a:latin typeface="Calibri"/>
            </a:endParaRPr>
          </a:p>
          <a:p>
            <a:pPr marL="285750" indent="-285750" algn="just">
              <a:spcAft>
                <a:spcPts val="600"/>
              </a:spcAft>
              <a:buFont typeface="Arial" panose="020B0604020202020204" pitchFamily="34" charset="0"/>
              <a:buChar char="•"/>
            </a:pPr>
            <a:r>
              <a:rPr lang="cs-CZ" sz="1300" i="1" dirty="0">
                <a:solidFill>
                  <a:prstClr val="black"/>
                </a:solidFill>
                <a:latin typeface="Calibri"/>
              </a:rPr>
              <a:t>„Česká televize vytváří a v programu vyčleňuje pevné místo pro populárně vzdělávací a osvětové pořady určené různým věkovým i zájmovým skupinám. Využívá výhod a zvláštních forem, jež poskytuje televizní komunikace, a vhodně tak doplňuje zdroj pramenů, z nichž lidé mohou získávat poznání. Tam, kde je to možné a vhodné, doplní uvedení vzdělávacího či osvětového pořadu nabídkou dalších zdrojů informací o tématu včetně publikace vzdělávacích informací na vlastních internetových stránkách (e-learning).“</a:t>
            </a:r>
            <a:r>
              <a:rPr lang="cs-CZ" sz="1300" dirty="0">
                <a:solidFill>
                  <a:prstClr val="black"/>
                </a:solidFill>
                <a:latin typeface="Calibri"/>
              </a:rPr>
              <a:t> (Kodex ČT, čl. 10 odst. 10.1) </a:t>
            </a:r>
          </a:p>
          <a:p>
            <a:pPr marL="285750" indent="-285750" algn="just">
              <a:spcAft>
                <a:spcPts val="600"/>
              </a:spcAft>
              <a:buFont typeface="Arial" panose="020B0604020202020204" pitchFamily="34" charset="0"/>
              <a:buChar char="•"/>
            </a:pPr>
            <a:r>
              <a:rPr lang="cs-CZ" sz="1300" i="1" dirty="0">
                <a:solidFill>
                  <a:prstClr val="black"/>
                </a:solidFill>
                <a:latin typeface="Calibri"/>
              </a:rPr>
              <a:t>„Ve skladbě vzdělávacích pořadů České televize je značná pozornost věnována pořadům přispívajícím k znalosti cizích jazyků.“</a:t>
            </a:r>
            <a:r>
              <a:rPr lang="cs-CZ" sz="1300" dirty="0">
                <a:solidFill>
                  <a:prstClr val="black"/>
                </a:solidFill>
                <a:latin typeface="Calibri"/>
              </a:rPr>
              <a:t> (Kodex ČT, čl. 10 odst. 10.2) </a:t>
            </a:r>
          </a:p>
          <a:p>
            <a:pPr marL="285750" indent="-285750" algn="just">
              <a:spcAft>
                <a:spcPts val="600"/>
              </a:spcAft>
              <a:buFont typeface="Arial" panose="020B0604020202020204" pitchFamily="34" charset="0"/>
              <a:buChar char="•"/>
            </a:pPr>
            <a:r>
              <a:rPr lang="cs-CZ" sz="1300" i="1" dirty="0">
                <a:solidFill>
                  <a:prstClr val="black"/>
                </a:solidFill>
                <a:latin typeface="Calibri"/>
              </a:rPr>
              <a:t>„Česká televize se podílí na obecně prospěšných kampaních zaměřených na osvětu bezplatným vysíláním upoutávek nebo informativních materiálů (spotů).“</a:t>
            </a:r>
            <a:r>
              <a:rPr lang="cs-CZ" sz="1300" dirty="0">
                <a:solidFill>
                  <a:prstClr val="black"/>
                </a:solidFill>
                <a:latin typeface="Calibri"/>
              </a:rPr>
              <a:t> (Kodex ČT, čl. 10 odst. 10.3) </a:t>
            </a:r>
          </a:p>
          <a:p>
            <a:pPr marL="285750" indent="-285750" algn="just">
              <a:spcAft>
                <a:spcPts val="600"/>
              </a:spcAft>
              <a:buFont typeface="Arial" panose="020B0604020202020204" pitchFamily="34" charset="0"/>
              <a:buChar char="•"/>
            </a:pPr>
            <a:r>
              <a:rPr lang="cs-CZ" sz="1300" dirty="0">
                <a:solidFill>
                  <a:prstClr val="black"/>
                </a:solidFill>
                <a:latin typeface="Calibri"/>
              </a:rPr>
              <a:t>„</a:t>
            </a:r>
            <a:r>
              <a:rPr lang="cs-CZ" sz="1300" i="1" dirty="0">
                <a:solidFill>
                  <a:prstClr val="black"/>
                </a:solidFill>
                <a:latin typeface="Calibri"/>
              </a:rPr>
              <a:t>Hlavními úkoly veřejné služby v oblasti televizního vysílání jsou zejména: … přispívání k právnímu vědomí obyvatel České republiky.</a:t>
            </a:r>
            <a:r>
              <a:rPr lang="cs-CZ" sz="1300" dirty="0">
                <a:solidFill>
                  <a:prstClr val="black"/>
                </a:solidFill>
                <a:latin typeface="Calibri"/>
              </a:rPr>
              <a:t>“ (Zákon o ČT, § 2 odst. 2 písm. b)</a:t>
            </a:r>
          </a:p>
        </p:txBody>
      </p:sp>
      <p:pic>
        <p:nvPicPr>
          <p:cNvPr id="2" name="Obrázek 6">
            <a:extLst>
              <a:ext uri="{FF2B5EF4-FFF2-40B4-BE49-F238E27FC236}">
                <a16:creationId xmlns:a16="http://schemas.microsoft.com/office/drawing/2014/main" id="{C53E454A-173E-BF21-31B6-BCBC40FA98F5}"/>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AD98F041-DAEF-F8EF-60C4-E692689D57D5}"/>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01E2899A-6D13-0932-F0CD-62280C0CA00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70</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1620BF35-D4AE-6DB4-0437-943FD483C0B5}"/>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19141178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ál 16">
            <a:extLst>
              <a:ext uri="{FF2B5EF4-FFF2-40B4-BE49-F238E27FC236}">
                <a16:creationId xmlns:a16="http://schemas.microsoft.com/office/drawing/2014/main" id="{6E038563-6DF7-4A1E-8CD1-94BFE3A96640}"/>
              </a:ext>
            </a:extLst>
          </p:cNvPr>
          <p:cNvSpPr/>
          <p:nvPr/>
        </p:nvSpPr>
        <p:spPr>
          <a:xfrm>
            <a:off x="11136560" y="545918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2" name="AutoShape 2">
            <a:extLst>
              <a:ext uri="{FF2B5EF4-FFF2-40B4-BE49-F238E27FC236}">
                <a16:creationId xmlns:a16="http://schemas.microsoft.com/office/drawing/2014/main" id="{EF786003-A635-4E27-AD9D-EF9A3662A4A1}"/>
              </a:ext>
            </a:extLst>
          </p:cNvPr>
          <p:cNvSpPr>
            <a:spLocks noChangeArrowheads="1"/>
          </p:cNvSpPr>
          <p:nvPr/>
        </p:nvSpPr>
        <p:spPr bwMode="auto">
          <a:xfrm>
            <a:off x="1611896"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ZÁKLADNÍ PŘEHLED</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Tracking ČT, PROVYS ČT, DKV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pic>
        <p:nvPicPr>
          <p:cNvPr id="3" name="Obrázek 6">
            <a:extLst>
              <a:ext uri="{FF2B5EF4-FFF2-40B4-BE49-F238E27FC236}">
                <a16:creationId xmlns:a16="http://schemas.microsoft.com/office/drawing/2014/main" id="{9C21D273-A838-783B-86F0-A3E7C078D94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2113BD9E-CFD3-7B22-CA27-77D253A9CF9B}"/>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E15DBE86-EC33-1E2A-07D6-2E8D3219C8B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71</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AD79DB98-4021-2591-5292-B374F6E092B6}"/>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62DB4959-570A-8EB9-8EC0-B94C4AFCDE85}"/>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graphicFrame>
        <p:nvGraphicFramePr>
          <p:cNvPr id="8" name="Graf 7">
            <a:extLst>
              <a:ext uri="{FF2B5EF4-FFF2-40B4-BE49-F238E27FC236}">
                <a16:creationId xmlns:a16="http://schemas.microsoft.com/office/drawing/2014/main" id="{899013DC-1F25-C983-50FA-213FBC29A344}"/>
              </a:ext>
            </a:extLst>
          </p:cNvPr>
          <p:cNvGraphicFramePr>
            <a:graphicFrameLocks/>
          </p:cNvGraphicFramePr>
          <p:nvPr>
            <p:extLst>
              <p:ext uri="{D42A27DB-BD31-4B8C-83A1-F6EECF244321}">
                <p14:modId xmlns:p14="http://schemas.microsoft.com/office/powerpoint/2010/main" val="868923161"/>
              </p:ext>
            </p:extLst>
          </p:nvPr>
        </p:nvGraphicFramePr>
        <p:xfrm>
          <a:off x="696000" y="1340768"/>
          <a:ext cx="10800000" cy="5040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05784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FF7540E6-BC28-4C41-B2EF-EF80B903DFE9}"/>
              </a:ext>
            </a:extLst>
          </p:cNvPr>
          <p:cNvSpPr>
            <a:spLocks noChangeArrowheads="1"/>
          </p:cNvSpPr>
          <p:nvPr/>
        </p:nvSpPr>
        <p:spPr bwMode="auto">
          <a:xfrm>
            <a:off x="1559497" y="548680"/>
            <a:ext cx="9073008"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2025: PŘEHLED HLAVNÍCH VZDĚLÁVACÍCH A OSVĚTOVÝCH POŘADŮ (1/2)</a:t>
            </a:r>
            <a:endParaRPr lang="cs-CZ" sz="100" dirty="0">
              <a:latin typeface="+mj-lt"/>
            </a:endParaRPr>
          </a:p>
          <a:p>
            <a:pPr marL="1588" indent="-1588" algn="ctr" defTabSz="258763">
              <a:lnSpc>
                <a:spcPct val="110000"/>
              </a:lnSpc>
              <a:spcBef>
                <a:spcPts val="200"/>
              </a:spcBef>
              <a:tabLst>
                <a:tab pos="180975" algn="l"/>
              </a:tabLst>
              <a:defRPr/>
            </a:pPr>
            <a:r>
              <a:rPr lang="cs-CZ" sz="1200" b="1" dirty="0">
                <a:solidFill>
                  <a:prstClr val="black"/>
                </a:solidFill>
                <a:latin typeface="+mj-lt"/>
              </a:rPr>
              <a:t>Zdroj: PROVYS ČT</a:t>
            </a:r>
            <a:endParaRPr lang="cs-CZ" sz="1300" dirty="0">
              <a:latin typeface="+mj-lt"/>
            </a:endParaRPr>
          </a:p>
        </p:txBody>
      </p:sp>
      <p:pic>
        <p:nvPicPr>
          <p:cNvPr id="3" name="Obrázek 6">
            <a:extLst>
              <a:ext uri="{FF2B5EF4-FFF2-40B4-BE49-F238E27FC236}">
                <a16:creationId xmlns:a16="http://schemas.microsoft.com/office/drawing/2014/main" id="{375555F2-A7D8-ADAB-62D2-D2CC9607EDF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8C7048B4-D555-5C43-9D02-A85021F1799E}"/>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DAA33185-61A3-01E6-3105-B3C85DC9DD09}"/>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72</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62B34B86-E0AF-505E-1F8C-BEF9E73DF36A}"/>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9202FB1E-3B61-AD0F-B3A2-511CC767E406}"/>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graphicFrame>
        <p:nvGraphicFramePr>
          <p:cNvPr id="8" name="Tabulka 7">
            <a:extLst>
              <a:ext uri="{FF2B5EF4-FFF2-40B4-BE49-F238E27FC236}">
                <a16:creationId xmlns:a16="http://schemas.microsoft.com/office/drawing/2014/main" id="{91DABA14-FF7F-DC16-5946-1131779B244D}"/>
              </a:ext>
            </a:extLst>
          </p:cNvPr>
          <p:cNvGraphicFramePr>
            <a:graphicFrameLocks noGrp="1"/>
          </p:cNvGraphicFramePr>
          <p:nvPr>
            <p:extLst>
              <p:ext uri="{D42A27DB-BD31-4B8C-83A1-F6EECF244321}">
                <p14:modId xmlns:p14="http://schemas.microsoft.com/office/powerpoint/2010/main" val="3502041651"/>
              </p:ext>
            </p:extLst>
          </p:nvPr>
        </p:nvGraphicFramePr>
        <p:xfrm>
          <a:off x="677814" y="1285455"/>
          <a:ext cx="10836372" cy="4985385"/>
        </p:xfrm>
        <a:graphic>
          <a:graphicData uri="http://schemas.openxmlformats.org/drawingml/2006/table">
            <a:tbl>
              <a:tblPr firstRow="1" bandRow="1">
                <a:tableStyleId>{5202B0CA-FC54-4496-8BCA-5EF66A818D29}</a:tableStyleId>
              </a:tblPr>
              <a:tblGrid>
                <a:gridCol w="5047639">
                  <a:extLst>
                    <a:ext uri="{9D8B030D-6E8A-4147-A177-3AD203B41FA5}">
                      <a16:colId xmlns:a16="http://schemas.microsoft.com/office/drawing/2014/main" val="20000"/>
                    </a:ext>
                  </a:extLst>
                </a:gridCol>
                <a:gridCol w="2242755">
                  <a:extLst>
                    <a:ext uri="{9D8B030D-6E8A-4147-A177-3AD203B41FA5}">
                      <a16:colId xmlns:a16="http://schemas.microsoft.com/office/drawing/2014/main" val="3039451088"/>
                    </a:ext>
                  </a:extLst>
                </a:gridCol>
                <a:gridCol w="1728192">
                  <a:extLst>
                    <a:ext uri="{9D8B030D-6E8A-4147-A177-3AD203B41FA5}">
                      <a16:colId xmlns:a16="http://schemas.microsoft.com/office/drawing/2014/main" val="20001"/>
                    </a:ext>
                  </a:extLst>
                </a:gridCol>
                <a:gridCol w="1817786">
                  <a:extLst>
                    <a:ext uri="{9D8B030D-6E8A-4147-A177-3AD203B41FA5}">
                      <a16:colId xmlns:a16="http://schemas.microsoft.com/office/drawing/2014/main" val="20002"/>
                    </a:ext>
                  </a:extLst>
                </a:gridCol>
              </a:tblGrid>
              <a:tr h="287923">
                <a:tc>
                  <a:txBody>
                    <a:bodyPr/>
                    <a:lstStyle/>
                    <a:p>
                      <a:pPr algn="l"/>
                      <a:r>
                        <a:rPr lang="cs-CZ" sz="1400" noProof="0" dirty="0"/>
                        <a:t>Název pořadu</a:t>
                      </a:r>
                    </a:p>
                  </a:txBody>
                  <a:tcPr anchor="ctr">
                    <a:solidFill>
                      <a:schemeClr val="tx1">
                        <a:lumMod val="65000"/>
                        <a:lumOff val="35000"/>
                      </a:schemeClr>
                    </a:solidFill>
                  </a:tcPr>
                </a:tc>
                <a:tc>
                  <a:txBody>
                    <a:bodyPr/>
                    <a:lstStyle/>
                    <a:p>
                      <a:pPr algn="ctr"/>
                      <a:r>
                        <a:rPr lang="cs-CZ" sz="1400" noProof="0" dirty="0"/>
                        <a:t>Charakter pořadu</a:t>
                      </a:r>
                    </a:p>
                  </a:txBody>
                  <a:tcPr anchor="ctr">
                    <a:solidFill>
                      <a:schemeClr val="tx1">
                        <a:lumMod val="65000"/>
                        <a:lumOff val="35000"/>
                      </a:schemeClr>
                    </a:solidFill>
                  </a:tcPr>
                </a:tc>
                <a:tc>
                  <a:txBody>
                    <a:bodyPr/>
                    <a:lstStyle/>
                    <a:p>
                      <a:pPr algn="ctr"/>
                      <a:r>
                        <a:rPr lang="cs-CZ" sz="1400" noProof="0" dirty="0"/>
                        <a:t>Počet dílů</a:t>
                      </a:r>
                    </a:p>
                  </a:txBody>
                  <a:tcPr anchor="ctr">
                    <a:solidFill>
                      <a:schemeClr val="tx1">
                        <a:lumMod val="65000"/>
                        <a:lumOff val="35000"/>
                      </a:schemeClr>
                    </a:solidFill>
                  </a:tcPr>
                </a:tc>
                <a:tc>
                  <a:txBody>
                    <a:bodyPr/>
                    <a:lstStyle/>
                    <a:p>
                      <a:pPr algn="ctr"/>
                      <a:r>
                        <a:rPr lang="cs-CZ" sz="1400" noProof="0" dirty="0"/>
                        <a:t>Celková stopáž (hod.)</a:t>
                      </a:r>
                      <a:endParaRPr lang="cs-CZ" sz="14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210544">
                <a:tc>
                  <a:txBody>
                    <a:bodyPr/>
                    <a:lstStyle/>
                    <a:p>
                      <a:pPr algn="l" fontAlgn="b"/>
                      <a:r>
                        <a:rPr lang="cs-CZ" sz="1400" b="1" i="0" u="none" strike="noStrike" dirty="0">
                          <a:solidFill>
                            <a:srgbClr val="000000"/>
                          </a:solidFill>
                          <a:effectLst/>
                          <a:latin typeface="Calibri" panose="020F0502020204030204" pitchFamily="34" charset="0"/>
                        </a:rPr>
                        <a:t>ArtZóna</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všeobecný kulturní rozhled</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399057149"/>
                  </a:ext>
                </a:extLst>
              </a:tr>
              <a:tr h="210544">
                <a:tc>
                  <a:txBody>
                    <a:bodyPr/>
                    <a:lstStyle/>
                    <a:p>
                      <a:pPr algn="l" fontAlgn="b"/>
                      <a:r>
                        <a:rPr lang="cs-CZ" sz="1400" b="1" i="0" u="none" strike="noStrike" dirty="0">
                          <a:solidFill>
                            <a:srgbClr val="000000"/>
                          </a:solidFill>
                          <a:effectLst/>
                          <a:latin typeface="Calibri" panose="020F0502020204030204" pitchFamily="34" charset="0"/>
                        </a:rPr>
                        <a:t>Nejlepší den</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mezigenerační vztahy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614243442"/>
                  </a:ext>
                </a:extLst>
              </a:tr>
              <a:tr h="210544">
                <a:tc>
                  <a:txBody>
                    <a:bodyPr/>
                    <a:lstStyle/>
                    <a:p>
                      <a:pPr algn="l" fontAlgn="b"/>
                      <a:r>
                        <a:rPr lang="cs-CZ" sz="1400" b="1" i="0" u="none" strike="noStrike" dirty="0">
                          <a:solidFill>
                            <a:srgbClr val="000000"/>
                          </a:solidFill>
                          <a:effectLst/>
                          <a:latin typeface="Calibri" panose="020F0502020204030204" pitchFamily="34" charset="0"/>
                        </a:rPr>
                        <a:t>DVA3</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počítač</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3997632648"/>
                  </a:ext>
                </a:extLst>
              </a:tr>
              <a:tr h="210544">
                <a:tc>
                  <a:txBody>
                    <a:bodyPr/>
                    <a:lstStyle/>
                    <a:p>
                      <a:pPr algn="l" fontAlgn="b"/>
                      <a:r>
                        <a:rPr lang="cs-CZ" sz="1400" b="1" i="0" u="none" strike="noStrike" dirty="0">
                          <a:solidFill>
                            <a:srgbClr val="000000"/>
                          </a:solidFill>
                          <a:effectLst/>
                          <a:latin typeface="Calibri" panose="020F0502020204030204" pitchFamily="34" charset="0"/>
                        </a:rPr>
                        <a:t>Wifina</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počítač</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3666594271"/>
                  </a:ext>
                </a:extLst>
              </a:tr>
              <a:tr h="210544">
                <a:tc>
                  <a:txBody>
                    <a:bodyPr/>
                    <a:lstStyle/>
                    <a:p>
                      <a:pPr algn="l" fontAlgn="b"/>
                      <a:r>
                        <a:rPr lang="cs-CZ" sz="1400" b="1" i="0" u="none" strike="noStrike" dirty="0">
                          <a:solidFill>
                            <a:srgbClr val="000000"/>
                          </a:solidFill>
                          <a:effectLst/>
                          <a:latin typeface="Calibri" panose="020F0502020204030204" pitchFamily="34" charset="0"/>
                        </a:rPr>
                        <a:t>Naše generace</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sociální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732454342"/>
                  </a:ext>
                </a:extLst>
              </a:tr>
              <a:tr h="210544">
                <a:tc>
                  <a:txBody>
                    <a:bodyPr/>
                    <a:lstStyle/>
                    <a:p>
                      <a:pPr algn="l" fontAlgn="b"/>
                      <a:r>
                        <a:rPr lang="cs-CZ" sz="1400" b="1" i="0" u="none" strike="noStrike" dirty="0">
                          <a:solidFill>
                            <a:srgbClr val="000000"/>
                          </a:solidFill>
                          <a:effectLst/>
                          <a:latin typeface="Calibri" panose="020F0502020204030204" pitchFamily="34" charset="0"/>
                        </a:rPr>
                        <a:t>Mise hledání lásky</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sociální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936910804"/>
                  </a:ext>
                </a:extLst>
              </a:tr>
              <a:tr h="210544">
                <a:tc>
                  <a:txBody>
                    <a:bodyPr/>
                    <a:lstStyle/>
                    <a:p>
                      <a:pPr algn="l" fontAlgn="b"/>
                      <a:r>
                        <a:rPr lang="cs-CZ" sz="1400" b="1" i="0" u="none" strike="noStrike" dirty="0">
                          <a:solidFill>
                            <a:srgbClr val="000000"/>
                          </a:solidFill>
                          <a:effectLst/>
                          <a:latin typeface="Calibri" panose="020F0502020204030204" pitchFamily="34" charset="0"/>
                        </a:rPr>
                        <a:t>Potížistky</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sociální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447560105"/>
                  </a:ext>
                </a:extLst>
              </a:tr>
              <a:tr h="210544">
                <a:tc>
                  <a:txBody>
                    <a:bodyPr/>
                    <a:lstStyle/>
                    <a:p>
                      <a:pPr algn="l" fontAlgn="b"/>
                      <a:r>
                        <a:rPr lang="cs-CZ" sz="1400" b="1" i="0" u="none" strike="noStrike" dirty="0">
                          <a:solidFill>
                            <a:srgbClr val="000000"/>
                          </a:solidFill>
                          <a:effectLst/>
                          <a:latin typeface="Calibri" panose="020F0502020204030204" pitchFamily="34" charset="0"/>
                        </a:rPr>
                        <a:t>V novém světle</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sociální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531344395"/>
                  </a:ext>
                </a:extLst>
              </a:tr>
              <a:tr h="210544">
                <a:tc>
                  <a:txBody>
                    <a:bodyPr/>
                    <a:lstStyle/>
                    <a:p>
                      <a:pPr algn="l" fontAlgn="b"/>
                      <a:r>
                        <a:rPr lang="cs-CZ" sz="1400" b="1" i="0" u="none" strike="noStrike" dirty="0">
                          <a:solidFill>
                            <a:srgbClr val="000000"/>
                          </a:solidFill>
                          <a:effectLst/>
                          <a:latin typeface="Calibri" panose="020F0502020204030204" pitchFamily="34" charset="0"/>
                        </a:rPr>
                        <a:t>Mistři medicíny III.</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zdraví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3374050554"/>
                  </a:ext>
                </a:extLst>
              </a:tr>
              <a:tr h="210544">
                <a:tc>
                  <a:txBody>
                    <a:bodyPr/>
                    <a:lstStyle/>
                    <a:p>
                      <a:pPr algn="l" fontAlgn="b"/>
                      <a:r>
                        <a:rPr lang="cs-CZ" sz="1400" b="1" i="0" u="none" strike="noStrike" dirty="0">
                          <a:solidFill>
                            <a:srgbClr val="000000"/>
                          </a:solidFill>
                          <a:effectLst/>
                          <a:latin typeface="Calibri" panose="020F0502020204030204" pitchFamily="34" charset="0"/>
                        </a:rPr>
                        <a:t>Šéflékařky</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zdraví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091359048"/>
                  </a:ext>
                </a:extLst>
              </a:tr>
              <a:tr h="210544">
                <a:tc>
                  <a:txBody>
                    <a:bodyPr/>
                    <a:lstStyle/>
                    <a:p>
                      <a:pPr algn="l" fontAlgn="b"/>
                      <a:r>
                        <a:rPr lang="cs-CZ" sz="1400" b="1" i="0" u="none" strike="noStrike" dirty="0">
                          <a:solidFill>
                            <a:srgbClr val="000000"/>
                          </a:solidFill>
                          <a:effectLst/>
                          <a:latin typeface="Calibri" panose="020F0502020204030204" pitchFamily="34" charset="0"/>
                        </a:rPr>
                        <a:t>Ve službě horám</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medicína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183923"/>
                  </a:ext>
                </a:extLst>
              </a:tr>
              <a:tr h="210544">
                <a:tc>
                  <a:txBody>
                    <a:bodyPr/>
                    <a:lstStyle/>
                    <a:p>
                      <a:pPr algn="l" fontAlgn="b"/>
                      <a:r>
                        <a:rPr lang="cs-CZ" sz="1400" b="1" i="0" u="none" strike="noStrike" dirty="0">
                          <a:solidFill>
                            <a:srgbClr val="000000"/>
                          </a:solidFill>
                          <a:effectLst/>
                          <a:latin typeface="Calibri" panose="020F0502020204030204" pitchFamily="34" charset="0"/>
                        </a:rPr>
                        <a:t>Stezka Českem II</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cestování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3375101491"/>
                  </a:ext>
                </a:extLst>
              </a:tr>
              <a:tr h="210544">
                <a:tc>
                  <a:txBody>
                    <a:bodyPr/>
                    <a:lstStyle/>
                    <a:p>
                      <a:pPr algn="l" fontAlgn="b"/>
                      <a:r>
                        <a:rPr lang="cs-CZ" sz="1400" b="1" i="0" u="none" strike="noStrike" dirty="0">
                          <a:solidFill>
                            <a:srgbClr val="000000"/>
                          </a:solidFill>
                          <a:effectLst/>
                          <a:latin typeface="Calibri" panose="020F0502020204030204" pitchFamily="34" charset="0"/>
                        </a:rPr>
                        <a:t>České řeky z výšky</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cestování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2571365995"/>
                  </a:ext>
                </a:extLst>
              </a:tr>
              <a:tr h="210544">
                <a:tc>
                  <a:txBody>
                    <a:bodyPr/>
                    <a:lstStyle/>
                    <a:p>
                      <a:pPr algn="l" fontAlgn="b"/>
                      <a:r>
                        <a:rPr lang="cs-CZ" sz="1400" b="1" i="0" u="none" strike="noStrike" dirty="0">
                          <a:solidFill>
                            <a:srgbClr val="000000"/>
                          </a:solidFill>
                          <a:effectLst/>
                          <a:latin typeface="Calibri" panose="020F0502020204030204" pitchFamily="34" charset="0"/>
                        </a:rPr>
                        <a:t>Příběhy staveb</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cestování, umění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632723656"/>
                  </a:ext>
                </a:extLst>
              </a:tr>
              <a:tr h="210544">
                <a:tc>
                  <a:txBody>
                    <a:bodyPr/>
                    <a:lstStyle/>
                    <a:p>
                      <a:pPr algn="l" fontAlgn="b"/>
                      <a:r>
                        <a:rPr lang="cs-CZ" sz="1400" b="1" i="0" u="none" strike="noStrike" dirty="0">
                          <a:solidFill>
                            <a:srgbClr val="000000"/>
                          </a:solidFill>
                          <a:effectLst/>
                          <a:latin typeface="Calibri" panose="020F0502020204030204" pitchFamily="34" charset="0"/>
                        </a:rPr>
                        <a:t>Krajinou soch</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umění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757333198"/>
                  </a:ext>
                </a:extLst>
              </a:tr>
              <a:tr h="210544">
                <a:tc>
                  <a:txBody>
                    <a:bodyPr/>
                    <a:lstStyle/>
                    <a:p>
                      <a:pPr algn="l" fontAlgn="b"/>
                      <a:r>
                        <a:rPr lang="cs-CZ" sz="1400" b="1" i="0" u="none" strike="noStrike" dirty="0">
                          <a:solidFill>
                            <a:srgbClr val="000000"/>
                          </a:solidFill>
                          <a:effectLst/>
                          <a:latin typeface="Calibri" panose="020F0502020204030204" pitchFamily="34" charset="0"/>
                        </a:rPr>
                        <a:t>Talenty</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umění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378550562"/>
                  </a:ext>
                </a:extLst>
              </a:tr>
              <a:tr h="210544">
                <a:tc>
                  <a:txBody>
                    <a:bodyPr/>
                    <a:lstStyle/>
                    <a:p>
                      <a:pPr algn="l" fontAlgn="b"/>
                      <a:r>
                        <a:rPr lang="cs-CZ" sz="1400" b="1" i="0" u="none" strike="noStrike" dirty="0">
                          <a:solidFill>
                            <a:srgbClr val="000000"/>
                          </a:solidFill>
                          <a:effectLst/>
                          <a:latin typeface="Calibri" panose="020F0502020204030204" pitchFamily="34" charset="0"/>
                        </a:rPr>
                        <a:t>Spisovatelky</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umění</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548928636"/>
                  </a:ext>
                </a:extLst>
              </a:tr>
              <a:tr h="210544">
                <a:tc>
                  <a:txBody>
                    <a:bodyPr/>
                    <a:lstStyle/>
                    <a:p>
                      <a:pPr algn="l" fontAlgn="b"/>
                      <a:r>
                        <a:rPr lang="cs-CZ" sz="1400" b="1" i="0" u="none" strike="noStrike" dirty="0">
                          <a:solidFill>
                            <a:srgbClr val="000000"/>
                          </a:solidFill>
                          <a:effectLst/>
                          <a:latin typeface="Calibri" panose="020F0502020204030204" pitchFamily="34" charset="0"/>
                        </a:rPr>
                        <a:t>My, budovatelé nové republiky</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historie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254233568"/>
                  </a:ext>
                </a:extLst>
              </a:tr>
              <a:tr h="210544">
                <a:tc>
                  <a:txBody>
                    <a:bodyPr/>
                    <a:lstStyle/>
                    <a:p>
                      <a:pPr algn="l" fontAlgn="b"/>
                      <a:r>
                        <a:rPr lang="cs-CZ" sz="1400" b="1" i="0" u="none" strike="noStrike" dirty="0">
                          <a:solidFill>
                            <a:srgbClr val="000000"/>
                          </a:solidFill>
                          <a:effectLst/>
                          <a:latin typeface="Calibri" panose="020F0502020204030204" pitchFamily="34" charset="0"/>
                        </a:rPr>
                        <a:t>Rozdělený svět 1939-1962</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historie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4225516664"/>
                  </a:ext>
                </a:extLst>
              </a:tr>
              <a:tr h="210544">
                <a:tc>
                  <a:txBody>
                    <a:bodyPr/>
                    <a:lstStyle/>
                    <a:p>
                      <a:pPr algn="l" fontAlgn="b"/>
                      <a:r>
                        <a:rPr lang="cs-CZ" sz="1400" b="1" i="0" u="none" strike="noStrike" dirty="0">
                          <a:solidFill>
                            <a:srgbClr val="000000"/>
                          </a:solidFill>
                          <a:effectLst/>
                          <a:latin typeface="Calibri" panose="020F0502020204030204" pitchFamily="34" charset="0"/>
                        </a:rPr>
                        <a:t>Zdař Bůh - Příběhy českého hornictví</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historie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766349123"/>
                  </a:ext>
                </a:extLst>
              </a:tr>
              <a:tr h="210544">
                <a:tc>
                  <a:txBody>
                    <a:bodyPr/>
                    <a:lstStyle/>
                    <a:p>
                      <a:pPr algn="l" fontAlgn="b"/>
                      <a:r>
                        <a:rPr lang="cs-CZ" sz="1400" b="1" i="0" u="none" strike="noStrike" dirty="0">
                          <a:solidFill>
                            <a:srgbClr val="000000"/>
                          </a:solidFill>
                          <a:effectLst/>
                          <a:latin typeface="Calibri" panose="020F0502020204030204" pitchFamily="34" charset="0"/>
                        </a:rPr>
                        <a:t>Útěk do Berlína</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historie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019093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DE61D-6336-38AD-2B89-27EB894FDDDA}"/>
            </a:ext>
          </a:extLst>
        </p:cNvPr>
        <p:cNvGrpSpPr/>
        <p:nvPr/>
      </p:nvGrpSpPr>
      <p:grpSpPr>
        <a:xfrm>
          <a:off x="0" y="0"/>
          <a:ext cx="0" cy="0"/>
          <a:chOff x="0" y="0"/>
          <a:chExt cx="0" cy="0"/>
        </a:xfrm>
      </p:grpSpPr>
      <p:sp>
        <p:nvSpPr>
          <p:cNvPr id="9" name="AutoShape 2">
            <a:extLst>
              <a:ext uri="{FF2B5EF4-FFF2-40B4-BE49-F238E27FC236}">
                <a16:creationId xmlns:a16="http://schemas.microsoft.com/office/drawing/2014/main" id="{8FB1D017-288A-6CFD-9F28-9E2F86185510}"/>
              </a:ext>
            </a:extLst>
          </p:cNvPr>
          <p:cNvSpPr>
            <a:spLocks noChangeArrowheads="1"/>
          </p:cNvSpPr>
          <p:nvPr/>
        </p:nvSpPr>
        <p:spPr bwMode="auto">
          <a:xfrm>
            <a:off x="1559497" y="548680"/>
            <a:ext cx="9073008"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2025: PŘEHLED HLAVNÍCH VZDĚLÁVACÍCH A OSVĚTOVÝCH POŘADŮ (2/2)</a:t>
            </a:r>
            <a:endParaRPr lang="cs-CZ" sz="100" dirty="0">
              <a:latin typeface="+mj-lt"/>
            </a:endParaRPr>
          </a:p>
          <a:p>
            <a:pPr marL="1588" indent="-1588" algn="ctr" defTabSz="258763">
              <a:lnSpc>
                <a:spcPct val="110000"/>
              </a:lnSpc>
              <a:spcBef>
                <a:spcPts val="200"/>
              </a:spcBef>
              <a:tabLst>
                <a:tab pos="180975" algn="l"/>
              </a:tabLst>
              <a:defRPr/>
            </a:pPr>
            <a:r>
              <a:rPr lang="cs-CZ" sz="1200" b="1" dirty="0">
                <a:solidFill>
                  <a:prstClr val="black"/>
                </a:solidFill>
                <a:latin typeface="+mj-lt"/>
              </a:rPr>
              <a:t>Zdroj: PROVYS ČT</a:t>
            </a:r>
            <a:endParaRPr lang="cs-CZ" sz="1300" dirty="0">
              <a:latin typeface="+mj-lt"/>
            </a:endParaRPr>
          </a:p>
        </p:txBody>
      </p:sp>
      <p:pic>
        <p:nvPicPr>
          <p:cNvPr id="3" name="Obrázek 6">
            <a:extLst>
              <a:ext uri="{FF2B5EF4-FFF2-40B4-BE49-F238E27FC236}">
                <a16:creationId xmlns:a16="http://schemas.microsoft.com/office/drawing/2014/main" id="{1B5B14F9-D5C3-B9E9-235E-D5DEF94491A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B3549954-28FD-F143-E789-4BAF7C22675A}"/>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8BB77D50-4C96-AD83-B6A0-4EBCBBD02279}"/>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73</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54A87190-FC0E-1288-8D06-B724ED95C0BC}"/>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75219C47-BFB8-F537-09CE-C178ADE5232F}"/>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graphicFrame>
        <p:nvGraphicFramePr>
          <p:cNvPr id="10" name="Tabulka 9">
            <a:extLst>
              <a:ext uri="{FF2B5EF4-FFF2-40B4-BE49-F238E27FC236}">
                <a16:creationId xmlns:a16="http://schemas.microsoft.com/office/drawing/2014/main" id="{7C8A9B78-ECFA-4623-84CE-3B3896426AA4}"/>
              </a:ext>
            </a:extLst>
          </p:cNvPr>
          <p:cNvGraphicFramePr>
            <a:graphicFrameLocks noGrp="1"/>
          </p:cNvGraphicFramePr>
          <p:nvPr>
            <p:extLst>
              <p:ext uri="{D42A27DB-BD31-4B8C-83A1-F6EECF244321}">
                <p14:modId xmlns:p14="http://schemas.microsoft.com/office/powerpoint/2010/main" val="2262104402"/>
              </p:ext>
            </p:extLst>
          </p:nvPr>
        </p:nvGraphicFramePr>
        <p:xfrm>
          <a:off x="695400" y="1285454"/>
          <a:ext cx="10818786" cy="4807842"/>
        </p:xfrm>
        <a:graphic>
          <a:graphicData uri="http://schemas.openxmlformats.org/drawingml/2006/table">
            <a:tbl>
              <a:tblPr firstRow="1" bandRow="1">
                <a:tableStyleId>{5202B0CA-FC54-4496-8BCA-5EF66A818D29}</a:tableStyleId>
              </a:tblPr>
              <a:tblGrid>
                <a:gridCol w="5030053">
                  <a:extLst>
                    <a:ext uri="{9D8B030D-6E8A-4147-A177-3AD203B41FA5}">
                      <a16:colId xmlns:a16="http://schemas.microsoft.com/office/drawing/2014/main" val="20000"/>
                    </a:ext>
                  </a:extLst>
                </a:gridCol>
                <a:gridCol w="2242755">
                  <a:extLst>
                    <a:ext uri="{9D8B030D-6E8A-4147-A177-3AD203B41FA5}">
                      <a16:colId xmlns:a16="http://schemas.microsoft.com/office/drawing/2014/main" val="3039451088"/>
                    </a:ext>
                  </a:extLst>
                </a:gridCol>
                <a:gridCol w="1728192">
                  <a:extLst>
                    <a:ext uri="{9D8B030D-6E8A-4147-A177-3AD203B41FA5}">
                      <a16:colId xmlns:a16="http://schemas.microsoft.com/office/drawing/2014/main" val="20001"/>
                    </a:ext>
                  </a:extLst>
                </a:gridCol>
                <a:gridCol w="1817786">
                  <a:extLst>
                    <a:ext uri="{9D8B030D-6E8A-4147-A177-3AD203B41FA5}">
                      <a16:colId xmlns:a16="http://schemas.microsoft.com/office/drawing/2014/main" val="20002"/>
                    </a:ext>
                  </a:extLst>
                </a:gridCol>
              </a:tblGrid>
              <a:tr h="340391">
                <a:tc>
                  <a:txBody>
                    <a:bodyPr/>
                    <a:lstStyle/>
                    <a:p>
                      <a:pPr algn="l"/>
                      <a:r>
                        <a:rPr lang="cs-CZ" sz="1400" noProof="0" dirty="0"/>
                        <a:t>Název pořadu</a:t>
                      </a:r>
                    </a:p>
                  </a:txBody>
                  <a:tcPr anchor="ctr">
                    <a:solidFill>
                      <a:schemeClr val="tx1">
                        <a:lumMod val="65000"/>
                        <a:lumOff val="35000"/>
                      </a:schemeClr>
                    </a:solidFill>
                  </a:tcPr>
                </a:tc>
                <a:tc>
                  <a:txBody>
                    <a:bodyPr/>
                    <a:lstStyle/>
                    <a:p>
                      <a:pPr algn="ctr"/>
                      <a:r>
                        <a:rPr lang="cs-CZ" sz="1400" noProof="0" dirty="0"/>
                        <a:t>Charakter pořadu</a:t>
                      </a:r>
                    </a:p>
                  </a:txBody>
                  <a:tcPr anchor="ctr">
                    <a:solidFill>
                      <a:schemeClr val="tx1">
                        <a:lumMod val="65000"/>
                        <a:lumOff val="35000"/>
                      </a:schemeClr>
                    </a:solidFill>
                  </a:tcPr>
                </a:tc>
                <a:tc>
                  <a:txBody>
                    <a:bodyPr/>
                    <a:lstStyle/>
                    <a:p>
                      <a:pPr algn="ctr"/>
                      <a:r>
                        <a:rPr lang="cs-CZ" sz="1400" noProof="0" dirty="0"/>
                        <a:t>Počet dílů</a:t>
                      </a:r>
                    </a:p>
                  </a:txBody>
                  <a:tcPr anchor="ctr">
                    <a:solidFill>
                      <a:schemeClr val="tx1">
                        <a:lumMod val="65000"/>
                        <a:lumOff val="35000"/>
                      </a:schemeClr>
                    </a:solidFill>
                  </a:tcPr>
                </a:tc>
                <a:tc>
                  <a:txBody>
                    <a:bodyPr/>
                    <a:lstStyle/>
                    <a:p>
                      <a:pPr algn="ctr"/>
                      <a:r>
                        <a:rPr lang="cs-CZ" sz="1400" noProof="0" dirty="0"/>
                        <a:t>Celková stopáž (hod.)</a:t>
                      </a:r>
                      <a:endParaRPr lang="cs-CZ" sz="14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235129">
                <a:tc>
                  <a:txBody>
                    <a:bodyPr/>
                    <a:lstStyle/>
                    <a:p>
                      <a:pPr algn="l" fontAlgn="b"/>
                      <a:r>
                        <a:rPr lang="cs-CZ" sz="1400" b="1" i="0" u="none" strike="noStrike" dirty="0">
                          <a:solidFill>
                            <a:srgbClr val="000000"/>
                          </a:solidFill>
                          <a:effectLst/>
                          <a:latin typeface="Calibri" panose="020F0502020204030204" pitchFamily="34" charset="0"/>
                        </a:rPr>
                        <a:t>Po nás potopa nebude</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ekologie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399057149"/>
                  </a:ext>
                </a:extLst>
              </a:tr>
              <a:tr h="235129">
                <a:tc>
                  <a:txBody>
                    <a:bodyPr/>
                    <a:lstStyle/>
                    <a:p>
                      <a:pPr algn="l" fontAlgn="b"/>
                      <a:r>
                        <a:rPr lang="cs-CZ" sz="1400" b="1" i="0" u="none" strike="noStrike" dirty="0">
                          <a:solidFill>
                            <a:srgbClr val="000000"/>
                          </a:solidFill>
                          <a:effectLst/>
                          <a:latin typeface="Calibri" panose="020F0502020204030204" pitchFamily="34" charset="0"/>
                        </a:rPr>
                        <a:t>Česko a Evropa řeší klima III</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ekologie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614243442"/>
                  </a:ext>
                </a:extLst>
              </a:tr>
              <a:tr h="235129">
                <a:tc>
                  <a:txBody>
                    <a:bodyPr/>
                    <a:lstStyle/>
                    <a:p>
                      <a:pPr algn="l" fontAlgn="b"/>
                      <a:r>
                        <a:rPr lang="cs-CZ" sz="1400" b="1" i="0" u="none" strike="noStrike" dirty="0">
                          <a:solidFill>
                            <a:srgbClr val="000000"/>
                          </a:solidFill>
                          <a:effectLst/>
                          <a:latin typeface="Calibri" panose="020F0502020204030204" pitchFamily="34" charset="0"/>
                        </a:rPr>
                        <a:t>Nezlomní – jedna mise, čtyři životy</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sociální dokument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997632648"/>
                  </a:ext>
                </a:extLst>
              </a:tr>
              <a:tr h="235129">
                <a:tc>
                  <a:txBody>
                    <a:bodyPr/>
                    <a:lstStyle/>
                    <a:p>
                      <a:pPr algn="l" fontAlgn="b"/>
                      <a:r>
                        <a:rPr lang="cs-CZ" sz="1400" b="1" i="0" u="none" strike="noStrike" dirty="0">
                          <a:solidFill>
                            <a:srgbClr val="000000"/>
                          </a:solidFill>
                          <a:effectLst/>
                          <a:latin typeface="Calibri" panose="020F0502020204030204" pitchFamily="34" charset="0"/>
                        </a:rPr>
                        <a:t>Co s Péťou?</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sociální dokument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666594271"/>
                  </a:ext>
                </a:extLst>
              </a:tr>
              <a:tr h="235129">
                <a:tc>
                  <a:txBody>
                    <a:bodyPr/>
                    <a:lstStyle/>
                    <a:p>
                      <a:pPr algn="l" fontAlgn="b"/>
                      <a:r>
                        <a:rPr lang="cs-CZ" sz="1400" b="1" i="0" u="none" strike="noStrike" dirty="0">
                          <a:solidFill>
                            <a:srgbClr val="000000"/>
                          </a:solidFill>
                          <a:effectLst/>
                          <a:latin typeface="Calibri" panose="020F0502020204030204" pitchFamily="34" charset="0"/>
                        </a:rPr>
                        <a:t>Hranice Evropy</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sociální dokument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732454342"/>
                  </a:ext>
                </a:extLst>
              </a:tr>
              <a:tr h="235129">
                <a:tc>
                  <a:txBody>
                    <a:bodyPr/>
                    <a:lstStyle/>
                    <a:p>
                      <a:pPr algn="l" fontAlgn="b"/>
                      <a:r>
                        <a:rPr lang="cs-CZ" sz="1400" b="1" i="0" u="none" strike="noStrike" dirty="0">
                          <a:solidFill>
                            <a:srgbClr val="000000"/>
                          </a:solidFill>
                          <a:effectLst/>
                          <a:latin typeface="Calibri" panose="020F0502020204030204" pitchFamily="34" charset="0"/>
                        </a:rPr>
                        <a:t>Nejseš moje máma</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sociální dokument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936910804"/>
                  </a:ext>
                </a:extLst>
              </a:tr>
              <a:tr h="235129">
                <a:tc>
                  <a:txBody>
                    <a:bodyPr/>
                    <a:lstStyle/>
                    <a:p>
                      <a:pPr algn="l" fontAlgn="b"/>
                      <a:r>
                        <a:rPr lang="pt-BR" sz="1400" b="1" i="0" u="none" strike="noStrike" dirty="0">
                          <a:solidFill>
                            <a:srgbClr val="000000"/>
                          </a:solidFill>
                          <a:effectLst/>
                          <a:latin typeface="Calibri" panose="020F0502020204030204" pitchFamily="34" charset="0"/>
                        </a:rPr>
                        <a:t>Já, brácha a jméno Hrušínský</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osobnosti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47560105"/>
                  </a:ext>
                </a:extLst>
              </a:tr>
              <a:tr h="235129">
                <a:tc>
                  <a:txBody>
                    <a:bodyPr/>
                    <a:lstStyle/>
                    <a:p>
                      <a:pPr algn="l" fontAlgn="b"/>
                      <a:r>
                        <a:rPr lang="cs-CZ" sz="1400" b="1" i="0" u="none" strike="noStrike" dirty="0">
                          <a:solidFill>
                            <a:srgbClr val="000000"/>
                          </a:solidFill>
                          <a:effectLst/>
                          <a:latin typeface="Calibri" panose="020F0502020204030204" pitchFamily="34" charset="0"/>
                        </a:rPr>
                        <a:t>Petr Pithart, politikem proti své vůli</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osobnosti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531344395"/>
                  </a:ext>
                </a:extLst>
              </a:tr>
              <a:tr h="235129">
                <a:tc>
                  <a:txBody>
                    <a:bodyPr/>
                    <a:lstStyle/>
                    <a:p>
                      <a:pPr algn="l" fontAlgn="b"/>
                      <a:r>
                        <a:rPr lang="cs-CZ" sz="1400" b="1" i="0" u="none" strike="noStrike" dirty="0">
                          <a:solidFill>
                            <a:srgbClr val="000000"/>
                          </a:solidFill>
                          <a:effectLst/>
                          <a:latin typeface="Calibri" panose="020F0502020204030204" pitchFamily="34" charset="0"/>
                        </a:rPr>
                        <a:t>Zrozena pro Afriku</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osobnosti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374050554"/>
                  </a:ext>
                </a:extLst>
              </a:tr>
              <a:tr h="235129">
                <a:tc>
                  <a:txBody>
                    <a:bodyPr/>
                    <a:lstStyle/>
                    <a:p>
                      <a:pPr algn="l" fontAlgn="b"/>
                      <a:r>
                        <a:rPr lang="cs-CZ" sz="1400" b="1" i="0" u="none" strike="noStrike" dirty="0">
                          <a:solidFill>
                            <a:srgbClr val="000000"/>
                          </a:solidFill>
                          <a:effectLst/>
                          <a:latin typeface="Calibri" panose="020F0502020204030204" pitchFamily="34" charset="0"/>
                        </a:rPr>
                        <a:t>Ještě nejsem, kým chci být</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osobnosti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091359048"/>
                  </a:ext>
                </a:extLst>
              </a:tr>
              <a:tr h="235129">
                <a:tc>
                  <a:txBody>
                    <a:bodyPr/>
                    <a:lstStyle/>
                    <a:p>
                      <a:pPr algn="l" fontAlgn="b"/>
                      <a:r>
                        <a:rPr lang="cs-CZ" sz="1400" b="1" i="0" u="none" strike="noStrike" dirty="0">
                          <a:solidFill>
                            <a:srgbClr val="000000"/>
                          </a:solidFill>
                          <a:effectLst/>
                          <a:latin typeface="Calibri" panose="020F0502020204030204" pitchFamily="34" charset="0"/>
                        </a:rPr>
                        <a:t>Uhde</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osobnosti</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183923"/>
                  </a:ext>
                </a:extLst>
              </a:tr>
              <a:tr h="235129">
                <a:tc>
                  <a:txBody>
                    <a:bodyPr/>
                    <a:lstStyle/>
                    <a:p>
                      <a:pPr algn="l" fontAlgn="b"/>
                      <a:r>
                        <a:rPr lang="cs-CZ" sz="1400" b="1" i="0" u="none" strike="noStrike" dirty="0">
                          <a:solidFill>
                            <a:srgbClr val="000000"/>
                          </a:solidFill>
                          <a:effectLst/>
                          <a:latin typeface="Calibri" panose="020F0502020204030204" pitchFamily="34" charset="0"/>
                        </a:rPr>
                        <a:t>Newsroom ČT24</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mediální gramotnost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31</a:t>
                      </a:r>
                    </a:p>
                  </a:txBody>
                  <a:tcPr marL="9525" marR="9525" marT="9525" marB="0" anchor="ctr"/>
                </a:tc>
                <a:extLst>
                  <a:ext uri="{0D108BD9-81ED-4DB2-BD59-A6C34878D82A}">
                    <a16:rowId xmlns:a16="http://schemas.microsoft.com/office/drawing/2014/main" val="3375101491"/>
                  </a:ext>
                </a:extLst>
              </a:tr>
              <a:tr h="235129">
                <a:tc>
                  <a:txBody>
                    <a:bodyPr/>
                    <a:lstStyle/>
                    <a:p>
                      <a:pPr algn="l" fontAlgn="b"/>
                      <a:r>
                        <a:rPr lang="cs-CZ" sz="1400" b="1" i="0" u="none" strike="noStrike" dirty="0">
                          <a:solidFill>
                            <a:srgbClr val="000000"/>
                          </a:solidFill>
                          <a:effectLst/>
                          <a:latin typeface="Calibri" panose="020F0502020204030204" pitchFamily="34" charset="0"/>
                        </a:rPr>
                        <a:t>Zóna ČT24</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mediální gramotnost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2571365995"/>
                  </a:ext>
                </a:extLst>
              </a:tr>
              <a:tr h="235129">
                <a:tc>
                  <a:txBody>
                    <a:bodyPr/>
                    <a:lstStyle/>
                    <a:p>
                      <a:pPr algn="l" fontAlgn="b"/>
                      <a:r>
                        <a:rPr lang="cs-CZ" sz="1400" b="1" i="0" u="none" strike="noStrike" dirty="0">
                          <a:solidFill>
                            <a:srgbClr val="000000"/>
                          </a:solidFill>
                          <a:effectLst/>
                          <a:latin typeface="Calibri" panose="020F0502020204030204" pitchFamily="34" charset="0"/>
                        </a:rPr>
                        <a:t>Reportáž psaná na benzínce</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mediální gramotnost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32723656"/>
                  </a:ext>
                </a:extLst>
              </a:tr>
              <a:tr h="235129">
                <a:tc>
                  <a:txBody>
                    <a:bodyPr/>
                    <a:lstStyle/>
                    <a:p>
                      <a:pPr algn="l" fontAlgn="b"/>
                      <a:r>
                        <a:rPr lang="cs-CZ" sz="1400" b="1" i="0" u="none" strike="noStrike" dirty="0">
                          <a:solidFill>
                            <a:srgbClr val="000000"/>
                          </a:solidFill>
                          <a:effectLst/>
                          <a:latin typeface="Calibri" panose="020F0502020204030204" pitchFamily="34" charset="0"/>
                        </a:rPr>
                        <a:t>De Facto</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digitální gramotnost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757333198"/>
                  </a:ext>
                </a:extLst>
              </a:tr>
              <a:tr h="235129">
                <a:tc>
                  <a:txBody>
                    <a:bodyPr/>
                    <a:lstStyle/>
                    <a:p>
                      <a:pPr algn="l" fontAlgn="b"/>
                      <a:r>
                        <a:rPr lang="cs-CZ" sz="1400" b="1" i="0" u="none" strike="noStrike" dirty="0">
                          <a:solidFill>
                            <a:srgbClr val="000000"/>
                          </a:solidFill>
                          <a:effectLst/>
                          <a:latin typeface="Calibri" panose="020F0502020204030204" pitchFamily="34" charset="0"/>
                        </a:rPr>
                        <a:t>Kyber tabu</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digitální gramotnost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378550562"/>
                  </a:ext>
                </a:extLst>
              </a:tr>
              <a:tr h="235129">
                <a:tc>
                  <a:txBody>
                    <a:bodyPr/>
                    <a:lstStyle/>
                    <a:p>
                      <a:pPr algn="l" fontAlgn="b"/>
                      <a:r>
                        <a:rPr lang="cs-CZ" sz="1400" b="1" i="0" u="none" strike="noStrike" dirty="0">
                          <a:solidFill>
                            <a:srgbClr val="000000"/>
                          </a:solidFill>
                          <a:effectLst/>
                          <a:latin typeface="Calibri" panose="020F0502020204030204" pitchFamily="34" charset="0"/>
                        </a:rPr>
                        <a:t>Dodejme si energii 2</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energetická gramotnost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548928636"/>
                  </a:ext>
                </a:extLst>
              </a:tr>
              <a:tr h="235129">
                <a:tc>
                  <a:txBody>
                    <a:bodyPr/>
                    <a:lstStyle/>
                    <a:p>
                      <a:pPr algn="l" fontAlgn="b"/>
                      <a:r>
                        <a:rPr lang="cs-CZ" sz="1400" b="1" i="0" u="none" strike="noStrike" dirty="0">
                          <a:solidFill>
                            <a:srgbClr val="000000"/>
                          </a:solidFill>
                          <a:effectLst/>
                          <a:latin typeface="Calibri" panose="020F0502020204030204" pitchFamily="34" charset="0"/>
                        </a:rPr>
                        <a:t>Energonauti</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energetická gramotnost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254233568"/>
                  </a:ext>
                </a:extLst>
              </a:tr>
              <a:tr h="235129">
                <a:tc>
                  <a:txBody>
                    <a:bodyPr/>
                    <a:lstStyle/>
                    <a:p>
                      <a:pPr algn="l" fontAlgn="b"/>
                      <a:r>
                        <a:rPr lang="cs-CZ" sz="1400" b="1" i="0" u="none" strike="noStrike" dirty="0">
                          <a:solidFill>
                            <a:srgbClr val="000000"/>
                          </a:solidFill>
                          <a:effectLst/>
                          <a:latin typeface="Calibri" panose="020F0502020204030204" pitchFamily="34" charset="0"/>
                        </a:rPr>
                        <a:t>Bilance</a:t>
                      </a:r>
                    </a:p>
                  </a:txBody>
                  <a:tcPr marL="72000"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finanční gramotnost</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4225516664"/>
                  </a:ext>
                </a:extLst>
              </a:tr>
            </a:tbl>
          </a:graphicData>
        </a:graphic>
      </p:graphicFrame>
    </p:spTree>
    <p:extLst>
      <p:ext uri="{BB962C8B-B14F-4D97-AF65-F5344CB8AC3E}">
        <p14:creationId xmlns:p14="http://schemas.microsoft.com/office/powerpoint/2010/main" val="38839215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551384" y="1488319"/>
            <a:ext cx="10800000" cy="3985706"/>
          </a:xfrm>
          <a:prstGeom prst="rect">
            <a:avLst/>
          </a:prstGeom>
          <a:noFill/>
        </p:spPr>
        <p:txBody>
          <a:bodyPr wrap="square" rtlCol="0">
            <a:spAutoFit/>
          </a:bodyPr>
          <a:lstStyle/>
          <a:p>
            <a:pPr marL="342900" lvl="1" indent="-342900" algn="just">
              <a:spcBef>
                <a:spcPts val="0"/>
              </a:spcBef>
              <a:spcAft>
                <a:spcPts val="600"/>
              </a:spcAft>
              <a:buFont typeface="Arial" panose="020B0604020202020204" pitchFamily="34" charset="0"/>
              <a:buChar char="•"/>
              <a:defRPr/>
            </a:pPr>
            <a:r>
              <a:rPr lang="cs-CZ" b="1" dirty="0">
                <a:latin typeface="+mj-lt"/>
              </a:rPr>
              <a:t>Průměrný týdenní zásah diváků vzdělávacími a osvětovými pořady ČT dosáhl v roce 2024 hodnoty 17 %</a:t>
            </a:r>
            <a:r>
              <a:rPr lang="cs-CZ" dirty="0">
                <a:latin typeface="+mj-lt"/>
              </a:rPr>
              <a:t>. Oproti roku 2024 se jedná o nárůst o 4 p.b., v porovnání s obdobím let 2019-2023 naopak o pokles o 3 p.b. Důvodem vyššího meziročního </a:t>
            </a:r>
            <a:r>
              <a:rPr lang="cs-CZ" sz="1700" dirty="0">
                <a:latin typeface="+mn-lt"/>
              </a:rPr>
              <a:t>zásahu jsou zejména divácky velmi úspěšné dokumentární cykly věnující se cestopisné problematice – </a:t>
            </a:r>
            <a:r>
              <a:rPr lang="cs-CZ" sz="1700" b="1" i="1" dirty="0">
                <a:latin typeface="+mn-lt"/>
              </a:rPr>
              <a:t>Stezka Českem II</a:t>
            </a:r>
            <a:r>
              <a:rPr lang="cs-CZ" sz="1700" i="1" dirty="0">
                <a:latin typeface="+mn-lt"/>
              </a:rPr>
              <a:t> </a:t>
            </a:r>
            <a:r>
              <a:rPr lang="cs-CZ" sz="1700" dirty="0">
                <a:latin typeface="+mn-lt"/>
              </a:rPr>
              <a:t>a</a:t>
            </a:r>
            <a:r>
              <a:rPr lang="cs-CZ" sz="1700" i="1" dirty="0">
                <a:latin typeface="+mn-lt"/>
              </a:rPr>
              <a:t> </a:t>
            </a:r>
            <a:r>
              <a:rPr lang="cs-CZ" sz="1700" b="1" i="1" dirty="0">
                <a:latin typeface="+mn-lt"/>
              </a:rPr>
              <a:t>České řeky z výšky</a:t>
            </a:r>
            <a:r>
              <a:rPr lang="cs-CZ" sz="1700" i="1" dirty="0">
                <a:latin typeface="+mn-lt"/>
              </a:rPr>
              <a:t>.</a:t>
            </a:r>
            <a:endParaRPr lang="cs-CZ" sz="1700" dirty="0">
              <a:latin typeface="+mn-lt"/>
            </a:endParaRPr>
          </a:p>
          <a:p>
            <a:pPr marL="342900" lvl="1" indent="-342900" algn="just">
              <a:spcBef>
                <a:spcPts val="0"/>
              </a:spcBef>
              <a:spcAft>
                <a:spcPts val="600"/>
              </a:spcAft>
              <a:buFont typeface="Arial" panose="020B0604020202020204" pitchFamily="34" charset="0"/>
              <a:buChar char="•"/>
              <a:defRPr/>
            </a:pPr>
            <a:r>
              <a:rPr lang="cs-CZ" b="1" dirty="0">
                <a:solidFill>
                  <a:srgbClr val="000000"/>
                </a:solidFill>
                <a:latin typeface="+mj-lt"/>
              </a:rPr>
              <a:t>Koeficient míry souhlasu s výrokem </a:t>
            </a:r>
            <a:r>
              <a:rPr lang="cs-CZ" b="1" i="1" dirty="0">
                <a:solidFill>
                  <a:srgbClr val="000000"/>
                </a:solidFill>
                <a:latin typeface="+mj-lt"/>
              </a:rPr>
              <a:t>ČT významně přispívá ke vzdělanosti svých diváků</a:t>
            </a:r>
            <a:r>
              <a:rPr lang="cs-CZ" b="1" dirty="0">
                <a:solidFill>
                  <a:srgbClr val="000000"/>
                </a:solidFill>
                <a:latin typeface="+mj-lt"/>
              </a:rPr>
              <a:t> dosáhl úrovně 63 %, </a:t>
            </a:r>
            <a:r>
              <a:rPr lang="cs-CZ" dirty="0">
                <a:solidFill>
                  <a:srgbClr val="000000"/>
                </a:solidFill>
                <a:latin typeface="+mj-lt"/>
              </a:rPr>
              <a:t>což je o 1 p.b. nižší hodnota než v roce 2024. Koeficient výroku </a:t>
            </a:r>
            <a:r>
              <a:rPr lang="cs-CZ" b="1" i="1" dirty="0">
                <a:solidFill>
                  <a:srgbClr val="000000"/>
                </a:solidFill>
                <a:latin typeface="+mj-lt"/>
              </a:rPr>
              <a:t>ČT významně přispívá k právnímu vědomí občanů </a:t>
            </a:r>
            <a:r>
              <a:rPr lang="cs-CZ" dirty="0">
                <a:solidFill>
                  <a:srgbClr val="000000"/>
                </a:solidFill>
                <a:latin typeface="+mj-lt"/>
              </a:rPr>
              <a:t>je aktuálně na úrovni 58 %; i v tomto případě došlo meziročně k mírnému poklesu o 2 p.b.</a:t>
            </a:r>
          </a:p>
          <a:p>
            <a:pPr marL="342900" lvl="1" indent="-342900" algn="just">
              <a:spcBef>
                <a:spcPts val="0"/>
              </a:spcBef>
              <a:spcAft>
                <a:spcPts val="600"/>
              </a:spcAft>
              <a:buFont typeface="Arial" panose="020B0604020202020204" pitchFamily="34" charset="0"/>
              <a:buChar char="•"/>
              <a:defRPr/>
            </a:pPr>
            <a:r>
              <a:rPr lang="cs-CZ" b="1" dirty="0">
                <a:solidFill>
                  <a:srgbClr val="000000"/>
                </a:solidFill>
                <a:latin typeface="+mj-lt"/>
              </a:rPr>
              <a:t>Podíl titulkovaných pořadů a pořadů v dvojjazyčném režimu stagnoval na hodnotě 27 %.</a:t>
            </a:r>
            <a:r>
              <a:rPr lang="cs-CZ" dirty="0">
                <a:solidFill>
                  <a:srgbClr val="000000"/>
                </a:solidFill>
                <a:latin typeface="+mj-lt"/>
              </a:rPr>
              <a:t> Ve srovnání s obdobím 2019-2023 vzrostl o 2 p.b.</a:t>
            </a:r>
          </a:p>
          <a:p>
            <a:pPr marL="342900" lvl="1" indent="-342900" algn="just">
              <a:spcBef>
                <a:spcPts val="0"/>
              </a:spcBef>
              <a:spcAft>
                <a:spcPts val="600"/>
              </a:spcAft>
              <a:buFont typeface="Arial" panose="020B0604020202020204" pitchFamily="34" charset="0"/>
              <a:buChar char="•"/>
              <a:defRPr/>
            </a:pPr>
            <a:r>
              <a:rPr lang="cs-CZ" b="1" dirty="0">
                <a:solidFill>
                  <a:srgbClr val="000000"/>
                </a:solidFill>
                <a:latin typeface="+mj-lt"/>
              </a:rPr>
              <a:t>Podíl titulkovaných pořadů </a:t>
            </a:r>
            <a:r>
              <a:rPr lang="cs-CZ" b="1" dirty="0">
                <a:latin typeface="+mj-lt"/>
              </a:rPr>
              <a:t>na dětských pořadech zůstal na úrovni 48</a:t>
            </a:r>
            <a:r>
              <a:rPr lang="cs-CZ" b="1" dirty="0">
                <a:solidFill>
                  <a:srgbClr val="000000"/>
                </a:solidFill>
                <a:latin typeface="+mj-lt"/>
              </a:rPr>
              <a:t> %.</a:t>
            </a:r>
            <a:r>
              <a:rPr lang="cs-CZ" dirty="0">
                <a:solidFill>
                  <a:srgbClr val="000000"/>
                </a:solidFill>
                <a:latin typeface="+mj-lt"/>
              </a:rPr>
              <a:t> V porovnání s průměrem období let 2019-2023 se jednalo o nárůst o 7 p.b. </a:t>
            </a:r>
          </a:p>
          <a:p>
            <a:pPr marL="342900" lvl="1" indent="-342900" algn="just">
              <a:spcBef>
                <a:spcPts val="0"/>
              </a:spcBef>
              <a:spcAft>
                <a:spcPts val="600"/>
              </a:spcAft>
              <a:buFont typeface="Arial" panose="020B0604020202020204" pitchFamily="34" charset="0"/>
              <a:buChar char="•"/>
              <a:defRPr/>
            </a:pPr>
            <a:r>
              <a:rPr lang="cs-CZ" b="1" dirty="0">
                <a:solidFill>
                  <a:srgbClr val="000000"/>
                </a:solidFill>
                <a:latin typeface="+mj-lt"/>
              </a:rPr>
              <a:t>Koeficient spokojenosti se vzdělávacími pořady je dlouhodobě velmi stabilní, jeho hodnota činila stejně jako v předchozích letech 84 %</a:t>
            </a:r>
            <a:r>
              <a:rPr lang="cs-CZ" dirty="0">
                <a:solidFill>
                  <a:srgbClr val="000000"/>
                </a:solidFill>
                <a:latin typeface="+mj-lt"/>
              </a:rPr>
              <a:t>.</a:t>
            </a:r>
          </a:p>
        </p:txBody>
      </p:sp>
      <p:sp>
        <p:nvSpPr>
          <p:cNvPr id="3" name="AutoShape 2">
            <a:extLst>
              <a:ext uri="{FF2B5EF4-FFF2-40B4-BE49-F238E27FC236}">
                <a16:creationId xmlns:a16="http://schemas.microsoft.com/office/drawing/2014/main" id="{2816A44D-4ED1-668E-67E7-A4A77FC37282}"/>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2" name="Obrázek 6">
            <a:extLst>
              <a:ext uri="{FF2B5EF4-FFF2-40B4-BE49-F238E27FC236}">
                <a16:creationId xmlns:a16="http://schemas.microsoft.com/office/drawing/2014/main" id="{06DF144E-E74F-12AD-EBC0-847A8565332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BE09B036-3FD6-FC22-7812-20193188C3FD}"/>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9E8FAAB7-3C0A-FA4F-1A46-9EE515A4C5F8}"/>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74</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516AE61C-2EBA-F5BD-0194-924EC339F8B1}"/>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C625391B-1463-7467-FDE5-FF2D291D4428}"/>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spTree>
    <p:extLst>
      <p:ext uri="{BB962C8B-B14F-4D97-AF65-F5344CB8AC3E}">
        <p14:creationId xmlns:p14="http://schemas.microsoft.com/office/powerpoint/2010/main" val="3596346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191345" y="752792"/>
            <a:ext cx="11359044" cy="5370701"/>
          </a:xfrm>
          <a:prstGeom prst="rect">
            <a:avLst/>
          </a:prstGeom>
          <a:noFill/>
        </p:spPr>
        <p:txBody>
          <a:bodyPr wrap="square" rtlCol="0">
            <a:spAutoFit/>
          </a:bodyPr>
          <a:lstStyle/>
          <a:p>
            <a:pPr lvl="1" algn="just"/>
            <a:r>
              <a:rPr lang="cs-CZ" sz="1600" b="1" dirty="0">
                <a:latin typeface="+mj-lt"/>
                <a:ea typeface="Times New Roman" panose="02020603050405020304" pitchFamily="18" charset="0"/>
              </a:rPr>
              <a:t>Nabídka vzdělávacích a osvětových pořadů ČT byla v roce 2025 velmi pestrá.</a:t>
            </a:r>
            <a:r>
              <a:rPr lang="cs-CZ" sz="1600" dirty="0">
                <a:latin typeface="+mj-lt"/>
                <a:ea typeface="Times New Roman" panose="02020603050405020304" pitchFamily="18" charset="0"/>
              </a:rPr>
              <a:t> Jmenujme na tomto místě alespoň některé zásadní tituly:</a:t>
            </a:r>
            <a:endParaRPr lang="cs-CZ" sz="1600" dirty="0">
              <a:solidFill>
                <a:srgbClr val="000000"/>
              </a:solidFill>
              <a:latin typeface="+mj-lt"/>
            </a:endParaRPr>
          </a:p>
          <a:p>
            <a:pPr marL="742950" lvl="2" indent="-285750" algn="just">
              <a:spcBef>
                <a:spcPts val="600"/>
              </a:spcBef>
              <a:spcAft>
                <a:spcPts val="600"/>
              </a:spcAft>
              <a:buFont typeface="Arial" panose="020B0604020202020204" pitchFamily="34" charset="0"/>
              <a:buChar char="•"/>
              <a:defRPr/>
            </a:pPr>
            <a:r>
              <a:rPr lang="cs-CZ" sz="1600" b="1" dirty="0">
                <a:solidFill>
                  <a:srgbClr val="000000"/>
                </a:solidFill>
                <a:latin typeface="+mj-lt"/>
              </a:rPr>
              <a:t>Finanční gramotnost </a:t>
            </a:r>
            <a:r>
              <a:rPr lang="cs-CZ" sz="1600" dirty="0">
                <a:solidFill>
                  <a:srgbClr val="000000"/>
                </a:solidFill>
                <a:latin typeface="+mj-lt"/>
              </a:rPr>
              <a:t>byla tématem několika dílů cyklu </a:t>
            </a:r>
            <a:r>
              <a:rPr lang="cs-CZ" sz="1600" b="1" i="1" dirty="0">
                <a:solidFill>
                  <a:srgbClr val="000000"/>
                </a:solidFill>
                <a:latin typeface="+mj-lt"/>
              </a:rPr>
              <a:t>Bilance. </a:t>
            </a:r>
            <a:r>
              <a:rPr lang="cs-CZ" sz="1600" b="1" dirty="0">
                <a:solidFill>
                  <a:srgbClr val="000000"/>
                </a:solidFill>
                <a:latin typeface="+mj-lt"/>
              </a:rPr>
              <a:t>Energetické gramotnosti </a:t>
            </a:r>
            <a:r>
              <a:rPr lang="cs-CZ" sz="1600" dirty="0">
                <a:solidFill>
                  <a:srgbClr val="000000"/>
                </a:solidFill>
                <a:latin typeface="+mj-lt"/>
              </a:rPr>
              <a:t>se zase věnoval cyklus</a:t>
            </a:r>
            <a:r>
              <a:rPr lang="cs-CZ" sz="1600" b="1" dirty="0">
                <a:solidFill>
                  <a:srgbClr val="000000"/>
                </a:solidFill>
                <a:latin typeface="+mj-lt"/>
              </a:rPr>
              <a:t> </a:t>
            </a:r>
            <a:r>
              <a:rPr lang="cs-CZ" sz="1600" b="1" i="1" dirty="0">
                <a:latin typeface="+mj-lt"/>
              </a:rPr>
              <a:t>Dodejme si energii 2</a:t>
            </a:r>
            <a:r>
              <a:rPr lang="cs-CZ" sz="1600" i="1" dirty="0">
                <a:latin typeface="+mj-lt"/>
              </a:rPr>
              <a:t> </a:t>
            </a:r>
            <a:r>
              <a:rPr lang="cs-CZ" sz="1600" dirty="0">
                <a:latin typeface="+mj-lt"/>
              </a:rPr>
              <a:t>a </a:t>
            </a:r>
            <a:r>
              <a:rPr lang="cs-CZ" sz="1600" b="1" i="1" dirty="0">
                <a:latin typeface="+mj-lt"/>
              </a:rPr>
              <a:t>Energonauti. </a:t>
            </a:r>
            <a:r>
              <a:rPr lang="cs-CZ" sz="1600" b="1" dirty="0">
                <a:solidFill>
                  <a:srgbClr val="000000"/>
                </a:solidFill>
                <a:latin typeface="+mj-lt"/>
              </a:rPr>
              <a:t>Na mediální vzdělávání a digitální gramotnost </a:t>
            </a:r>
            <a:r>
              <a:rPr lang="cs-CZ" sz="1600" dirty="0">
                <a:solidFill>
                  <a:srgbClr val="000000"/>
                </a:solidFill>
                <a:latin typeface="+mj-lt"/>
              </a:rPr>
              <a:t>se i v roce 2025 zaměřovaly pořady </a:t>
            </a:r>
            <a:r>
              <a:rPr lang="cs-CZ" sz="1600" b="1" i="1" dirty="0">
                <a:solidFill>
                  <a:srgbClr val="000000"/>
                </a:solidFill>
                <a:latin typeface="+mj-lt"/>
              </a:rPr>
              <a:t>Newsroom ČT24</a:t>
            </a:r>
            <a:r>
              <a:rPr lang="cs-CZ" sz="1600" dirty="0">
                <a:solidFill>
                  <a:srgbClr val="000000"/>
                </a:solidFill>
                <a:latin typeface="+mj-lt"/>
              </a:rPr>
              <a:t>, </a:t>
            </a:r>
            <a:r>
              <a:rPr lang="cs-CZ" sz="1600" b="1" i="1" dirty="0">
                <a:solidFill>
                  <a:srgbClr val="000000"/>
                </a:solidFill>
                <a:latin typeface="+mj-lt"/>
              </a:rPr>
              <a:t>De Facto </a:t>
            </a:r>
            <a:r>
              <a:rPr lang="cs-CZ" sz="1600" dirty="0">
                <a:solidFill>
                  <a:srgbClr val="000000"/>
                </a:solidFill>
                <a:latin typeface="+mj-lt"/>
              </a:rPr>
              <a:t>a </a:t>
            </a:r>
            <a:r>
              <a:rPr lang="cs-CZ" sz="1600" b="1" i="1" dirty="0">
                <a:solidFill>
                  <a:srgbClr val="000000"/>
                </a:solidFill>
                <a:latin typeface="+mj-lt"/>
              </a:rPr>
              <a:t>Zóna ČT24</a:t>
            </a:r>
            <a:r>
              <a:rPr lang="cs-CZ" sz="1600" dirty="0">
                <a:solidFill>
                  <a:srgbClr val="000000"/>
                </a:solidFill>
                <a:latin typeface="+mj-lt"/>
              </a:rPr>
              <a:t>; na programu ČT2 zaznamenal slušnou diváckou odezvu také dokument </a:t>
            </a:r>
            <a:r>
              <a:rPr lang="cs-CZ" sz="1600" b="1" i="1" dirty="0">
                <a:solidFill>
                  <a:srgbClr val="000000"/>
                </a:solidFill>
                <a:latin typeface="+mj-lt"/>
              </a:rPr>
              <a:t>Reportáž psaná na benzínce</a:t>
            </a:r>
            <a:r>
              <a:rPr lang="cs-CZ" sz="1600" dirty="0">
                <a:solidFill>
                  <a:srgbClr val="000000"/>
                </a:solidFill>
                <a:latin typeface="+mj-lt"/>
              </a:rPr>
              <a:t>. </a:t>
            </a:r>
            <a:r>
              <a:rPr lang="cs-CZ" sz="1600" dirty="0">
                <a:solidFill>
                  <a:srgbClr val="000000"/>
                </a:solidFill>
                <a:effectLst/>
                <a:latin typeface="+mj-lt"/>
              </a:rPr>
              <a:t>Nástrahy digitálního světa </a:t>
            </a:r>
            <a:r>
              <a:rPr lang="cs-CZ" sz="1600" dirty="0">
                <a:solidFill>
                  <a:srgbClr val="000000"/>
                </a:solidFill>
                <a:latin typeface="+mj-lt"/>
              </a:rPr>
              <a:t>se řešily rovněž v pořadu </a:t>
            </a:r>
            <a:r>
              <a:rPr lang="cs-CZ" sz="1600" b="1" i="1" dirty="0">
                <a:solidFill>
                  <a:srgbClr val="000000"/>
                </a:solidFill>
                <a:latin typeface="+mj-lt"/>
              </a:rPr>
              <a:t>Kyber tabu</a:t>
            </a:r>
            <a:r>
              <a:rPr lang="cs-CZ" sz="1600" b="1" dirty="0">
                <a:solidFill>
                  <a:srgbClr val="000000"/>
                </a:solidFill>
                <a:latin typeface="+mj-lt"/>
              </a:rPr>
              <a:t>. </a:t>
            </a:r>
          </a:p>
          <a:p>
            <a:pPr marL="742950" lvl="2" indent="-285750" algn="just">
              <a:spcBef>
                <a:spcPts val="600"/>
              </a:spcBef>
              <a:spcAft>
                <a:spcPts val="600"/>
              </a:spcAft>
              <a:buFont typeface="Arial" panose="020B0604020202020204" pitchFamily="34" charset="0"/>
              <a:buChar char="•"/>
              <a:defRPr/>
            </a:pPr>
            <a:r>
              <a:rPr lang="cs-CZ" sz="1600" dirty="0">
                <a:solidFill>
                  <a:srgbClr val="000000"/>
                </a:solidFill>
                <a:latin typeface="+mj-lt"/>
              </a:rPr>
              <a:t>Ekologickou tématiku pokryly cykly </a:t>
            </a:r>
            <a:r>
              <a:rPr lang="cs-CZ" sz="1600" b="1" i="1" dirty="0">
                <a:latin typeface="+mj-lt"/>
              </a:rPr>
              <a:t>Po nás potopa nebude</a:t>
            </a:r>
            <a:r>
              <a:rPr lang="cs-CZ" sz="1600" i="1" dirty="0">
                <a:latin typeface="+mj-lt"/>
              </a:rPr>
              <a:t> </a:t>
            </a:r>
            <a:r>
              <a:rPr lang="cs-CZ" sz="1600" dirty="0">
                <a:latin typeface="+mj-lt"/>
              </a:rPr>
              <a:t>a </a:t>
            </a:r>
            <a:r>
              <a:rPr lang="cs-CZ" sz="1600" b="1" i="1" dirty="0">
                <a:latin typeface="+mj-lt"/>
              </a:rPr>
              <a:t>Česko a Evropa řeší klima III</a:t>
            </a:r>
            <a:r>
              <a:rPr lang="cs-CZ" sz="1600" dirty="0">
                <a:latin typeface="+mj-lt"/>
              </a:rPr>
              <a:t>.</a:t>
            </a:r>
          </a:p>
          <a:p>
            <a:pPr marL="742950" lvl="2" indent="-285750" algn="just">
              <a:spcBef>
                <a:spcPts val="600"/>
              </a:spcBef>
              <a:spcAft>
                <a:spcPts val="600"/>
              </a:spcAft>
              <a:buFont typeface="Arial" panose="020B0604020202020204" pitchFamily="34" charset="0"/>
              <a:buChar char="•"/>
              <a:defRPr/>
            </a:pPr>
            <a:r>
              <a:rPr lang="cs-CZ" sz="1600" b="1" dirty="0">
                <a:latin typeface="+mj-lt"/>
              </a:rPr>
              <a:t>Česká televize se v řadě dokumentů věnovala také různým sociálním tématům. </a:t>
            </a:r>
            <a:r>
              <a:rPr lang="cs-CZ" sz="1600" dirty="0">
                <a:latin typeface="+mj-lt"/>
              </a:rPr>
              <a:t>Soužití s potomkem s poruchou autistického spektra se věnoval pořad </a:t>
            </a:r>
            <a:r>
              <a:rPr lang="cs-CZ" sz="1600" b="1" i="1" dirty="0">
                <a:latin typeface="+mj-lt"/>
              </a:rPr>
              <a:t>Co s Péťou?, </a:t>
            </a:r>
            <a:r>
              <a:rPr lang="cs-CZ" sz="1600" dirty="0">
                <a:latin typeface="+mj-lt"/>
              </a:rPr>
              <a:t>příběh čtyř humanitárních pracovníků organizace Člověk v tísni představil dokument </a:t>
            </a:r>
            <a:r>
              <a:rPr lang="cs-CZ" sz="1600" b="1" i="1" dirty="0">
                <a:latin typeface="+mj-lt"/>
              </a:rPr>
              <a:t>Nezlomní – jedna mise, čtyři životy</a:t>
            </a:r>
            <a:r>
              <a:rPr lang="cs-CZ" sz="1600" b="1" dirty="0">
                <a:latin typeface="+mj-lt"/>
              </a:rPr>
              <a:t>. S tématem</a:t>
            </a:r>
            <a:r>
              <a:rPr lang="cs-CZ" sz="1600" dirty="0">
                <a:latin typeface="+mj-lt"/>
              </a:rPr>
              <a:t> </a:t>
            </a:r>
            <a:r>
              <a:rPr lang="cs-CZ" sz="1600" b="1" dirty="0">
                <a:latin typeface="+mj-lt"/>
              </a:rPr>
              <a:t>levné pracovní síly </a:t>
            </a:r>
            <a:r>
              <a:rPr lang="cs-CZ" sz="1600" dirty="0">
                <a:latin typeface="+mj-lt"/>
              </a:rPr>
              <a:t>byli diváci seznámeni v dokumentu novinářky Saši Uhlové </a:t>
            </a:r>
            <a:r>
              <a:rPr lang="cs-CZ" sz="1600" b="1" i="1" dirty="0">
                <a:latin typeface="+mj-lt"/>
              </a:rPr>
              <a:t>Hranice Evropy</a:t>
            </a:r>
            <a:r>
              <a:rPr lang="cs-CZ" sz="1600" b="1" dirty="0">
                <a:latin typeface="+mj-lt"/>
              </a:rPr>
              <a:t>.</a:t>
            </a:r>
          </a:p>
          <a:p>
            <a:pPr marL="742950" lvl="2" indent="-285750" algn="just">
              <a:spcBef>
                <a:spcPts val="600"/>
              </a:spcBef>
              <a:spcAft>
                <a:spcPts val="600"/>
              </a:spcAft>
              <a:buFont typeface="Arial" panose="020B0604020202020204" pitchFamily="34" charset="0"/>
              <a:buChar char="•"/>
              <a:defRPr/>
            </a:pPr>
            <a:r>
              <a:rPr lang="cs-CZ" sz="1600" dirty="0">
                <a:solidFill>
                  <a:srgbClr val="000000"/>
                </a:solidFill>
                <a:latin typeface="+mj-lt"/>
              </a:rPr>
              <a:t>V rámci </a:t>
            </a:r>
            <a:r>
              <a:rPr lang="cs-CZ" sz="1600" b="1" dirty="0">
                <a:solidFill>
                  <a:srgbClr val="000000"/>
                </a:solidFill>
                <a:latin typeface="+mj-lt"/>
              </a:rPr>
              <a:t>vzdělávacích pořadů přibližujících českou krajinu </a:t>
            </a:r>
            <a:r>
              <a:rPr lang="cs-CZ" sz="1600" dirty="0">
                <a:solidFill>
                  <a:srgbClr val="000000"/>
                </a:solidFill>
                <a:latin typeface="+mj-lt"/>
              </a:rPr>
              <a:t>diváci ocenili zejména cykly </a:t>
            </a:r>
            <a:r>
              <a:rPr lang="cs-CZ" sz="1600" b="1" i="1" dirty="0">
                <a:latin typeface="+mj-lt"/>
              </a:rPr>
              <a:t>Stezka Českem II</a:t>
            </a:r>
            <a:r>
              <a:rPr lang="cs-CZ" sz="1600" i="1" dirty="0">
                <a:latin typeface="+mj-lt"/>
              </a:rPr>
              <a:t> </a:t>
            </a:r>
            <a:r>
              <a:rPr lang="cs-CZ" sz="1600" dirty="0">
                <a:latin typeface="+mj-lt"/>
              </a:rPr>
              <a:t>a</a:t>
            </a:r>
            <a:r>
              <a:rPr lang="cs-CZ" sz="1600" i="1" dirty="0">
                <a:latin typeface="+mj-lt"/>
              </a:rPr>
              <a:t> </a:t>
            </a:r>
            <a:r>
              <a:rPr lang="cs-CZ" sz="1600" b="1" i="1" dirty="0">
                <a:latin typeface="+mj-lt"/>
              </a:rPr>
              <a:t>České řeky z výšky.</a:t>
            </a:r>
          </a:p>
          <a:p>
            <a:pPr marL="742950" lvl="2" indent="-285750" algn="just">
              <a:spcBef>
                <a:spcPts val="600"/>
              </a:spcBef>
              <a:spcAft>
                <a:spcPts val="600"/>
              </a:spcAft>
              <a:buFont typeface="Arial" panose="020B0604020202020204" pitchFamily="34" charset="0"/>
              <a:buChar char="•"/>
              <a:defRPr/>
            </a:pPr>
            <a:r>
              <a:rPr lang="cs-CZ" sz="1600" dirty="0">
                <a:solidFill>
                  <a:srgbClr val="000000"/>
                </a:solidFill>
                <a:latin typeface="+mj-lt"/>
              </a:rPr>
              <a:t>Milovníkům </a:t>
            </a:r>
            <a:r>
              <a:rPr lang="cs-CZ" sz="1600" b="1" dirty="0">
                <a:solidFill>
                  <a:srgbClr val="000000"/>
                </a:solidFill>
                <a:latin typeface="+mj-lt"/>
              </a:rPr>
              <a:t>historie</a:t>
            </a:r>
            <a:r>
              <a:rPr lang="cs-CZ" sz="1600" dirty="0">
                <a:solidFill>
                  <a:srgbClr val="000000"/>
                </a:solidFill>
                <a:latin typeface="+mj-lt"/>
              </a:rPr>
              <a:t> nabídla ČT mimo jiné cykly </a:t>
            </a:r>
            <a:r>
              <a:rPr lang="cs-CZ" sz="1600" b="1" i="1" dirty="0">
                <a:latin typeface="+mj-lt"/>
              </a:rPr>
              <a:t>My, budovatelé nové republiky</a:t>
            </a:r>
            <a:r>
              <a:rPr lang="cs-CZ" sz="1600" i="1" dirty="0">
                <a:latin typeface="+mj-lt"/>
              </a:rPr>
              <a:t>, </a:t>
            </a:r>
            <a:r>
              <a:rPr lang="cs-CZ" sz="1600" b="1" i="1" dirty="0">
                <a:latin typeface="+mj-lt"/>
              </a:rPr>
              <a:t>Rozdělený svět 1939-1962</a:t>
            </a:r>
            <a:r>
              <a:rPr lang="cs-CZ" sz="1600" dirty="0">
                <a:latin typeface="+mj-lt"/>
              </a:rPr>
              <a:t> nebo cyklus zabývající se historií hornictví </a:t>
            </a:r>
            <a:r>
              <a:rPr lang="cs-CZ" sz="1600" b="1" i="1" dirty="0">
                <a:latin typeface="+mj-lt"/>
              </a:rPr>
              <a:t>Zdař Bůh - Příběhy českého hornictví. </a:t>
            </a:r>
            <a:r>
              <a:rPr lang="cs-CZ" sz="1600" dirty="0">
                <a:latin typeface="+mj-lt"/>
              </a:rPr>
              <a:t>Program ČT2 odvysílal i divácky velmi úspěšný dokument popisující kontroverzní akci skupiny bratří Mašínů s názvem </a:t>
            </a:r>
            <a:r>
              <a:rPr lang="cs-CZ" sz="1600" b="1" i="1" dirty="0">
                <a:latin typeface="+mj-lt"/>
              </a:rPr>
              <a:t>Útěk do Berlína.</a:t>
            </a:r>
            <a:endParaRPr lang="cs-CZ" sz="1600" b="1" i="1" dirty="0">
              <a:solidFill>
                <a:srgbClr val="000000"/>
              </a:solidFill>
              <a:highlight>
                <a:srgbClr val="FFFF00"/>
              </a:highlight>
              <a:latin typeface="+mj-lt"/>
            </a:endParaRPr>
          </a:p>
          <a:p>
            <a:pPr marL="457200" lvl="2" algn="just">
              <a:spcBef>
                <a:spcPts val="600"/>
              </a:spcBef>
              <a:spcAft>
                <a:spcPts val="600"/>
              </a:spcAft>
              <a:defRPr/>
            </a:pPr>
            <a:r>
              <a:rPr lang="cs-CZ" sz="1600" dirty="0">
                <a:solidFill>
                  <a:srgbClr val="000000"/>
                </a:solidFill>
                <a:latin typeface="+mj-lt"/>
              </a:rPr>
              <a:t>Česká televize odvysílala v roce 2025 rovněž celou řadu </a:t>
            </a:r>
            <a:r>
              <a:rPr lang="cs-CZ" sz="1600" b="1" dirty="0">
                <a:solidFill>
                  <a:srgbClr val="000000"/>
                </a:solidFill>
                <a:latin typeface="+mj-lt"/>
              </a:rPr>
              <a:t>původních dokumentů</a:t>
            </a:r>
            <a:r>
              <a:rPr lang="cs-CZ" sz="1600" dirty="0">
                <a:solidFill>
                  <a:srgbClr val="000000"/>
                </a:solidFill>
                <a:latin typeface="+mj-lt"/>
              </a:rPr>
              <a:t>, včetně těch věnovaných </a:t>
            </a:r>
            <a:r>
              <a:rPr lang="cs-CZ" sz="1600" b="1" dirty="0">
                <a:solidFill>
                  <a:srgbClr val="000000"/>
                </a:solidFill>
                <a:latin typeface="+mj-lt"/>
              </a:rPr>
              <a:t>významným osobnostem. Jmenujme například </a:t>
            </a:r>
            <a:r>
              <a:rPr lang="pt-BR" sz="1600" b="1" i="1" dirty="0">
                <a:latin typeface="+mj-lt"/>
              </a:rPr>
              <a:t>Já, brácha a jméno Hrušínský</a:t>
            </a:r>
            <a:r>
              <a:rPr lang="cs-CZ" sz="1600" dirty="0">
                <a:latin typeface="+mj-lt"/>
              </a:rPr>
              <a:t>,</a:t>
            </a:r>
            <a:r>
              <a:rPr lang="cs-CZ" sz="1600" i="1" dirty="0">
                <a:latin typeface="+mj-lt"/>
              </a:rPr>
              <a:t> </a:t>
            </a:r>
            <a:r>
              <a:rPr lang="cs-CZ" sz="1600" b="1" i="1" dirty="0">
                <a:latin typeface="+mj-lt"/>
              </a:rPr>
              <a:t>Petr Pithart, politikem proti své vůli</a:t>
            </a:r>
            <a:r>
              <a:rPr lang="cs-CZ" sz="1600" dirty="0">
                <a:latin typeface="+mj-lt"/>
              </a:rPr>
              <a:t>,</a:t>
            </a:r>
            <a:r>
              <a:rPr lang="cs-CZ" sz="1600" b="1" i="1" dirty="0">
                <a:latin typeface="+mj-lt"/>
              </a:rPr>
              <a:t> Zrozena pro Afriku </a:t>
            </a:r>
            <a:r>
              <a:rPr lang="cs-CZ" sz="1600" dirty="0">
                <a:latin typeface="+mj-lt"/>
              </a:rPr>
              <a:t>a</a:t>
            </a:r>
            <a:r>
              <a:rPr lang="cs-CZ" sz="1600" b="1" i="1" dirty="0">
                <a:latin typeface="+mj-lt"/>
              </a:rPr>
              <a:t> Ještě nejsem, kým chci být </a:t>
            </a:r>
            <a:r>
              <a:rPr lang="cs-CZ" sz="1600" dirty="0">
                <a:latin typeface="+mj-lt"/>
              </a:rPr>
              <a:t>představující fotografku Libuši Jarcovjákovou.</a:t>
            </a:r>
            <a:endParaRPr lang="cs-CZ" sz="1600" dirty="0">
              <a:solidFill>
                <a:srgbClr val="000000"/>
              </a:solidFill>
              <a:highlight>
                <a:srgbClr val="FFFF00"/>
              </a:highlight>
              <a:latin typeface="+mj-lt"/>
            </a:endParaRPr>
          </a:p>
        </p:txBody>
      </p:sp>
      <p:sp>
        <p:nvSpPr>
          <p:cNvPr id="3" name="AutoShape 2">
            <a:extLst>
              <a:ext uri="{FF2B5EF4-FFF2-40B4-BE49-F238E27FC236}">
                <a16:creationId xmlns:a16="http://schemas.microsoft.com/office/drawing/2014/main" id="{CDE9DA81-AEE1-94D4-DE93-63766B73DCB2}"/>
              </a:ext>
            </a:extLst>
          </p:cNvPr>
          <p:cNvSpPr>
            <a:spLocks noChangeArrowheads="1"/>
          </p:cNvSpPr>
          <p:nvPr/>
        </p:nvSpPr>
        <p:spPr bwMode="auto">
          <a:xfrm>
            <a:off x="1524000" y="25259"/>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2" name="Obrázek 6">
            <a:extLst>
              <a:ext uri="{FF2B5EF4-FFF2-40B4-BE49-F238E27FC236}">
                <a16:creationId xmlns:a16="http://schemas.microsoft.com/office/drawing/2014/main" id="{F3DAD252-549F-0D24-CD3E-140DE385FDB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A70D229A-FAA8-3399-3BB7-A3426B2E1221}"/>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BAB0181E-7FA7-49E0-D7B8-91713450F21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75</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E7323440-33AE-0A0F-EE0C-9DB63A95C2E8}"/>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7C013C0C-CA71-10B7-BDAA-C08E83CB2948}"/>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spTree>
    <p:extLst>
      <p:ext uri="{BB962C8B-B14F-4D97-AF65-F5344CB8AC3E}">
        <p14:creationId xmlns:p14="http://schemas.microsoft.com/office/powerpoint/2010/main" val="42803579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7"/>
          <p:cNvSpPr txBox="1">
            <a:spLocks/>
          </p:cNvSpPr>
          <p:nvPr/>
        </p:nvSpPr>
        <p:spPr bwMode="auto">
          <a:xfrm>
            <a:off x="1884366"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2800" dirty="0">
                <a:latin typeface="Calibri" pitchFamily="34" charset="0"/>
              </a:rPr>
              <a:t>CÍL 3 – Podpora kultury</a:t>
            </a:r>
            <a:endParaRPr lang="cs-CZ" sz="2800" dirty="0">
              <a:latin typeface="+mj-lt"/>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696000" y="1700811"/>
            <a:ext cx="10800000" cy="2446824"/>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VYBRANÉ POŽADAVKY NA VYSÍLÁNÍ SPADAJÍCÍ POD CÍL 3</a:t>
            </a:r>
            <a:endParaRPr lang="cs-CZ" sz="1600" dirty="0">
              <a:solidFill>
                <a:prstClr val="black"/>
              </a:solidFill>
              <a:latin typeface="Calibri"/>
            </a:endParaRPr>
          </a:p>
          <a:p>
            <a:pPr marL="285750" indent="-285750" algn="just">
              <a:spcAft>
                <a:spcPts val="600"/>
              </a:spcAft>
              <a:buFont typeface="Arial" panose="020B0604020202020204" pitchFamily="34" charset="0"/>
              <a:buChar char="•"/>
            </a:pPr>
            <a:r>
              <a:rPr lang="cs-CZ" sz="1300" i="1" dirty="0">
                <a:solidFill>
                  <a:prstClr val="black"/>
                </a:solidFill>
                <a:latin typeface="Calibri"/>
              </a:rPr>
              <a:t>„Česká televize přispívá k pěstování a rozvoji kultury a umění v České republice. Má proto za povinnost nabízet divákům žánrově i svým zaměřením rozmanité pořady, které mohou diváky kulturně a umělecky obohacovat. V celku svého programu přinese ucelený přehled o umělecké tradici a aktuálním kulturním dění doma i v zahraničí. Divákům zprostředkovává umělecky hodnotnou filmovou, dramatickou, hudební a výtvarnou tvorbu z domácí i světové scény. Součástí skladby uměleckých pořadů jsou také díla dokumentární tvorby včetně děl nezávislých producentů. Česká televize musí dostát prvořadému závazku původní tvorby uměleckých pořadů a bude ctít nejvyšší profesionální kritéria umělecké tvorby.“ </a:t>
            </a:r>
            <a:r>
              <a:rPr lang="cs-CZ" sz="1300" dirty="0">
                <a:solidFill>
                  <a:prstClr val="black"/>
                </a:solidFill>
                <a:latin typeface="Calibri"/>
              </a:rPr>
              <a:t>(Kodex ČT, čl. 8 odst. 8.1)</a:t>
            </a:r>
            <a:endParaRPr lang="cs-CZ" sz="1300" i="1" dirty="0">
              <a:solidFill>
                <a:prstClr val="black"/>
              </a:solidFill>
              <a:latin typeface="Calibri"/>
            </a:endParaRPr>
          </a:p>
          <a:p>
            <a:pPr marL="285750" indent="-285750" algn="just">
              <a:spcAft>
                <a:spcPts val="600"/>
              </a:spcAft>
              <a:buFont typeface="Arial" panose="020B0604020202020204" pitchFamily="34" charset="0"/>
              <a:buChar char="•"/>
            </a:pPr>
            <a:r>
              <a:rPr lang="cs-CZ" sz="1300" i="1" dirty="0">
                <a:solidFill>
                  <a:prstClr val="black"/>
                </a:solidFill>
                <a:latin typeface="Calibri"/>
              </a:rPr>
              <a:t>„Česká televize si musí být vědoma, že se diváci, resp. jednotlivé divácké skupiny vzájemně odlišují svým kulturním a uměleckým cítěním a žánry či uměleckými směry, které upřednostňují. Povinností České televize je uspokojit pokud možno celé spektrum diváckých skupin.“ </a:t>
            </a:r>
            <a:r>
              <a:rPr lang="cs-CZ" sz="1300" dirty="0">
                <a:solidFill>
                  <a:prstClr val="black"/>
                </a:solidFill>
                <a:latin typeface="Calibri"/>
              </a:rPr>
              <a:t>(Kodex ČT, čl. 8 odst. 8.2)</a:t>
            </a:r>
          </a:p>
          <a:p>
            <a:pPr marL="285750" indent="-285750" algn="just">
              <a:spcAft>
                <a:spcPts val="600"/>
              </a:spcAft>
              <a:buFont typeface="Arial" panose="020B0604020202020204" pitchFamily="34" charset="0"/>
              <a:buChar char="•"/>
            </a:pPr>
            <a:r>
              <a:rPr lang="cs-CZ" sz="1300" i="1" dirty="0">
                <a:solidFill>
                  <a:prstClr val="black"/>
                </a:solidFill>
                <a:latin typeface="Calibri"/>
              </a:rPr>
              <a:t>„(ČT) Dbá na to, aby programová schémata obsahovala významný podíl původní tvorby, zvláště celovečerních filmů, dramatické tvorby a dalších tvůrčích počinů, a má na zřeteli potřebu spolupráce s nezávislými výrobci a filmovým sektorem.“ </a:t>
            </a:r>
            <a:r>
              <a:rPr lang="cs-CZ" sz="1300" dirty="0">
                <a:solidFill>
                  <a:prstClr val="black"/>
                </a:solidFill>
                <a:latin typeface="Calibri"/>
              </a:rPr>
              <a:t>(Kodex ČT, Preambule)</a:t>
            </a:r>
          </a:p>
        </p:txBody>
      </p:sp>
      <p:pic>
        <p:nvPicPr>
          <p:cNvPr id="2" name="Obrázek 6">
            <a:extLst>
              <a:ext uri="{FF2B5EF4-FFF2-40B4-BE49-F238E27FC236}">
                <a16:creationId xmlns:a16="http://schemas.microsoft.com/office/drawing/2014/main" id="{164C221D-E37E-D6F4-78D6-180671893B7F}"/>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9B9F3F37-EAE4-15E8-F2E8-A813995D2212}"/>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2AB89890-4B58-615B-B1F8-E388E8BE541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76</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803EF383-BA8A-0CDC-7CA4-17D8FB685130}"/>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29612161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ZÁKLADNÍ PŘEHLED</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Tracking ČT, v %</a:t>
            </a:r>
            <a:endParaRPr lang="cs-CZ" sz="1300" dirty="0">
              <a:latin typeface="Calibri" pitchFamily="34" charset="0"/>
            </a:endParaRPr>
          </a:p>
        </p:txBody>
      </p:sp>
      <p:sp>
        <p:nvSpPr>
          <p:cNvPr id="15" name="Ovál 14">
            <a:extLst>
              <a:ext uri="{FF2B5EF4-FFF2-40B4-BE49-F238E27FC236}">
                <a16:creationId xmlns:a16="http://schemas.microsoft.com/office/drawing/2014/main" id="{F892F80D-176E-4EAD-A0D5-5E13151D3F3C}"/>
              </a:ext>
            </a:extLst>
          </p:cNvPr>
          <p:cNvSpPr/>
          <p:nvPr/>
        </p:nvSpPr>
        <p:spPr>
          <a:xfrm>
            <a:off x="10992544" y="5517232"/>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pic>
        <p:nvPicPr>
          <p:cNvPr id="2" name="Obrázek 6">
            <a:extLst>
              <a:ext uri="{FF2B5EF4-FFF2-40B4-BE49-F238E27FC236}">
                <a16:creationId xmlns:a16="http://schemas.microsoft.com/office/drawing/2014/main" id="{B98A9FF5-AA4F-A86F-AED1-51BEA4963B6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5005DA86-A896-18CA-8236-779BFE14EA9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61FEE872-4BC4-5F58-CECB-25D7922C0B95}"/>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77</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B804859E-3580-B0E9-A092-55D4A1B3BB62}"/>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8" name="Zástupný symbol pro datum 7">
            <a:extLst>
              <a:ext uri="{FF2B5EF4-FFF2-40B4-BE49-F238E27FC236}">
                <a16:creationId xmlns:a16="http://schemas.microsoft.com/office/drawing/2014/main" id="{F7903372-45DD-B69D-9C65-F1F2D2BCC394}"/>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9" name="Graf 8">
            <a:extLst>
              <a:ext uri="{FF2B5EF4-FFF2-40B4-BE49-F238E27FC236}">
                <a16:creationId xmlns:a16="http://schemas.microsoft.com/office/drawing/2014/main" id="{F0B97AE4-8E9A-48E7-F22F-9AB80A6BBA8F}"/>
              </a:ext>
            </a:extLst>
          </p:cNvPr>
          <p:cNvGraphicFramePr>
            <a:graphicFrameLocks/>
          </p:cNvGraphicFramePr>
          <p:nvPr>
            <p:extLst>
              <p:ext uri="{D42A27DB-BD31-4B8C-83A1-F6EECF244321}">
                <p14:modId xmlns:p14="http://schemas.microsoft.com/office/powerpoint/2010/main" val="558751715"/>
              </p:ext>
            </p:extLst>
          </p:nvPr>
        </p:nvGraphicFramePr>
        <p:xfrm>
          <a:off x="696000" y="1340768"/>
          <a:ext cx="10800000"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2965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a:extLst>
              <a:ext uri="{FF2B5EF4-FFF2-40B4-BE49-F238E27FC236}">
                <a16:creationId xmlns:a16="http://schemas.microsoft.com/office/drawing/2014/main" id="{59B89445-96E9-7CD5-76EE-2CB86F062FE5}"/>
              </a:ext>
            </a:extLst>
          </p:cNvPr>
          <p:cNvGraphicFramePr>
            <a:graphicFrameLocks/>
          </p:cNvGraphicFramePr>
          <p:nvPr/>
        </p:nvGraphicFramePr>
        <p:xfrm>
          <a:off x="696000" y="1340768"/>
          <a:ext cx="10800000" cy="5109244"/>
        </p:xfrm>
        <a:graphic>
          <a:graphicData uri="http://schemas.openxmlformats.org/drawingml/2006/chart">
            <c:chart xmlns:c="http://schemas.openxmlformats.org/drawingml/2006/chart" xmlns:r="http://schemas.openxmlformats.org/officeDocument/2006/relationships" r:id="rId3"/>
          </a:graphicData>
        </a:graphic>
      </p:graphicFrame>
      <p:sp>
        <p:nvSpPr>
          <p:cNvPr id="7" name="AutoShape 2"/>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SPOKOJENOST, kvalita a úroveň kulturních pořadů</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DKV ČT, v %</a:t>
            </a:r>
            <a:endParaRPr kumimoji="0" lang="cs-CZ"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ct val="20000"/>
              </a:spcBef>
              <a:spcAft>
                <a:spcPct val="0"/>
              </a:spcAft>
              <a:buClrTx/>
              <a:buSzTx/>
              <a:buFontTx/>
              <a:buNone/>
              <a:tabLst>
                <a:tab pos="180975" algn="l"/>
              </a:tabLst>
              <a:defRPr/>
            </a:pP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6" name="Ovál 15">
            <a:extLst>
              <a:ext uri="{FF2B5EF4-FFF2-40B4-BE49-F238E27FC236}">
                <a16:creationId xmlns:a16="http://schemas.microsoft.com/office/drawing/2014/main" id="{5C9E6DB2-F33C-425E-A5FB-6E645C65BA87}"/>
              </a:ext>
            </a:extLst>
          </p:cNvPr>
          <p:cNvSpPr/>
          <p:nvPr/>
        </p:nvSpPr>
        <p:spPr>
          <a:xfrm>
            <a:off x="10992544" y="5505483"/>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K</a:t>
            </a:r>
            <a:endParaRPr kumimoji="0" lang="en-GB" sz="18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pic>
        <p:nvPicPr>
          <p:cNvPr id="2" name="Obrázek 6">
            <a:extLst>
              <a:ext uri="{FF2B5EF4-FFF2-40B4-BE49-F238E27FC236}">
                <a16:creationId xmlns:a16="http://schemas.microsoft.com/office/drawing/2014/main" id="{F82C9848-9E3D-6584-DF51-C4727319A0B1}"/>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číslo snímku 2">
            <a:extLst>
              <a:ext uri="{FF2B5EF4-FFF2-40B4-BE49-F238E27FC236}">
                <a16:creationId xmlns:a16="http://schemas.microsoft.com/office/drawing/2014/main" id="{5A2595D4-855C-512E-DC7C-F348A179CE7C}"/>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cs-CZ" sz="1100" b="0" i="0" u="none" strike="noStrike" kern="1200" cap="none" spc="0" normalizeH="0" baseline="0" noProof="0" dirty="0">
              <a:ln>
                <a:noFill/>
              </a:ln>
              <a:solidFill>
                <a:srgbClr val="1A1F52"/>
              </a:solidFill>
              <a:effectLst/>
              <a:uLnTx/>
              <a:uFillTx/>
              <a:latin typeface="Calibri"/>
              <a:ea typeface="+mn-ea"/>
              <a:cs typeface="Calibri" panose="020F0502020204030204" pitchFamily="34" charset="0"/>
            </a:endParaRPr>
          </a:p>
        </p:txBody>
      </p:sp>
      <p:sp>
        <p:nvSpPr>
          <p:cNvPr id="6" name="Zástupný symbol pro datum 7">
            <a:extLst>
              <a:ext uri="{FF2B5EF4-FFF2-40B4-BE49-F238E27FC236}">
                <a16:creationId xmlns:a16="http://schemas.microsoft.com/office/drawing/2014/main" id="{A6C64E2B-EE24-144F-2C79-C80AF20C1B24}"/>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Calibri" panose="020F0502020204030204" pitchFamily="34" charset="0"/>
              </a:rPr>
              <a:t>CÍL 3 – Podpora kultury</a:t>
            </a:r>
          </a:p>
        </p:txBody>
      </p:sp>
      <p:sp>
        <p:nvSpPr>
          <p:cNvPr id="9" name="Zástupný symbol pro datum 7">
            <a:extLst>
              <a:ext uri="{FF2B5EF4-FFF2-40B4-BE49-F238E27FC236}">
                <a16:creationId xmlns:a16="http://schemas.microsoft.com/office/drawing/2014/main" id="{03C681EB-1F9F-1DD0-4D7A-688AAD99FEC1}"/>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Calibri" panose="020F0502020204030204" pitchFamily="34" charset="0"/>
              </a:rPr>
              <a:t>B. PLNĚNÍ OBECNÝCH CÍLŮ</a:t>
            </a:r>
          </a:p>
        </p:txBody>
      </p:sp>
      <p:sp>
        <p:nvSpPr>
          <p:cNvPr id="10" name="Zástupný symbol pro datum 7">
            <a:extLst>
              <a:ext uri="{FF2B5EF4-FFF2-40B4-BE49-F238E27FC236}">
                <a16:creationId xmlns:a16="http://schemas.microsoft.com/office/drawing/2014/main" id="{6FDD5173-FF92-4828-83BB-A9D8EFFAF06F}"/>
              </a:ext>
            </a:extLst>
          </p:cNvPr>
          <p:cNvSpPr txBox="1">
            <a:spLocks/>
          </p:cNvSpPr>
          <p:nvPr/>
        </p:nvSpPr>
        <p:spPr bwMode="auto">
          <a:xfrm>
            <a:off x="9624392" y="6093296"/>
            <a:ext cx="2195103" cy="336128"/>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cs-CZ" sz="1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měřeno od roku 2025</a:t>
            </a:r>
          </a:p>
        </p:txBody>
      </p:sp>
      <p:sp>
        <p:nvSpPr>
          <p:cNvPr id="8" name="Zástupný symbol pro datum 7">
            <a:extLst>
              <a:ext uri="{FF2B5EF4-FFF2-40B4-BE49-F238E27FC236}">
                <a16:creationId xmlns:a16="http://schemas.microsoft.com/office/drawing/2014/main" id="{148A3322-D0DF-3E66-0EED-161F1729DE5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Tree>
    <p:extLst>
      <p:ext uri="{BB962C8B-B14F-4D97-AF65-F5344CB8AC3E}">
        <p14:creationId xmlns:p14="http://schemas.microsoft.com/office/powerpoint/2010/main" val="5065827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7191"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PODÍL DIVÁKŮ, KTEŘÍ VNÍMAJÍ NĚKTERÝ KANÁL ČT ZA HLAVNÍ PRO …</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pic>
        <p:nvPicPr>
          <p:cNvPr id="2" name="Obrázek 6">
            <a:extLst>
              <a:ext uri="{FF2B5EF4-FFF2-40B4-BE49-F238E27FC236}">
                <a16:creationId xmlns:a16="http://schemas.microsoft.com/office/drawing/2014/main" id="{794ADE80-F50E-05C1-4BD8-597C96B480F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B0DD4248-AE86-CCBC-C7CA-9BCEB2644491}"/>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3C3A2DBC-77AE-B255-6E01-6DE7C313AA3A}"/>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79</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C3CF887F-695F-8E7B-D6EC-E194BE3AC0D8}"/>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8" name="Zástupný symbol pro datum 7">
            <a:extLst>
              <a:ext uri="{FF2B5EF4-FFF2-40B4-BE49-F238E27FC236}">
                <a16:creationId xmlns:a16="http://schemas.microsoft.com/office/drawing/2014/main" id="{C39BAFCA-0FE6-4B7C-51B2-87AE3FAED0EE}"/>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9" name="Graf 8">
            <a:extLst>
              <a:ext uri="{FF2B5EF4-FFF2-40B4-BE49-F238E27FC236}">
                <a16:creationId xmlns:a16="http://schemas.microsoft.com/office/drawing/2014/main" id="{F47303DC-CC05-A3EC-3BF7-987212A52DC3}"/>
              </a:ext>
            </a:extLst>
          </p:cNvPr>
          <p:cNvGraphicFramePr>
            <a:graphicFrameLocks/>
          </p:cNvGraphicFramePr>
          <p:nvPr/>
        </p:nvGraphicFramePr>
        <p:xfrm>
          <a:off x="696000" y="1340768"/>
          <a:ext cx="10800000"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821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ulka 9">
            <a:extLst>
              <a:ext uri="{FF2B5EF4-FFF2-40B4-BE49-F238E27FC236}">
                <a16:creationId xmlns:a16="http://schemas.microsoft.com/office/drawing/2014/main" id="{75CBF28B-81FA-4EA2-9F02-147562F60777}"/>
              </a:ext>
            </a:extLst>
          </p:cNvPr>
          <p:cNvGraphicFramePr>
            <a:graphicFrameLocks noGrp="1"/>
          </p:cNvGraphicFramePr>
          <p:nvPr>
            <p:extLst>
              <p:ext uri="{D42A27DB-BD31-4B8C-83A1-F6EECF244321}">
                <p14:modId xmlns:p14="http://schemas.microsoft.com/office/powerpoint/2010/main" val="1252256588"/>
              </p:ext>
            </p:extLst>
          </p:nvPr>
        </p:nvGraphicFramePr>
        <p:xfrm>
          <a:off x="686290" y="1052736"/>
          <a:ext cx="10819420" cy="1432560"/>
        </p:xfrm>
        <a:graphic>
          <a:graphicData uri="http://schemas.openxmlformats.org/drawingml/2006/table">
            <a:tbl>
              <a:tblPr firstRow="1" bandRow="1">
                <a:tableStyleId>{5C22544A-7EE6-4342-B048-85BDC9FD1C3A}</a:tableStyleId>
              </a:tblPr>
              <a:tblGrid>
                <a:gridCol w="7674590">
                  <a:extLst>
                    <a:ext uri="{9D8B030D-6E8A-4147-A177-3AD203B41FA5}">
                      <a16:colId xmlns:a16="http://schemas.microsoft.com/office/drawing/2014/main" val="20000"/>
                    </a:ext>
                  </a:extLst>
                </a:gridCol>
                <a:gridCol w="3144830">
                  <a:extLst>
                    <a:ext uri="{9D8B030D-6E8A-4147-A177-3AD203B41FA5}">
                      <a16:colId xmlns:a16="http://schemas.microsoft.com/office/drawing/2014/main" val="20002"/>
                    </a:ext>
                  </a:extLst>
                </a:gridCol>
              </a:tblGrid>
              <a:tr h="151369">
                <a:tc gridSpan="2">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400" b="1" i="0" u="none" strike="noStrike" kern="1200" cap="none" spc="0" normalizeH="0" baseline="0" noProof="0" dirty="0">
                          <a:ln>
                            <a:noFill/>
                          </a:ln>
                          <a:solidFill>
                            <a:prstClr val="black"/>
                          </a:solidFill>
                          <a:effectLst/>
                          <a:uLnTx/>
                          <a:uFillTx/>
                          <a:latin typeface="+mn-lt"/>
                          <a:ea typeface="+mn-ea"/>
                          <a:cs typeface="+mn-cs"/>
                        </a:rPr>
                        <a:t>I. INTERNÍ ZDROJE DAT</a:t>
                      </a:r>
                    </a:p>
                  </a:txBody>
                  <a:tcPr>
                    <a:lnB w="12700" cap="flat" cmpd="sng" algn="ctr">
                      <a:noFill/>
                      <a:prstDash val="solid"/>
                      <a:round/>
                      <a:headEnd type="none" w="med" len="med"/>
                      <a:tailEnd type="none" w="med" len="med"/>
                    </a:lnB>
                    <a:solidFill>
                      <a:schemeClr val="bg1">
                        <a:lumMod val="85000"/>
                      </a:schemeClr>
                    </a:solidFill>
                  </a:tcPr>
                </a:tc>
                <a:tc hMerge="1">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endParaRPr kumimoji="0" lang="cs-CZ" sz="1250" b="1" i="0" u="none" strike="noStrike" kern="1200" cap="none" spc="0" normalizeH="0" baseline="0" noProof="0" dirty="0">
                        <a:ln>
                          <a:noFill/>
                        </a:ln>
                        <a:solidFill>
                          <a:prstClr val="black"/>
                        </a:solidFill>
                        <a:effectLst/>
                        <a:uLnTx/>
                        <a:uFillTx/>
                        <a:latin typeface="+mn-lt"/>
                        <a:ea typeface="+mn-ea"/>
                        <a:cs typeface="+mn-cs"/>
                      </a:endParaRPr>
                    </a:p>
                  </a:txBody>
                  <a:tcPr>
                    <a:lnB w="38100" cmpd="sng">
                      <a:noFill/>
                    </a:lnB>
                    <a:noFill/>
                  </a:tcPr>
                </a:tc>
                <a:extLst>
                  <a:ext uri="{0D108BD9-81ED-4DB2-BD59-A6C34878D82A}">
                    <a16:rowId xmlns:a16="http://schemas.microsoft.com/office/drawing/2014/main" val="10000"/>
                  </a:ext>
                </a:extLst>
              </a:tr>
              <a:tr h="151369">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400" b="1" i="0" u="none" strike="noStrike" kern="1200" cap="none" spc="0" normalizeH="0" baseline="0" noProof="0" dirty="0">
                          <a:ln>
                            <a:noFill/>
                          </a:ln>
                          <a:solidFill>
                            <a:prstClr val="black"/>
                          </a:solidFill>
                          <a:effectLst/>
                          <a:uLnTx/>
                          <a:uFillTx/>
                          <a:latin typeface="+mj-lt"/>
                          <a:ea typeface="+mn-ea"/>
                          <a:cs typeface="+mn-cs"/>
                        </a:rPr>
                        <a:t>Denní kontinuální výzkum ČT </a:t>
                      </a:r>
                      <a:r>
                        <a:rPr kumimoji="0" lang="cs-CZ" sz="1400" b="0" i="0" u="none" strike="noStrike" kern="1200" cap="none" spc="0" normalizeH="0" baseline="0" noProof="0" dirty="0">
                          <a:ln>
                            <a:noFill/>
                          </a:ln>
                          <a:solidFill>
                            <a:prstClr val="black"/>
                          </a:solidFill>
                          <a:effectLst/>
                          <a:uLnTx/>
                          <a:uFillTx/>
                          <a:latin typeface="+mj-lt"/>
                          <a:ea typeface="+mn-ea"/>
                          <a:cs typeface="+mn-cs"/>
                        </a:rPr>
                        <a:t>(DKV)</a:t>
                      </a:r>
                      <a:r>
                        <a:rPr kumimoji="0" lang="cs-CZ" sz="1400" b="1" i="0" u="none" strike="noStrike" kern="1200" cap="none" spc="0" normalizeH="0" baseline="30000" noProof="0" dirty="0">
                          <a:ln>
                            <a:noFill/>
                          </a:ln>
                          <a:solidFill>
                            <a:prstClr val="black"/>
                          </a:solidFill>
                          <a:effectLst/>
                          <a:uLnTx/>
                          <a:uFillTx/>
                          <a:latin typeface="+mn-lt"/>
                          <a:ea typeface="+mn-ea"/>
                          <a:cs typeface="+mn-cs"/>
                        </a:rPr>
                        <a:t> 1</a:t>
                      </a:r>
                      <a:endParaRPr kumimoji="0" lang="cs-CZ" sz="14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400" b="0" dirty="0">
                          <a:solidFill>
                            <a:schemeClr val="tx1"/>
                          </a:solidFill>
                          <a:latin typeface="+mj-lt"/>
                        </a:rPr>
                        <a:t>panel 1 000</a:t>
                      </a:r>
                      <a:r>
                        <a:rPr lang="cs-CZ" sz="1400" b="0" baseline="0" dirty="0">
                          <a:solidFill>
                            <a:schemeClr val="tx1"/>
                          </a:solidFill>
                          <a:latin typeface="+mj-lt"/>
                        </a:rPr>
                        <a:t> respondentů, celkem 1 283 562 hodnocení pořadů za rok 2025</a:t>
                      </a:r>
                      <a:endParaRPr lang="cs-CZ" sz="140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1369">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400" b="1" i="0" u="none" strike="noStrike" kern="1200" cap="none" spc="0" normalizeH="0" baseline="0" noProof="0" dirty="0">
                          <a:ln>
                            <a:noFill/>
                          </a:ln>
                          <a:solidFill>
                            <a:prstClr val="black"/>
                          </a:solidFill>
                          <a:effectLst/>
                          <a:uLnTx/>
                          <a:uFillTx/>
                          <a:latin typeface="+mj-lt"/>
                          <a:ea typeface="+mn-ea"/>
                          <a:cs typeface="+mn-cs"/>
                        </a:rPr>
                        <a:t>Databáze odvysílaných pořadů ČT </a:t>
                      </a:r>
                      <a:r>
                        <a:rPr kumimoji="0" lang="cs-CZ" sz="1400" b="0" i="0" u="none" strike="noStrike" kern="1200" cap="none" spc="0" normalizeH="0" baseline="0" noProof="0" dirty="0">
                          <a:ln>
                            <a:noFill/>
                          </a:ln>
                          <a:solidFill>
                            <a:prstClr val="black"/>
                          </a:solidFill>
                          <a:effectLst/>
                          <a:uLnTx/>
                          <a:uFillTx/>
                          <a:latin typeface="+mj-lt"/>
                          <a:ea typeface="+mn-ea"/>
                          <a:cs typeface="+mn-cs"/>
                        </a:rPr>
                        <a:t>(PROVYS)</a:t>
                      </a:r>
                      <a:endParaRPr lang="cs-CZ" sz="140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cs-CZ" sz="1400" kern="1200" dirty="0">
                          <a:solidFill>
                            <a:schemeClr val="tx1"/>
                          </a:solidFill>
                          <a:latin typeface="+mj-lt"/>
                          <a:ea typeface="+mn-ea"/>
                          <a:cs typeface="+mn-cs"/>
                        </a:rPr>
                        <a:t>81 539 pořadů za rok 2025*</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1369">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400" b="1" i="0" u="none" strike="noStrike" kern="1200" cap="none" spc="0" normalizeH="0" baseline="0" dirty="0">
                          <a:ln>
                            <a:noFill/>
                          </a:ln>
                          <a:solidFill>
                            <a:prstClr val="black"/>
                          </a:solidFill>
                          <a:effectLst/>
                          <a:uLnTx/>
                          <a:uFillTx/>
                          <a:latin typeface="+mj-lt"/>
                          <a:ea typeface="+mn-ea"/>
                          <a:cs typeface="+mn-cs"/>
                        </a:rPr>
                        <a:t>Online tracking ČT</a:t>
                      </a:r>
                      <a:r>
                        <a:rPr kumimoji="0" lang="cs-CZ" sz="1400" b="0" i="0" u="none" strike="noStrike" kern="1200" cap="none" spc="0" normalizeH="0" baseline="0" dirty="0">
                          <a:ln>
                            <a:noFill/>
                          </a:ln>
                          <a:solidFill>
                            <a:prstClr val="black"/>
                          </a:solidFill>
                          <a:effectLst/>
                          <a:uLnTx/>
                          <a:uFillTx/>
                          <a:latin typeface="+mj-lt"/>
                          <a:ea typeface="+mn-ea"/>
                          <a:cs typeface="+mn-cs"/>
                        </a:rPr>
                        <a:t> (OLT)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400" kern="1200" dirty="0">
                          <a:solidFill>
                            <a:schemeClr val="tx1"/>
                          </a:solidFill>
                          <a:latin typeface="+mj-lt"/>
                          <a:ea typeface="+mn-ea"/>
                          <a:cs typeface="+mn-cs"/>
                        </a:rPr>
                        <a:t>7 295 respondentů za rok</a:t>
                      </a:r>
                      <a:r>
                        <a:rPr lang="cs-CZ" sz="1400" kern="1200" baseline="0" dirty="0">
                          <a:solidFill>
                            <a:schemeClr val="tx1"/>
                          </a:solidFill>
                          <a:latin typeface="+mj-lt"/>
                          <a:ea typeface="+mn-ea"/>
                          <a:cs typeface="+mn-cs"/>
                        </a:rPr>
                        <a:t> </a:t>
                      </a:r>
                      <a:r>
                        <a:rPr lang="cs-CZ" sz="1400" kern="1200" dirty="0">
                          <a:solidFill>
                            <a:schemeClr val="tx1"/>
                          </a:solidFill>
                          <a:latin typeface="+mj-lt"/>
                          <a:ea typeface="+mn-ea"/>
                          <a:cs typeface="+mn-cs"/>
                        </a:rPr>
                        <a:t>2025</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1318942898"/>
              </p:ext>
            </p:extLst>
          </p:nvPr>
        </p:nvGraphicFramePr>
        <p:xfrm>
          <a:off x="686290" y="2726864"/>
          <a:ext cx="10819420" cy="2781592"/>
        </p:xfrm>
        <a:graphic>
          <a:graphicData uri="http://schemas.openxmlformats.org/drawingml/2006/table">
            <a:tbl>
              <a:tblPr firstRow="1" bandRow="1">
                <a:tableStyleId>{5C22544A-7EE6-4342-B048-85BDC9FD1C3A}</a:tableStyleId>
              </a:tblPr>
              <a:tblGrid>
                <a:gridCol w="3649764">
                  <a:extLst>
                    <a:ext uri="{9D8B030D-6E8A-4147-A177-3AD203B41FA5}">
                      <a16:colId xmlns:a16="http://schemas.microsoft.com/office/drawing/2014/main" val="20000"/>
                    </a:ext>
                  </a:extLst>
                </a:gridCol>
                <a:gridCol w="4024825">
                  <a:extLst>
                    <a:ext uri="{9D8B030D-6E8A-4147-A177-3AD203B41FA5}">
                      <a16:colId xmlns:a16="http://schemas.microsoft.com/office/drawing/2014/main" val="20001"/>
                    </a:ext>
                  </a:extLst>
                </a:gridCol>
                <a:gridCol w="3144831">
                  <a:extLst>
                    <a:ext uri="{9D8B030D-6E8A-4147-A177-3AD203B41FA5}">
                      <a16:colId xmlns:a16="http://schemas.microsoft.com/office/drawing/2014/main" val="20002"/>
                    </a:ext>
                  </a:extLst>
                </a:gridCol>
              </a:tblGrid>
              <a:tr h="262620">
                <a:tc gridSpan="3">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400" b="1" i="0" u="none" strike="noStrike" kern="1200" cap="none" spc="0" normalizeH="0" baseline="0" noProof="0" dirty="0">
                          <a:ln>
                            <a:noFill/>
                          </a:ln>
                          <a:solidFill>
                            <a:prstClr val="black"/>
                          </a:solidFill>
                          <a:effectLst/>
                          <a:uLnTx/>
                          <a:uFillTx/>
                          <a:latin typeface="+mj-lt"/>
                          <a:ea typeface="+mn-ea"/>
                          <a:cs typeface="+mn-cs"/>
                        </a:rPr>
                        <a:t>II. EXTERNÍ DODAVATELÉ DAT, VÝZKUMŮ A ANALÝZ </a:t>
                      </a:r>
                      <a:r>
                        <a:rPr kumimoji="0" lang="cs-CZ" sz="1400" b="1" i="0" u="none" strike="noStrike" kern="1200" cap="none" spc="0" normalizeH="0" baseline="30000" noProof="0" dirty="0">
                          <a:ln>
                            <a:noFill/>
                          </a:ln>
                          <a:solidFill>
                            <a:prstClr val="black"/>
                          </a:solidFill>
                          <a:effectLst/>
                          <a:uLnTx/>
                          <a:uFillTx/>
                          <a:latin typeface="+mn-lt"/>
                          <a:ea typeface="+mn-ea"/>
                          <a:cs typeface="+mn-cs"/>
                        </a:rPr>
                        <a:t>2</a:t>
                      </a:r>
                      <a:endParaRPr kumimoji="0" lang="cs-CZ" sz="1400" b="1" i="0" u="none" strike="noStrike" kern="1200" cap="none" spc="0" normalizeH="0" baseline="0" noProof="0" dirty="0">
                        <a:ln>
                          <a:noFill/>
                        </a:ln>
                        <a:solidFill>
                          <a:prstClr val="black"/>
                        </a:solidFill>
                        <a:effectLst/>
                        <a:uLnTx/>
                        <a:uFillTx/>
                        <a:latin typeface="+mj-lt"/>
                        <a:ea typeface="+mn-ea"/>
                        <a:cs typeface="+mn-cs"/>
                      </a:endParaRPr>
                    </a:p>
                  </a:txBody>
                  <a:tcPr>
                    <a:lnB w="12700" cap="flat" cmpd="sng" algn="ctr">
                      <a:noFill/>
                      <a:prstDash val="solid"/>
                      <a:round/>
                      <a:headEnd type="none" w="med" len="med"/>
                      <a:tailEnd type="none" w="med" len="med"/>
                    </a:lnB>
                    <a:solidFill>
                      <a:schemeClr val="bg1">
                        <a:lumMod val="85000"/>
                      </a:schemeClr>
                    </a:solidFill>
                  </a:tcPr>
                </a:tc>
                <a:tc hMerge="1">
                  <a:txBody>
                    <a:bodyPr/>
                    <a:lstStyle/>
                    <a:p>
                      <a:endParaRPr lang="cs-CZ" sz="1600" b="0" dirty="0">
                        <a:solidFill>
                          <a:schemeClr val="tx1"/>
                        </a:solidFill>
                        <a:latin typeface="+mj-lt"/>
                      </a:endParaRPr>
                    </a:p>
                  </a:txBody>
                  <a:tcPr>
                    <a:noFill/>
                  </a:tcPr>
                </a:tc>
                <a:tc hMerge="1">
                  <a:txBody>
                    <a:bodyPr/>
                    <a:lstStyle/>
                    <a:p>
                      <a:endParaRPr lang="cs-CZ" sz="1600" b="0" dirty="0">
                        <a:solidFill>
                          <a:schemeClr val="tx1"/>
                        </a:solidFill>
                        <a:latin typeface="+mj-lt"/>
                      </a:endParaRPr>
                    </a:p>
                  </a:txBody>
                  <a:tcPr>
                    <a:noFill/>
                  </a:tcPr>
                </a:tc>
                <a:extLst>
                  <a:ext uri="{0D108BD9-81ED-4DB2-BD59-A6C34878D82A}">
                    <a16:rowId xmlns:a16="http://schemas.microsoft.com/office/drawing/2014/main" val="10000"/>
                  </a:ext>
                </a:extLst>
              </a:tr>
              <a:tr h="617512">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400" b="1" dirty="0">
                          <a:latin typeface="Calibri" pitchFamily="34" charset="0"/>
                        </a:rPr>
                        <a:t>ATO - Nielsen</a:t>
                      </a:r>
                      <a:endParaRPr kumimoji="0" lang="cs-CZ" sz="1400" b="0" i="0" u="none" strike="noStrike" kern="1200" cap="none" spc="0" normalizeH="0" baseline="0" noProof="0" dirty="0">
                        <a:ln>
                          <a:noFill/>
                        </a:ln>
                        <a:solidFill>
                          <a:prstClr val="black"/>
                        </a:solidFill>
                        <a:effectLst/>
                        <a:uLnTx/>
                        <a:uFillTx/>
                        <a:latin typeface="+mj-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400" dirty="0">
                          <a:latin typeface="Calibri" pitchFamily="34" charset="0"/>
                        </a:rPr>
                        <a:t>Elektronické měření sledovanosti (peoplemetry), PEM-D - měření</a:t>
                      </a:r>
                      <a:r>
                        <a:rPr lang="cs-CZ" sz="1400" baseline="0" dirty="0">
                          <a:latin typeface="Calibri" pitchFamily="34" charset="0"/>
                        </a:rPr>
                        <a:t> videoobsahu</a:t>
                      </a:r>
                      <a:r>
                        <a:rPr lang="cs-CZ" sz="1400" dirty="0">
                          <a:latin typeface="Calibri" pitchFamily="34" charset="0"/>
                        </a:rPr>
                        <a:t> </a:t>
                      </a:r>
                      <a:r>
                        <a:rPr kumimoji="0" lang="cs-CZ" sz="1400" b="1" i="0" u="none" strike="noStrike" kern="1200" cap="none" spc="0" normalizeH="0" baseline="30000" noProof="0" dirty="0">
                          <a:ln>
                            <a:noFill/>
                          </a:ln>
                          <a:solidFill>
                            <a:prstClr val="black"/>
                          </a:solidFill>
                          <a:effectLst/>
                          <a:uLnTx/>
                          <a:uFillTx/>
                          <a:latin typeface="+mn-lt"/>
                          <a:ea typeface="+mn-ea"/>
                          <a:cs typeface="+mn-cs"/>
                        </a:rPr>
                        <a:t>3</a:t>
                      </a:r>
                      <a:endParaRPr lang="cs-CZ" sz="140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cs-CZ" sz="1400" kern="1200" dirty="0">
                          <a:solidFill>
                            <a:schemeClr val="tx1"/>
                          </a:solidFill>
                          <a:latin typeface="+mj-lt"/>
                          <a:ea typeface="+mn-ea"/>
                          <a:cs typeface="+mn-cs"/>
                        </a:rPr>
                        <a:t>Panel 1 900 domácností</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620">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endParaRPr kumimoji="0" lang="cs-CZ" sz="1400" b="0" i="0" u="none" strike="noStrike" kern="1200" cap="none" spc="0" normalizeH="0" baseline="0" noProof="0" dirty="0">
                        <a:ln>
                          <a:noFill/>
                        </a:ln>
                        <a:solidFill>
                          <a:prstClr val="black"/>
                        </a:solidFill>
                        <a:effectLst/>
                        <a:uLnTx/>
                        <a:uFillTx/>
                        <a:latin typeface="+mj-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400" b="0" dirty="0">
                          <a:solidFill>
                            <a:schemeClr val="tx1"/>
                          </a:solidFill>
                          <a:latin typeface="+mj-lt"/>
                        </a:rPr>
                        <a:t>Výzkum pro nastavení deduplikace</a:t>
                      </a:r>
                      <a:r>
                        <a:rPr lang="cs-CZ" sz="1400" dirty="0">
                          <a:latin typeface="Calibri" pitchFamily="34" charset="0"/>
                        </a:rPr>
                        <a:t> </a:t>
                      </a:r>
                      <a:r>
                        <a:rPr kumimoji="0" lang="cs-CZ" sz="1400" b="1" i="0" u="none" strike="noStrike" kern="1200" cap="none" spc="0" normalizeH="0" baseline="30000" noProof="0" dirty="0">
                          <a:ln>
                            <a:noFill/>
                          </a:ln>
                          <a:solidFill>
                            <a:prstClr val="black"/>
                          </a:solidFill>
                          <a:effectLst/>
                          <a:uLnTx/>
                          <a:uFillTx/>
                          <a:latin typeface="+mn-lt"/>
                          <a:ea typeface="+mn-ea"/>
                          <a:cs typeface="+mn-cs"/>
                        </a:rPr>
                        <a:t>3</a:t>
                      </a:r>
                      <a:endParaRPr lang="cs-CZ" sz="140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cs-CZ" sz="1400" kern="1200" dirty="0">
                          <a:solidFill>
                            <a:schemeClr val="tx1"/>
                          </a:solidFill>
                          <a:latin typeface="+mj-lt"/>
                          <a:ea typeface="+mn-ea"/>
                          <a:cs typeface="+mn-cs"/>
                        </a:rPr>
                        <a:t>5 022 respondentů</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204838"/>
                  </a:ext>
                </a:extLst>
              </a:tr>
              <a:tr h="262620">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400" b="1" kern="1200" dirty="0">
                          <a:solidFill>
                            <a:schemeClr val="dk1"/>
                          </a:solidFill>
                          <a:latin typeface="Calibri" pitchFamily="34" charset="0"/>
                          <a:ea typeface="+mn-ea"/>
                          <a:cs typeface="+mn-cs"/>
                        </a:rPr>
                        <a:t>Kantar CZ</a:t>
                      </a:r>
                      <a:endParaRPr lang="cs-CZ" sz="140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400" dirty="0">
                          <a:latin typeface="Calibri" pitchFamily="34" charset="0"/>
                        </a:rPr>
                        <a:t>Semestrální trackingový výzkum </a:t>
                      </a:r>
                      <a:r>
                        <a:rPr kumimoji="0" lang="cs-CZ" sz="1400" b="1" i="0" u="none" strike="noStrike" kern="1200" cap="none" spc="0" normalizeH="0" baseline="30000" noProof="0" dirty="0">
                          <a:ln>
                            <a:noFill/>
                          </a:ln>
                          <a:solidFill>
                            <a:prstClr val="black"/>
                          </a:solidFill>
                          <a:effectLst/>
                          <a:uLnTx/>
                          <a:uFillTx/>
                          <a:latin typeface="+mn-lt"/>
                          <a:ea typeface="+mn-ea"/>
                          <a:cs typeface="+mn-cs"/>
                        </a:rPr>
                        <a:t>4</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400" dirty="0">
                          <a:solidFill>
                            <a:schemeClr val="tx1"/>
                          </a:solidFill>
                          <a:latin typeface="+mj-lt"/>
                        </a:rPr>
                        <a:t>min. 1 000 respondentů/vlnu</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94959">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400" b="1" kern="1200" dirty="0">
                          <a:solidFill>
                            <a:schemeClr val="dk1"/>
                          </a:solidFill>
                          <a:latin typeface="Calibri" pitchFamily="34" charset="0"/>
                          <a:ea typeface="+mn-ea"/>
                          <a:cs typeface="+mn-cs"/>
                        </a:rPr>
                        <a:t>Media Tenor</a:t>
                      </a:r>
                      <a:endParaRPr lang="cs-CZ" sz="140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cs-CZ" sz="1400" dirty="0">
                          <a:solidFill>
                            <a:schemeClr val="tx1"/>
                          </a:solidFill>
                          <a:latin typeface="Calibri" panose="020F0502020204030204" pitchFamily="34" charset="0"/>
                          <a:ea typeface="MS PGothic" pitchFamily="34" charset="-128"/>
                          <a:cs typeface="Trebuchet MS" pitchFamily="34" charset="0"/>
                        </a:rPr>
                        <a:t>Analýza zpravodajských pořadů ČT</a:t>
                      </a:r>
                      <a:r>
                        <a:rPr lang="cs-CZ" sz="1400" baseline="0" dirty="0">
                          <a:solidFill>
                            <a:schemeClr val="tx1"/>
                          </a:solidFill>
                          <a:latin typeface="Calibri" panose="020F0502020204030204" pitchFamily="34" charset="0"/>
                          <a:ea typeface="MS PGothic" pitchFamily="34" charset="-128"/>
                          <a:cs typeface="Trebuchet MS" pitchFamily="34" charset="0"/>
                        </a:rPr>
                        <a:t> </a:t>
                      </a:r>
                      <a:endParaRPr lang="cs-CZ" sz="1400" dirty="0">
                        <a:solidFill>
                          <a:schemeClr val="tx1"/>
                        </a:solidFill>
                        <a:latin typeface="Calibri" panose="020F0502020204030204" pitchFamily="34" charset="0"/>
                        <a:ea typeface="MS PGothic" pitchFamily="34" charset="-128"/>
                        <a:cs typeface="Trebuchet MS" pitchFamily="34" charset="0"/>
                      </a:endParaRPr>
                    </a:p>
                    <a:p>
                      <a:pPr marL="285750" indent="-285750">
                        <a:buFontTx/>
                        <a:buChar char="-"/>
                      </a:pPr>
                      <a:r>
                        <a:rPr lang="cs-CZ" sz="1400" dirty="0">
                          <a:solidFill>
                            <a:schemeClr val="tx1"/>
                          </a:solidFill>
                          <a:latin typeface="Calibri" panose="020F0502020204030204" pitchFamily="34" charset="0"/>
                          <a:ea typeface="MS PGothic" pitchFamily="34" charset="-128"/>
                          <a:cs typeface="Trebuchet MS" pitchFamily="34" charset="0"/>
                        </a:rPr>
                        <a:t>Komparativní analýza </a:t>
                      </a:r>
                      <a:r>
                        <a:rPr lang="cs-CZ" sz="1400" dirty="0">
                          <a:latin typeface="Calibri" panose="020F0502020204030204" pitchFamily="34" charset="0"/>
                          <a:ea typeface="MS PGothic" pitchFamily="34" charset="-128"/>
                          <a:cs typeface="Trebuchet MS" pitchFamily="34" charset="0"/>
                        </a:rPr>
                        <a:t>zpravodajství TV Nova, TV</a:t>
                      </a:r>
                      <a:r>
                        <a:rPr lang="cs-CZ" sz="1400" baseline="0" dirty="0">
                          <a:latin typeface="Calibri" panose="020F0502020204030204" pitchFamily="34" charset="0"/>
                          <a:ea typeface="MS PGothic" pitchFamily="34" charset="-128"/>
                          <a:cs typeface="Trebuchet MS" pitchFamily="34" charset="0"/>
                        </a:rPr>
                        <a:t> Prima a Českého rozhlasu</a:t>
                      </a:r>
                    </a:p>
                    <a:p>
                      <a:pPr marL="285750" indent="-285750">
                        <a:buFontTx/>
                        <a:buChar char="-"/>
                      </a:pPr>
                      <a:r>
                        <a:rPr lang="cs-CZ" sz="1400" baseline="0" dirty="0">
                          <a:latin typeface="Calibri" panose="020F0502020204030204" pitchFamily="34" charset="0"/>
                          <a:ea typeface="MS PGothic" pitchFamily="34" charset="-128"/>
                          <a:cs typeface="Trebuchet MS" pitchFamily="34" charset="0"/>
                        </a:rPr>
                        <a:t>Posouzení vyváženosti zpravodajství ČT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dirty="0">
                          <a:solidFill>
                            <a:schemeClr val="tx1"/>
                          </a:solidFill>
                          <a:latin typeface="+mn-lt"/>
                          <a:ea typeface="+mn-ea"/>
                          <a:cs typeface="+mn-cs"/>
                        </a:rPr>
                        <a:t>48 317 </a:t>
                      </a:r>
                      <a:r>
                        <a:rPr lang="cs-CZ" sz="1400" kern="1200" dirty="0">
                          <a:solidFill>
                            <a:schemeClr val="tx1"/>
                          </a:solidFill>
                          <a:latin typeface="+mj-lt"/>
                          <a:ea typeface="+mn-ea"/>
                          <a:cs typeface="+mn-cs"/>
                        </a:rPr>
                        <a:t>příspěvků </a:t>
                      </a:r>
                      <a:r>
                        <a:rPr lang="cs-CZ" sz="1400" kern="1200" dirty="0">
                          <a:solidFill>
                            <a:schemeClr val="tx1"/>
                          </a:solidFill>
                          <a:latin typeface="+mn-lt"/>
                          <a:ea typeface="+mn-ea"/>
                          <a:cs typeface="+mn-cs"/>
                        </a:rPr>
                        <a:t>za rok 2025</a:t>
                      </a:r>
                      <a:endParaRPr lang="cs-CZ" sz="140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dirty="0">
                          <a:solidFill>
                            <a:schemeClr val="tx1"/>
                          </a:solidFill>
                          <a:latin typeface="+mn-lt"/>
                          <a:ea typeface="+mn-ea"/>
                          <a:cs typeface="+mn-cs"/>
                        </a:rPr>
                        <a:t>24 909 </a:t>
                      </a:r>
                      <a:r>
                        <a:rPr lang="cs-CZ" sz="1400" kern="1200" dirty="0">
                          <a:solidFill>
                            <a:schemeClr val="tx1"/>
                          </a:solidFill>
                          <a:latin typeface="+mj-lt"/>
                          <a:ea typeface="+mn-ea"/>
                          <a:cs typeface="+mn-cs"/>
                        </a:rPr>
                        <a:t>příspěvků </a:t>
                      </a:r>
                      <a:r>
                        <a:rPr lang="cs-CZ" sz="1400" kern="1200" dirty="0">
                          <a:solidFill>
                            <a:schemeClr val="tx1"/>
                          </a:solidFill>
                          <a:latin typeface="+mn-lt"/>
                          <a:ea typeface="+mn-ea"/>
                          <a:cs typeface="+mn-cs"/>
                        </a:rPr>
                        <a:t>za rok 2025</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40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dirty="0">
                          <a:solidFill>
                            <a:schemeClr val="tx1"/>
                          </a:solidFill>
                          <a:latin typeface="+mj-lt"/>
                          <a:ea typeface="+mn-ea"/>
                          <a:cs typeface="+mn-cs"/>
                        </a:rPr>
                        <a:t>1 000 příspěvků </a:t>
                      </a:r>
                      <a:r>
                        <a:rPr lang="cs-CZ" sz="1400" kern="1200" dirty="0">
                          <a:solidFill>
                            <a:schemeClr val="tx1"/>
                          </a:solidFill>
                          <a:latin typeface="+mn-lt"/>
                          <a:ea typeface="+mn-ea"/>
                          <a:cs typeface="+mn-cs"/>
                        </a:rPr>
                        <a:t>za rok 2025</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23">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400" b="1" kern="1200" noProof="0" dirty="0">
                          <a:solidFill>
                            <a:schemeClr val="dk1"/>
                          </a:solidFill>
                          <a:latin typeface="Calibri" pitchFamily="34" charset="0"/>
                          <a:ea typeface="+mn-ea"/>
                          <a:cs typeface="+mn-cs"/>
                        </a:rPr>
                        <a:t>NMS Market Research</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defTabSz="914400" rtl="0" eaLnBrk="1" latinLnBrk="0" hangingPunct="1">
                        <a:buFontTx/>
                        <a:buChar char="-"/>
                      </a:pPr>
                      <a:r>
                        <a:rPr lang="cs-CZ" altLang="cs-CZ" sz="1400" kern="1200" dirty="0">
                          <a:solidFill>
                            <a:schemeClr val="dk1"/>
                          </a:solidFill>
                          <a:latin typeface="Calibri" panose="020F0502020204030204" pitchFamily="34" charset="0"/>
                          <a:ea typeface="MS PGothic" pitchFamily="34" charset="-128"/>
                          <a:cs typeface="Trebuchet MS" pitchFamily="34" charset="0"/>
                        </a:rPr>
                        <a:t>Vyhodnocení dat z online trackingu ČT</a:t>
                      </a:r>
                      <a:endParaRPr kumimoji="0" lang="cs-CZ" sz="1400" b="1" i="0" u="none" strike="noStrike" kern="1200" cap="none" spc="0" normalizeH="0" baseline="30000" noProof="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kern="1200" dirty="0">
                        <a:solidFill>
                          <a:schemeClr val="tx1"/>
                        </a:solidFill>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448703"/>
                  </a:ext>
                </a:extLst>
              </a:tr>
            </a:tbl>
          </a:graphicData>
        </a:graphic>
      </p:graphicFrame>
      <p:sp>
        <p:nvSpPr>
          <p:cNvPr id="11" name="TextovéPole 10"/>
          <p:cNvSpPr txBox="1"/>
          <p:nvPr/>
        </p:nvSpPr>
        <p:spPr>
          <a:xfrm>
            <a:off x="3698849" y="6529552"/>
            <a:ext cx="7653735" cy="276999"/>
          </a:xfrm>
          <a:prstGeom prst="rect">
            <a:avLst/>
          </a:prstGeom>
          <a:noFill/>
        </p:spPr>
        <p:txBody>
          <a:bodyPr wrap="square" rtlCol="0">
            <a:spAutoFit/>
          </a:bodyPr>
          <a:lstStyle/>
          <a:p>
            <a:pPr algn="r"/>
            <a:r>
              <a:rPr lang="cs-CZ" sz="1200" dirty="0">
                <a:latin typeface="+mj-lt"/>
              </a:rPr>
              <a:t>* bez reklam a účelových pořadů	</a:t>
            </a:r>
            <a:r>
              <a:rPr lang="cs-CZ" sz="1200" baseline="30000" dirty="0">
                <a:latin typeface="+mj-lt"/>
              </a:rPr>
              <a:t>1)</a:t>
            </a:r>
            <a:r>
              <a:rPr lang="cs-CZ" sz="1200" dirty="0">
                <a:latin typeface="+mj-lt"/>
              </a:rPr>
              <a:t> Příloha 1	</a:t>
            </a:r>
            <a:r>
              <a:rPr lang="cs-CZ" sz="1200" baseline="30000" dirty="0">
                <a:latin typeface="+mj-lt"/>
              </a:rPr>
              <a:t>2)</a:t>
            </a:r>
            <a:r>
              <a:rPr lang="cs-CZ" sz="1200" dirty="0">
                <a:latin typeface="+mj-lt"/>
              </a:rPr>
              <a:t> Příloha 2	</a:t>
            </a:r>
            <a:r>
              <a:rPr lang="cs-CZ" sz="1200" baseline="30000" dirty="0">
                <a:latin typeface="+mj-lt"/>
              </a:rPr>
              <a:t>3)</a:t>
            </a:r>
            <a:r>
              <a:rPr lang="cs-CZ" sz="1200" dirty="0">
                <a:latin typeface="+mj-lt"/>
              </a:rPr>
              <a:t> Příloha 3	</a:t>
            </a:r>
            <a:r>
              <a:rPr lang="cs-CZ" sz="1200" baseline="30000" dirty="0">
                <a:latin typeface="+mj-lt"/>
              </a:rPr>
              <a:t>4)</a:t>
            </a:r>
            <a:r>
              <a:rPr lang="cs-CZ" sz="1200" dirty="0">
                <a:latin typeface="+mj-lt"/>
              </a:rPr>
              <a:t> Příloha 5</a:t>
            </a:r>
          </a:p>
        </p:txBody>
      </p:sp>
      <p:sp>
        <p:nvSpPr>
          <p:cNvPr id="2" name="Zástupný symbol pro datum 7">
            <a:extLst>
              <a:ext uri="{FF2B5EF4-FFF2-40B4-BE49-F238E27FC236}">
                <a16:creationId xmlns:a16="http://schemas.microsoft.com/office/drawing/2014/main" id="{092D8932-94EA-6320-5BD1-FA766C0A4B43}"/>
              </a:ext>
            </a:extLst>
          </p:cNvPr>
          <p:cNvSpPr txBox="1">
            <a:spLocks/>
          </p:cNvSpPr>
          <p:nvPr/>
        </p:nvSpPr>
        <p:spPr bwMode="auto">
          <a:xfrm>
            <a:off x="1884364" y="18864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0"/>
              </a:spcBef>
              <a:spcAft>
                <a:spcPts val="0"/>
              </a:spcAft>
              <a:tabLst>
                <a:tab pos="631825" algn="l"/>
              </a:tabLst>
              <a:defRPr/>
            </a:pPr>
            <a:r>
              <a:rPr lang="cs-CZ" sz="2800" dirty="0">
                <a:latin typeface="Calibri" pitchFamily="34" charset="0"/>
              </a:rPr>
              <a:t>PŘEHLED ZDROJŮ INDIKÁTORŮ A DAT</a:t>
            </a:r>
          </a:p>
          <a:p>
            <a:pPr marL="1588" indent="-1588" algn="ctr" defTabSz="271463">
              <a:spcBef>
                <a:spcPts val="0"/>
              </a:spcBef>
              <a:spcAft>
                <a:spcPts val="0"/>
              </a:spcAft>
              <a:tabLst>
                <a:tab pos="631825" algn="l"/>
              </a:tabLst>
              <a:defRPr/>
            </a:pPr>
            <a:r>
              <a:rPr lang="cs-CZ" sz="2800" dirty="0">
                <a:latin typeface="Calibri" pitchFamily="34" charset="0"/>
              </a:rPr>
              <a:t>POUŽITÝCH PRO HODNOCENÍ (1/2)</a:t>
            </a:r>
          </a:p>
        </p:txBody>
      </p:sp>
      <p:pic>
        <p:nvPicPr>
          <p:cNvPr id="3" name="Obrázek 6">
            <a:extLst>
              <a:ext uri="{FF2B5EF4-FFF2-40B4-BE49-F238E27FC236}">
                <a16:creationId xmlns:a16="http://schemas.microsoft.com/office/drawing/2014/main" id="{476301C3-8DF2-BBFE-5FCB-277567C27227}"/>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7BBE82F4-157C-873E-CD57-DF4E416DB07C}"/>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7667CB6F-FFFA-2F76-E190-40EAE576700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a:t>
            </a:fld>
            <a:endParaRPr lang="cs-CZ" sz="1100" dirty="0">
              <a:solidFill>
                <a:srgbClr val="1A1F52"/>
              </a:solidFill>
              <a:latin typeface="+mj-lt"/>
              <a:cs typeface="Arial" charset="0"/>
            </a:endParaRPr>
          </a:p>
        </p:txBody>
      </p:sp>
      <p:sp>
        <p:nvSpPr>
          <p:cNvPr id="7" name="Zástupný symbol pro datum 7">
            <a:extLst>
              <a:ext uri="{FF2B5EF4-FFF2-40B4-BE49-F238E27FC236}">
                <a16:creationId xmlns:a16="http://schemas.microsoft.com/office/drawing/2014/main" id="{BDFA6057-D91D-7530-475D-D23795B8AC2D}"/>
              </a:ext>
            </a:extLst>
          </p:cNvPr>
          <p:cNvSpPr txBox="1">
            <a:spLocks/>
          </p:cNvSpPr>
          <p:nvPr/>
        </p:nvSpPr>
        <p:spPr bwMode="auto">
          <a:xfrm>
            <a:off x="370800"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31182759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696000" y="1412776"/>
            <a:ext cx="10800000" cy="3647152"/>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cs-CZ" b="1" dirty="0">
                <a:latin typeface="+mj-lt"/>
              </a:rPr>
              <a:t>Průměrný týdenní zásah kulturních žánrů ve vysílání ČT činil v minulém roce 61 %</a:t>
            </a:r>
            <a:r>
              <a:rPr lang="cs-CZ" dirty="0">
                <a:latin typeface="+mj-lt"/>
              </a:rPr>
              <a:t>, což značí meziroční pokles o 4 p.b. V porovnání s dlouhodobějším průměrem se jedná o ztrátu 8 p.b. Při interpretaci výsledků je nicméně třeba vzít v úvahu, že v letech 2020-2022 vysílal též kanál ČT3, který k celkovému zásahu (i k dalším indikátorům týkajícím se kulturních žánrů) nezanedbatelně pozitivně přispíval.</a:t>
            </a:r>
          </a:p>
          <a:p>
            <a:pPr marL="285750" marR="0" lvl="0" indent="-285750" algn="just" defTabSz="914400" rtl="0" eaLnBrk="1" fontAlgn="base" latinLnBrk="0" hangingPunct="1">
              <a:lnSpc>
                <a:spcPct val="100000"/>
              </a:lnSpc>
              <a:spcBef>
                <a:spcPct val="0"/>
              </a:spcBef>
              <a:spcAft>
                <a:spcPts val="600"/>
              </a:spcAft>
              <a:buClrTx/>
              <a:buSzTx/>
              <a:buFont typeface="Arial" pitchFamily="34" charset="0"/>
              <a:buChar char="•"/>
              <a:tabLst/>
              <a:defRPr/>
            </a:pPr>
            <a:r>
              <a:rPr kumimoji="0" lang="cs-CZ" i="0" u="none" strike="noStrike" kern="1200" cap="none" spc="0" normalizeH="0" baseline="0" noProof="0" dirty="0">
                <a:ln>
                  <a:noFill/>
                </a:ln>
                <a:solidFill>
                  <a:prstClr val="black"/>
                </a:solidFill>
                <a:effectLst/>
                <a:uLnTx/>
                <a:uFillTx/>
                <a:latin typeface="Calibri"/>
                <a:ea typeface="+mn-ea"/>
                <a:cs typeface="+mn-cs"/>
              </a:rPr>
              <a:t>Koeficienty indikátorů zjišťovaných v rámci trackingového šetření </a:t>
            </a:r>
            <a:r>
              <a:rPr kumimoji="0" lang="cs-CZ" i="1" u="none" strike="noStrike" kern="1200" cap="none" spc="0" normalizeH="0" baseline="0" noProof="0" dirty="0">
                <a:ln>
                  <a:noFill/>
                </a:ln>
                <a:solidFill>
                  <a:prstClr val="black"/>
                </a:solidFill>
                <a:effectLst/>
                <a:uLnTx/>
                <a:uFillTx/>
                <a:latin typeface="Calibri"/>
                <a:ea typeface="+mn-ea"/>
                <a:cs typeface="+mn-cs"/>
              </a:rPr>
              <a:t>Vnímání vedoucího postavení ČT v oblasti kulturních pořadů </a:t>
            </a:r>
            <a:r>
              <a:rPr kumimoji="0" lang="cs-CZ" u="none" strike="noStrike" kern="1200" cap="none" spc="0" normalizeH="0" baseline="0" noProof="0" dirty="0">
                <a:ln>
                  <a:noFill/>
                </a:ln>
                <a:solidFill>
                  <a:prstClr val="black"/>
                </a:solidFill>
                <a:effectLst/>
                <a:uLnTx/>
                <a:uFillTx/>
                <a:latin typeface="Calibri"/>
                <a:ea typeface="+mn-ea"/>
                <a:cs typeface="+mn-cs"/>
              </a:rPr>
              <a:t>a </a:t>
            </a:r>
            <a:r>
              <a:rPr kumimoji="0" lang="cs-CZ" i="1" u="none" strike="noStrike" kern="1200" cap="none" spc="0" normalizeH="0" baseline="0" noProof="0" dirty="0">
                <a:ln>
                  <a:noFill/>
                </a:ln>
                <a:solidFill>
                  <a:prstClr val="black"/>
                </a:solidFill>
                <a:effectLst/>
                <a:uLnTx/>
                <a:uFillTx/>
                <a:latin typeface="Calibri"/>
                <a:ea typeface="+mn-ea"/>
                <a:cs typeface="+mn-cs"/>
              </a:rPr>
              <a:t>Vnímaný přínos ČT k posilování dobrých vztahů ve společnosti</a:t>
            </a:r>
            <a:r>
              <a:rPr kumimoji="0" lang="cs-CZ" i="0" u="none" strike="noStrike" kern="1200" cap="none" spc="0" normalizeH="0" baseline="0" noProof="0" dirty="0">
                <a:ln>
                  <a:noFill/>
                </a:ln>
                <a:solidFill>
                  <a:prstClr val="black"/>
                </a:solidFill>
                <a:effectLst/>
                <a:uLnTx/>
                <a:uFillTx/>
                <a:latin typeface="Calibri"/>
                <a:ea typeface="+mn-ea"/>
                <a:cs typeface="+mn-cs"/>
              </a:rPr>
              <a:t> oproti roku 2024 poklesly shodně o 2 p.b. (v prvním případě na 64 %, ve druhém na 52 %). Koeficient indikátoru </a:t>
            </a:r>
            <a:r>
              <a:rPr kumimoji="0" lang="cs-CZ" i="1" u="none" strike="noStrike" kern="1200" cap="none" spc="0" normalizeH="0" baseline="0" noProof="0" dirty="0">
                <a:ln>
                  <a:noFill/>
                </a:ln>
                <a:solidFill>
                  <a:prstClr val="black"/>
                </a:solidFill>
                <a:effectLst/>
                <a:uLnTx/>
                <a:uFillTx/>
                <a:latin typeface="Calibri"/>
                <a:ea typeface="+mn-ea"/>
                <a:cs typeface="+mn-cs"/>
              </a:rPr>
              <a:t>Vnímání širší programové nabídky ČT oproti komerčním televizím</a:t>
            </a:r>
            <a:r>
              <a:rPr kumimoji="0" lang="cs-CZ" i="0" u="none" strike="noStrike" kern="1200" cap="none" spc="0" normalizeH="0" baseline="0" noProof="0" dirty="0">
                <a:ln>
                  <a:noFill/>
                </a:ln>
                <a:solidFill>
                  <a:prstClr val="black"/>
                </a:solidFill>
                <a:effectLst/>
                <a:uLnTx/>
                <a:uFillTx/>
                <a:latin typeface="Calibri"/>
                <a:ea typeface="+mn-ea"/>
                <a:cs typeface="+mn-cs"/>
              </a:rPr>
              <a:t> stagnoval na hodnotě 66 %.</a:t>
            </a:r>
          </a:p>
          <a:p>
            <a:pPr marL="285750" marR="0" lvl="0" indent="-285750" algn="just" defTabSz="914400" rtl="0" eaLnBrk="1" fontAlgn="base" latinLnBrk="0" hangingPunct="1">
              <a:lnSpc>
                <a:spcPct val="100000"/>
              </a:lnSpc>
              <a:spcBef>
                <a:spcPct val="0"/>
              </a:spcBef>
              <a:spcAft>
                <a:spcPts val="600"/>
              </a:spcAft>
              <a:buClrTx/>
              <a:buSzTx/>
              <a:buFont typeface="Arial" pitchFamily="34" charset="0"/>
              <a:buChar char="•"/>
              <a:tabLst/>
              <a:defRPr/>
            </a:pPr>
            <a:r>
              <a:rPr kumimoji="0" lang="cs-CZ" b="1" i="0" u="none" strike="noStrike" kern="1200" cap="none" spc="0" normalizeH="0" baseline="0" noProof="0" dirty="0">
                <a:ln>
                  <a:noFill/>
                </a:ln>
                <a:solidFill>
                  <a:prstClr val="black"/>
                </a:solidFill>
                <a:effectLst/>
                <a:uLnTx/>
                <a:uFillTx/>
                <a:latin typeface="Calibri"/>
                <a:ea typeface="+mn-ea"/>
                <a:cs typeface="+mn-cs"/>
              </a:rPr>
              <a:t>Spokojenost s kulturními pořady se v porovnání s rokem 2024 nezměnila</a:t>
            </a:r>
            <a:r>
              <a:rPr kumimoji="0" lang="cs-CZ" i="0" u="none" strike="noStrike" kern="1200" cap="none" spc="0" normalizeH="0" baseline="0" noProof="0" dirty="0">
                <a:ln>
                  <a:noFill/>
                </a:ln>
                <a:solidFill>
                  <a:prstClr val="black"/>
                </a:solidFill>
                <a:effectLst/>
                <a:uLnTx/>
                <a:uFillTx/>
                <a:latin typeface="Calibri"/>
                <a:ea typeface="+mn-ea"/>
                <a:cs typeface="+mn-cs"/>
              </a:rPr>
              <a:t> (84 %). </a:t>
            </a:r>
            <a:r>
              <a:rPr kumimoji="0" lang="cs-CZ" b="0" i="0" u="none" strike="noStrike" kern="1200" cap="none" spc="0" normalizeH="0" baseline="0" noProof="0" dirty="0">
                <a:ln>
                  <a:noFill/>
                </a:ln>
                <a:solidFill>
                  <a:prstClr val="black"/>
                </a:solidFill>
                <a:effectLst/>
                <a:uLnTx/>
                <a:uFillTx/>
                <a:latin typeface="Calibri"/>
                <a:ea typeface="+mn-ea"/>
                <a:cs typeface="+mn-cs"/>
              </a:rPr>
              <a:t>Ukazatele kvality a úrovně kulturních pořadů dosáhly 78 %, resp. 79 %.</a:t>
            </a:r>
          </a:p>
          <a:p>
            <a:pPr marL="285750" marR="0" lvl="0" indent="-285750" algn="just" defTabSz="914400" rtl="0" eaLnBrk="1" fontAlgn="base" latinLnBrk="0" hangingPunct="1">
              <a:lnSpc>
                <a:spcPct val="100000"/>
              </a:lnSpc>
              <a:spcBef>
                <a:spcPct val="0"/>
              </a:spcBef>
              <a:spcAft>
                <a:spcPts val="600"/>
              </a:spcAft>
              <a:buClrTx/>
              <a:buSzTx/>
              <a:buFont typeface="Arial" pitchFamily="34" charset="0"/>
              <a:buChar char="•"/>
              <a:tabLst/>
              <a:defRPr/>
            </a:pPr>
            <a:r>
              <a:rPr kumimoji="0" lang="cs-CZ" b="1" i="0" u="none" strike="noStrike" kern="1200" cap="none" spc="0" normalizeH="0" baseline="0" noProof="0" dirty="0">
                <a:ln>
                  <a:noFill/>
                </a:ln>
                <a:solidFill>
                  <a:prstClr val="black"/>
                </a:solidFill>
                <a:effectLst/>
                <a:uLnTx/>
                <a:uFillTx/>
                <a:latin typeface="Calibri"/>
                <a:ea typeface="+mn-ea"/>
                <a:cs typeface="+mn-cs"/>
              </a:rPr>
              <a:t>Registrujeme úbytek podílu diváků, kteří vnímají některý z kanálů ČT jako hlavní, pokud jde o české filmy </a:t>
            </a:r>
            <a:r>
              <a:rPr kumimoji="0" lang="cs-CZ" b="0" i="0" u="none" strike="noStrike" kern="1200" cap="none" spc="0" normalizeH="0" baseline="0" noProof="0" dirty="0">
                <a:ln>
                  <a:noFill/>
                </a:ln>
                <a:solidFill>
                  <a:prstClr val="black"/>
                </a:solidFill>
                <a:effectLst/>
                <a:uLnTx/>
                <a:uFillTx/>
                <a:latin typeface="Calibri"/>
                <a:ea typeface="+mn-ea"/>
                <a:cs typeface="+mn-cs"/>
              </a:rPr>
              <a:t>(aktuálně 51 %, tedy o 5 p.b. méně než v roce 2024) a </a:t>
            </a:r>
            <a:r>
              <a:rPr kumimoji="0" lang="cs-CZ" b="1" i="0" u="none" strike="noStrike" kern="1200" cap="none" spc="0" normalizeH="0" baseline="0" noProof="0" dirty="0">
                <a:ln>
                  <a:noFill/>
                </a:ln>
                <a:solidFill>
                  <a:prstClr val="black"/>
                </a:solidFill>
                <a:effectLst/>
                <a:uLnTx/>
                <a:uFillTx/>
                <a:latin typeface="Calibri"/>
                <a:ea typeface="+mn-ea"/>
                <a:cs typeface="+mn-cs"/>
              </a:rPr>
              <a:t>české seriály </a:t>
            </a:r>
            <a:r>
              <a:rPr kumimoji="0" lang="cs-CZ" b="0" i="0" u="none" strike="noStrike" kern="1200" cap="none" spc="0" normalizeH="0" baseline="0" noProof="0" dirty="0">
                <a:ln>
                  <a:noFill/>
                </a:ln>
                <a:solidFill>
                  <a:prstClr val="black"/>
                </a:solidFill>
                <a:effectLst/>
                <a:uLnTx/>
                <a:uFillTx/>
                <a:latin typeface="Calibri"/>
                <a:ea typeface="+mn-ea"/>
                <a:cs typeface="+mn-cs"/>
              </a:rPr>
              <a:t>(38 %; -3 p.b.).</a:t>
            </a:r>
          </a:p>
        </p:txBody>
      </p:sp>
      <p:sp>
        <p:nvSpPr>
          <p:cNvPr id="3" name="AutoShape 2">
            <a:extLst>
              <a:ext uri="{FF2B5EF4-FFF2-40B4-BE49-F238E27FC236}">
                <a16:creationId xmlns:a16="http://schemas.microsoft.com/office/drawing/2014/main" id="{FC1E7953-4327-3F3E-AC2B-5B98A2C2CA81}"/>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2" name="Obrázek 6">
            <a:extLst>
              <a:ext uri="{FF2B5EF4-FFF2-40B4-BE49-F238E27FC236}">
                <a16:creationId xmlns:a16="http://schemas.microsoft.com/office/drawing/2014/main" id="{38ACB794-DC25-9E88-D686-80C54D24C182}"/>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42C80B6B-4B81-BAA6-03EA-79AB3D3D544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F759710B-8BA2-14E2-C09F-81FFB2CD1E0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80</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F90A77D9-50E1-B694-25B1-67470F2104F4}"/>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7" name="Zástupný symbol pro datum 7">
            <a:extLst>
              <a:ext uri="{FF2B5EF4-FFF2-40B4-BE49-F238E27FC236}">
                <a16:creationId xmlns:a16="http://schemas.microsoft.com/office/drawing/2014/main" id="{C3CC4B70-C50E-1E33-E2E8-A78297FC9D63}"/>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22403449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696000" y="1604395"/>
          <a:ext cx="10800000" cy="4845621"/>
        </p:xfrm>
        <a:graphic>
          <a:graphicData uri="http://schemas.openxmlformats.org/drawingml/2006/chart">
            <c:chart xmlns:c="http://schemas.openxmlformats.org/drawingml/2006/chart" xmlns:r="http://schemas.openxmlformats.org/officeDocument/2006/relationships" r:id="rId3"/>
          </a:graphicData>
        </a:graphic>
      </p:graphicFrame>
      <p:sp>
        <p:nvSpPr>
          <p:cNvPr id="12" name="AutoShape 2">
            <a:extLst>
              <a:ext uri="{FF2B5EF4-FFF2-40B4-BE49-F238E27FC236}">
                <a16:creationId xmlns:a16="http://schemas.microsoft.com/office/drawing/2014/main" id="{DD8D465F-FA2D-48CC-AC2F-27BD0A0C1B77}"/>
              </a:ext>
            </a:extLst>
          </p:cNvPr>
          <p:cNvSpPr>
            <a:spLocks noChangeArrowheads="1"/>
          </p:cNvSpPr>
          <p:nvPr/>
        </p:nvSpPr>
        <p:spPr bwMode="auto">
          <a:xfrm>
            <a:off x="696007" y="548680"/>
            <a:ext cx="10799994"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PODÍL JEDNOTLIVÝCH UMĚLECKÝCH SMĚRŮ NA VŠECH vysílaných UMĚLECKÝCH POŘADECH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pic>
        <p:nvPicPr>
          <p:cNvPr id="2" name="Obrázek 6">
            <a:extLst>
              <a:ext uri="{FF2B5EF4-FFF2-40B4-BE49-F238E27FC236}">
                <a16:creationId xmlns:a16="http://schemas.microsoft.com/office/drawing/2014/main" id="{702A13E5-AC4A-A36B-2B51-B25C81121A74}"/>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D99C118D-AA06-07A6-1416-2B1E322DA344}"/>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15836E42-F69A-3D51-5B7F-EF1070188260}"/>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81</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1C2A999B-0F86-6FFB-5768-951515F7A703}"/>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6" name="Zástupný symbol pro datum 7">
            <a:extLst>
              <a:ext uri="{FF2B5EF4-FFF2-40B4-BE49-F238E27FC236}">
                <a16:creationId xmlns:a16="http://schemas.microsoft.com/office/drawing/2014/main" id="{9AF8A303-2AE4-4F6C-44A1-001D7FF2D9B3}"/>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28258441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696000" y="1416103"/>
          <a:ext cx="10800000" cy="4958168"/>
        </p:xfrm>
        <a:graphic>
          <a:graphicData uri="http://schemas.openxmlformats.org/drawingml/2006/chart">
            <c:chart xmlns:c="http://schemas.openxmlformats.org/drawingml/2006/chart" xmlns:r="http://schemas.openxmlformats.org/officeDocument/2006/relationships" r:id="rId3"/>
          </a:graphicData>
        </a:graphic>
      </p:graphicFrame>
      <p:sp>
        <p:nvSpPr>
          <p:cNvPr id="7" name="AutoShape 2"/>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pitchFamily="34" charset="0"/>
              </a:rPr>
              <a:t>PODÍL JEDNOTLIVÝCH PODŽÁNRŮ NA DOKUMENTÁRNÍCH POŘADECH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pic>
        <p:nvPicPr>
          <p:cNvPr id="2" name="Obrázek 6">
            <a:extLst>
              <a:ext uri="{FF2B5EF4-FFF2-40B4-BE49-F238E27FC236}">
                <a16:creationId xmlns:a16="http://schemas.microsoft.com/office/drawing/2014/main" id="{86795B5A-FC59-76B4-4E1D-D383858778B9}"/>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44F2CAE1-B47C-76B5-87F0-A33C059ACF9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BF63FF2C-FF2E-C7F3-8DF7-DCF00FE9CE35}"/>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82</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F00B6F76-DCFE-52DB-94AD-D9ACE0C70A6D}"/>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6" name="Zástupný symbol pro datum 7">
            <a:extLst>
              <a:ext uri="{FF2B5EF4-FFF2-40B4-BE49-F238E27FC236}">
                <a16:creationId xmlns:a16="http://schemas.microsoft.com/office/drawing/2014/main" id="{C6CFC77D-8530-1391-05DA-E65CDA66E6A9}"/>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7238516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
            <a:extLst>
              <a:ext uri="{FF2B5EF4-FFF2-40B4-BE49-F238E27FC236}">
                <a16:creationId xmlns:a16="http://schemas.microsoft.com/office/drawing/2014/main" id="{E4129D99-5665-484B-9D61-B83BFFBA36DB}"/>
              </a:ext>
            </a:extLst>
          </p:cNvPr>
          <p:cNvSpPr>
            <a:spLocks noChangeArrowheads="1"/>
          </p:cNvSpPr>
          <p:nvPr/>
        </p:nvSpPr>
        <p:spPr bwMode="auto">
          <a:xfrm>
            <a:off x="371366" y="548680"/>
            <a:ext cx="11449270" cy="998562"/>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2025: mediální PARTNERSTVÍ ČT PŘI VÝZNAMNÝCH </a:t>
            </a:r>
            <a:r>
              <a:rPr lang="cs-CZ" sz="2100" b="1" u="sng" cap="all" dirty="0">
                <a:latin typeface="Calibri" pitchFamily="34" charset="0"/>
              </a:rPr>
              <a:t>KULTURNÍCH UDÁLOSTECH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ČT</a:t>
            </a:r>
            <a:endParaRPr lang="cs-CZ" sz="1300" dirty="0">
              <a:latin typeface="Calibri" pitchFamily="34" charset="0"/>
            </a:endParaRPr>
          </a:p>
        </p:txBody>
      </p:sp>
      <p:pic>
        <p:nvPicPr>
          <p:cNvPr id="2" name="Obrázek 6">
            <a:extLst>
              <a:ext uri="{FF2B5EF4-FFF2-40B4-BE49-F238E27FC236}">
                <a16:creationId xmlns:a16="http://schemas.microsoft.com/office/drawing/2014/main" id="{ED7DF103-6E41-C602-C253-30F9338BBE0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334E60E8-3355-9F3A-D9BC-CDDB290C1003}"/>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39239453-BF34-25AC-8B32-58A7AB35785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83</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DE8194C9-06EB-13D0-5CDE-33457F86A1D3}"/>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7" name="Zástupný symbol pro datum 7">
            <a:extLst>
              <a:ext uri="{FF2B5EF4-FFF2-40B4-BE49-F238E27FC236}">
                <a16:creationId xmlns:a16="http://schemas.microsoft.com/office/drawing/2014/main" id="{AAC2C300-9B68-F947-6D97-71173D9699D7}"/>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8" name="Tabulka 7">
            <a:extLst>
              <a:ext uri="{FF2B5EF4-FFF2-40B4-BE49-F238E27FC236}">
                <a16:creationId xmlns:a16="http://schemas.microsoft.com/office/drawing/2014/main" id="{2FB7A854-4A43-DA4A-6662-C45AAD81DE04}"/>
              </a:ext>
            </a:extLst>
          </p:cNvPr>
          <p:cNvGraphicFramePr>
            <a:graphicFrameLocks noGrp="1"/>
          </p:cNvGraphicFramePr>
          <p:nvPr/>
        </p:nvGraphicFramePr>
        <p:xfrm>
          <a:off x="695400" y="1339200"/>
          <a:ext cx="10801202" cy="4970118"/>
        </p:xfrm>
        <a:graphic>
          <a:graphicData uri="http://schemas.openxmlformats.org/drawingml/2006/table">
            <a:tbl>
              <a:tblPr firstRow="1" bandRow="1">
                <a:tableStyleId>{5202B0CA-FC54-4496-8BCA-5EF66A818D29}</a:tableStyleId>
              </a:tblPr>
              <a:tblGrid>
                <a:gridCol w="10801202">
                  <a:extLst>
                    <a:ext uri="{9D8B030D-6E8A-4147-A177-3AD203B41FA5}">
                      <a16:colId xmlns:a16="http://schemas.microsoft.com/office/drawing/2014/main" val="20000"/>
                    </a:ext>
                  </a:extLst>
                </a:gridCol>
              </a:tblGrid>
              <a:tr h="345899">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cs-CZ" sz="1400" b="1" noProof="0" dirty="0"/>
                        <a:t>Partnerství při kulturních událostech (výběr)</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201053">
                <a:tc>
                  <a:txBody>
                    <a:bodyPr/>
                    <a:lstStyle/>
                    <a:p>
                      <a:pPr algn="l" fontAlgn="b"/>
                      <a:r>
                        <a:rPr lang="cs-CZ" sz="1200" b="0" i="0" u="none" strike="noStrike" dirty="0">
                          <a:solidFill>
                            <a:srgbClr val="000000"/>
                          </a:solidFill>
                          <a:effectLst/>
                          <a:latin typeface="Calibri" panose="020F0502020204030204" pitchFamily="34" charset="0"/>
                        </a:rPr>
                        <a:t>Anifilm 2025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01053">
                <a:tc>
                  <a:txBody>
                    <a:bodyPr/>
                    <a:lstStyle/>
                    <a:p>
                      <a:pPr algn="l" fontAlgn="b"/>
                      <a:r>
                        <a:rPr lang="cs-CZ" sz="1200" b="0" i="0" u="none" strike="noStrike" dirty="0">
                          <a:solidFill>
                            <a:srgbClr val="000000"/>
                          </a:solidFill>
                          <a:effectLst/>
                          <a:latin typeface="Calibri" panose="020F0502020204030204" pitchFamily="34" charset="0"/>
                        </a:rPr>
                        <a:t>Colours of Ostrava</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937216"/>
                  </a:ext>
                </a:extLst>
              </a:tr>
              <a:tr h="201053">
                <a:tc>
                  <a:txBody>
                    <a:bodyPr/>
                    <a:lstStyle/>
                    <a:p>
                      <a:pPr algn="l" fontAlgn="b"/>
                      <a:r>
                        <a:rPr lang="cs-CZ" sz="1200" b="0" i="0" u="none" strike="noStrike" dirty="0">
                          <a:solidFill>
                            <a:srgbClr val="000000"/>
                          </a:solidFill>
                          <a:effectLst/>
                          <a:latin typeface="Calibri" panose="020F0502020204030204" pitchFamily="34" charset="0"/>
                        </a:rPr>
                        <a:t>Czech Grand Design</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9274676"/>
                  </a:ext>
                </a:extLst>
              </a:tr>
              <a:tr h="201053">
                <a:tc>
                  <a:txBody>
                    <a:bodyPr/>
                    <a:lstStyle/>
                    <a:p>
                      <a:pPr algn="l" fontAlgn="b"/>
                      <a:r>
                        <a:rPr lang="cs-CZ" sz="1200" b="0" i="0" u="none" strike="noStrike" dirty="0">
                          <a:solidFill>
                            <a:srgbClr val="000000"/>
                          </a:solidFill>
                          <a:effectLst/>
                          <a:latin typeface="Calibri" panose="020F0502020204030204" pitchFamily="34" charset="0"/>
                        </a:rPr>
                        <a:t>Czech press photo</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9904666"/>
                  </a:ext>
                </a:extLst>
              </a:tr>
              <a:tr h="201053">
                <a:tc>
                  <a:txBody>
                    <a:bodyPr/>
                    <a:lstStyle/>
                    <a:p>
                      <a:pPr algn="l" fontAlgn="b"/>
                      <a:r>
                        <a:rPr lang="cs-CZ" sz="1200" b="0" i="0" u="none" strike="noStrike" dirty="0">
                          <a:solidFill>
                            <a:srgbClr val="000000"/>
                          </a:solidFill>
                          <a:effectLst/>
                          <a:latin typeface="Calibri" panose="020F0502020204030204" pitchFamily="34" charset="0"/>
                        </a:rPr>
                        <a:t>Činoherní klub - 60 let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2113389"/>
                  </a:ext>
                </a:extLst>
              </a:tr>
              <a:tr h="201053">
                <a:tc>
                  <a:txBody>
                    <a:bodyPr/>
                    <a:lstStyle/>
                    <a:p>
                      <a:pPr algn="l" fontAlgn="b"/>
                      <a:r>
                        <a:rPr lang="cs-CZ" sz="1200" b="0" i="0" u="none" strike="noStrike" dirty="0">
                          <a:solidFill>
                            <a:srgbClr val="000000"/>
                          </a:solidFill>
                          <a:effectLst/>
                          <a:latin typeface="Calibri" panose="020F0502020204030204" pitchFamily="34" charset="0"/>
                        </a:rPr>
                        <a:t>Dvořákova Praha </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25660006"/>
                  </a:ext>
                </a:extLst>
              </a:tr>
              <a:tr h="201053">
                <a:tc>
                  <a:txBody>
                    <a:bodyPr/>
                    <a:lstStyle/>
                    <a:p>
                      <a:pPr algn="l" fontAlgn="b"/>
                      <a:r>
                        <a:rPr lang="cs-CZ" sz="1200" b="0" i="0" u="none" strike="noStrike" dirty="0">
                          <a:solidFill>
                            <a:srgbClr val="000000"/>
                          </a:solidFill>
                          <a:effectLst/>
                          <a:latin typeface="Calibri" panose="020F0502020204030204" pitchFamily="34" charset="0"/>
                        </a:rPr>
                        <a:t>FAMUFEST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70664882"/>
                  </a:ext>
                </a:extLst>
              </a:tr>
              <a:tr h="201053">
                <a:tc>
                  <a:txBody>
                    <a:bodyPr/>
                    <a:lstStyle/>
                    <a:p>
                      <a:pPr algn="l" fontAlgn="b"/>
                      <a:r>
                        <a:rPr lang="cs-CZ" sz="1200" b="0" i="0" u="none" strike="noStrike" dirty="0">
                          <a:solidFill>
                            <a:srgbClr val="000000"/>
                          </a:solidFill>
                          <a:effectLst/>
                          <a:latin typeface="Calibri" panose="020F0502020204030204" pitchFamily="34" charset="0"/>
                        </a:rPr>
                        <a:t>Jazzfest Brno 2025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3171609"/>
                  </a:ext>
                </a:extLst>
              </a:tr>
              <a:tr h="201053">
                <a:tc>
                  <a:txBody>
                    <a:bodyPr/>
                    <a:lstStyle/>
                    <a:p>
                      <a:pPr algn="l" fontAlgn="b"/>
                      <a:r>
                        <a:rPr lang="cs-CZ" sz="1200" b="0" i="0" u="none" strike="noStrike" dirty="0">
                          <a:solidFill>
                            <a:srgbClr val="000000"/>
                          </a:solidFill>
                          <a:effectLst/>
                          <a:latin typeface="Calibri" panose="020F0502020204030204" pitchFamily="34" charset="0"/>
                        </a:rPr>
                        <a:t>Khamoro 2025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551493"/>
                  </a:ext>
                </a:extLst>
              </a:tr>
              <a:tr h="201053">
                <a:tc>
                  <a:txBody>
                    <a:bodyPr/>
                    <a:lstStyle/>
                    <a:p>
                      <a:pPr algn="l" fontAlgn="b"/>
                      <a:r>
                        <a:rPr lang="cs-CZ" sz="1200" b="0" i="0" u="none" strike="noStrike" dirty="0">
                          <a:solidFill>
                            <a:srgbClr val="000000"/>
                          </a:solidFill>
                          <a:effectLst/>
                          <a:latin typeface="Calibri" panose="020F0502020204030204" pitchFamily="34" charset="0"/>
                        </a:rPr>
                        <a:t>KVIFF</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5847965"/>
                  </a:ext>
                </a:extLst>
              </a:tr>
              <a:tr h="201053">
                <a:tc>
                  <a:txBody>
                    <a:bodyPr/>
                    <a:lstStyle/>
                    <a:p>
                      <a:pPr algn="l" fontAlgn="b"/>
                      <a:r>
                        <a:rPr lang="cs-CZ" sz="1200" b="0" i="0" u="none" strike="noStrike" dirty="0">
                          <a:solidFill>
                            <a:srgbClr val="000000"/>
                          </a:solidFill>
                          <a:effectLst/>
                          <a:latin typeface="Calibri" panose="020F0502020204030204" pitchFamily="34" charset="0"/>
                        </a:rPr>
                        <a:t>Letní filmová škola Uherské Hradiště</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31693415"/>
                  </a:ext>
                </a:extLst>
              </a:tr>
              <a:tr h="201053">
                <a:tc>
                  <a:txBody>
                    <a:bodyPr/>
                    <a:lstStyle/>
                    <a:p>
                      <a:pPr algn="l" fontAlgn="b"/>
                      <a:r>
                        <a:rPr lang="cs-CZ" sz="1200" b="0" i="0" u="none" strike="noStrike" dirty="0">
                          <a:solidFill>
                            <a:srgbClr val="000000"/>
                          </a:solidFill>
                          <a:effectLst/>
                          <a:latin typeface="Calibri" panose="020F0502020204030204" pitchFamily="34" charset="0"/>
                        </a:rPr>
                        <a:t>Letní Letná</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7580664"/>
                  </a:ext>
                </a:extLst>
              </a:tr>
              <a:tr h="201053">
                <a:tc>
                  <a:txBody>
                    <a:bodyPr/>
                    <a:lstStyle/>
                    <a:p>
                      <a:pPr algn="l" fontAlgn="b"/>
                      <a:r>
                        <a:rPr lang="cs-CZ" sz="1200" b="0" i="0" u="none" strike="noStrike" dirty="0">
                          <a:solidFill>
                            <a:srgbClr val="000000"/>
                          </a:solidFill>
                          <a:effectLst/>
                          <a:latin typeface="Calibri" panose="020F0502020204030204" pitchFamily="34" charset="0"/>
                        </a:rPr>
                        <a:t>Mezinárodní festival dokumentárních filmů o lidských právech Jeden svět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81795427"/>
                  </a:ext>
                </a:extLst>
              </a:tr>
              <a:tr h="201053">
                <a:tc>
                  <a:txBody>
                    <a:bodyPr/>
                    <a:lstStyle/>
                    <a:p>
                      <a:pPr algn="l" fontAlgn="b"/>
                      <a:r>
                        <a:rPr lang="cs-CZ" sz="1200" b="0" i="0" u="none" strike="noStrike" dirty="0">
                          <a:solidFill>
                            <a:srgbClr val="000000"/>
                          </a:solidFill>
                          <a:effectLst/>
                          <a:latin typeface="Calibri" panose="020F0502020204030204" pitchFamily="34" charset="0"/>
                        </a:rPr>
                        <a:t>MFDF Ji.hlava</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2225651"/>
                  </a:ext>
                </a:extLst>
              </a:tr>
              <a:tr h="201053">
                <a:tc>
                  <a:txBody>
                    <a:bodyPr/>
                    <a:lstStyle/>
                    <a:p>
                      <a:pPr algn="l" fontAlgn="b"/>
                      <a:r>
                        <a:rPr lang="cs-CZ" sz="1200" b="0" i="0" u="none" strike="noStrike" dirty="0">
                          <a:solidFill>
                            <a:srgbClr val="000000"/>
                          </a:solidFill>
                          <a:effectLst/>
                          <a:latin typeface="Calibri" panose="020F0502020204030204" pitchFamily="34" charset="0"/>
                        </a:rPr>
                        <a:t>Rock for People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815549"/>
                  </a:ext>
                </a:extLst>
              </a:tr>
              <a:tr h="201053">
                <a:tc>
                  <a:txBody>
                    <a:bodyPr/>
                    <a:lstStyle/>
                    <a:p>
                      <a:pPr algn="l" fontAlgn="b"/>
                      <a:r>
                        <a:rPr lang="cs-CZ" sz="1200" b="0" i="0" u="none" strike="noStrike" dirty="0">
                          <a:solidFill>
                            <a:srgbClr val="000000"/>
                          </a:solidFill>
                          <a:effectLst/>
                          <a:latin typeface="Calibri" panose="020F0502020204030204" pitchFamily="34" charset="0"/>
                        </a:rPr>
                        <a:t>Serial Killer</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7416134"/>
                  </a:ext>
                </a:extLst>
              </a:tr>
              <a:tr h="201053">
                <a:tc>
                  <a:txBody>
                    <a:bodyPr/>
                    <a:lstStyle/>
                    <a:p>
                      <a:pPr algn="l" fontAlgn="b"/>
                      <a:r>
                        <a:rPr lang="cs-CZ" sz="1200" b="0" i="0" u="none" strike="noStrike" dirty="0">
                          <a:solidFill>
                            <a:srgbClr val="000000"/>
                          </a:solidFill>
                          <a:effectLst/>
                          <a:latin typeface="Calibri" panose="020F0502020204030204" pitchFamily="34" charset="0"/>
                        </a:rPr>
                        <a:t>Signal Festival</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4216134"/>
                  </a:ext>
                </a:extLst>
              </a:tr>
              <a:tr h="201053">
                <a:tc>
                  <a:txBody>
                    <a:bodyPr/>
                    <a:lstStyle/>
                    <a:p>
                      <a:pPr algn="l" fontAlgn="b"/>
                      <a:r>
                        <a:rPr lang="cs-CZ" sz="1200" b="0" i="0" u="none" strike="noStrike" dirty="0">
                          <a:solidFill>
                            <a:srgbClr val="000000"/>
                          </a:solidFill>
                          <a:effectLst/>
                          <a:latin typeface="Calibri" panose="020F0502020204030204" pitchFamily="34" charset="0"/>
                        </a:rPr>
                        <a:t>Smetanova Litomyšl</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60953"/>
                  </a:ext>
                </a:extLst>
              </a:tr>
              <a:tr h="201053">
                <a:tc>
                  <a:txBody>
                    <a:bodyPr/>
                    <a:lstStyle/>
                    <a:p>
                      <a:pPr algn="l" fontAlgn="b"/>
                      <a:r>
                        <a:rPr lang="cs-CZ" sz="1200" b="0" i="0" u="none" strike="noStrike" dirty="0">
                          <a:solidFill>
                            <a:srgbClr val="000000"/>
                          </a:solidFill>
                          <a:effectLst/>
                          <a:latin typeface="Calibri" panose="020F0502020204030204" pitchFamily="34" charset="0"/>
                        </a:rPr>
                        <a:t>Svět knihy Praha</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78406000"/>
                  </a:ext>
                </a:extLst>
              </a:tr>
              <a:tr h="201053">
                <a:tc>
                  <a:txBody>
                    <a:bodyPr/>
                    <a:lstStyle/>
                    <a:p>
                      <a:pPr algn="l" fontAlgn="b"/>
                      <a:r>
                        <a:rPr lang="cs-CZ" sz="1200" b="0" i="0" u="none" strike="noStrike" dirty="0">
                          <a:solidFill>
                            <a:srgbClr val="000000"/>
                          </a:solidFill>
                          <a:effectLst/>
                          <a:latin typeface="Calibri" panose="020F0502020204030204" pitchFamily="34" charset="0"/>
                        </a:rPr>
                        <a:t>Tanec Praha </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99241747"/>
                  </a:ext>
                </a:extLst>
              </a:tr>
              <a:tr h="201053">
                <a:tc>
                  <a:txBody>
                    <a:bodyPr/>
                    <a:lstStyle/>
                    <a:p>
                      <a:pPr algn="l" fontAlgn="b"/>
                      <a:r>
                        <a:rPr lang="cs-CZ" sz="1200" b="0" i="0" u="none" strike="noStrike" dirty="0">
                          <a:solidFill>
                            <a:srgbClr val="000000"/>
                          </a:solidFill>
                          <a:effectLst/>
                          <a:latin typeface="Calibri" panose="020F0502020204030204" pitchFamily="34" charset="0"/>
                        </a:rPr>
                        <a:t>Týden Akademie věd</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31740470"/>
                  </a:ext>
                </a:extLst>
              </a:tr>
              <a:tr h="201053">
                <a:tc>
                  <a:txBody>
                    <a:bodyPr/>
                    <a:lstStyle/>
                    <a:p>
                      <a:pPr algn="l" fontAlgn="b"/>
                      <a:r>
                        <a:rPr lang="cs-CZ" sz="1200" b="0" i="0" u="none" strike="noStrike" dirty="0">
                          <a:solidFill>
                            <a:srgbClr val="000000"/>
                          </a:solidFill>
                          <a:effectLst/>
                          <a:latin typeface="Calibri" panose="020F0502020204030204" pitchFamily="34" charset="0"/>
                        </a:rPr>
                        <a:t>Zlatý Ámos</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35882991"/>
                  </a:ext>
                </a:extLst>
              </a:tr>
              <a:tr h="201053">
                <a:tc>
                  <a:txBody>
                    <a:bodyPr/>
                    <a:lstStyle/>
                    <a:p>
                      <a:pPr algn="l" fontAlgn="b"/>
                      <a:r>
                        <a:rPr lang="cs-CZ" sz="1200" b="0" i="0" u="none" strike="noStrike" dirty="0">
                          <a:solidFill>
                            <a:srgbClr val="000000"/>
                          </a:solidFill>
                          <a:effectLst/>
                          <a:latin typeface="Calibri" panose="020F0502020204030204" pitchFamily="34" charset="0"/>
                        </a:rPr>
                        <a:t>Zlín Film Festival</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44206838"/>
                  </a:ext>
                </a:extLst>
              </a:tr>
            </a:tbl>
          </a:graphicData>
        </a:graphic>
      </p:graphicFrame>
    </p:spTree>
    <p:extLst>
      <p:ext uri="{BB962C8B-B14F-4D97-AF65-F5344CB8AC3E}">
        <p14:creationId xmlns:p14="http://schemas.microsoft.com/office/powerpoint/2010/main" val="14930578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97F6E0C8-ED59-457D-BC33-DF46DD0D4103}"/>
              </a:ext>
            </a:extLst>
          </p:cNvPr>
          <p:cNvSpPr>
            <a:spLocks noChangeArrowheads="1"/>
          </p:cNvSpPr>
          <p:nvPr/>
        </p:nvSpPr>
        <p:spPr bwMode="auto">
          <a:xfrm>
            <a:off x="371371" y="548680"/>
            <a:ext cx="11449266" cy="798626"/>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2025: mediální PARTNERSTVÍ ČT PŘI VÝZNAMNÝCH </a:t>
            </a:r>
            <a:r>
              <a:rPr lang="cs-CZ" sz="2100" b="1" u="sng" cap="all" dirty="0">
                <a:latin typeface="Calibri" pitchFamily="34" charset="0"/>
              </a:rPr>
              <a:t>CHARITATIVNÍCH PROJEKTECH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ČT</a:t>
            </a:r>
            <a:endParaRPr lang="cs-CZ" sz="1300" dirty="0">
              <a:latin typeface="Calibri" pitchFamily="34" charset="0"/>
            </a:endParaRPr>
          </a:p>
        </p:txBody>
      </p:sp>
      <p:pic>
        <p:nvPicPr>
          <p:cNvPr id="3" name="Obrázek 6">
            <a:extLst>
              <a:ext uri="{FF2B5EF4-FFF2-40B4-BE49-F238E27FC236}">
                <a16:creationId xmlns:a16="http://schemas.microsoft.com/office/drawing/2014/main" id="{9C02B778-2E5E-4AFA-E481-92B96896C1A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C30636B3-3146-79C4-17E8-AFD5B1F6226E}"/>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623D46C2-3B20-2C84-8CD4-6E4046AC6D1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84</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019435A0-667F-5507-17CF-6B653DBFF99B}"/>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7" name="Zástupný symbol pro datum 7">
            <a:extLst>
              <a:ext uri="{FF2B5EF4-FFF2-40B4-BE49-F238E27FC236}">
                <a16:creationId xmlns:a16="http://schemas.microsoft.com/office/drawing/2014/main" id="{FDDDF89E-47C5-F7CD-795F-2E01E3F44F4F}"/>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8" name="Tabulka 7">
            <a:extLst>
              <a:ext uri="{FF2B5EF4-FFF2-40B4-BE49-F238E27FC236}">
                <a16:creationId xmlns:a16="http://schemas.microsoft.com/office/drawing/2014/main" id="{82469DF9-CE87-5957-896C-2CD6D12D8236}"/>
              </a:ext>
            </a:extLst>
          </p:cNvPr>
          <p:cNvGraphicFramePr>
            <a:graphicFrameLocks noGrp="1"/>
          </p:cNvGraphicFramePr>
          <p:nvPr>
            <p:extLst>
              <p:ext uri="{D42A27DB-BD31-4B8C-83A1-F6EECF244321}">
                <p14:modId xmlns:p14="http://schemas.microsoft.com/office/powerpoint/2010/main" val="1312619357"/>
              </p:ext>
            </p:extLst>
          </p:nvPr>
        </p:nvGraphicFramePr>
        <p:xfrm>
          <a:off x="693340" y="1340768"/>
          <a:ext cx="10805320" cy="4320478"/>
        </p:xfrm>
        <a:graphic>
          <a:graphicData uri="http://schemas.openxmlformats.org/drawingml/2006/table">
            <a:tbl>
              <a:tblPr firstRow="1" bandRow="1">
                <a:tableStyleId>{5202B0CA-FC54-4496-8BCA-5EF66A818D29}</a:tableStyleId>
              </a:tblPr>
              <a:tblGrid>
                <a:gridCol w="5402658">
                  <a:extLst>
                    <a:ext uri="{9D8B030D-6E8A-4147-A177-3AD203B41FA5}">
                      <a16:colId xmlns:a16="http://schemas.microsoft.com/office/drawing/2014/main" val="20000"/>
                    </a:ext>
                  </a:extLst>
                </a:gridCol>
                <a:gridCol w="5402662">
                  <a:extLst>
                    <a:ext uri="{9D8B030D-6E8A-4147-A177-3AD203B41FA5}">
                      <a16:colId xmlns:a16="http://schemas.microsoft.com/office/drawing/2014/main" val="2493399002"/>
                    </a:ext>
                  </a:extLst>
                </a:gridCol>
              </a:tblGrid>
              <a:tr h="445513">
                <a:tc gridSpan="2">
                  <a:txBody>
                    <a:bodyPr/>
                    <a:lstStyle/>
                    <a:p>
                      <a:pPr algn="ctr"/>
                      <a:r>
                        <a:rPr lang="cs-CZ" sz="1400" noProof="0" dirty="0"/>
                        <a:t>Charitativní projekty (výběr)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endParaRPr lang="en-GB"/>
                    </a:p>
                  </a:txBody>
                  <a:tcPr/>
                </a:tc>
                <a:extLst>
                  <a:ext uri="{0D108BD9-81ED-4DB2-BD59-A6C34878D82A}">
                    <a16:rowId xmlns:a16="http://schemas.microsoft.com/office/drawing/2014/main" val="10000"/>
                  </a:ext>
                </a:extLst>
              </a:tr>
              <a:tr h="356206">
                <a:tc>
                  <a:txBody>
                    <a:bodyPr/>
                    <a:lstStyle/>
                    <a:p>
                      <a:pPr marL="72000" algn="l" fontAlgn="b"/>
                      <a:r>
                        <a:rPr lang="cs-CZ" sz="1400" b="1" i="0" u="none" strike="noStrike" noProof="0" dirty="0">
                          <a:solidFill>
                            <a:schemeClr val="bg1"/>
                          </a:solidFill>
                          <a:effectLst/>
                          <a:latin typeface="Calibri" panose="020F0502020204030204" pitchFamily="34" charset="0"/>
                        </a:rPr>
                        <a:t>Projekt / Kampaň</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95959"/>
                    </a:solidFill>
                  </a:tcPr>
                </a:tc>
                <a:tc>
                  <a:txBody>
                    <a:bodyPr/>
                    <a:lstStyle/>
                    <a:p>
                      <a:pPr marL="72000" algn="l" fontAlgn="b"/>
                      <a:r>
                        <a:rPr lang="cs-CZ" sz="1400" b="1" i="0" u="none" strike="noStrike" noProof="0" dirty="0">
                          <a:solidFill>
                            <a:schemeClr val="bg1"/>
                          </a:solidFill>
                          <a:effectLst/>
                          <a:latin typeface="Calibri" panose="020F0502020204030204" pitchFamily="34" charset="0"/>
                        </a:rPr>
                        <a:t>Subjekt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95959"/>
                    </a:solidFill>
                  </a:tcPr>
                </a:tc>
                <a:extLst>
                  <a:ext uri="{0D108BD9-81ED-4DB2-BD59-A6C34878D82A}">
                    <a16:rowId xmlns:a16="http://schemas.microsoft.com/office/drawing/2014/main" val="3982466495"/>
                  </a:ext>
                </a:extLst>
              </a:tr>
              <a:tr h="346664">
                <a:tc>
                  <a:txBody>
                    <a:bodyPr/>
                    <a:lstStyle/>
                    <a:p>
                      <a:pPr algn="l" fontAlgn="b"/>
                      <a:r>
                        <a:rPr lang="cs-CZ" sz="1200" b="1" i="0" u="none" strike="noStrike" dirty="0">
                          <a:solidFill>
                            <a:srgbClr val="000000"/>
                          </a:solidFill>
                          <a:effectLst/>
                          <a:latin typeface="Calibri" panose="020F0502020204030204" pitchFamily="34" charset="0"/>
                        </a:rPr>
                        <a:t>Adventní koncerty České televize 2025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200" b="0" i="0" u="none" strike="noStrike" dirty="0">
                          <a:solidFill>
                            <a:srgbClr val="000000"/>
                          </a:solidFill>
                          <a:effectLst/>
                          <a:latin typeface="Calibri" panose="020F0502020204030204" pitchFamily="34" charset="0"/>
                        </a:rPr>
                        <a:t>Háta, o.p.s., Charita Jablunkov, Pomocné tlapky, Hospic sv. Jana N. Neumanna</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7963383"/>
                  </a:ext>
                </a:extLst>
              </a:tr>
              <a:tr h="336763">
                <a:tc>
                  <a:txBody>
                    <a:bodyPr/>
                    <a:lstStyle/>
                    <a:p>
                      <a:pPr algn="l" fontAlgn="b"/>
                      <a:r>
                        <a:rPr lang="cs-CZ" sz="1200" b="1" i="0" u="none" strike="noStrike" dirty="0">
                          <a:solidFill>
                            <a:srgbClr val="000000"/>
                          </a:solidFill>
                          <a:effectLst/>
                          <a:latin typeface="Calibri" panose="020F0502020204030204" pitchFamily="34" charset="0"/>
                        </a:rPr>
                        <a:t>Benefiční Koncert hvězd proti bezmoci</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200" b="0" i="0" u="none" strike="noStrike" dirty="0">
                          <a:solidFill>
                            <a:srgbClr val="000000"/>
                          </a:solidFill>
                          <a:effectLst/>
                          <a:latin typeface="Calibri" panose="020F0502020204030204" pitchFamily="34" charset="0"/>
                        </a:rPr>
                        <a:t>ALSA</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3585486"/>
                  </a:ext>
                </a:extLst>
              </a:tr>
              <a:tr h="346664">
                <a:tc>
                  <a:txBody>
                    <a:bodyPr/>
                    <a:lstStyle/>
                    <a:p>
                      <a:pPr algn="l" fontAlgn="b"/>
                      <a:r>
                        <a:rPr lang="cs-CZ" sz="1200" b="1" i="0" u="none" strike="noStrike" dirty="0">
                          <a:solidFill>
                            <a:srgbClr val="000000"/>
                          </a:solidFill>
                          <a:effectLst/>
                          <a:latin typeface="Calibri" panose="020F0502020204030204" pitchFamily="34" charset="0"/>
                        </a:rPr>
                        <a:t>Benefiční koncert Smetanova Litomyšl Velké finále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pt-BR" sz="1200" b="0" i="0" u="none" strike="noStrike" dirty="0">
                          <a:solidFill>
                            <a:srgbClr val="000000"/>
                          </a:solidFill>
                          <a:effectLst/>
                          <a:latin typeface="Calibri" panose="020F0502020204030204" pitchFamily="34" charset="0"/>
                        </a:rPr>
                        <a:t>Výbor dobré vůle - Nadace Olgy Havlové</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75210922"/>
                  </a:ext>
                </a:extLst>
              </a:tr>
              <a:tr h="346664">
                <a:tc>
                  <a:txBody>
                    <a:bodyPr/>
                    <a:lstStyle/>
                    <a:p>
                      <a:pPr algn="l" fontAlgn="b"/>
                      <a:r>
                        <a:rPr lang="cs-CZ" sz="1200" b="1" i="0" u="none" strike="noStrike" dirty="0">
                          <a:solidFill>
                            <a:srgbClr val="000000"/>
                          </a:solidFill>
                          <a:effectLst/>
                          <a:latin typeface="Calibri" panose="020F0502020204030204" pitchFamily="34" charset="0"/>
                        </a:rPr>
                        <a:t>Benefiční koncert Světlo pro Světlušku</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200" b="0" i="0" u="none" strike="noStrike" dirty="0">
                          <a:solidFill>
                            <a:srgbClr val="000000"/>
                          </a:solidFill>
                          <a:effectLst/>
                          <a:latin typeface="Calibri" panose="020F0502020204030204" pitchFamily="34" charset="0"/>
                        </a:rPr>
                        <a:t>NF ČRo</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3031236"/>
                  </a:ext>
                </a:extLst>
              </a:tr>
              <a:tr h="346664">
                <a:tc>
                  <a:txBody>
                    <a:bodyPr/>
                    <a:lstStyle/>
                    <a:p>
                      <a:pPr algn="l" fontAlgn="b"/>
                      <a:r>
                        <a:rPr lang="cs-CZ" sz="1200" b="1" i="0" u="none" strike="noStrike" dirty="0">
                          <a:solidFill>
                            <a:srgbClr val="000000"/>
                          </a:solidFill>
                          <a:effectLst/>
                          <a:latin typeface="Calibri" panose="020F0502020204030204" pitchFamily="34" charset="0"/>
                        </a:rPr>
                        <a:t>Benefiční open air koncert České filharmonie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200" b="0" i="0" u="none" strike="noStrike" dirty="0">
                          <a:solidFill>
                            <a:srgbClr val="000000"/>
                          </a:solidFill>
                          <a:effectLst/>
                          <a:latin typeface="Calibri" panose="020F0502020204030204" pitchFamily="34" charset="0"/>
                        </a:rPr>
                        <a:t>Člověk v tísni</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3116015"/>
                  </a:ext>
                </a:extLst>
              </a:tr>
              <a:tr h="346664">
                <a:tc>
                  <a:txBody>
                    <a:bodyPr/>
                    <a:lstStyle/>
                    <a:p>
                      <a:pPr algn="l" fontAlgn="b"/>
                      <a:r>
                        <a:rPr lang="cs-CZ" sz="1200" b="1" i="0" u="none" strike="noStrike" dirty="0">
                          <a:solidFill>
                            <a:srgbClr val="000000"/>
                          </a:solidFill>
                          <a:effectLst/>
                          <a:latin typeface="Calibri" panose="020F0502020204030204" pitchFamily="34" charset="0"/>
                        </a:rPr>
                        <a:t>Benefiční speciál pořadu Kde domov můj?</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200" b="0" i="0" u="none" strike="noStrike" dirty="0">
                          <a:solidFill>
                            <a:srgbClr val="000000"/>
                          </a:solidFill>
                          <a:effectLst/>
                          <a:latin typeface="Calibri" panose="020F0502020204030204" pitchFamily="34" charset="0"/>
                        </a:rPr>
                        <a:t>Domov sv. Josefa, EDA cz</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79572728"/>
                  </a:ext>
                </a:extLst>
              </a:tr>
              <a:tr h="346664">
                <a:tc>
                  <a:txBody>
                    <a:bodyPr/>
                    <a:lstStyle/>
                    <a:p>
                      <a:pPr algn="l" fontAlgn="b"/>
                      <a:r>
                        <a:rPr lang="cs-CZ" sz="1200" b="1" i="0" u="none" strike="noStrike" dirty="0">
                          <a:solidFill>
                            <a:srgbClr val="000000"/>
                          </a:solidFill>
                          <a:effectLst/>
                          <a:latin typeface="Calibri" panose="020F0502020204030204" pitchFamily="34" charset="0"/>
                        </a:rPr>
                        <a:t>Benefiční speciál pořadu Zázraky přírody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200" b="0" i="0" u="none" strike="noStrike" dirty="0">
                          <a:solidFill>
                            <a:srgbClr val="000000"/>
                          </a:solidFill>
                          <a:effectLst/>
                          <a:latin typeface="Calibri" panose="020F0502020204030204" pitchFamily="34" charset="0"/>
                        </a:rPr>
                        <a:t>Pomozte dětem</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2704168"/>
                  </a:ext>
                </a:extLst>
              </a:tr>
              <a:tr h="346664">
                <a:tc>
                  <a:txBody>
                    <a:bodyPr/>
                    <a:lstStyle/>
                    <a:p>
                      <a:pPr algn="l" fontAlgn="b"/>
                      <a:r>
                        <a:rPr lang="cs-CZ" sz="1200" b="1" i="0" u="none" strike="noStrike" dirty="0">
                          <a:solidFill>
                            <a:srgbClr val="000000"/>
                          </a:solidFill>
                          <a:effectLst/>
                          <a:latin typeface="Calibri" panose="020F0502020204030204" pitchFamily="34" charset="0"/>
                        </a:rPr>
                        <a:t>Ceny Fóra dárců 2025 pro osobnosti filantropie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200" b="0" i="0" u="none" strike="noStrike" dirty="0">
                          <a:solidFill>
                            <a:srgbClr val="000000"/>
                          </a:solidFill>
                          <a:effectLst/>
                          <a:latin typeface="Calibri" panose="020F0502020204030204" pitchFamily="34" charset="0"/>
                        </a:rPr>
                        <a:t>Fórum dárců</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5016425"/>
                  </a:ext>
                </a:extLst>
              </a:tr>
              <a:tr h="408684">
                <a:tc>
                  <a:txBody>
                    <a:bodyPr/>
                    <a:lstStyle/>
                    <a:p>
                      <a:pPr algn="l" fontAlgn="b"/>
                      <a:r>
                        <a:rPr lang="cs-CZ" sz="1200" b="1" i="0" u="none" strike="noStrike" dirty="0">
                          <a:solidFill>
                            <a:srgbClr val="000000"/>
                          </a:solidFill>
                          <a:effectLst/>
                          <a:latin typeface="Calibri" panose="020F0502020204030204" pitchFamily="34" charset="0"/>
                        </a:rPr>
                        <a:t>StarDance tour</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200" b="0" i="0" u="none" strike="noStrike" dirty="0">
                          <a:solidFill>
                            <a:srgbClr val="000000"/>
                          </a:solidFill>
                          <a:effectLst/>
                          <a:latin typeface="Calibri" panose="020F0502020204030204" pitchFamily="34" charset="0"/>
                        </a:rPr>
                        <a:t>SOS dětské vesničky, Roska Ostrava, DEBRA ČR, Křižovatka handicap centrum,</a:t>
                      </a:r>
                    </a:p>
                    <a:p>
                      <a:pPr algn="l" fontAlgn="b"/>
                      <a:r>
                        <a:rPr lang="cs-CZ" sz="1200" b="0" i="0" u="none" strike="noStrike" dirty="0">
                          <a:solidFill>
                            <a:srgbClr val="000000"/>
                          </a:solidFill>
                          <a:effectLst/>
                          <a:latin typeface="Calibri" panose="020F0502020204030204" pitchFamily="34" charset="0"/>
                        </a:rPr>
                        <a:t>Sdružení TULIPAN, Nedoklubko</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2043261"/>
                  </a:ext>
                </a:extLst>
              </a:tr>
              <a:tr h="346664">
                <a:tc>
                  <a:txBody>
                    <a:bodyPr/>
                    <a:lstStyle/>
                    <a:p>
                      <a:pPr algn="l" fontAlgn="b"/>
                      <a:r>
                        <a:rPr lang="cs-CZ" sz="1200" b="1" i="0" u="none" strike="noStrike" dirty="0">
                          <a:solidFill>
                            <a:srgbClr val="000000"/>
                          </a:solidFill>
                          <a:effectLst/>
                          <a:latin typeface="Calibri" panose="020F0502020204030204" pitchFamily="34" charset="0"/>
                        </a:rPr>
                        <a:t>Tříkrálový koncert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200" b="0" i="0" u="none" strike="noStrike" dirty="0">
                          <a:solidFill>
                            <a:srgbClr val="000000"/>
                          </a:solidFill>
                          <a:effectLst/>
                          <a:latin typeface="Calibri" panose="020F0502020204030204" pitchFamily="34" charset="0"/>
                        </a:rPr>
                        <a:t>Charita ČR</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9771127"/>
                  </a:ext>
                </a:extLst>
              </a:tr>
            </a:tbl>
          </a:graphicData>
        </a:graphic>
      </p:graphicFrame>
    </p:spTree>
    <p:extLst>
      <p:ext uri="{BB962C8B-B14F-4D97-AF65-F5344CB8AC3E}">
        <p14:creationId xmlns:p14="http://schemas.microsoft.com/office/powerpoint/2010/main" val="33983943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a:extLst>
              <a:ext uri="{FF2B5EF4-FFF2-40B4-BE49-F238E27FC236}">
                <a16:creationId xmlns:a16="http://schemas.microsoft.com/office/drawing/2014/main" id="{54996110-7DD1-41E7-93DD-917EA76E4996}"/>
              </a:ext>
            </a:extLst>
          </p:cNvPr>
          <p:cNvSpPr txBox="1"/>
          <p:nvPr/>
        </p:nvSpPr>
        <p:spPr>
          <a:xfrm>
            <a:off x="696000" y="1086410"/>
            <a:ext cx="10800000" cy="4585871"/>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cs-CZ" b="1" dirty="0">
                <a:latin typeface="+mj-lt"/>
              </a:rPr>
              <a:t>Stejně jako v předchozích letech, byly i v roce 2025 hudební tituly nejčastějším typem uměleckých pořadů vysílaných Českou televizí</a:t>
            </a:r>
            <a:r>
              <a:rPr lang="cs-CZ" dirty="0">
                <a:latin typeface="+mj-lt"/>
              </a:rPr>
              <a:t>. Jejich podíl meziročně narostl o 1 p.b. na 28 %. Následují film (17 %), malířství (11 %) a architektura, design a užité umění (11 %).</a:t>
            </a:r>
          </a:p>
          <a:p>
            <a:pPr marL="285750" indent="-285750" algn="just">
              <a:spcAft>
                <a:spcPts val="1200"/>
              </a:spcAft>
              <a:buFont typeface="Arial" panose="020B0604020202020204" pitchFamily="34" charset="0"/>
              <a:buChar char="•"/>
            </a:pPr>
            <a:r>
              <a:rPr lang="cs-CZ" b="1" dirty="0">
                <a:latin typeface="+mj-lt"/>
              </a:rPr>
              <a:t>Na poli dokumentárních pořadů měly největší podíl tituly věnované humanitním vědám </a:t>
            </a:r>
            <a:r>
              <a:rPr lang="cs-CZ" dirty="0">
                <a:latin typeface="+mj-lt"/>
              </a:rPr>
              <a:t>(27 %; +3 p.b.), s nevelkým odstupem skončily druhé přírodopisné či cestopisné pořady (23 %; +2 p.b.) a dokumenty o umění a médiích (19 %).</a:t>
            </a:r>
          </a:p>
          <a:p>
            <a:pPr marL="285750" indent="-285750" algn="just">
              <a:spcAft>
                <a:spcPts val="1200"/>
              </a:spcAft>
              <a:buFont typeface="Arial" panose="020B0604020202020204" pitchFamily="34" charset="0"/>
              <a:buChar char="•"/>
            </a:pPr>
            <a:r>
              <a:rPr lang="cs-CZ" b="1" dirty="0">
                <a:latin typeface="+mj-lt"/>
              </a:rPr>
              <a:t>Česká televize mediálně podporuje celou řadu kulturních akcí</a:t>
            </a:r>
            <a:r>
              <a:rPr lang="cs-CZ" dirty="0">
                <a:latin typeface="+mj-lt"/>
              </a:rPr>
              <a:t>, některé již dlouhou řadu let. V roce 2025 se ČT partnersky podílela např. na </a:t>
            </a:r>
            <a:r>
              <a:rPr lang="cs-CZ" i="1" dirty="0">
                <a:latin typeface="+mj-lt"/>
              </a:rPr>
              <a:t>MFF Karlovy Vary, </a:t>
            </a:r>
            <a:r>
              <a:rPr lang="cs-CZ" dirty="0">
                <a:latin typeface="+mj-lt"/>
              </a:rPr>
              <a:t>mezinárodním</a:t>
            </a:r>
            <a:r>
              <a:rPr lang="cs-CZ" i="1" dirty="0">
                <a:latin typeface="+mj-lt"/>
              </a:rPr>
              <a:t> </a:t>
            </a:r>
            <a:r>
              <a:rPr lang="cs-CZ" dirty="0">
                <a:latin typeface="+mj-lt"/>
              </a:rPr>
              <a:t>festivalu seriálů </a:t>
            </a:r>
            <a:r>
              <a:rPr lang="cs-CZ" i="1" dirty="0">
                <a:latin typeface="+mj-lt"/>
              </a:rPr>
              <a:t>Serial Killer, </a:t>
            </a:r>
            <a:r>
              <a:rPr lang="cs-CZ" dirty="0">
                <a:latin typeface="+mj-lt"/>
              </a:rPr>
              <a:t>hudebním festivalu </a:t>
            </a:r>
            <a:r>
              <a:rPr lang="cs-CZ" i="1" dirty="0">
                <a:latin typeface="+mj-lt"/>
              </a:rPr>
              <a:t>Colours of Ostrava, </a:t>
            </a:r>
            <a:r>
              <a:rPr lang="cs-CZ" dirty="0">
                <a:latin typeface="+mj-lt"/>
              </a:rPr>
              <a:t>operním festivalu </a:t>
            </a:r>
            <a:r>
              <a:rPr lang="cs-CZ" i="1" dirty="0">
                <a:latin typeface="+mj-lt"/>
              </a:rPr>
              <a:t>Smetanova Litomyšl </a:t>
            </a:r>
            <a:r>
              <a:rPr lang="cs-CZ" dirty="0">
                <a:latin typeface="+mj-lt"/>
              </a:rPr>
              <a:t>nebo soutěži o nejlepšího učitele </a:t>
            </a:r>
            <a:r>
              <a:rPr lang="cs-CZ" i="1" dirty="0">
                <a:latin typeface="+mj-lt"/>
              </a:rPr>
              <a:t>Zlatý Ámos.</a:t>
            </a:r>
            <a:endParaRPr lang="cs-CZ" dirty="0">
              <a:latin typeface="+mj-lt"/>
            </a:endParaRPr>
          </a:p>
          <a:p>
            <a:pPr marL="285750" indent="-285750" algn="just">
              <a:spcAft>
                <a:spcPts val="1200"/>
              </a:spcAft>
              <a:buFont typeface="Arial" panose="020B0604020202020204" pitchFamily="34" charset="0"/>
              <a:buChar char="•"/>
            </a:pPr>
            <a:r>
              <a:rPr lang="cs-CZ" b="1" dirty="0">
                <a:latin typeface="+mj-lt"/>
              </a:rPr>
              <a:t>Dlouhou tradici má také podpora charitativních projektů</a:t>
            </a:r>
            <a:r>
              <a:rPr lang="cs-CZ" dirty="0">
                <a:latin typeface="+mj-lt"/>
              </a:rPr>
              <a:t>. Z těch nejvýznamnějších, které Česká televize v roce 2025 mediálně zaštítila, </a:t>
            </a:r>
            <a:r>
              <a:rPr kumimoji="0" lang="cs-CZ" sz="1800" b="0" i="0" u="none" strike="noStrike" kern="1200" cap="none" spc="0" normalizeH="0" baseline="0" noProof="0" dirty="0">
                <a:ln>
                  <a:noFill/>
                </a:ln>
                <a:solidFill>
                  <a:prstClr val="black"/>
                </a:solidFill>
                <a:effectLst/>
                <a:uLnTx/>
                <a:uFillTx/>
                <a:latin typeface="Calibri"/>
                <a:ea typeface="+mn-ea"/>
                <a:cs typeface="+mn-cs"/>
              </a:rPr>
              <a:t>zmiňme </a:t>
            </a:r>
            <a:r>
              <a:rPr lang="cs-CZ" dirty="0">
                <a:latin typeface="+mj-lt"/>
              </a:rPr>
              <a:t>tradiční </a:t>
            </a:r>
            <a:r>
              <a:rPr lang="cs-CZ" b="1" i="1" dirty="0">
                <a:latin typeface="+mj-lt"/>
              </a:rPr>
              <a:t>Adventní koncerty ČT</a:t>
            </a:r>
            <a:r>
              <a:rPr kumimoji="0" lang="cs-CZ"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cs-CZ" sz="1800" b="0" i="0" u="none" strike="noStrike" kern="1200" cap="none" spc="0" normalizeH="0" baseline="0" noProof="0" dirty="0">
                <a:ln>
                  <a:noFill/>
                </a:ln>
                <a:solidFill>
                  <a:prstClr val="black"/>
                </a:solidFill>
                <a:effectLst/>
                <a:uLnTx/>
                <a:uFillTx/>
                <a:latin typeface="Calibri"/>
                <a:ea typeface="+mn-ea"/>
                <a:cs typeface="+mn-cs"/>
              </a:rPr>
              <a:t>benefiční speciály pořadů </a:t>
            </a:r>
            <a:r>
              <a:rPr kumimoji="0" lang="cs-CZ" sz="1800" b="1" i="1" u="none" strike="noStrike" kern="1200" cap="none" spc="0" normalizeH="0" baseline="0" noProof="0" dirty="0">
                <a:ln>
                  <a:noFill/>
                </a:ln>
                <a:solidFill>
                  <a:prstClr val="black"/>
                </a:solidFill>
                <a:effectLst/>
                <a:uLnTx/>
                <a:uFillTx/>
                <a:latin typeface="Calibri"/>
                <a:ea typeface="+mn-ea"/>
                <a:cs typeface="+mn-cs"/>
              </a:rPr>
              <a:t>Zázraky přírody </a:t>
            </a:r>
            <a:r>
              <a:rPr kumimoji="0" lang="cs-CZ" sz="1800" b="0" i="0" u="none" strike="noStrike" kern="1200" cap="none" spc="0" normalizeH="0" baseline="0" noProof="0" dirty="0">
                <a:ln>
                  <a:noFill/>
                </a:ln>
                <a:solidFill>
                  <a:prstClr val="black"/>
                </a:solidFill>
                <a:effectLst/>
                <a:uLnTx/>
                <a:uFillTx/>
                <a:latin typeface="Calibri"/>
                <a:ea typeface="+mn-ea"/>
                <a:cs typeface="+mn-cs"/>
              </a:rPr>
              <a:t>a</a:t>
            </a:r>
            <a:r>
              <a:rPr kumimoji="0" lang="cs-CZ" sz="1800" b="1" i="1" u="none" strike="noStrike" kern="1200" cap="none" spc="0" normalizeH="0" baseline="0" noProof="0" dirty="0">
                <a:ln>
                  <a:noFill/>
                </a:ln>
                <a:solidFill>
                  <a:prstClr val="black"/>
                </a:solidFill>
                <a:effectLst/>
                <a:uLnTx/>
                <a:uFillTx/>
                <a:latin typeface="Calibri"/>
                <a:ea typeface="+mn-ea"/>
                <a:cs typeface="+mn-cs"/>
              </a:rPr>
              <a:t> Kde domov můj? </a:t>
            </a:r>
            <a:r>
              <a:rPr lang="cs-CZ" dirty="0">
                <a:latin typeface="+mj-lt"/>
              </a:rPr>
              <a:t>nebo charitativní koncerty </a:t>
            </a:r>
            <a:r>
              <a:rPr lang="cs-CZ" sz="1800" b="1" i="1" u="none" strike="noStrike" dirty="0">
                <a:solidFill>
                  <a:srgbClr val="000000"/>
                </a:solidFill>
                <a:effectLst/>
                <a:latin typeface="Calibri" panose="020F0502020204030204" pitchFamily="34" charset="0"/>
              </a:rPr>
              <a:t>Světlo pro Světlušku </a:t>
            </a:r>
            <a:r>
              <a:rPr lang="cs-CZ" sz="1800" u="none" strike="noStrike" dirty="0">
                <a:solidFill>
                  <a:srgbClr val="000000"/>
                </a:solidFill>
                <a:effectLst/>
                <a:latin typeface="Calibri" panose="020F0502020204030204" pitchFamily="34" charset="0"/>
              </a:rPr>
              <a:t>a </a:t>
            </a:r>
            <a:r>
              <a:rPr lang="cs-CZ" sz="1800" b="1" i="1" u="none" strike="noStrike" dirty="0">
                <a:solidFill>
                  <a:srgbClr val="000000"/>
                </a:solidFill>
                <a:effectLst/>
                <a:latin typeface="Calibri" panose="020F0502020204030204" pitchFamily="34" charset="0"/>
              </a:rPr>
              <a:t>ALSA – Koncert </a:t>
            </a:r>
            <a:r>
              <a:rPr lang="cs-CZ" sz="1800" b="1" i="1" u="none" strike="noStrike" dirty="0">
                <a:solidFill>
                  <a:srgbClr val="000000"/>
                </a:solidFill>
                <a:effectLst/>
                <a:latin typeface="+mj-lt"/>
              </a:rPr>
              <a:t>h</a:t>
            </a:r>
            <a:r>
              <a:rPr lang="cs-CZ" b="1" i="1" dirty="0">
                <a:latin typeface="+mj-lt"/>
              </a:rPr>
              <a:t>vězd proti bezmoci</a:t>
            </a:r>
            <a:r>
              <a:rPr lang="cs-CZ" dirty="0">
                <a:latin typeface="+mj-lt"/>
              </a:rPr>
              <a:t>. </a:t>
            </a:r>
          </a:p>
          <a:p>
            <a:pPr marL="285750" indent="-285750" algn="just">
              <a:spcAft>
                <a:spcPts val="1200"/>
              </a:spcAft>
              <a:buFont typeface="Arial" panose="020B0604020202020204" pitchFamily="34" charset="0"/>
              <a:buChar char="•"/>
            </a:pPr>
            <a:r>
              <a:rPr lang="cs-CZ" b="1" dirty="0">
                <a:latin typeface="+mj-lt"/>
              </a:rPr>
              <a:t>Několik desetiletí trvající aktivita ČT na poli charity se nepochybně odráží také ve vysoké míře souhlasu s tvrzením, že </a:t>
            </a:r>
            <a:r>
              <a:rPr lang="cs-CZ" b="1" i="1" dirty="0">
                <a:latin typeface="+mj-lt"/>
              </a:rPr>
              <a:t>Česká televize podporuje charitativní projekty</a:t>
            </a:r>
            <a:r>
              <a:rPr lang="cs-CZ" b="1" dirty="0">
                <a:latin typeface="+mj-lt"/>
              </a:rPr>
              <a:t>. Tento postoj sdílí 82 % diváků starších 18 let.</a:t>
            </a:r>
            <a:endParaRPr lang="cs-CZ" dirty="0">
              <a:latin typeface="+mj-lt"/>
            </a:endParaRPr>
          </a:p>
        </p:txBody>
      </p:sp>
      <p:sp>
        <p:nvSpPr>
          <p:cNvPr id="3" name="AutoShape 2">
            <a:extLst>
              <a:ext uri="{FF2B5EF4-FFF2-40B4-BE49-F238E27FC236}">
                <a16:creationId xmlns:a16="http://schemas.microsoft.com/office/drawing/2014/main" id="{3607DA84-D9AA-3204-C397-EF461A2A4476}"/>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2" name="Obrázek 6">
            <a:extLst>
              <a:ext uri="{FF2B5EF4-FFF2-40B4-BE49-F238E27FC236}">
                <a16:creationId xmlns:a16="http://schemas.microsoft.com/office/drawing/2014/main" id="{F0CAF559-0C03-A5EC-61E6-6B3ADE9DD94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42F5FD72-CB44-A465-F108-802051A48B7D}"/>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EBF3A718-219F-6E14-87AA-2CE733FDBEEC}"/>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85</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91C4E6F6-16F8-EC7D-5B80-D3202E3A5C04}"/>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7" name="Zástupný symbol pro datum 7">
            <a:extLst>
              <a:ext uri="{FF2B5EF4-FFF2-40B4-BE49-F238E27FC236}">
                <a16:creationId xmlns:a16="http://schemas.microsoft.com/office/drawing/2014/main" id="{41985C74-E43A-C478-4707-77F412B511AA}"/>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1483321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a:extLst>
              <a:ext uri="{FF2B5EF4-FFF2-40B4-BE49-F238E27FC236}">
                <a16:creationId xmlns:a16="http://schemas.microsoft.com/office/drawing/2014/main" id="{9507A062-E862-4445-AFE2-F27EC030BC5D}"/>
              </a:ext>
            </a:extLst>
          </p:cNvPr>
          <p:cNvSpPr/>
          <p:nvPr/>
        </p:nvSpPr>
        <p:spPr>
          <a:xfrm>
            <a:off x="696000" y="2623703"/>
            <a:ext cx="10800000" cy="1677382"/>
          </a:xfrm>
          <a:prstGeom prst="rect">
            <a:avLst/>
          </a:prstGeom>
          <a:solidFill>
            <a:schemeClr val="bg1">
              <a:lumMod val="95000"/>
            </a:schemeClr>
          </a:solidFill>
        </p:spPr>
        <p:txBody>
          <a:bodyPr wrap="square">
            <a:spAutoFit/>
          </a:bodyPr>
          <a:lstStyle/>
          <a:p>
            <a:pPr algn="ctr">
              <a:spcAft>
                <a:spcPts val="600"/>
              </a:spcAft>
            </a:pPr>
            <a:r>
              <a:rPr lang="cs-CZ" sz="1400" b="1" dirty="0">
                <a:solidFill>
                  <a:prstClr val="black"/>
                </a:solidFill>
                <a:latin typeface="Calibri"/>
              </a:rPr>
              <a:t>Definice divácké skupiny</a:t>
            </a:r>
          </a:p>
          <a:p>
            <a:pPr>
              <a:lnSpc>
                <a:spcPct val="150000"/>
              </a:lnSpc>
              <a:spcAft>
                <a:spcPts val="600"/>
              </a:spcAft>
            </a:pPr>
            <a:r>
              <a:rPr lang="cs-CZ" sz="1400" i="1" dirty="0">
                <a:solidFill>
                  <a:prstClr val="black"/>
                </a:solidFill>
                <a:latin typeface="Calibri"/>
              </a:rPr>
              <a:t>Diváckou skupinu orientovanou na kulturu tvoří diváci, kteří od sledování televizního vysílání intenzivně očekávají kulturní zážitek a denně či téměř denně se věnují četbě knih, nebo se alespoň 1x týdně věnují poslechu vážné hudby, anebo alespoň 1x měsíčně navštěvují muzea, galerie, umělecké výstavy či navštíví koncert, divadelní představení, taneční představení, operu či balet.</a:t>
            </a:r>
          </a:p>
        </p:txBody>
      </p:sp>
      <p:sp>
        <p:nvSpPr>
          <p:cNvPr id="12" name="TextovéPole 11">
            <a:extLst>
              <a:ext uri="{FF2B5EF4-FFF2-40B4-BE49-F238E27FC236}">
                <a16:creationId xmlns:a16="http://schemas.microsoft.com/office/drawing/2014/main" id="{9ED3D75E-9039-47AA-AAEF-36A434684AA9}"/>
              </a:ext>
            </a:extLst>
          </p:cNvPr>
          <p:cNvSpPr txBox="1"/>
          <p:nvPr/>
        </p:nvSpPr>
        <p:spPr>
          <a:xfrm>
            <a:off x="696000" y="1700808"/>
            <a:ext cx="10800000" cy="523220"/>
          </a:xfrm>
          <a:prstGeom prst="rect">
            <a:avLst/>
          </a:prstGeom>
          <a:noFill/>
        </p:spPr>
        <p:txBody>
          <a:bodyPr wrap="square" rtlCol="0">
            <a:spAutoFit/>
          </a:bodyPr>
          <a:lstStyle/>
          <a:p>
            <a:pPr algn="just">
              <a:spcAft>
                <a:spcPts val="600"/>
              </a:spcAft>
            </a:pPr>
            <a:r>
              <a:rPr lang="cs-CZ" sz="1400" dirty="0">
                <a:latin typeface="+mj-lt"/>
              </a:rPr>
              <a:t>Na následujících stranách přinášíme výstupy pro specifickou skupinu diváků výrazně orientovaných na kulturu. Do skupiny byli zařazeni diváci a divačky splňující níže uvedenou definici.</a:t>
            </a:r>
          </a:p>
        </p:txBody>
      </p:sp>
      <p:sp>
        <p:nvSpPr>
          <p:cNvPr id="10" name="AutoShape 2">
            <a:extLst>
              <a:ext uri="{FF2B5EF4-FFF2-40B4-BE49-F238E27FC236}">
                <a16:creationId xmlns:a16="http://schemas.microsoft.com/office/drawing/2014/main" id="{42A99E32-BE74-4951-A1F8-D9C64648C584}"/>
              </a:ext>
            </a:extLst>
          </p:cNvPr>
          <p:cNvSpPr>
            <a:spLocks noChangeArrowheads="1"/>
          </p:cNvSpPr>
          <p:nvPr/>
        </p:nvSpPr>
        <p:spPr bwMode="auto">
          <a:xfrm>
            <a:off x="1627191" y="702246"/>
            <a:ext cx="8937625" cy="998562"/>
          </a:xfrm>
          <a:prstGeom prst="roundRect">
            <a:avLst>
              <a:gd name="adj" fmla="val 9792"/>
            </a:avLst>
          </a:prstGeom>
          <a:noFill/>
          <a:ln>
            <a:noFill/>
          </a:ln>
        </p:spPr>
        <p:txBody>
          <a:bodyPr lIns="91431" tIns="45716" rIns="91431" bIns="45716"/>
          <a:lstStyle/>
          <a:p>
            <a:pPr algn="ctr" defTabSz="271463">
              <a:spcBef>
                <a:spcPct val="20000"/>
              </a:spcBef>
              <a:spcAft>
                <a:spcPct val="20000"/>
              </a:spcAft>
              <a:tabLst>
                <a:tab pos="631825" algn="l"/>
              </a:tabLst>
              <a:defRPr/>
            </a:pPr>
            <a:r>
              <a:rPr lang="cs-CZ" sz="2100" b="1" cap="all" dirty="0">
                <a:latin typeface="Calibri" pitchFamily="34" charset="0"/>
              </a:rPr>
              <a:t>Výstupy pro diváckou skupinu ORIENTOVANOU NA KULTURU</a:t>
            </a: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pic>
        <p:nvPicPr>
          <p:cNvPr id="2" name="Obrázek 6">
            <a:extLst>
              <a:ext uri="{FF2B5EF4-FFF2-40B4-BE49-F238E27FC236}">
                <a16:creationId xmlns:a16="http://schemas.microsoft.com/office/drawing/2014/main" id="{25897F25-387E-F49B-FAAD-F6877846983C}"/>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4B4B99AF-8FFC-5C8A-BD9B-63CE2780A3EA}"/>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79E092D6-68AF-6DFD-4346-950FE25B87EE}"/>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86</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997DA450-014A-1ECC-7522-E0A2B0CBB0F7}"/>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6" name="Zástupný symbol pro datum 7">
            <a:extLst>
              <a:ext uri="{FF2B5EF4-FFF2-40B4-BE49-F238E27FC236}">
                <a16:creationId xmlns:a16="http://schemas.microsoft.com/office/drawing/2014/main" id="{6A00B719-180F-8B7C-B68A-9ED572AE427C}"/>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27175016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f 9"/>
          <p:cNvGraphicFramePr>
            <a:graphicFrameLocks/>
          </p:cNvGraphicFramePr>
          <p:nvPr/>
        </p:nvGraphicFramePr>
        <p:xfrm>
          <a:off x="696000" y="1604392"/>
          <a:ext cx="10800000" cy="4358258"/>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2">
            <a:extLst>
              <a:ext uri="{FF2B5EF4-FFF2-40B4-BE49-F238E27FC236}">
                <a16:creationId xmlns:a16="http://schemas.microsoft.com/office/drawing/2014/main" id="{80D42DB4-A91E-4A33-95E7-0BE78E2FB42F}"/>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spcBef>
                <a:spcPts val="0"/>
              </a:spcBef>
              <a:tabLst>
                <a:tab pos="180975" algn="l"/>
              </a:tabLst>
              <a:defRPr/>
            </a:pPr>
            <a:r>
              <a:rPr lang="cs-CZ" sz="2100" b="1" cap="all" dirty="0">
                <a:latin typeface="Calibri" pitchFamily="34" charset="0"/>
              </a:rPr>
              <a:t>2025: průměrný týdenní ZÁSAH UMĚLECKÝCH POŘADŮ* A ČT ART V OBECNÉ POPULACI A MEZI DIVÁKY ORIENTOVANÝMI NA KULTURU</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7" name="Zástupný symbol pro datum 7">
            <a:extLst>
              <a:ext uri="{FF2B5EF4-FFF2-40B4-BE49-F238E27FC236}">
                <a16:creationId xmlns:a16="http://schemas.microsoft.com/office/drawing/2014/main" id="{FC29791D-5FEA-430B-A435-F90CF009A4BB}"/>
              </a:ext>
            </a:extLst>
          </p:cNvPr>
          <p:cNvSpPr txBox="1">
            <a:spLocks/>
          </p:cNvSpPr>
          <p:nvPr/>
        </p:nvSpPr>
        <p:spPr bwMode="auto">
          <a:xfrm>
            <a:off x="5807968" y="6060144"/>
            <a:ext cx="6012668" cy="361297"/>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r>
              <a:rPr lang="cs-CZ" sz="1000" dirty="0"/>
              <a:t>* „Umělecké pořady“ zahrnují všechny pořady ČT art, hudební pořady a filmy či dokumenty pro náročného diváka.</a:t>
            </a:r>
          </a:p>
        </p:txBody>
      </p:sp>
      <p:pic>
        <p:nvPicPr>
          <p:cNvPr id="2" name="Obrázek 6">
            <a:extLst>
              <a:ext uri="{FF2B5EF4-FFF2-40B4-BE49-F238E27FC236}">
                <a16:creationId xmlns:a16="http://schemas.microsoft.com/office/drawing/2014/main" id="{326F3407-BE63-D86A-D615-E02CE52C59C4}"/>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573E4796-3D9A-C8CF-4B86-DB8B01829EF5}"/>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552B64F2-4D17-17A0-CBB6-8349E19CC628}"/>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87</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16F5A6E3-CB67-15E7-0391-5CBABA544170}"/>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6" name="Zástupný symbol pro datum 7">
            <a:extLst>
              <a:ext uri="{FF2B5EF4-FFF2-40B4-BE49-F238E27FC236}">
                <a16:creationId xmlns:a16="http://schemas.microsoft.com/office/drawing/2014/main" id="{53F7C4E1-D927-3893-7F84-2A4F65CB9875}"/>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34139118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ál 14">
            <a:extLst>
              <a:ext uri="{FF2B5EF4-FFF2-40B4-BE49-F238E27FC236}">
                <a16:creationId xmlns:a16="http://schemas.microsoft.com/office/drawing/2014/main" id="{B95517DF-C9B6-4469-8C4F-486D93467312}"/>
              </a:ext>
            </a:extLst>
          </p:cNvPr>
          <p:cNvSpPr/>
          <p:nvPr/>
        </p:nvSpPr>
        <p:spPr>
          <a:xfrm>
            <a:off x="10992544" y="5589240"/>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pic>
        <p:nvPicPr>
          <p:cNvPr id="2" name="Obrázek 6">
            <a:extLst>
              <a:ext uri="{FF2B5EF4-FFF2-40B4-BE49-F238E27FC236}">
                <a16:creationId xmlns:a16="http://schemas.microsoft.com/office/drawing/2014/main" id="{C5B73494-C1EF-2842-2675-0F5EB8FDDB25}"/>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B03F6FE5-74B1-AE94-E293-6197B9C86A91}"/>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AAAC68D2-AF05-1B62-3421-58DC65B73D97}"/>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88</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398FF719-DAE1-0614-91BB-A70033B9FB03}"/>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7" name="Zástupný symbol pro datum 7">
            <a:extLst>
              <a:ext uri="{FF2B5EF4-FFF2-40B4-BE49-F238E27FC236}">
                <a16:creationId xmlns:a16="http://schemas.microsoft.com/office/drawing/2014/main" id="{D8078A20-A180-2DB3-73A6-2E585C857BDA}"/>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graphicFrame>
        <p:nvGraphicFramePr>
          <p:cNvPr id="8" name="Graf 7">
            <a:extLst>
              <a:ext uri="{FF2B5EF4-FFF2-40B4-BE49-F238E27FC236}">
                <a16:creationId xmlns:a16="http://schemas.microsoft.com/office/drawing/2014/main" id="{C13E3D6E-5DFB-F8DF-3C79-2D9F804E89B5}"/>
              </a:ext>
            </a:extLst>
          </p:cNvPr>
          <p:cNvGraphicFramePr>
            <a:graphicFrameLocks/>
          </p:cNvGraphicFramePr>
          <p:nvPr/>
        </p:nvGraphicFramePr>
        <p:xfrm>
          <a:off x="696000" y="1604392"/>
          <a:ext cx="10800000" cy="4845620"/>
        </p:xfrm>
        <a:graphic>
          <a:graphicData uri="http://schemas.openxmlformats.org/drawingml/2006/chart">
            <c:chart xmlns:c="http://schemas.openxmlformats.org/drawingml/2006/chart" xmlns:r="http://schemas.openxmlformats.org/officeDocument/2006/relationships" r:id="rId4"/>
          </a:graphicData>
        </a:graphic>
      </p:graphicFrame>
      <p:sp>
        <p:nvSpPr>
          <p:cNvPr id="9" name="AutoShape 2">
            <a:extLst>
              <a:ext uri="{FF2B5EF4-FFF2-40B4-BE49-F238E27FC236}">
                <a16:creationId xmlns:a16="http://schemas.microsoft.com/office/drawing/2014/main" id="{D09DD0A9-C55F-91DB-4170-2155E152F4FC}"/>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SPOKOJENOST, kvalita a úroveň kulturních pořadů </a:t>
            </a:r>
          </a:p>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VE SKUPINĚ DIVÁKŮ ORIENTOVANÝCH NA KULTURU</a:t>
            </a: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DKV ČT, v %</a:t>
            </a:r>
            <a:endParaRPr kumimoji="0" lang="cs-CZ"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ct val="20000"/>
              </a:spcBef>
              <a:spcAft>
                <a:spcPct val="0"/>
              </a:spcAft>
              <a:buClrTx/>
              <a:buSzTx/>
              <a:buFontTx/>
              <a:buNone/>
              <a:tabLst>
                <a:tab pos="180975" algn="l"/>
              </a:tabLst>
              <a:defRPr/>
            </a:pP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0" name="Zástupný symbol pro datum 7">
            <a:extLst>
              <a:ext uri="{FF2B5EF4-FFF2-40B4-BE49-F238E27FC236}">
                <a16:creationId xmlns:a16="http://schemas.microsoft.com/office/drawing/2014/main" id="{FACFC8C1-4274-A766-82E0-F24C98A1CB49}"/>
              </a:ext>
            </a:extLst>
          </p:cNvPr>
          <p:cNvSpPr txBox="1">
            <a:spLocks/>
          </p:cNvSpPr>
          <p:nvPr/>
        </p:nvSpPr>
        <p:spPr bwMode="auto">
          <a:xfrm>
            <a:off x="9624392" y="6093296"/>
            <a:ext cx="2195103" cy="336128"/>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cs-CZ" sz="1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měřeno od roku 2025</a:t>
            </a:r>
          </a:p>
        </p:txBody>
      </p:sp>
    </p:spTree>
    <p:extLst>
      <p:ext uri="{BB962C8B-B14F-4D97-AF65-F5344CB8AC3E}">
        <p14:creationId xmlns:p14="http://schemas.microsoft.com/office/powerpoint/2010/main" val="22454856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f 9"/>
          <p:cNvGraphicFramePr>
            <a:graphicFrameLocks/>
          </p:cNvGraphicFramePr>
          <p:nvPr/>
        </p:nvGraphicFramePr>
        <p:xfrm>
          <a:off x="696000" y="1604395"/>
          <a:ext cx="10800000" cy="4808643"/>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2">
            <a:extLst>
              <a:ext uri="{FF2B5EF4-FFF2-40B4-BE49-F238E27FC236}">
                <a16:creationId xmlns:a16="http://schemas.microsoft.com/office/drawing/2014/main" id="{56337AEC-B166-4682-82B7-9BD8B3DC5F14}"/>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2025: POSTOJ DIVÁKŮ ČT ART K PROSTORU, KTERÝ JE ve vysílání VĚNOVÁN JEDNOTLIVÝM UMĚLECKÝM ŽÁNRŮM</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pic>
        <p:nvPicPr>
          <p:cNvPr id="2" name="Obrázek 6">
            <a:extLst>
              <a:ext uri="{FF2B5EF4-FFF2-40B4-BE49-F238E27FC236}">
                <a16:creationId xmlns:a16="http://schemas.microsoft.com/office/drawing/2014/main" id="{0EB62493-89FB-7DD7-8E4A-E52B2693C8E8}"/>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922C05A7-34E5-B3DB-897A-E6CE7F3E99B0}"/>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F3A9B832-4B01-CF98-42F9-6FE11F4BD6BB}"/>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89</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5F320D38-9B1A-97CB-4292-2AB7B7E43271}"/>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6" name="Zástupný symbol pro datum 7">
            <a:extLst>
              <a:ext uri="{FF2B5EF4-FFF2-40B4-BE49-F238E27FC236}">
                <a16:creationId xmlns:a16="http://schemas.microsoft.com/office/drawing/2014/main" id="{E07BF236-4178-437E-55EB-E288A27DADFA}"/>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210754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7">
            <a:extLst>
              <a:ext uri="{FF2B5EF4-FFF2-40B4-BE49-F238E27FC236}">
                <a16:creationId xmlns:a16="http://schemas.microsoft.com/office/drawing/2014/main" id="{092D8932-94EA-6320-5BD1-FA766C0A4B43}"/>
              </a:ext>
            </a:extLst>
          </p:cNvPr>
          <p:cNvSpPr txBox="1">
            <a:spLocks/>
          </p:cNvSpPr>
          <p:nvPr/>
        </p:nvSpPr>
        <p:spPr bwMode="auto">
          <a:xfrm>
            <a:off x="1884364" y="18864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0"/>
              </a:spcBef>
              <a:spcAft>
                <a:spcPts val="0"/>
              </a:spcAft>
              <a:tabLst>
                <a:tab pos="631825" algn="l"/>
              </a:tabLst>
              <a:defRPr/>
            </a:pPr>
            <a:r>
              <a:rPr lang="cs-CZ" sz="2800" dirty="0">
                <a:latin typeface="Calibri" pitchFamily="34" charset="0"/>
                <a:cs typeface="Calibri" panose="020F0502020204030204" pitchFamily="34" charset="0"/>
              </a:rPr>
              <a:t>PŘEHLED ZDROJŮ INDIKÁTORŮ A DAT</a:t>
            </a:r>
          </a:p>
          <a:p>
            <a:pPr marL="1588" indent="-1588" algn="ctr" defTabSz="271463">
              <a:spcBef>
                <a:spcPts val="0"/>
              </a:spcBef>
              <a:spcAft>
                <a:spcPts val="0"/>
              </a:spcAft>
              <a:tabLst>
                <a:tab pos="631825" algn="l"/>
              </a:tabLst>
              <a:defRPr/>
            </a:pPr>
            <a:r>
              <a:rPr lang="cs-CZ" sz="2800" dirty="0">
                <a:latin typeface="Calibri" pitchFamily="34" charset="0"/>
                <a:cs typeface="Calibri" panose="020F0502020204030204" pitchFamily="34" charset="0"/>
              </a:rPr>
              <a:t>POUŽITÝCH PRO HODNOCENÍ (2/2)</a:t>
            </a:r>
          </a:p>
        </p:txBody>
      </p:sp>
      <p:graphicFrame>
        <p:nvGraphicFramePr>
          <p:cNvPr id="16" name="Tabulka 15">
            <a:extLst>
              <a:ext uri="{FF2B5EF4-FFF2-40B4-BE49-F238E27FC236}">
                <a16:creationId xmlns:a16="http://schemas.microsoft.com/office/drawing/2014/main" id="{E5FE1F63-97AD-4F46-A2B6-4EAD5424AB5B}"/>
              </a:ext>
            </a:extLst>
          </p:cNvPr>
          <p:cNvGraphicFramePr>
            <a:graphicFrameLocks noGrp="1"/>
          </p:cNvGraphicFramePr>
          <p:nvPr>
            <p:extLst>
              <p:ext uri="{D42A27DB-BD31-4B8C-83A1-F6EECF244321}">
                <p14:modId xmlns:p14="http://schemas.microsoft.com/office/powerpoint/2010/main" val="1448288052"/>
              </p:ext>
            </p:extLst>
          </p:nvPr>
        </p:nvGraphicFramePr>
        <p:xfrm>
          <a:off x="686450" y="2951976"/>
          <a:ext cx="10819101" cy="1341120"/>
        </p:xfrm>
        <a:graphic>
          <a:graphicData uri="http://schemas.openxmlformats.org/drawingml/2006/table">
            <a:tbl>
              <a:tblPr firstRow="1" bandRow="1">
                <a:tableStyleId>{5C22544A-7EE6-4342-B048-85BDC9FD1C3A}</a:tableStyleId>
              </a:tblPr>
              <a:tblGrid>
                <a:gridCol w="4399633">
                  <a:extLst>
                    <a:ext uri="{9D8B030D-6E8A-4147-A177-3AD203B41FA5}">
                      <a16:colId xmlns:a16="http://schemas.microsoft.com/office/drawing/2014/main" val="2036604566"/>
                    </a:ext>
                  </a:extLst>
                </a:gridCol>
                <a:gridCol w="3983790">
                  <a:extLst>
                    <a:ext uri="{9D8B030D-6E8A-4147-A177-3AD203B41FA5}">
                      <a16:colId xmlns:a16="http://schemas.microsoft.com/office/drawing/2014/main" val="861603822"/>
                    </a:ext>
                  </a:extLst>
                </a:gridCol>
                <a:gridCol w="2435678">
                  <a:extLst>
                    <a:ext uri="{9D8B030D-6E8A-4147-A177-3AD203B41FA5}">
                      <a16:colId xmlns:a16="http://schemas.microsoft.com/office/drawing/2014/main" val="1105018280"/>
                    </a:ext>
                  </a:extLst>
                </a:gridCol>
              </a:tblGrid>
              <a:tr h="0">
                <a:tc gridSpan="3">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400" b="1" i="0" u="none" strike="noStrike" kern="1200" cap="none" spc="0" normalizeH="0" baseline="0" noProof="0" dirty="0">
                          <a:ln>
                            <a:noFill/>
                          </a:ln>
                          <a:solidFill>
                            <a:prstClr val="black"/>
                          </a:solidFill>
                          <a:effectLst/>
                          <a:uLnTx/>
                          <a:uFillTx/>
                          <a:latin typeface="+mj-lt"/>
                          <a:ea typeface="+mn-ea"/>
                          <a:cs typeface="+mn-cs"/>
                        </a:rPr>
                        <a:t>III. DALŠÍ POUŽITÉ ZDROJE DAT</a:t>
                      </a:r>
                    </a:p>
                  </a:txBody>
                  <a:tcPr>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cs-CZ" sz="1600" b="0" dirty="0">
                        <a:solidFill>
                          <a:schemeClr val="tx1"/>
                        </a:solidFill>
                        <a:latin typeface="+mj-lt"/>
                      </a:endParaRPr>
                    </a:p>
                  </a:txBody>
                  <a:tcPr>
                    <a:noFill/>
                  </a:tcPr>
                </a:tc>
                <a:tc hMerge="1">
                  <a:txBody>
                    <a:bodyPr/>
                    <a:lstStyle/>
                    <a:p>
                      <a:endParaRPr lang="cs-CZ" sz="1600" b="0" dirty="0">
                        <a:solidFill>
                          <a:schemeClr val="tx1"/>
                        </a:solidFill>
                        <a:latin typeface="+mj-lt"/>
                      </a:endParaRPr>
                    </a:p>
                  </a:txBody>
                  <a:tcPr>
                    <a:noFill/>
                  </a:tcPr>
                </a:tc>
                <a:extLst>
                  <a:ext uri="{0D108BD9-81ED-4DB2-BD59-A6C34878D82A}">
                    <a16:rowId xmlns:a16="http://schemas.microsoft.com/office/drawing/2014/main" val="3227642966"/>
                  </a:ext>
                </a:extLst>
              </a:tr>
              <a:tr h="174807">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400" b="1" kern="1200" noProof="0" dirty="0">
                          <a:solidFill>
                            <a:schemeClr val="dk1"/>
                          </a:solidFill>
                          <a:latin typeface="Calibri" pitchFamily="34" charset="0"/>
                          <a:ea typeface="+mn-ea"/>
                          <a:cs typeface="+mn-cs"/>
                        </a:rPr>
                        <a:t>NetMonitor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400" dirty="0">
                          <a:solidFill>
                            <a:schemeClr val="tx1"/>
                          </a:solidFill>
                          <a:latin typeface="+mj-lt"/>
                        </a:rPr>
                        <a:t>Výzkum návštěvnosti internetu v České republice </a:t>
                      </a:r>
                      <a:r>
                        <a:rPr lang="cs-CZ" sz="1400" dirty="0">
                          <a:solidFill>
                            <a:schemeClr val="tx1"/>
                          </a:solidFill>
                          <a:highlight>
                            <a:srgbClr val="FFFFFF"/>
                          </a:highlight>
                          <a:latin typeface="+mj-lt"/>
                        </a:rPr>
                        <a:t>zadávaný sdružením SPIR</a:t>
                      </a:r>
                      <a:r>
                        <a:rPr lang="cs-CZ" sz="1400" dirty="0">
                          <a:highlight>
                            <a:srgbClr val="FFFFFF"/>
                          </a:highlight>
                          <a:latin typeface="Calibri" pitchFamily="34" charset="0"/>
                        </a:rPr>
                        <a:t> </a:t>
                      </a:r>
                      <a:r>
                        <a:rPr kumimoji="0" lang="cs-CZ" sz="1400" b="1" i="0" u="none" strike="noStrike" kern="1200" cap="none" spc="0" normalizeH="0" baseline="30000" noProof="0" dirty="0">
                          <a:ln>
                            <a:noFill/>
                          </a:ln>
                          <a:solidFill>
                            <a:prstClr val="black"/>
                          </a:solidFill>
                          <a:effectLst/>
                          <a:highlight>
                            <a:srgbClr val="FFFFFF"/>
                          </a:highlight>
                          <a:uLnTx/>
                          <a:uFillTx/>
                          <a:latin typeface="+mn-lt"/>
                          <a:ea typeface="+mn-ea"/>
                          <a:cs typeface="+mn-cs"/>
                        </a:rPr>
                        <a:t>6</a:t>
                      </a:r>
                      <a:r>
                        <a:rPr lang="cs-CZ" sz="1400" dirty="0">
                          <a:solidFill>
                            <a:schemeClr val="tx1"/>
                          </a:solidFill>
                          <a:highlight>
                            <a:srgbClr val="FFFFFF"/>
                          </a:highlight>
                          <a:latin typeface="+mj-lt"/>
                        </a:rPr>
                        <a:t> </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cs-CZ" sz="1400" dirty="0">
                        <a:solidFill>
                          <a:schemeClr val="tx1"/>
                        </a:solidFill>
                        <a:latin typeface="+mj-lt"/>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678110"/>
                  </a:ext>
                </a:extLst>
              </a:tr>
              <a:tr h="0">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en-GB" sz="1400" b="1" kern="1200" noProof="0" dirty="0">
                          <a:solidFill>
                            <a:schemeClr val="dk1"/>
                          </a:solidFill>
                          <a:latin typeface="Calibri" pitchFamily="34" charset="0"/>
                          <a:ea typeface="+mn-ea"/>
                          <a:cs typeface="+mn-cs"/>
                        </a:rPr>
                        <a:t>University of Oxford, Reuters Institute</a:t>
                      </a:r>
                      <a:endParaRPr lang="cs-CZ" sz="140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cs-CZ" sz="1400" kern="1200" dirty="0">
                          <a:solidFill>
                            <a:schemeClr val="tx1"/>
                          </a:solidFill>
                          <a:latin typeface="+mj-lt"/>
                          <a:ea typeface="+mn-ea"/>
                          <a:cs typeface="+mn-cs"/>
                        </a:rPr>
                        <a:t>Digital News Report 2025</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400" dirty="0">
                          <a:solidFill>
                            <a:schemeClr val="tx1"/>
                          </a:solidFill>
                          <a:latin typeface="+mj-lt"/>
                        </a:rPr>
                        <a:t>Minimálně 2 000 respondentů za každý prezentovaný stát</a:t>
                      </a: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709450"/>
                  </a:ext>
                </a:extLst>
              </a:tr>
            </a:tbl>
          </a:graphicData>
        </a:graphic>
      </p:graphicFrame>
      <p:sp>
        <p:nvSpPr>
          <p:cNvPr id="17" name="TextovéPole 16">
            <a:extLst>
              <a:ext uri="{FF2B5EF4-FFF2-40B4-BE49-F238E27FC236}">
                <a16:creationId xmlns:a16="http://schemas.microsoft.com/office/drawing/2014/main" id="{EE949DD1-9DEF-43AD-82AB-A03AA31D059A}"/>
              </a:ext>
            </a:extLst>
          </p:cNvPr>
          <p:cNvSpPr txBox="1"/>
          <p:nvPr/>
        </p:nvSpPr>
        <p:spPr>
          <a:xfrm>
            <a:off x="3698849" y="6529552"/>
            <a:ext cx="7653735" cy="276999"/>
          </a:xfrm>
          <a:prstGeom prst="rect">
            <a:avLst/>
          </a:prstGeom>
          <a:noFill/>
        </p:spPr>
        <p:txBody>
          <a:bodyPr wrap="square" rtlCol="0">
            <a:spAutoFit/>
          </a:bodyPr>
          <a:lstStyle/>
          <a:p>
            <a:pPr algn="r"/>
            <a:r>
              <a:rPr lang="cs-CZ" sz="1200" baseline="30000" dirty="0">
                <a:latin typeface="+mj-lt"/>
              </a:rPr>
              <a:t>6</a:t>
            </a:r>
            <a:r>
              <a:rPr lang="cs-CZ" sz="1200" baseline="30000" dirty="0">
                <a:latin typeface="Calibri" panose="020F0502020204030204" pitchFamily="34" charset="0"/>
              </a:rPr>
              <a:t>)</a:t>
            </a:r>
            <a:r>
              <a:rPr lang="cs-CZ" sz="1200" dirty="0">
                <a:latin typeface="Calibri" panose="020F0502020204030204" pitchFamily="34" charset="0"/>
              </a:rPr>
              <a:t> </a:t>
            </a:r>
            <a:r>
              <a:rPr lang="cs-CZ" sz="1200" dirty="0">
                <a:latin typeface="+mj-lt"/>
              </a:rPr>
              <a:t>Příloha 2</a:t>
            </a:r>
          </a:p>
        </p:txBody>
      </p:sp>
      <p:pic>
        <p:nvPicPr>
          <p:cNvPr id="3" name="Obrázek 6">
            <a:extLst>
              <a:ext uri="{FF2B5EF4-FFF2-40B4-BE49-F238E27FC236}">
                <a16:creationId xmlns:a16="http://schemas.microsoft.com/office/drawing/2014/main" id="{28B7DD85-296C-D61A-9DA1-C041BF39BDB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číslo snímku 2">
            <a:extLst>
              <a:ext uri="{FF2B5EF4-FFF2-40B4-BE49-F238E27FC236}">
                <a16:creationId xmlns:a16="http://schemas.microsoft.com/office/drawing/2014/main" id="{1BDB77D3-2034-210D-1086-CFEE5728F32C}"/>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Calibri" panose="020F0502020204030204" pitchFamily="34" charset="0"/>
              </a:rPr>
              <a:pPr fontAlgn="base">
                <a:spcBef>
                  <a:spcPct val="0"/>
                </a:spcBef>
                <a:spcAft>
                  <a:spcPct val="0"/>
                </a:spcAft>
              </a:pPr>
              <a:t>9</a:t>
            </a:fld>
            <a:endParaRPr lang="cs-CZ" sz="1100" dirty="0">
              <a:solidFill>
                <a:srgbClr val="1A1F52"/>
              </a:solidFill>
              <a:latin typeface="+mj-lt"/>
              <a:cs typeface="Calibri" panose="020F0502020204030204" pitchFamily="34" charset="0"/>
            </a:endParaRPr>
          </a:p>
        </p:txBody>
      </p:sp>
      <p:sp>
        <p:nvSpPr>
          <p:cNvPr id="7" name="Zástupný symbol pro datum 7">
            <a:extLst>
              <a:ext uri="{FF2B5EF4-FFF2-40B4-BE49-F238E27FC236}">
                <a16:creationId xmlns:a16="http://schemas.microsoft.com/office/drawing/2014/main" id="{A24C629C-9078-63E5-A17E-1AED7A96ABDA}"/>
              </a:ext>
            </a:extLst>
          </p:cNvPr>
          <p:cNvSpPr txBox="1">
            <a:spLocks/>
          </p:cNvSpPr>
          <p:nvPr/>
        </p:nvSpPr>
        <p:spPr bwMode="auto">
          <a:xfrm>
            <a:off x="370800"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cs typeface="Calibri" panose="020F0502020204030204" pitchFamily="34" charset="0"/>
              </a:rPr>
              <a:t>ÚVOD</a:t>
            </a:r>
          </a:p>
        </p:txBody>
      </p:sp>
      <p:graphicFrame>
        <p:nvGraphicFramePr>
          <p:cNvPr id="9" name="Tabulka 8">
            <a:extLst>
              <a:ext uri="{FF2B5EF4-FFF2-40B4-BE49-F238E27FC236}">
                <a16:creationId xmlns:a16="http://schemas.microsoft.com/office/drawing/2014/main" id="{3EDCC595-4605-4F7F-A727-405FE1C7C480}"/>
              </a:ext>
            </a:extLst>
          </p:cNvPr>
          <p:cNvGraphicFramePr>
            <a:graphicFrameLocks noGrp="1"/>
          </p:cNvGraphicFramePr>
          <p:nvPr>
            <p:extLst>
              <p:ext uri="{D42A27DB-BD31-4B8C-83A1-F6EECF244321}">
                <p14:modId xmlns:p14="http://schemas.microsoft.com/office/powerpoint/2010/main" val="4089689041"/>
              </p:ext>
            </p:extLst>
          </p:nvPr>
        </p:nvGraphicFramePr>
        <p:xfrm>
          <a:off x="695399" y="1051200"/>
          <a:ext cx="10810151" cy="1584270"/>
        </p:xfrm>
        <a:graphic>
          <a:graphicData uri="http://schemas.openxmlformats.org/drawingml/2006/table">
            <a:tbl>
              <a:tblPr firstRow="1" bandRow="1">
                <a:tableStyleId>{5C22544A-7EE6-4342-B048-85BDC9FD1C3A}</a:tableStyleId>
              </a:tblPr>
              <a:tblGrid>
                <a:gridCol w="4391401">
                  <a:extLst>
                    <a:ext uri="{9D8B030D-6E8A-4147-A177-3AD203B41FA5}">
                      <a16:colId xmlns:a16="http://schemas.microsoft.com/office/drawing/2014/main" val="20000"/>
                    </a:ext>
                  </a:extLst>
                </a:gridCol>
                <a:gridCol w="3980496">
                  <a:extLst>
                    <a:ext uri="{9D8B030D-6E8A-4147-A177-3AD203B41FA5}">
                      <a16:colId xmlns:a16="http://schemas.microsoft.com/office/drawing/2014/main" val="20001"/>
                    </a:ext>
                  </a:extLst>
                </a:gridCol>
                <a:gridCol w="2438254">
                  <a:extLst>
                    <a:ext uri="{9D8B030D-6E8A-4147-A177-3AD203B41FA5}">
                      <a16:colId xmlns:a16="http://schemas.microsoft.com/office/drawing/2014/main" val="20002"/>
                    </a:ext>
                  </a:extLst>
                </a:gridCol>
              </a:tblGrid>
              <a:tr h="280450">
                <a:tc gridSpan="3">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400" b="1" i="0" u="none" strike="noStrike" kern="1200" cap="none" spc="0" normalizeH="0" baseline="0" noProof="0" dirty="0">
                          <a:ln>
                            <a:noFill/>
                          </a:ln>
                          <a:solidFill>
                            <a:prstClr val="black"/>
                          </a:solidFill>
                          <a:effectLst/>
                          <a:uLnTx/>
                          <a:uFillTx/>
                          <a:latin typeface="+mj-lt"/>
                          <a:ea typeface="+mn-ea"/>
                          <a:cs typeface="+mn-cs"/>
                        </a:rPr>
                        <a:t>II. EXTERNÍ DODAVATELÉ DAT, VÝZKUMŮ A ANALÝZ (POKRAČOVÁNÍ)</a:t>
                      </a:r>
                    </a:p>
                  </a:txBody>
                  <a:tcPr>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cs-CZ" sz="1600" b="0" dirty="0">
                        <a:solidFill>
                          <a:schemeClr val="tx1"/>
                        </a:solidFill>
                        <a:latin typeface="+mj-lt"/>
                      </a:endParaRPr>
                    </a:p>
                  </a:txBody>
                  <a:tcPr>
                    <a:noFill/>
                  </a:tcPr>
                </a:tc>
                <a:tc hMerge="1">
                  <a:txBody>
                    <a:bodyPr/>
                    <a:lstStyle/>
                    <a:p>
                      <a:endParaRPr lang="cs-CZ" sz="1600" b="0" dirty="0">
                        <a:solidFill>
                          <a:schemeClr val="tx1"/>
                        </a:solidFill>
                        <a:latin typeface="+mj-lt"/>
                      </a:endParaRPr>
                    </a:p>
                  </a:txBody>
                  <a:tcPr>
                    <a:noFill/>
                  </a:tcPr>
                </a:tc>
                <a:extLst>
                  <a:ext uri="{0D108BD9-81ED-4DB2-BD59-A6C34878D82A}">
                    <a16:rowId xmlns:a16="http://schemas.microsoft.com/office/drawing/2014/main" val="10000"/>
                  </a:ext>
                </a:extLst>
              </a:tr>
              <a:tr h="547950">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400" b="1" kern="1200" dirty="0">
                          <a:solidFill>
                            <a:prstClr val="black"/>
                          </a:solidFill>
                          <a:latin typeface="+mn-lt"/>
                          <a:ea typeface="+mn-ea"/>
                          <a:cs typeface="+mn-cs"/>
                        </a:rPr>
                        <a:t>doc. PhDr. Přemysl Rosůlek, Ph.D. (ZČU v Plzni)</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cs-CZ" sz="1400" kern="1200" noProof="0" dirty="0">
                          <a:solidFill>
                            <a:schemeClr val="dk1"/>
                          </a:solidFill>
                          <a:latin typeface="Calibri" panose="020F0502020204030204" pitchFamily="34" charset="0"/>
                          <a:ea typeface="MS PGothic" pitchFamily="34" charset="-128"/>
                        </a:rPr>
                        <a:t>Expertní posouzení zpravodajství ČT: Pokrytí předvolební kampaně v Německu 2025</a:t>
                      </a:r>
                      <a:endParaRPr kumimoji="0" lang="cs-CZ" sz="1400" b="1" i="0" u="none" strike="noStrike" kern="1200" cap="none" spc="0" normalizeH="0" baseline="3000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kern="1200" dirty="0">
                        <a:solidFill>
                          <a:schemeClr val="tx1"/>
                        </a:solidFill>
                        <a:latin typeface="+mn-lt"/>
                        <a:ea typeface="+mn-ea"/>
                        <a:cs typeface="+mn-cs"/>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7950">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400" b="1" kern="1200" dirty="0">
                          <a:solidFill>
                            <a:prstClr val="black"/>
                          </a:solidFill>
                          <a:latin typeface="+mn-lt"/>
                          <a:ea typeface="+mn-ea"/>
                          <a:cs typeface="+mn-cs"/>
                        </a:rPr>
                        <a:t>Mgr. et Mgr. Marína Urbániková, Ph.D.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cs-CZ" sz="1400" kern="1200" noProof="0" dirty="0">
                          <a:solidFill>
                            <a:schemeClr val="dk1"/>
                          </a:solidFill>
                          <a:latin typeface="Calibri" panose="020F0502020204030204" pitchFamily="34" charset="0"/>
                          <a:ea typeface="MS PGothic" pitchFamily="34" charset="-128"/>
                        </a:rPr>
                        <a:t>Expertní posouzení politických debatních pořadů České televize před parlamentními volbami v roce 2025</a:t>
                      </a:r>
                      <a:endParaRPr kumimoji="0" lang="cs-CZ" sz="1400" b="1" i="0" u="none" strike="noStrike" kern="1200" cap="none" spc="0" normalizeH="0" baseline="3000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kern="1200" dirty="0">
                        <a:solidFill>
                          <a:schemeClr val="tx1"/>
                        </a:solidFill>
                        <a:latin typeface="+mn-lt"/>
                        <a:ea typeface="+mn-ea"/>
                        <a:cs typeface="+mn-cs"/>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240434"/>
                  </a:ext>
                </a:extLst>
              </a:tr>
            </a:tbl>
          </a:graphicData>
        </a:graphic>
      </p:graphicFrame>
      <p:sp>
        <p:nvSpPr>
          <p:cNvPr id="6" name="Zástupný symbol pro datum 7">
            <a:extLst>
              <a:ext uri="{FF2B5EF4-FFF2-40B4-BE49-F238E27FC236}">
                <a16:creationId xmlns:a16="http://schemas.microsoft.com/office/drawing/2014/main" id="{5B6B7717-92AF-79F3-0A7F-E852CA071EB6}"/>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Tree>
    <p:extLst>
      <p:ext uri="{BB962C8B-B14F-4D97-AF65-F5344CB8AC3E}">
        <p14:creationId xmlns:p14="http://schemas.microsoft.com/office/powerpoint/2010/main" val="24545145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459107C2-02CA-4125-9358-378F70491F51}"/>
              </a:ext>
            </a:extLst>
          </p:cNvPr>
          <p:cNvSpPr txBox="1"/>
          <p:nvPr/>
        </p:nvSpPr>
        <p:spPr>
          <a:xfrm>
            <a:off x="696000" y="1229265"/>
            <a:ext cx="10800000" cy="4154984"/>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cs-CZ" b="1" dirty="0">
                <a:latin typeface="+mj-lt"/>
              </a:rPr>
              <a:t>Průměrný týdenní zásah uměleckých pořadů ČT </a:t>
            </a:r>
            <a:r>
              <a:rPr lang="cs-CZ" dirty="0">
                <a:latin typeface="+mj-lt"/>
              </a:rPr>
              <a:t>(pořady na ČT art, hudební pořady a filmy či dokumenty pro náročného diváka)</a:t>
            </a:r>
            <a:r>
              <a:rPr lang="cs-CZ" b="1" dirty="0">
                <a:latin typeface="+mj-lt"/>
              </a:rPr>
              <a:t> činil v roce 2025 v obecné populaci 15+ 22 %, v cílové skupině diváků s vysokým kulturním očekáváním pak 33 %.</a:t>
            </a:r>
          </a:p>
          <a:p>
            <a:pPr marL="285750" indent="-285750" algn="just">
              <a:spcBef>
                <a:spcPts val="600"/>
              </a:spcBef>
              <a:spcAft>
                <a:spcPts val="600"/>
              </a:spcAft>
              <a:buFont typeface="Arial" panose="020B0604020202020204" pitchFamily="34" charset="0"/>
              <a:buChar char="•"/>
            </a:pPr>
            <a:r>
              <a:rPr lang="cs-CZ" b="1" dirty="0">
                <a:latin typeface="+mj-lt"/>
              </a:rPr>
              <a:t>Samotný kanál ČT art v průměru každý týden zasáhl 15 % diváků s vysokým kulturním očekáváním</a:t>
            </a:r>
            <a:r>
              <a:rPr lang="cs-CZ" dirty="0">
                <a:latin typeface="+mj-lt"/>
              </a:rPr>
              <a:t>, jeho zásah v obecné populaci 15+ byl přitom méně než poloviční.</a:t>
            </a:r>
          </a:p>
          <a:p>
            <a:pPr marL="285750" indent="-285750" algn="just">
              <a:spcBef>
                <a:spcPts val="600"/>
              </a:spcBef>
              <a:spcAft>
                <a:spcPts val="600"/>
              </a:spcAft>
              <a:buFont typeface="Arial" panose="020B0604020202020204" pitchFamily="34" charset="0"/>
              <a:buChar char="•"/>
            </a:pPr>
            <a:r>
              <a:rPr lang="cs-CZ" b="1" dirty="0">
                <a:latin typeface="+mj-lt"/>
              </a:rPr>
              <a:t>Hodnota koeficientu spokojenosti s uměleckými pořady činila</a:t>
            </a:r>
            <a:r>
              <a:rPr lang="cs-CZ" dirty="0">
                <a:latin typeface="+mj-lt"/>
              </a:rPr>
              <a:t> loni mezi diváky s vysokým kulturním očekáváním </a:t>
            </a:r>
            <a:r>
              <a:rPr lang="cs-CZ" b="1" dirty="0">
                <a:latin typeface="+mj-lt"/>
              </a:rPr>
              <a:t>89 %</a:t>
            </a:r>
            <a:r>
              <a:rPr lang="cs-CZ" dirty="0">
                <a:latin typeface="+mj-lt"/>
              </a:rPr>
              <a:t>, byla tedy opět nadprůměrná. </a:t>
            </a:r>
            <a:r>
              <a:rPr kumimoji="0" lang="cs-CZ" sz="1800" b="0" i="0" u="none" strike="noStrike" kern="1200" cap="none" spc="0" normalizeH="0" baseline="0" noProof="0" dirty="0">
                <a:ln>
                  <a:noFill/>
                </a:ln>
                <a:solidFill>
                  <a:prstClr val="black"/>
                </a:solidFill>
                <a:effectLst/>
                <a:uLnTx/>
                <a:uFillTx/>
                <a:latin typeface="Calibri"/>
                <a:ea typeface="+mn-ea"/>
                <a:cs typeface="+mn-cs"/>
              </a:rPr>
              <a:t>Index kvality a úrovně kulturních pořadů činil 89 resp. 88 %. </a:t>
            </a:r>
            <a:r>
              <a:rPr lang="cs-CZ" b="1" dirty="0">
                <a:latin typeface="+mj-lt"/>
              </a:rPr>
              <a:t>Nadále tak platí, že mezi diváky s vysokým kulturním očekáváním dosahují koeficienty kvalitativních indikátorů uměleckých pořadů vyšších hodnot než v obecné populaci 15+.</a:t>
            </a:r>
          </a:p>
          <a:p>
            <a:pPr marL="285750" indent="-285750" algn="just">
              <a:spcBef>
                <a:spcPts val="600"/>
              </a:spcBef>
              <a:spcAft>
                <a:spcPts val="600"/>
              </a:spcAft>
              <a:buFont typeface="Arial" panose="020B0604020202020204" pitchFamily="34" charset="0"/>
              <a:buChar char="•"/>
            </a:pPr>
            <a:r>
              <a:rPr lang="cs-CZ" b="1" dirty="0">
                <a:latin typeface="+mj-lt"/>
              </a:rPr>
              <a:t>ČT art podle diváků vytváří dostatečný prostor pro jednotlivé umělecké žánry. </a:t>
            </a:r>
            <a:r>
              <a:rPr lang="cs-CZ" dirty="0">
                <a:latin typeface="+mj-lt"/>
              </a:rPr>
              <a:t>Spokojenost panuje zejména s vysílací plochou, která je věnována autorským a uměleckým dokumentům, filmům pro náročnějšího diváka nebo scénickému umění jako je divadlo, balet a opera. Uměleckými žánry, po jejichž větším zastoupení volají diváci nejčastěji, jsou jazzová a etnická hudba, literatura či pop-rock.</a:t>
            </a:r>
          </a:p>
        </p:txBody>
      </p:sp>
      <p:sp>
        <p:nvSpPr>
          <p:cNvPr id="2" name="AutoShape 2">
            <a:extLst>
              <a:ext uri="{FF2B5EF4-FFF2-40B4-BE49-F238E27FC236}">
                <a16:creationId xmlns:a16="http://schemas.microsoft.com/office/drawing/2014/main" id="{8AC708E7-D1CD-1CC1-0493-D923476B6760}"/>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A316F20F-7F00-3DB9-BCD5-38DF35A154AE}"/>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11F848CA-AC5B-55F5-B6D4-69EE85674D5F}"/>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4DC7799A-5ACD-E62F-DAC4-C349FEE575C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90</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11503042-8E02-55D7-583D-7234CEC9BE69}"/>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p>
        </p:txBody>
      </p:sp>
      <p:sp>
        <p:nvSpPr>
          <p:cNvPr id="7" name="Zástupný symbol pro datum 7">
            <a:extLst>
              <a:ext uri="{FF2B5EF4-FFF2-40B4-BE49-F238E27FC236}">
                <a16:creationId xmlns:a16="http://schemas.microsoft.com/office/drawing/2014/main" id="{028F3B38-4AB9-13AE-2C79-63C51BEB64A1}"/>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16282210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datum 7">
            <a:extLst>
              <a:ext uri="{FF2B5EF4-FFF2-40B4-BE49-F238E27FC236}">
                <a16:creationId xmlns:a16="http://schemas.microsoft.com/office/drawing/2014/main" id="{473AAC7C-E921-4622-9A2F-8A2E81B84F4C}"/>
              </a:ext>
            </a:extLst>
          </p:cNvPr>
          <p:cNvSpPr txBox="1">
            <a:spLocks/>
          </p:cNvSpPr>
          <p:nvPr/>
        </p:nvSpPr>
        <p:spPr bwMode="auto">
          <a:xfrm>
            <a:off x="1884366"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2800" dirty="0">
                <a:latin typeface="Calibri" pitchFamily="34" charset="0"/>
              </a:rPr>
              <a:t>CÍL 4 – Podpora sportu</a:t>
            </a:r>
            <a:endParaRPr lang="cs-CZ" sz="2800" dirty="0">
              <a:latin typeface="Calibri"/>
            </a:endParaRPr>
          </a:p>
        </p:txBody>
      </p:sp>
      <p:sp>
        <p:nvSpPr>
          <p:cNvPr id="11" name="Obdélník 10">
            <a:extLst>
              <a:ext uri="{FF2B5EF4-FFF2-40B4-BE49-F238E27FC236}">
                <a16:creationId xmlns:a16="http://schemas.microsoft.com/office/drawing/2014/main" id="{7D0FDC8F-4907-4577-B9C9-078743691E74}"/>
              </a:ext>
            </a:extLst>
          </p:cNvPr>
          <p:cNvSpPr/>
          <p:nvPr/>
        </p:nvSpPr>
        <p:spPr>
          <a:xfrm>
            <a:off x="696000" y="1700811"/>
            <a:ext cx="10800000" cy="1923604"/>
          </a:xfrm>
          <a:prstGeom prst="rect">
            <a:avLst/>
          </a:prstGeom>
          <a:solidFill>
            <a:schemeClr val="bg1">
              <a:lumMod val="95000"/>
            </a:schemeClr>
          </a:solidFill>
        </p:spPr>
        <p:txBody>
          <a:bodyPr wrap="square">
            <a:spAutoFit/>
          </a:bodyPr>
          <a:lstStyle/>
          <a:p>
            <a:pPr algn="ctr">
              <a:spcBef>
                <a:spcPts val="600"/>
              </a:spcBef>
              <a:spcAft>
                <a:spcPts val="1200"/>
              </a:spcAft>
              <a:defRPr/>
            </a:pPr>
            <a:r>
              <a:rPr lang="cs-CZ" sz="1600" b="1" dirty="0">
                <a:solidFill>
                  <a:prstClr val="black"/>
                </a:solidFill>
                <a:latin typeface="Calibri"/>
              </a:rPr>
              <a:t>VYBRANÉ POŽADAVKY NA VYSÍLÁNÍ SPADAJÍCÍ POD CÍL 4</a:t>
            </a:r>
            <a:endParaRPr lang="cs-CZ" sz="1600" dirty="0">
              <a:solidFill>
                <a:prstClr val="black"/>
              </a:solidFill>
              <a:latin typeface="Calibri"/>
            </a:endParaRPr>
          </a:p>
          <a:p>
            <a:pPr marL="285750" indent="-285750" algn="just">
              <a:spcAft>
                <a:spcPts val="600"/>
              </a:spcAft>
              <a:buFont typeface="Arial" panose="020B0604020202020204" pitchFamily="34" charset="0"/>
              <a:buChar char="•"/>
              <a:defRPr/>
            </a:pPr>
            <a:r>
              <a:rPr lang="cs-CZ" sz="1300" i="1" dirty="0">
                <a:solidFill>
                  <a:prstClr val="black"/>
                </a:solidFill>
                <a:latin typeface="Calibri"/>
              </a:rPr>
              <a:t>„Česká televize přibližuje sport především jako zábavu nebo hru, ale současně také jako významnou součást lidské kultury.“ </a:t>
            </a:r>
            <a:r>
              <a:rPr lang="cs-CZ" sz="1300" dirty="0">
                <a:solidFill>
                  <a:prstClr val="black"/>
                </a:solidFill>
                <a:latin typeface="Calibri"/>
              </a:rPr>
              <a:t>(Kodex ČT, čl. 12 odst. 12.5)</a:t>
            </a:r>
          </a:p>
          <a:p>
            <a:pPr marL="285750" indent="-285750" algn="just">
              <a:spcAft>
                <a:spcPts val="600"/>
              </a:spcAft>
              <a:buFont typeface="Arial" panose="020B0604020202020204" pitchFamily="34" charset="0"/>
              <a:buChar char="•"/>
              <a:defRPr/>
            </a:pPr>
            <a:r>
              <a:rPr lang="cs-CZ" sz="1300" i="1" dirty="0">
                <a:solidFill>
                  <a:prstClr val="black"/>
                </a:solidFill>
                <a:latin typeface="Calibri"/>
              </a:rPr>
              <a:t>„V pořadech se sportovní a tělovýchovnou tematikou přibližuje Česká televize špičkové domácí a zahraniční sportovní akce a věnuje pozornost informování o dalších podobách sportu včetně žákovských a dorosteneckých kategorií, výkonnostního a rekreačního sportu či nových sportovních odvětví.“</a:t>
            </a:r>
            <a:r>
              <a:rPr lang="cs-CZ" sz="1300" dirty="0">
                <a:solidFill>
                  <a:prstClr val="black"/>
                </a:solidFill>
                <a:latin typeface="Calibri"/>
              </a:rPr>
              <a:t> (Kodex ČT, čl. 12 odst. 12.1)</a:t>
            </a:r>
          </a:p>
          <a:p>
            <a:pPr marL="285750" indent="-285750" algn="just">
              <a:spcAft>
                <a:spcPts val="600"/>
              </a:spcAft>
              <a:buFont typeface="Arial" panose="020B0604020202020204" pitchFamily="34" charset="0"/>
              <a:buChar char="•"/>
              <a:defRPr/>
            </a:pPr>
            <a:r>
              <a:rPr lang="cs-CZ" sz="1300" i="1" dirty="0">
                <a:solidFill>
                  <a:prstClr val="black"/>
                </a:solidFill>
                <a:latin typeface="Calibri"/>
              </a:rPr>
              <a:t>„Česká televize tradičně věnuje obsáhlý prostor olympijským hrám a olympijskému hnutí.“ </a:t>
            </a:r>
            <a:r>
              <a:rPr lang="cs-CZ" sz="1300" dirty="0">
                <a:solidFill>
                  <a:prstClr val="black"/>
                </a:solidFill>
                <a:latin typeface="Calibri"/>
              </a:rPr>
              <a:t>(Kodex ČT, čl. 12 odst. 12.2)</a:t>
            </a:r>
            <a:endParaRPr lang="cs-CZ" sz="1300" i="1" dirty="0">
              <a:solidFill>
                <a:prstClr val="black"/>
              </a:solidFill>
              <a:latin typeface="Calibri"/>
            </a:endParaRPr>
          </a:p>
          <a:p>
            <a:pPr marL="285750" indent="-285750" algn="just">
              <a:spcAft>
                <a:spcPts val="600"/>
              </a:spcAft>
              <a:buFont typeface="Arial" panose="020B0604020202020204" pitchFamily="34" charset="0"/>
              <a:buChar char="•"/>
              <a:defRPr/>
            </a:pPr>
            <a:r>
              <a:rPr lang="cs-CZ" sz="1300" i="1" dirty="0">
                <a:solidFill>
                  <a:prstClr val="black"/>
                </a:solidFill>
                <a:latin typeface="Calibri"/>
              </a:rPr>
              <a:t>„Česká televize rovněž věnuje pravidelnou pozornost paralympijskému sportu včetně přiblížení soutěží paralympijských her.“ </a:t>
            </a:r>
            <a:r>
              <a:rPr lang="cs-CZ" sz="1300" dirty="0">
                <a:solidFill>
                  <a:prstClr val="black"/>
                </a:solidFill>
                <a:latin typeface="Calibri"/>
              </a:rPr>
              <a:t>(Kodex ČT, čl. 12 odst. 12.3)</a:t>
            </a:r>
            <a:endParaRPr lang="cs-CZ" sz="1300" i="1" dirty="0">
              <a:solidFill>
                <a:prstClr val="black"/>
              </a:solidFill>
              <a:latin typeface="Calibri"/>
            </a:endParaRPr>
          </a:p>
        </p:txBody>
      </p:sp>
      <p:pic>
        <p:nvPicPr>
          <p:cNvPr id="2" name="Obrázek 6">
            <a:extLst>
              <a:ext uri="{FF2B5EF4-FFF2-40B4-BE49-F238E27FC236}">
                <a16:creationId xmlns:a16="http://schemas.microsoft.com/office/drawing/2014/main" id="{5EF5FE02-B40C-0058-2C86-75230077F7C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21387B22-FB57-F269-EF4C-3EAAF26DC93D}"/>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E7611FC5-8BF1-4604-D98F-92FB58B80746}"/>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91</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B337F80B-F566-F82C-6AE8-97AF7134FE8D}"/>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Tree>
    <p:extLst>
      <p:ext uri="{BB962C8B-B14F-4D97-AF65-F5344CB8AC3E}">
        <p14:creationId xmlns:p14="http://schemas.microsoft.com/office/powerpoint/2010/main" val="16648264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
            <a:extLst>
              <a:ext uri="{FF2B5EF4-FFF2-40B4-BE49-F238E27FC236}">
                <a16:creationId xmlns:a16="http://schemas.microsoft.com/office/drawing/2014/main" id="{A89F4EFF-8D76-49AC-A6BD-0814520D48D2}"/>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ZÁKLADNÍ PŘEHLED</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Tracking ČT, PROVYS ČT, v %</a:t>
            </a:r>
            <a:endParaRPr lang="cs-CZ" sz="1300" dirty="0">
              <a:solidFill>
                <a:prstClr val="black"/>
              </a:solidFill>
              <a:latin typeface="Calibri" pitchFamily="34" charset="0"/>
            </a:endParaRPr>
          </a:p>
        </p:txBody>
      </p:sp>
      <p:pic>
        <p:nvPicPr>
          <p:cNvPr id="2" name="Obrázek 6">
            <a:extLst>
              <a:ext uri="{FF2B5EF4-FFF2-40B4-BE49-F238E27FC236}">
                <a16:creationId xmlns:a16="http://schemas.microsoft.com/office/drawing/2014/main" id="{BD1A66CB-CDF4-B998-443A-71FFF1F8FAD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E52A0C1C-B2D4-6474-09F3-DB45547203FE}"/>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388A6733-13C3-9BA1-E721-45A2124076BA}"/>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92</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CA22B63C-7BF5-052F-1A71-1EBF557D0D77}"/>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E73D963D-88C8-8E91-8D1C-3E6C76899228}"/>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p>
        </p:txBody>
      </p:sp>
      <p:graphicFrame>
        <p:nvGraphicFramePr>
          <p:cNvPr id="8" name="Graf 7">
            <a:extLst>
              <a:ext uri="{FF2B5EF4-FFF2-40B4-BE49-F238E27FC236}">
                <a16:creationId xmlns:a16="http://schemas.microsoft.com/office/drawing/2014/main" id="{AE7D7530-222A-B411-0F10-DF71DDDE66E3}"/>
              </a:ext>
            </a:extLst>
          </p:cNvPr>
          <p:cNvGraphicFramePr>
            <a:graphicFrameLocks/>
          </p:cNvGraphicFramePr>
          <p:nvPr/>
        </p:nvGraphicFramePr>
        <p:xfrm>
          <a:off x="696000" y="1604392"/>
          <a:ext cx="10800000" cy="48456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48037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
            <a:extLst>
              <a:ext uri="{FF2B5EF4-FFF2-40B4-BE49-F238E27FC236}">
                <a16:creationId xmlns:a16="http://schemas.microsoft.com/office/drawing/2014/main" id="{A89F4EFF-8D76-49AC-A6BD-0814520D48D2}"/>
              </a:ext>
            </a:extLst>
          </p:cNvPr>
          <p:cNvSpPr>
            <a:spLocks noChangeArrowheads="1"/>
          </p:cNvSpPr>
          <p:nvPr/>
        </p:nvSpPr>
        <p:spPr bwMode="auto">
          <a:xfrm>
            <a:off x="1627191"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SPOKOJENOST s vysíláním kanálu ČT sport a sportovních pořadů *</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DKV ČT, v %</a:t>
            </a:r>
            <a:endParaRPr lang="cs-CZ" sz="1300" dirty="0">
              <a:solidFill>
                <a:prstClr val="black"/>
              </a:solidFill>
              <a:latin typeface="Calibri" pitchFamily="34" charset="0"/>
            </a:endParaRPr>
          </a:p>
        </p:txBody>
      </p:sp>
      <p:sp>
        <p:nvSpPr>
          <p:cNvPr id="11" name="Zástupný symbol pro datum 7">
            <a:extLst>
              <a:ext uri="{FF2B5EF4-FFF2-40B4-BE49-F238E27FC236}">
                <a16:creationId xmlns:a16="http://schemas.microsoft.com/office/drawing/2014/main" id="{C7F4F8CC-63ED-495F-8F03-CD8AB59613DC}"/>
              </a:ext>
            </a:extLst>
          </p:cNvPr>
          <p:cNvSpPr txBox="1">
            <a:spLocks/>
          </p:cNvSpPr>
          <p:nvPr/>
        </p:nvSpPr>
        <p:spPr bwMode="auto">
          <a:xfrm>
            <a:off x="5591944" y="6060144"/>
            <a:ext cx="6228692" cy="361297"/>
          </a:xfrm>
          <a:prstGeom prst="rect">
            <a:avLst/>
          </a:prstGeom>
          <a:noFill/>
          <a:ln w="9525">
            <a:noFill/>
            <a:miter lim="800000"/>
            <a:headEnd/>
            <a:tailEnd/>
          </a:ln>
        </p:spPr>
        <p:txBody>
          <a:bodyPr lIns="0" rIns="0" anchor="b"/>
          <a:lstStyle>
            <a:defPPr>
              <a:defRPr lang="cs-CZ"/>
            </a:defPPr>
            <a:lvl1pPr algn="r">
              <a:defRPr sz="1200">
                <a:latin typeface="+mj-lt"/>
                <a:cs typeface="Arial" charset="0"/>
              </a:defRPr>
            </a:lvl1pPr>
          </a:lstStyle>
          <a:p>
            <a:pPr>
              <a:defRPr/>
            </a:pPr>
            <a:r>
              <a:rPr lang="cs-CZ" sz="1000" dirty="0">
                <a:solidFill>
                  <a:prstClr val="black"/>
                </a:solidFill>
                <a:latin typeface="Calibri"/>
              </a:rPr>
              <a:t>* Sportovní pořady zahrnují celé sportovní vysílání České televize. Společně s vysíláním ČT sport to jsou přímé přenosy umístěné na programu ČT2 a každodenní sportovní zpravodajství Branky, body, vteřiny na programech ČT1 a ČT24. </a:t>
            </a:r>
          </a:p>
        </p:txBody>
      </p:sp>
      <p:pic>
        <p:nvPicPr>
          <p:cNvPr id="3" name="Obrázek 6">
            <a:extLst>
              <a:ext uri="{FF2B5EF4-FFF2-40B4-BE49-F238E27FC236}">
                <a16:creationId xmlns:a16="http://schemas.microsoft.com/office/drawing/2014/main" id="{6F53BCB5-BEB0-B0BC-E2B9-5CD8B94C9ECE}"/>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CECA4939-4D06-C920-4D28-2E6A2F220907}"/>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490E74F8-5B9E-4A23-DBE4-C5AF1F4B4589}"/>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93</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49036755-86C6-7C59-327A-6531F9BCB9EC}"/>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309AB22D-E417-4E07-CE4F-5A2C0CB4C9B1}"/>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p>
        </p:txBody>
      </p:sp>
      <p:graphicFrame>
        <p:nvGraphicFramePr>
          <p:cNvPr id="8" name="Graf 7">
            <a:extLst>
              <a:ext uri="{FF2B5EF4-FFF2-40B4-BE49-F238E27FC236}">
                <a16:creationId xmlns:a16="http://schemas.microsoft.com/office/drawing/2014/main" id="{B7F63FD1-4AF3-D59D-DCFB-A5428FAD3D28}"/>
              </a:ext>
            </a:extLst>
          </p:cNvPr>
          <p:cNvGraphicFramePr>
            <a:graphicFrameLocks/>
          </p:cNvGraphicFramePr>
          <p:nvPr/>
        </p:nvGraphicFramePr>
        <p:xfrm>
          <a:off x="696000" y="1565540"/>
          <a:ext cx="10800000" cy="44557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03982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696000" y="1319469"/>
          <a:ext cx="10800000" cy="4841619"/>
        </p:xfrm>
        <a:graphic>
          <a:graphicData uri="http://schemas.openxmlformats.org/drawingml/2006/chart">
            <c:chart xmlns:c="http://schemas.openxmlformats.org/drawingml/2006/chart" xmlns:r="http://schemas.openxmlformats.org/officeDocument/2006/relationships" r:id="rId3"/>
          </a:graphicData>
        </a:graphic>
      </p:graphicFrame>
      <p:sp>
        <p:nvSpPr>
          <p:cNvPr id="7" name="AutoShape 2"/>
          <p:cNvSpPr>
            <a:spLocks noChangeArrowheads="1"/>
          </p:cNvSpPr>
          <p:nvPr/>
        </p:nvSpPr>
        <p:spPr bwMode="auto">
          <a:xfrm>
            <a:off x="1627191" y="548681"/>
            <a:ext cx="8937625" cy="720080"/>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pitchFamily="34" charset="0"/>
              </a:rPr>
              <a:t>PODÍL JEDNOTLIVÝCH SPORTŮ NA SPORTOVNÍM VYSÍLÁNÍ ČT</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300" dirty="0">
              <a:solidFill>
                <a:prstClr val="black"/>
              </a:solidFill>
              <a:latin typeface="Calibri" pitchFamily="34" charset="0"/>
            </a:endParaRPr>
          </a:p>
        </p:txBody>
      </p:sp>
      <p:pic>
        <p:nvPicPr>
          <p:cNvPr id="2" name="Obrázek 6">
            <a:extLst>
              <a:ext uri="{FF2B5EF4-FFF2-40B4-BE49-F238E27FC236}">
                <a16:creationId xmlns:a16="http://schemas.microsoft.com/office/drawing/2014/main" id="{30967B39-BFB8-2F6B-2D6A-7189DAD7B038}"/>
              </a:ext>
            </a:extLst>
          </p:cNvPr>
          <p:cNvPicPr>
            <a:picLocks/>
          </p:cNvPicPr>
          <p:nvPr/>
        </p:nvPicPr>
        <p:blipFill>
          <a:blip r:embed="rId4"/>
          <a:srcRect/>
          <a:stretch>
            <a:fillRect/>
          </a:stretch>
        </p:blipFill>
        <p:spPr bwMode="auto">
          <a:xfrm>
            <a:off x="371364" y="6450012"/>
            <a:ext cx="11449272" cy="75600"/>
          </a:xfrm>
          <a:prstGeom prst="rect">
            <a:avLst/>
          </a:prstGeom>
          <a:noFill/>
          <a:ln w="9525">
            <a:noFill/>
            <a:miter lim="800000"/>
            <a:headEnd/>
            <a:tailEnd/>
          </a:ln>
        </p:spPr>
      </p:pic>
      <p:sp>
        <p:nvSpPr>
          <p:cNvPr id="3" name="Zástupný symbol pro datum 7">
            <a:extLst>
              <a:ext uri="{FF2B5EF4-FFF2-40B4-BE49-F238E27FC236}">
                <a16:creationId xmlns:a16="http://schemas.microsoft.com/office/drawing/2014/main" id="{5493F858-1236-2EA3-87ED-5AF51F7EFF0B}"/>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4" name="Zástupný symbol pro číslo snímku 2">
            <a:extLst>
              <a:ext uri="{FF2B5EF4-FFF2-40B4-BE49-F238E27FC236}">
                <a16:creationId xmlns:a16="http://schemas.microsoft.com/office/drawing/2014/main" id="{A78A4452-343D-70E8-DBEB-3F7A63E22A8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94</a:t>
            </a:fld>
            <a:endParaRPr lang="cs-CZ" sz="1100" dirty="0">
              <a:solidFill>
                <a:srgbClr val="1A1F52"/>
              </a:solidFill>
              <a:latin typeface="+mj-lt"/>
              <a:cs typeface="Arial" charset="0"/>
            </a:endParaRPr>
          </a:p>
        </p:txBody>
      </p:sp>
      <p:sp>
        <p:nvSpPr>
          <p:cNvPr id="5" name="Zástupný symbol pro datum 7">
            <a:extLst>
              <a:ext uri="{FF2B5EF4-FFF2-40B4-BE49-F238E27FC236}">
                <a16:creationId xmlns:a16="http://schemas.microsoft.com/office/drawing/2014/main" id="{B907FCA1-ED93-4A64-AE4F-E9E192E33F29}"/>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6" name="Zástupný symbol pro datum 7">
            <a:extLst>
              <a:ext uri="{FF2B5EF4-FFF2-40B4-BE49-F238E27FC236}">
                <a16:creationId xmlns:a16="http://schemas.microsoft.com/office/drawing/2014/main" id="{8DF69EB8-633B-FB87-4B32-0B5BA159404D}"/>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p>
        </p:txBody>
      </p:sp>
    </p:spTree>
    <p:extLst>
      <p:ext uri="{BB962C8B-B14F-4D97-AF65-F5344CB8AC3E}">
        <p14:creationId xmlns:p14="http://schemas.microsoft.com/office/powerpoint/2010/main" val="2515339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7AAEFE14-B492-4CCC-8555-D13C1ED17256}"/>
              </a:ext>
            </a:extLst>
          </p:cNvPr>
          <p:cNvSpPr txBox="1"/>
          <p:nvPr/>
        </p:nvSpPr>
        <p:spPr>
          <a:xfrm>
            <a:off x="696000" y="972001"/>
            <a:ext cx="10800000" cy="4478149"/>
          </a:xfrm>
          <a:prstGeom prst="rect">
            <a:avLst/>
          </a:prstGeom>
          <a:noFill/>
        </p:spPr>
        <p:txBody>
          <a:bodyPr wrap="square" rtlCol="0">
            <a:spAutoFit/>
          </a:bodyPr>
          <a:lstStyle/>
          <a:p>
            <a:pPr marL="285750" indent="-285750" algn="just">
              <a:spcAft>
                <a:spcPts val="600"/>
              </a:spcAft>
              <a:buFont typeface="Arial" pitchFamily="34" charset="0"/>
              <a:buChar char="•"/>
              <a:defRPr/>
            </a:pPr>
            <a:r>
              <a:rPr lang="cs-CZ" b="1" dirty="0">
                <a:solidFill>
                  <a:prstClr val="black"/>
                </a:solidFill>
                <a:latin typeface="Calibri"/>
              </a:rPr>
              <a:t>Koeficient spokojenosti s pokrytím špičkových sportovních akcí dosáhl v minulém roce hodnoty 60 %. Oproti roku 2024 jde o mírný pokles o 2 p.b.</a:t>
            </a:r>
            <a:r>
              <a:rPr lang="cs-CZ" dirty="0">
                <a:solidFill>
                  <a:prstClr val="black"/>
                </a:solidFill>
                <a:latin typeface="Calibri"/>
              </a:rPr>
              <a:t>, ve srovnání s průměrem let 2019-2023 je to o 3 p.b. méně. Za příčinu zhoršujícího se hodnocení v posledních letech považujeme především strukturální změny ve vlastnictví vysílacích práv na přenosy z nejatraktivnějších sportů, které zčásti přešly (a dále přecházejí) na placené komerční kanály. </a:t>
            </a:r>
          </a:p>
          <a:p>
            <a:pPr marL="285750" indent="-285750" algn="just">
              <a:spcAft>
                <a:spcPts val="600"/>
              </a:spcAft>
              <a:buFont typeface="Arial" pitchFamily="34" charset="0"/>
              <a:buChar char="•"/>
              <a:defRPr/>
            </a:pPr>
            <a:r>
              <a:rPr lang="cs-CZ" b="1" dirty="0">
                <a:solidFill>
                  <a:prstClr val="black"/>
                </a:solidFill>
                <a:latin typeface="Calibri"/>
              </a:rPr>
              <a:t>Podíl přímých sportovních přenosů na celku vysílání ČT sport se v roce 2025 mírně zvýšil na 33 % </a:t>
            </a:r>
            <a:r>
              <a:rPr lang="cs-CZ" dirty="0">
                <a:solidFill>
                  <a:prstClr val="black"/>
                </a:solidFill>
                <a:latin typeface="Calibri"/>
              </a:rPr>
              <a:t>(+3 p.b.). Oproti průměru let 2019-2023, které ale byly zčásti poznamenány profesionálnímu sportu nepřející covidovou pandemií, se jedná o nárůst o 5 p.b.</a:t>
            </a:r>
          </a:p>
          <a:p>
            <a:pPr marL="285750" indent="-285750" algn="just">
              <a:spcAft>
                <a:spcPts val="600"/>
              </a:spcAft>
              <a:buFont typeface="Arial" pitchFamily="34" charset="0"/>
              <a:buChar char="•"/>
              <a:defRPr/>
            </a:pPr>
            <a:r>
              <a:rPr lang="cs-CZ" b="1" dirty="0">
                <a:solidFill>
                  <a:prstClr val="black"/>
                </a:solidFill>
                <a:latin typeface="Calibri"/>
              </a:rPr>
              <a:t>Koeficient spokojenosti s vysíláním stanice ČT sport dosáhl 84 %</a:t>
            </a:r>
            <a:r>
              <a:rPr lang="cs-CZ" dirty="0">
                <a:solidFill>
                  <a:prstClr val="black"/>
                </a:solidFill>
                <a:latin typeface="Calibri"/>
              </a:rPr>
              <a:t>, což je o 2 p.b. méně jak oproti roku 2024, tak i ve srovnání s obdobím let 2019-2023. U celku sportovních pořadů zůstal koeficient spokojenosti meziročně na stejné hodnotě (83 %). </a:t>
            </a:r>
          </a:p>
          <a:p>
            <a:pPr marL="285750" indent="-285750" algn="just">
              <a:spcAft>
                <a:spcPts val="600"/>
              </a:spcAft>
              <a:buFont typeface="Arial" pitchFamily="34" charset="0"/>
              <a:buChar char="•"/>
              <a:defRPr/>
            </a:pPr>
            <a:r>
              <a:rPr lang="cs-CZ" b="1" dirty="0">
                <a:solidFill>
                  <a:prstClr val="black"/>
                </a:solidFill>
                <a:latin typeface="Calibri"/>
              </a:rPr>
              <a:t>Nejvysílanějším sportem se v loňském roce ve vysílání ČT stal lední hokej, na celku sportovního vysílání se podílel ze 14 %</a:t>
            </a:r>
            <a:r>
              <a:rPr lang="cs-CZ" dirty="0">
                <a:solidFill>
                  <a:prstClr val="black"/>
                </a:solidFill>
                <a:latin typeface="Calibri"/>
              </a:rPr>
              <a:t>. V těsném závěsu následoval fotbal s 11% podílem, na třetím místě bylo lyžování (klasické i alpské disciplíny) s 8 % plochy. Basketbal a cyklistika shodně zaznamenaly 7 %, čtyřprocentního podílu dosáhly volejbal, lehká atletika a házená.</a:t>
            </a:r>
            <a:endParaRPr lang="cs-CZ" b="1" dirty="0">
              <a:solidFill>
                <a:prstClr val="black"/>
              </a:solidFill>
              <a:latin typeface="Calibri"/>
            </a:endParaRPr>
          </a:p>
        </p:txBody>
      </p:sp>
      <p:sp>
        <p:nvSpPr>
          <p:cNvPr id="2" name="AutoShape 2">
            <a:extLst>
              <a:ext uri="{FF2B5EF4-FFF2-40B4-BE49-F238E27FC236}">
                <a16:creationId xmlns:a16="http://schemas.microsoft.com/office/drawing/2014/main" id="{C1A00BC5-4A4D-EAE2-B01A-1C93A9C54658}"/>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59E8A42C-690E-4C2A-C9AA-40E6F9D60BE9}"/>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D82C8856-4630-9FCC-CEC7-981188A6702C}"/>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1EED665D-E953-9ABA-98B4-ACC5686A8ED3}"/>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95</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3347A003-F42F-1DDD-5C70-CA32CEF20736}"/>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640385C8-9301-F300-AEB9-B963B8A162B2}"/>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p>
        </p:txBody>
      </p:sp>
    </p:spTree>
    <p:extLst>
      <p:ext uri="{BB962C8B-B14F-4D97-AF65-F5344CB8AC3E}">
        <p14:creationId xmlns:p14="http://schemas.microsoft.com/office/powerpoint/2010/main" val="9576734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CAB342D0-3627-4198-984F-055A9E78D91B}"/>
              </a:ext>
            </a:extLst>
          </p:cNvPr>
          <p:cNvSpPr>
            <a:spLocks noChangeArrowheads="1"/>
          </p:cNvSpPr>
          <p:nvPr/>
        </p:nvSpPr>
        <p:spPr bwMode="auto">
          <a:xfrm>
            <a:off x="1627188" y="399079"/>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2025: NEJSLEDOVANĚJŠÍ SPORTOVNÍ AKCE</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4+, </a:t>
            </a:r>
            <a:r>
              <a:rPr kumimoji="0" lang="cs-CZ" sz="1400" b="1" i="0" u="none" strike="noStrike" kern="1200" cap="none" spc="0" normalizeH="0" baseline="0" noProof="0" dirty="0">
                <a:ln>
                  <a:noFill/>
                </a:ln>
                <a:solidFill>
                  <a:prstClr val="black"/>
                </a:solidFill>
                <a:effectLst/>
                <a:uLnTx/>
                <a:uFillTx/>
                <a:latin typeface="Calibri" pitchFamily="34" charset="0"/>
                <a:ea typeface="+mn-ea"/>
                <a:cs typeface="+mn-cs"/>
              </a:rPr>
              <a:t>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graphicFrame>
        <p:nvGraphicFramePr>
          <p:cNvPr id="2" name="Tabulka 1">
            <a:extLst>
              <a:ext uri="{FF2B5EF4-FFF2-40B4-BE49-F238E27FC236}">
                <a16:creationId xmlns:a16="http://schemas.microsoft.com/office/drawing/2014/main" id="{157136AC-DD61-DBCE-6360-94E41351605A}"/>
              </a:ext>
            </a:extLst>
          </p:cNvPr>
          <p:cNvGraphicFramePr>
            <a:graphicFrameLocks noGrp="1"/>
          </p:cNvGraphicFramePr>
          <p:nvPr/>
        </p:nvGraphicFramePr>
        <p:xfrm>
          <a:off x="695401" y="1196752"/>
          <a:ext cx="10801200" cy="5184378"/>
        </p:xfrm>
        <a:graphic>
          <a:graphicData uri="http://schemas.openxmlformats.org/drawingml/2006/table">
            <a:tbl>
              <a:tblPr firstRow="1" bandRow="1">
                <a:tableStyleId>{5202B0CA-FC54-4496-8BCA-5EF66A818D29}</a:tableStyleId>
              </a:tblPr>
              <a:tblGrid>
                <a:gridCol w="4104455">
                  <a:extLst>
                    <a:ext uri="{9D8B030D-6E8A-4147-A177-3AD203B41FA5}">
                      <a16:colId xmlns:a16="http://schemas.microsoft.com/office/drawing/2014/main" val="20000"/>
                    </a:ext>
                  </a:extLst>
                </a:gridCol>
                <a:gridCol w="1339349">
                  <a:extLst>
                    <a:ext uri="{9D8B030D-6E8A-4147-A177-3AD203B41FA5}">
                      <a16:colId xmlns:a16="http://schemas.microsoft.com/office/drawing/2014/main" val="20002"/>
                    </a:ext>
                  </a:extLst>
                </a:gridCol>
                <a:gridCol w="1339349">
                  <a:extLst>
                    <a:ext uri="{9D8B030D-6E8A-4147-A177-3AD203B41FA5}">
                      <a16:colId xmlns:a16="http://schemas.microsoft.com/office/drawing/2014/main" val="3429543938"/>
                    </a:ext>
                  </a:extLst>
                </a:gridCol>
                <a:gridCol w="1339349">
                  <a:extLst>
                    <a:ext uri="{9D8B030D-6E8A-4147-A177-3AD203B41FA5}">
                      <a16:colId xmlns:a16="http://schemas.microsoft.com/office/drawing/2014/main" val="106926034"/>
                    </a:ext>
                  </a:extLst>
                </a:gridCol>
                <a:gridCol w="1339349">
                  <a:extLst>
                    <a:ext uri="{9D8B030D-6E8A-4147-A177-3AD203B41FA5}">
                      <a16:colId xmlns:a16="http://schemas.microsoft.com/office/drawing/2014/main" val="1556592085"/>
                    </a:ext>
                  </a:extLst>
                </a:gridCol>
                <a:gridCol w="1339349">
                  <a:extLst>
                    <a:ext uri="{9D8B030D-6E8A-4147-A177-3AD203B41FA5}">
                      <a16:colId xmlns:a16="http://schemas.microsoft.com/office/drawing/2014/main" val="2922508515"/>
                    </a:ext>
                  </a:extLst>
                </a:gridCol>
              </a:tblGrid>
              <a:tr h="697898">
                <a:tc>
                  <a:txBody>
                    <a:bodyPr/>
                    <a:lstStyle/>
                    <a:p>
                      <a:pPr marL="0" algn="l" defTabSz="914400" rtl="0" eaLnBrk="1" latinLnBrk="0" hangingPunct="1"/>
                      <a:r>
                        <a:rPr lang="cs-CZ" sz="1500" b="1" kern="1200" noProof="0" dirty="0">
                          <a:solidFill>
                            <a:schemeClr val="lt1"/>
                          </a:solidFill>
                          <a:latin typeface="+mn-lt"/>
                          <a:ea typeface="+mn-ea"/>
                          <a:cs typeface="+mn-cs"/>
                        </a:rPr>
                        <a:t>Akce</a:t>
                      </a:r>
                    </a:p>
                  </a:txBody>
                  <a:tcPr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Sledovanost</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Podíl na publiku</a:t>
                      </a:r>
                    </a:p>
                    <a:p>
                      <a:pPr marL="0" algn="ctr" defTabSz="914400" rtl="0" eaLnBrk="1" fontAlgn="b" latinLnBrk="0" hangingPunct="1"/>
                      <a:r>
                        <a:rPr lang="cs-CZ" sz="15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Zásah</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online </a:t>
                      </a:r>
                    </a:p>
                    <a:p>
                      <a:pPr marL="0" algn="ctr" defTabSz="914400" rtl="0" eaLnBrk="1" fontAlgn="b" latinLnBrk="0" hangingPunct="1"/>
                      <a:r>
                        <a:rPr lang="cs-CZ" sz="1500" b="1" kern="1200" dirty="0">
                          <a:solidFill>
                            <a:schemeClr val="lt1"/>
                          </a:solidFill>
                          <a:latin typeface="+mn-lt"/>
                          <a:ea typeface="+mn-ea"/>
                          <a:cs typeface="+mn-cs"/>
                        </a:rPr>
                        <a:t>stream</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500" b="1" kern="1200" dirty="0">
                          <a:solidFill>
                            <a:schemeClr val="lt1"/>
                          </a:solidFill>
                          <a:latin typeface="+mn-lt"/>
                          <a:ea typeface="+mn-ea"/>
                          <a:cs typeface="+mn-cs"/>
                        </a:rPr>
                        <a:t>Sledovanost</a:t>
                      </a:r>
                    </a:p>
                    <a:p>
                      <a:pPr marL="0" algn="ctr" defTabSz="914400" rtl="0" eaLnBrk="1" fontAlgn="ctr" latinLnBrk="0" hangingPunct="1"/>
                      <a:r>
                        <a:rPr lang="cs-CZ" sz="15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224324">
                <a:tc>
                  <a:txBody>
                    <a:bodyPr/>
                    <a:lstStyle/>
                    <a:p>
                      <a:pPr algn="l" fontAlgn="b"/>
                      <a:r>
                        <a:rPr lang="cs-CZ" sz="1400" b="1" i="0" u="none" strike="noStrike" dirty="0">
                          <a:solidFill>
                            <a:srgbClr val="000000"/>
                          </a:solidFill>
                          <a:effectLst/>
                          <a:latin typeface="Calibri" panose="020F0502020204030204" pitchFamily="34" charset="0"/>
                        </a:rPr>
                        <a:t> MS v biatlonu 2025 Švýcarsko</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552</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29,63</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1 852</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11</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563</a:t>
                      </a:r>
                    </a:p>
                  </a:txBody>
                  <a:tcPr marL="9525" marR="0" marT="9525" marB="0" anchor="b"/>
                </a:tc>
                <a:extLst>
                  <a:ext uri="{0D108BD9-81ED-4DB2-BD59-A6C34878D82A}">
                    <a16:rowId xmlns:a16="http://schemas.microsoft.com/office/drawing/2014/main" val="10001"/>
                  </a:ext>
                </a:extLst>
              </a:tr>
              <a:tr h="224324">
                <a:tc>
                  <a:txBody>
                    <a:bodyPr/>
                    <a:lstStyle/>
                    <a:p>
                      <a:pPr algn="l" fontAlgn="b"/>
                      <a:r>
                        <a:rPr lang="cs-CZ" sz="1400" b="1" i="0" u="none" strike="noStrike" dirty="0">
                          <a:solidFill>
                            <a:srgbClr val="000000"/>
                          </a:solidFill>
                          <a:effectLst/>
                          <a:latin typeface="Calibri" panose="020F0502020204030204" pitchFamily="34" charset="0"/>
                        </a:rPr>
                        <a:t> MS v hokeji 2025 Švédsko a Dánsko</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533</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22,36</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5 473</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29</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562</a:t>
                      </a:r>
                    </a:p>
                  </a:txBody>
                  <a:tcPr marL="9525" marR="0" marT="9525" marB="0" anchor="b"/>
                </a:tc>
                <a:extLst>
                  <a:ext uri="{0D108BD9-81ED-4DB2-BD59-A6C34878D82A}">
                    <a16:rowId xmlns:a16="http://schemas.microsoft.com/office/drawing/2014/main" val="10002"/>
                  </a:ext>
                </a:extLst>
              </a:tr>
              <a:tr h="224324">
                <a:tc>
                  <a:txBody>
                    <a:bodyPr/>
                    <a:lstStyle/>
                    <a:p>
                      <a:pPr algn="l" fontAlgn="b"/>
                      <a:r>
                        <a:rPr lang="cs-CZ" sz="1400" b="1" i="0" u="none" strike="noStrike" dirty="0">
                          <a:solidFill>
                            <a:srgbClr val="000000"/>
                          </a:solidFill>
                          <a:effectLst/>
                          <a:latin typeface="Calibri" panose="020F0502020204030204" pitchFamily="34" charset="0"/>
                        </a:rPr>
                        <a:t> SP v biatlonu</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404</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22,55</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2 740</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8</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411</a:t>
                      </a:r>
                    </a:p>
                  </a:txBody>
                  <a:tcPr marL="9525" marR="0" marT="9525" marB="0" anchor="b"/>
                </a:tc>
                <a:extLst>
                  <a:ext uri="{0D108BD9-81ED-4DB2-BD59-A6C34878D82A}">
                    <a16:rowId xmlns:a16="http://schemas.microsoft.com/office/drawing/2014/main" val="10005"/>
                  </a:ext>
                </a:extLst>
              </a:tr>
              <a:tr h="224324">
                <a:tc>
                  <a:txBody>
                    <a:bodyPr/>
                    <a:lstStyle/>
                    <a:p>
                      <a:pPr algn="l" fontAlgn="b"/>
                      <a:r>
                        <a:rPr lang="cs-CZ" sz="1400" b="1" i="0" u="none" strike="noStrike" dirty="0">
                          <a:solidFill>
                            <a:srgbClr val="000000"/>
                          </a:solidFill>
                          <a:effectLst/>
                          <a:latin typeface="Calibri" panose="020F0502020204030204" pitchFamily="34" charset="0"/>
                        </a:rPr>
                        <a:t> Kvalifikace na MS ve fotbalu 2026</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321</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11,37</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2 260</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332</a:t>
                      </a:r>
                    </a:p>
                  </a:txBody>
                  <a:tcPr marL="9525" marR="0" marT="9525" marB="0" anchor="b"/>
                </a:tc>
                <a:extLst>
                  <a:ext uri="{0D108BD9-81ED-4DB2-BD59-A6C34878D82A}">
                    <a16:rowId xmlns:a16="http://schemas.microsoft.com/office/drawing/2014/main" val="10006"/>
                  </a:ext>
                </a:extLst>
              </a:tr>
              <a:tr h="224324">
                <a:tc>
                  <a:txBody>
                    <a:bodyPr/>
                    <a:lstStyle/>
                    <a:p>
                      <a:pPr algn="l" fontAlgn="b"/>
                      <a:r>
                        <a:rPr lang="cs-CZ" sz="1400" b="1" i="0" u="none" strike="noStrike" dirty="0">
                          <a:solidFill>
                            <a:srgbClr val="000000"/>
                          </a:solidFill>
                          <a:effectLst/>
                          <a:latin typeface="Calibri" panose="020F0502020204030204" pitchFamily="34" charset="0"/>
                        </a:rPr>
                        <a:t> MS v ledním hokeji U20 2025 Kanada *</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206</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11,03</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1 991</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219</a:t>
                      </a:r>
                    </a:p>
                  </a:txBody>
                  <a:tcPr marL="9525" marR="0" marT="9525" marB="0" anchor="b"/>
                </a:tc>
                <a:extLst>
                  <a:ext uri="{0D108BD9-81ED-4DB2-BD59-A6C34878D82A}">
                    <a16:rowId xmlns:a16="http://schemas.microsoft.com/office/drawing/2014/main" val="517900737"/>
                  </a:ext>
                </a:extLst>
              </a:tr>
              <a:tr h="224324">
                <a:tc>
                  <a:txBody>
                    <a:bodyPr/>
                    <a:lstStyle/>
                    <a:p>
                      <a:pPr algn="l" fontAlgn="b"/>
                      <a:r>
                        <a:rPr lang="cs-CZ" sz="1400" b="1" i="0" u="none" strike="noStrike" dirty="0">
                          <a:solidFill>
                            <a:srgbClr val="000000"/>
                          </a:solidFill>
                          <a:effectLst/>
                          <a:latin typeface="Calibri" panose="020F0502020204030204" pitchFamily="34" charset="0"/>
                        </a:rPr>
                        <a:t> Konferenční liga UEFA 2025/2026</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200</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7,51</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719</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8</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209</a:t>
                      </a:r>
                    </a:p>
                  </a:txBody>
                  <a:tcPr marL="9525" marR="0" marT="9525" marB="0" anchor="b"/>
                </a:tc>
                <a:extLst>
                  <a:ext uri="{0D108BD9-81ED-4DB2-BD59-A6C34878D82A}">
                    <a16:rowId xmlns:a16="http://schemas.microsoft.com/office/drawing/2014/main" val="4168068237"/>
                  </a:ext>
                </a:extLst>
              </a:tr>
              <a:tr h="224324">
                <a:tc>
                  <a:txBody>
                    <a:bodyPr/>
                    <a:lstStyle/>
                    <a:p>
                      <a:pPr algn="l" fontAlgn="b"/>
                      <a:r>
                        <a:rPr lang="cs-CZ" sz="1400" b="1" i="0" u="none" strike="noStrike" dirty="0">
                          <a:solidFill>
                            <a:srgbClr val="000000"/>
                          </a:solidFill>
                          <a:effectLst/>
                          <a:latin typeface="Calibri" panose="020F0502020204030204" pitchFamily="34" charset="0"/>
                        </a:rPr>
                        <a:t> MS v ledním hokeji žen 2025 Česko</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198</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7,37</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1 812</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204</a:t>
                      </a:r>
                    </a:p>
                  </a:txBody>
                  <a:tcPr marL="9525" marR="0" marT="9525" marB="0" anchor="b"/>
                </a:tc>
                <a:extLst>
                  <a:ext uri="{0D108BD9-81ED-4DB2-BD59-A6C34878D82A}">
                    <a16:rowId xmlns:a16="http://schemas.microsoft.com/office/drawing/2014/main" val="3831695896"/>
                  </a:ext>
                </a:extLst>
              </a:tr>
              <a:tr h="224324">
                <a:tc>
                  <a:txBody>
                    <a:bodyPr/>
                    <a:lstStyle/>
                    <a:p>
                      <a:pPr algn="l" fontAlgn="b"/>
                      <a:r>
                        <a:rPr lang="cs-CZ" sz="1400" b="1" i="0" u="none" strike="noStrike" dirty="0">
                          <a:solidFill>
                            <a:srgbClr val="000000"/>
                          </a:solidFill>
                          <a:effectLst/>
                          <a:latin typeface="Calibri" panose="020F0502020204030204" pitchFamily="34" charset="0"/>
                        </a:rPr>
                        <a:t> Euro Hockey Tour</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196</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8,46</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2 251</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202</a:t>
                      </a:r>
                    </a:p>
                  </a:txBody>
                  <a:tcPr marL="9525" marR="0" marT="9525" marB="0" anchor="b"/>
                </a:tc>
                <a:extLst>
                  <a:ext uri="{0D108BD9-81ED-4DB2-BD59-A6C34878D82A}">
                    <a16:rowId xmlns:a16="http://schemas.microsoft.com/office/drawing/2014/main" val="2519225879"/>
                  </a:ext>
                </a:extLst>
              </a:tr>
              <a:tr h="224324">
                <a:tc>
                  <a:txBody>
                    <a:bodyPr/>
                    <a:lstStyle/>
                    <a:p>
                      <a:pPr algn="l" fontAlgn="b"/>
                      <a:r>
                        <a:rPr lang="cs-CZ" sz="1400" b="1" i="0" u="none" strike="noStrike" dirty="0">
                          <a:solidFill>
                            <a:srgbClr val="000000"/>
                          </a:solidFill>
                          <a:effectLst/>
                          <a:latin typeface="Calibri" panose="020F0502020204030204" pitchFamily="34" charset="0"/>
                        </a:rPr>
                        <a:t> </a:t>
                      </a:r>
                      <a:r>
                        <a:rPr lang="fr-FR" sz="1400" b="1" i="0" u="none" strike="noStrike" dirty="0">
                          <a:solidFill>
                            <a:srgbClr val="000000"/>
                          </a:solidFill>
                          <a:effectLst/>
                          <a:latin typeface="Calibri" panose="020F0502020204030204" pitchFamily="34" charset="0"/>
                        </a:rPr>
                        <a:t>MS v atletice 2025 Japonsko</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168</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14,02</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1 337</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171</a:t>
                      </a:r>
                    </a:p>
                  </a:txBody>
                  <a:tcPr marL="9525" marR="0" marT="9525" marB="0" anchor="b"/>
                </a:tc>
                <a:extLst>
                  <a:ext uri="{0D108BD9-81ED-4DB2-BD59-A6C34878D82A}">
                    <a16:rowId xmlns:a16="http://schemas.microsoft.com/office/drawing/2014/main" val="265404012"/>
                  </a:ext>
                </a:extLst>
              </a:tr>
              <a:tr h="224324">
                <a:tc>
                  <a:txBody>
                    <a:bodyPr/>
                    <a:lstStyle/>
                    <a:p>
                      <a:pPr algn="l" fontAlgn="b"/>
                      <a:r>
                        <a:rPr lang="cs-CZ" sz="1400" b="1" i="0" u="none" strike="noStrike" dirty="0">
                          <a:solidFill>
                            <a:srgbClr val="000000"/>
                          </a:solidFill>
                          <a:effectLst/>
                          <a:latin typeface="Calibri" panose="020F0502020204030204" pitchFamily="34" charset="0"/>
                        </a:rPr>
                        <a:t> Tour de France</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148</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11,71</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1 590</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154</a:t>
                      </a:r>
                    </a:p>
                  </a:txBody>
                  <a:tcPr marL="9525" marR="0" marT="9525" marB="0" anchor="b"/>
                </a:tc>
                <a:extLst>
                  <a:ext uri="{0D108BD9-81ED-4DB2-BD59-A6C34878D82A}">
                    <a16:rowId xmlns:a16="http://schemas.microsoft.com/office/drawing/2014/main" val="471124511"/>
                  </a:ext>
                </a:extLst>
              </a:tr>
              <a:tr h="224324">
                <a:tc>
                  <a:txBody>
                    <a:bodyPr/>
                    <a:lstStyle/>
                    <a:p>
                      <a:pPr algn="l" fontAlgn="b"/>
                      <a:r>
                        <a:rPr lang="cs-CZ" sz="1400" b="1" i="0" u="none" strike="noStrike" dirty="0">
                          <a:solidFill>
                            <a:srgbClr val="000000"/>
                          </a:solidFill>
                          <a:effectLst/>
                          <a:latin typeface="Calibri" panose="020F0502020204030204" pitchFamily="34" charset="0"/>
                        </a:rPr>
                        <a:t> </a:t>
                      </a:r>
                      <a:r>
                        <a:rPr lang="pt-BR" sz="1400" b="1" i="0" u="none" strike="noStrike" dirty="0">
                          <a:solidFill>
                            <a:srgbClr val="000000"/>
                          </a:solidFill>
                          <a:effectLst/>
                          <a:latin typeface="Calibri" panose="020F0502020204030204" pitchFamily="34" charset="0"/>
                        </a:rPr>
                        <a:t>ME v biatlonu 2025 Itálie</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152</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6,40</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663</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154</a:t>
                      </a:r>
                    </a:p>
                  </a:txBody>
                  <a:tcPr marL="9525" marR="0" marT="9525" marB="0" anchor="b"/>
                </a:tc>
                <a:extLst>
                  <a:ext uri="{0D108BD9-81ED-4DB2-BD59-A6C34878D82A}">
                    <a16:rowId xmlns:a16="http://schemas.microsoft.com/office/drawing/2014/main" val="3939759215"/>
                  </a:ext>
                </a:extLst>
              </a:tr>
              <a:tr h="224324">
                <a:tc>
                  <a:txBody>
                    <a:bodyPr/>
                    <a:lstStyle/>
                    <a:p>
                      <a:pPr algn="l" fontAlgn="b"/>
                      <a:r>
                        <a:rPr lang="cs-CZ" sz="1400" b="1" i="0" u="none" strike="noStrike" dirty="0">
                          <a:solidFill>
                            <a:srgbClr val="000000"/>
                          </a:solidFill>
                          <a:effectLst/>
                          <a:latin typeface="Calibri" panose="020F0502020204030204" pitchFamily="34" charset="0"/>
                        </a:rPr>
                        <a:t> MS v alpském lyžování 2025</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148</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11,69</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1 401</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151</a:t>
                      </a:r>
                    </a:p>
                  </a:txBody>
                  <a:tcPr marL="9525" marR="0" marT="9525" marB="0" anchor="b"/>
                </a:tc>
                <a:extLst>
                  <a:ext uri="{0D108BD9-81ED-4DB2-BD59-A6C34878D82A}">
                    <a16:rowId xmlns:a16="http://schemas.microsoft.com/office/drawing/2014/main" val="1403224341"/>
                  </a:ext>
                </a:extLst>
              </a:tr>
              <a:tr h="224324">
                <a:tc>
                  <a:txBody>
                    <a:bodyPr/>
                    <a:lstStyle/>
                    <a:p>
                      <a:pPr algn="l" fontAlgn="b"/>
                      <a:r>
                        <a:rPr lang="cs-CZ" sz="1400" b="1" i="0" u="none" strike="noStrike" dirty="0">
                          <a:solidFill>
                            <a:srgbClr val="000000"/>
                          </a:solidFill>
                          <a:effectLst/>
                          <a:latin typeface="Calibri" panose="020F0502020204030204" pitchFamily="34" charset="0"/>
                        </a:rPr>
                        <a:t> SP v alpském lyžování 2024/2025</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140</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7,65</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2 147</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142</a:t>
                      </a:r>
                    </a:p>
                  </a:txBody>
                  <a:tcPr marL="9525" marR="0" marT="9525" marB="0" anchor="b"/>
                </a:tc>
                <a:extLst>
                  <a:ext uri="{0D108BD9-81ED-4DB2-BD59-A6C34878D82A}">
                    <a16:rowId xmlns:a16="http://schemas.microsoft.com/office/drawing/2014/main" val="2350051007"/>
                  </a:ext>
                </a:extLst>
              </a:tr>
              <a:tr h="224324">
                <a:tc>
                  <a:txBody>
                    <a:bodyPr/>
                    <a:lstStyle/>
                    <a:p>
                      <a:pPr algn="l" fontAlgn="b"/>
                      <a:r>
                        <a:rPr lang="pl-PL" sz="1400" b="1" i="0" u="none" strike="noStrike" dirty="0">
                          <a:solidFill>
                            <a:srgbClr val="000000"/>
                          </a:solidFill>
                          <a:effectLst/>
                          <a:latin typeface="Calibri" panose="020F0502020204030204" pitchFamily="34" charset="0"/>
                        </a:rPr>
                        <a:t> MS v cyklokrosu 2025 Francie</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136</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7,28</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692</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139</a:t>
                      </a:r>
                    </a:p>
                  </a:txBody>
                  <a:tcPr marL="9525" marR="0" marT="9525" marB="0" anchor="b"/>
                </a:tc>
                <a:extLst>
                  <a:ext uri="{0D108BD9-81ED-4DB2-BD59-A6C34878D82A}">
                    <a16:rowId xmlns:a16="http://schemas.microsoft.com/office/drawing/2014/main" val="944428480"/>
                  </a:ext>
                </a:extLst>
              </a:tr>
              <a:tr h="224324">
                <a:tc>
                  <a:txBody>
                    <a:bodyPr/>
                    <a:lstStyle/>
                    <a:p>
                      <a:pPr algn="l" fontAlgn="b"/>
                      <a:r>
                        <a:rPr lang="cs-CZ" sz="1400" b="1" i="0" u="none" strike="noStrike" dirty="0">
                          <a:solidFill>
                            <a:srgbClr val="000000"/>
                          </a:solidFill>
                          <a:effectLst/>
                          <a:latin typeface="Calibri" panose="020F0502020204030204" pitchFamily="34" charset="0"/>
                        </a:rPr>
                        <a:t> ME v rychlobruslení 2025</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137</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6,52</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518</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138</a:t>
                      </a:r>
                    </a:p>
                  </a:txBody>
                  <a:tcPr marL="9525" marR="0" marT="9525" marB="0" anchor="b"/>
                </a:tc>
                <a:extLst>
                  <a:ext uri="{0D108BD9-81ED-4DB2-BD59-A6C34878D82A}">
                    <a16:rowId xmlns:a16="http://schemas.microsoft.com/office/drawing/2014/main" val="3142965047"/>
                  </a:ext>
                </a:extLst>
              </a:tr>
              <a:tr h="224324">
                <a:tc>
                  <a:txBody>
                    <a:bodyPr/>
                    <a:lstStyle/>
                    <a:p>
                      <a:pPr algn="l" fontAlgn="b"/>
                      <a:r>
                        <a:rPr lang="cs-CZ" sz="1400" b="1" i="0" u="none" strike="noStrike" dirty="0">
                          <a:solidFill>
                            <a:srgbClr val="000000"/>
                          </a:solidFill>
                          <a:effectLst/>
                          <a:latin typeface="Calibri" panose="020F0502020204030204" pitchFamily="34" charset="0"/>
                        </a:rPr>
                        <a:t> Billie Jean King Cup 2025</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127</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6,85</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911</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129</a:t>
                      </a:r>
                    </a:p>
                  </a:txBody>
                  <a:tcPr marL="9525" marR="0" marT="9525" marB="0" anchor="b"/>
                </a:tc>
                <a:extLst>
                  <a:ext uri="{0D108BD9-81ED-4DB2-BD59-A6C34878D82A}">
                    <a16:rowId xmlns:a16="http://schemas.microsoft.com/office/drawing/2014/main" val="3373865703"/>
                  </a:ext>
                </a:extLst>
              </a:tr>
              <a:tr h="224324">
                <a:tc>
                  <a:txBody>
                    <a:bodyPr/>
                    <a:lstStyle/>
                    <a:p>
                      <a:pPr algn="l" fontAlgn="b"/>
                      <a:r>
                        <a:rPr lang="cs-CZ" sz="1400" b="1" i="0" u="none" strike="noStrike" dirty="0">
                          <a:solidFill>
                            <a:srgbClr val="000000"/>
                          </a:solidFill>
                          <a:effectLst/>
                          <a:latin typeface="Calibri" panose="020F0502020204030204" pitchFamily="34" charset="0"/>
                        </a:rPr>
                        <a:t> </a:t>
                      </a:r>
                      <a:r>
                        <a:rPr lang="es-ES" sz="1400" b="1" i="0" u="none" strike="noStrike" dirty="0">
                          <a:solidFill>
                            <a:srgbClr val="000000"/>
                          </a:solidFill>
                          <a:effectLst/>
                          <a:latin typeface="Calibri" panose="020F0502020204030204" pitchFamily="34" charset="0"/>
                        </a:rPr>
                        <a:t>MS ve florbalu žen 2025 Česko</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125</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5,65</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1 571</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129</a:t>
                      </a:r>
                    </a:p>
                  </a:txBody>
                  <a:tcPr marL="9525" marR="0" marT="9525" marB="0" anchor="b"/>
                </a:tc>
                <a:extLst>
                  <a:ext uri="{0D108BD9-81ED-4DB2-BD59-A6C34878D82A}">
                    <a16:rowId xmlns:a16="http://schemas.microsoft.com/office/drawing/2014/main" val="75929685"/>
                  </a:ext>
                </a:extLst>
              </a:tr>
              <a:tr h="224324">
                <a:tc>
                  <a:txBody>
                    <a:bodyPr/>
                    <a:lstStyle/>
                    <a:p>
                      <a:pPr algn="l" fontAlgn="b"/>
                      <a:r>
                        <a:rPr lang="cs-CZ" sz="1400" b="1" i="0" u="none" strike="noStrike" dirty="0">
                          <a:solidFill>
                            <a:srgbClr val="000000"/>
                          </a:solidFill>
                          <a:effectLst/>
                          <a:latin typeface="Calibri" panose="020F0502020204030204" pitchFamily="34" charset="0"/>
                        </a:rPr>
                        <a:t> Halové ME v atletice 2025 Nizozemsko</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124</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5,91</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1 482</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125</a:t>
                      </a:r>
                    </a:p>
                  </a:txBody>
                  <a:tcPr marL="9525" marR="0" marT="9525" marB="0" anchor="b"/>
                </a:tc>
                <a:extLst>
                  <a:ext uri="{0D108BD9-81ED-4DB2-BD59-A6C34878D82A}">
                    <a16:rowId xmlns:a16="http://schemas.microsoft.com/office/drawing/2014/main" val="2405161548"/>
                  </a:ext>
                </a:extLst>
              </a:tr>
              <a:tr h="224324">
                <a:tc>
                  <a:txBody>
                    <a:bodyPr/>
                    <a:lstStyle/>
                    <a:p>
                      <a:pPr algn="l" fontAlgn="b"/>
                      <a:r>
                        <a:rPr lang="cs-CZ" sz="1400" b="1" i="0" u="none" strike="noStrike" dirty="0">
                          <a:solidFill>
                            <a:srgbClr val="000000"/>
                          </a:solidFill>
                          <a:effectLst/>
                          <a:latin typeface="Calibri" panose="020F0502020204030204" pitchFamily="34" charset="0"/>
                        </a:rPr>
                        <a:t> ME v atletice družstev 2025 Španělsko</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123</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5,44</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919</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125</a:t>
                      </a:r>
                    </a:p>
                  </a:txBody>
                  <a:tcPr marL="9525" marR="0" marT="9525" marB="0" anchor="b"/>
                </a:tc>
                <a:extLst>
                  <a:ext uri="{0D108BD9-81ED-4DB2-BD59-A6C34878D82A}">
                    <a16:rowId xmlns:a16="http://schemas.microsoft.com/office/drawing/2014/main" val="3366140899"/>
                  </a:ext>
                </a:extLst>
              </a:tr>
              <a:tr h="224324">
                <a:tc>
                  <a:txBody>
                    <a:bodyPr/>
                    <a:lstStyle/>
                    <a:p>
                      <a:pPr algn="l" fontAlgn="b"/>
                      <a:r>
                        <a:rPr lang="cs-CZ" sz="1400" b="1" i="0" u="none" strike="noStrike" dirty="0">
                          <a:solidFill>
                            <a:srgbClr val="000000"/>
                          </a:solidFill>
                          <a:effectLst/>
                          <a:latin typeface="Calibri" panose="020F0502020204030204" pitchFamily="34" charset="0"/>
                        </a:rPr>
                        <a:t> Turné čtyř můstků 2024/2025 *</a:t>
                      </a:r>
                    </a:p>
                  </a:txBody>
                  <a:tcPr marL="9525" marR="9525" marT="9525" marB="0" anchor="b"/>
                </a:tc>
                <a:tc>
                  <a:txBody>
                    <a:bodyPr/>
                    <a:lstStyle/>
                    <a:p>
                      <a:pPr algn="ctr" fontAlgn="b"/>
                      <a:r>
                        <a:rPr lang="cs-CZ" sz="1400" b="0" i="0" u="none" strike="noStrike" dirty="0">
                          <a:solidFill>
                            <a:srgbClr val="000000"/>
                          </a:solidFill>
                          <a:effectLst/>
                          <a:latin typeface="Calibri" panose="020F0502020204030204" pitchFamily="34" charset="0"/>
                        </a:rPr>
                        <a:t>112</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4,70</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750</a:t>
                      </a:r>
                    </a:p>
                  </a:txBody>
                  <a:tcPr marL="9525" marR="0" marT="9525" marB="0" anchor="b"/>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b"/>
                </a:tc>
                <a:tc>
                  <a:txBody>
                    <a:bodyPr/>
                    <a:lstStyle/>
                    <a:p>
                      <a:pPr algn="ctr" fontAlgn="b"/>
                      <a:r>
                        <a:rPr lang="cs-CZ" sz="1400" b="1" i="0" u="none" strike="noStrike" dirty="0">
                          <a:solidFill>
                            <a:srgbClr val="000000"/>
                          </a:solidFill>
                          <a:effectLst/>
                          <a:latin typeface="Calibri" panose="020F0502020204030204" pitchFamily="34" charset="0"/>
                        </a:rPr>
                        <a:t>113</a:t>
                      </a:r>
                    </a:p>
                  </a:txBody>
                  <a:tcPr marL="9525" marR="0" marT="9525" marB="0" anchor="b"/>
                </a:tc>
                <a:extLst>
                  <a:ext uri="{0D108BD9-81ED-4DB2-BD59-A6C34878D82A}">
                    <a16:rowId xmlns:a16="http://schemas.microsoft.com/office/drawing/2014/main" val="4194039764"/>
                  </a:ext>
                </a:extLst>
              </a:tr>
            </a:tbl>
          </a:graphicData>
        </a:graphic>
      </p:graphicFrame>
      <p:pic>
        <p:nvPicPr>
          <p:cNvPr id="3" name="Obrázek 6">
            <a:extLst>
              <a:ext uri="{FF2B5EF4-FFF2-40B4-BE49-F238E27FC236}">
                <a16:creationId xmlns:a16="http://schemas.microsoft.com/office/drawing/2014/main" id="{54C44981-1F94-CB73-E24C-058F361BB092}"/>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číslo snímku 2">
            <a:extLst>
              <a:ext uri="{FF2B5EF4-FFF2-40B4-BE49-F238E27FC236}">
                <a16:creationId xmlns:a16="http://schemas.microsoft.com/office/drawing/2014/main" id="{632B02E6-D0A2-6569-74E7-EF77E21B9AF8}"/>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cs-CZ" sz="1100" b="0" i="0" u="none" strike="noStrike" kern="1200" cap="none" spc="0" normalizeH="0" baseline="0" noProof="0" dirty="0">
              <a:ln>
                <a:noFill/>
              </a:ln>
              <a:solidFill>
                <a:srgbClr val="1A1F52"/>
              </a:solidFill>
              <a:effectLst/>
              <a:uLnTx/>
              <a:uFillTx/>
              <a:latin typeface="Calibri"/>
              <a:ea typeface="+mn-ea"/>
              <a:cs typeface="Calibri" panose="020F0502020204030204" pitchFamily="34" charset="0"/>
            </a:endParaRPr>
          </a:p>
        </p:txBody>
      </p:sp>
      <p:sp>
        <p:nvSpPr>
          <p:cNvPr id="6" name="Zástupný symbol pro datum 7">
            <a:extLst>
              <a:ext uri="{FF2B5EF4-FFF2-40B4-BE49-F238E27FC236}">
                <a16:creationId xmlns:a16="http://schemas.microsoft.com/office/drawing/2014/main" id="{C8D9BF24-159E-0872-D6CE-DD0B241D0FCA}"/>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Calibri" panose="020F0502020204030204" pitchFamily="34" charset="0"/>
              </a:rPr>
              <a:t>B. PLNĚNÍ OBECNÝCH CÍLŮ</a:t>
            </a:r>
          </a:p>
        </p:txBody>
      </p:sp>
      <p:sp>
        <p:nvSpPr>
          <p:cNvPr id="8" name="Zástupný symbol pro datum 7">
            <a:extLst>
              <a:ext uri="{FF2B5EF4-FFF2-40B4-BE49-F238E27FC236}">
                <a16:creationId xmlns:a16="http://schemas.microsoft.com/office/drawing/2014/main" id="{C6932235-EF0C-6C3F-4D9E-309C921E70C2}"/>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Calibri" panose="020F0502020204030204" pitchFamily="34" charset="0"/>
              </a:rPr>
              <a:t>CÍL 4 – Podpora sportu</a:t>
            </a:r>
          </a:p>
        </p:txBody>
      </p:sp>
      <p:sp>
        <p:nvSpPr>
          <p:cNvPr id="9" name="TextovéPole 8">
            <a:extLst>
              <a:ext uri="{FF2B5EF4-FFF2-40B4-BE49-F238E27FC236}">
                <a16:creationId xmlns:a16="http://schemas.microsoft.com/office/drawing/2014/main" id="{EB8BD0E5-D18E-C9B2-DFCF-821EAD399BB9}"/>
              </a:ext>
            </a:extLst>
          </p:cNvPr>
          <p:cNvSpPr txBox="1"/>
          <p:nvPr/>
        </p:nvSpPr>
        <p:spPr>
          <a:xfrm>
            <a:off x="8184233" y="6546564"/>
            <a:ext cx="3391604" cy="260543"/>
          </a:xfrm>
          <a:prstGeom prst="rect">
            <a:avLst/>
          </a:prstGeom>
          <a:noFill/>
        </p:spPr>
        <p:txBody>
          <a:bodyPr wrap="square" lIns="0" rtlCol="0">
            <a:spAutoFit/>
          </a:bodyPr>
          <a:lstStyle/>
          <a:p>
            <a:pPr marL="0" marR="0" lvl="0" indent="0" algn="r" defTabSz="914400" rtl="0" eaLnBrk="1" fontAlgn="base" latinLnBrk="0" hangingPunct="1">
              <a:lnSpc>
                <a:spcPct val="110000"/>
              </a:lnSpc>
              <a:spcBef>
                <a:spcPct val="0"/>
              </a:spcBef>
              <a:spcAft>
                <a:spcPct val="0"/>
              </a:spcAft>
              <a:buClrTx/>
              <a:buSzTx/>
              <a:buFontTx/>
              <a:buNone/>
              <a:tabLst/>
              <a:defRPr/>
            </a:pPr>
            <a:r>
              <a:rPr kumimoji="0" lang="cs-CZ" sz="1000" b="0" u="none" strike="noStrike" kern="1200" cap="none" spc="0" normalizeH="0" baseline="0" noProof="0" dirty="0">
                <a:ln>
                  <a:noFill/>
                </a:ln>
                <a:solidFill>
                  <a:prstClr val="black"/>
                </a:solidFill>
                <a:effectLst/>
                <a:uLnTx/>
                <a:uFillTx/>
                <a:latin typeface="Calibri"/>
                <a:ea typeface="+mn-ea"/>
                <a:cs typeface="+mn-cs"/>
              </a:rPr>
              <a:t>* Do průměru jsou započítány i přenosy z </a:t>
            </a:r>
            <a:r>
              <a:rPr kumimoji="0" lang="pl-PL" sz="1000" b="0" u="none" strike="noStrike" kern="1200" cap="none" spc="0" normalizeH="0" baseline="0" noProof="0" dirty="0">
                <a:ln>
                  <a:noFill/>
                </a:ln>
                <a:solidFill>
                  <a:prstClr val="black"/>
                </a:solidFill>
                <a:effectLst/>
                <a:uLnTx/>
                <a:uFillTx/>
                <a:latin typeface="Calibri"/>
                <a:ea typeface="+mn-ea"/>
                <a:cs typeface="+mn-cs"/>
              </a:rPr>
              <a:t>konce roku 2024. </a:t>
            </a:r>
            <a:endParaRPr kumimoji="0" lang="cs-CZ" sz="1000" b="0" u="none" strike="noStrike" kern="1200" cap="none" spc="0" normalizeH="0" baseline="0" noProof="0" dirty="0">
              <a:ln>
                <a:noFill/>
              </a:ln>
              <a:solidFill>
                <a:prstClr val="black"/>
              </a:solidFill>
              <a:effectLst/>
              <a:uLnTx/>
              <a:uFillTx/>
              <a:latin typeface="Calibri"/>
              <a:ea typeface="+mn-ea"/>
              <a:cs typeface="+mn-cs"/>
            </a:endParaRPr>
          </a:p>
        </p:txBody>
      </p:sp>
      <p:sp>
        <p:nvSpPr>
          <p:cNvPr id="7" name="Zástupný symbol pro datum 7">
            <a:extLst>
              <a:ext uri="{FF2B5EF4-FFF2-40B4-BE49-F238E27FC236}">
                <a16:creationId xmlns:a16="http://schemas.microsoft.com/office/drawing/2014/main" id="{C7BD3A11-D9D9-07B4-9C1F-E61139CC7A60}"/>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Tree>
    <p:extLst>
      <p:ext uri="{BB962C8B-B14F-4D97-AF65-F5344CB8AC3E}">
        <p14:creationId xmlns:p14="http://schemas.microsoft.com/office/powerpoint/2010/main" val="3476639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FBD43-760F-D2A4-56A7-45799F38B735}"/>
            </a:ext>
          </a:extLst>
        </p:cNvPr>
        <p:cNvGrpSpPr/>
        <p:nvPr/>
      </p:nvGrpSpPr>
      <p:grpSpPr>
        <a:xfrm>
          <a:off x="0" y="0"/>
          <a:ext cx="0" cy="0"/>
          <a:chOff x="0" y="0"/>
          <a:chExt cx="0" cy="0"/>
        </a:xfrm>
      </p:grpSpPr>
      <p:sp>
        <p:nvSpPr>
          <p:cNvPr id="11" name="AutoShape 2">
            <a:extLst>
              <a:ext uri="{FF2B5EF4-FFF2-40B4-BE49-F238E27FC236}">
                <a16:creationId xmlns:a16="http://schemas.microsoft.com/office/drawing/2014/main" id="{3AE1F1F3-82F2-F16F-B6A0-8583D60FA3BE}"/>
              </a:ext>
            </a:extLst>
          </p:cNvPr>
          <p:cNvSpPr>
            <a:spLocks noChangeArrowheads="1"/>
          </p:cNvSpPr>
          <p:nvPr/>
        </p:nvSpPr>
        <p:spPr bwMode="auto">
          <a:xfrm>
            <a:off x="1627188" y="399079"/>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2025: NEJSLEDOVANĚJŠÍ SPORTOVNÍ PŘENOSY</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4+, </a:t>
            </a:r>
            <a:r>
              <a:rPr kumimoji="0" lang="cs-CZ" sz="1400" b="1" i="0" u="none" strike="noStrike" kern="1200" cap="none" spc="0" normalizeH="0" baseline="0" noProof="0" dirty="0">
                <a:ln>
                  <a:noFill/>
                </a:ln>
                <a:solidFill>
                  <a:prstClr val="black"/>
                </a:solidFill>
                <a:effectLst/>
                <a:uLnTx/>
                <a:uFillTx/>
                <a:latin typeface="Calibri" pitchFamily="34" charset="0"/>
                <a:ea typeface="+mn-ea"/>
                <a:cs typeface="+mn-cs"/>
              </a:rPr>
              <a:t>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graphicFrame>
        <p:nvGraphicFramePr>
          <p:cNvPr id="2" name="Tabulka 1">
            <a:extLst>
              <a:ext uri="{FF2B5EF4-FFF2-40B4-BE49-F238E27FC236}">
                <a16:creationId xmlns:a16="http://schemas.microsoft.com/office/drawing/2014/main" id="{2EAD3A25-F20D-428E-10A8-EB8B9A1BC257}"/>
              </a:ext>
            </a:extLst>
          </p:cNvPr>
          <p:cNvGraphicFramePr>
            <a:graphicFrameLocks noGrp="1"/>
          </p:cNvGraphicFramePr>
          <p:nvPr/>
        </p:nvGraphicFramePr>
        <p:xfrm>
          <a:off x="695401" y="1230017"/>
          <a:ext cx="10801203" cy="5151120"/>
        </p:xfrm>
        <a:graphic>
          <a:graphicData uri="http://schemas.openxmlformats.org/drawingml/2006/table">
            <a:tbl>
              <a:tblPr firstRow="1" bandRow="1">
                <a:tableStyleId>{5202B0CA-FC54-4496-8BCA-5EF66A818D29}</a:tableStyleId>
              </a:tblPr>
              <a:tblGrid>
                <a:gridCol w="4248471">
                  <a:extLst>
                    <a:ext uri="{9D8B030D-6E8A-4147-A177-3AD203B41FA5}">
                      <a16:colId xmlns:a16="http://schemas.microsoft.com/office/drawing/2014/main" val="20000"/>
                    </a:ext>
                  </a:extLst>
                </a:gridCol>
                <a:gridCol w="1092122">
                  <a:extLst>
                    <a:ext uri="{9D8B030D-6E8A-4147-A177-3AD203B41FA5}">
                      <a16:colId xmlns:a16="http://schemas.microsoft.com/office/drawing/2014/main" val="4101803761"/>
                    </a:ext>
                  </a:extLst>
                </a:gridCol>
                <a:gridCol w="1092122">
                  <a:extLst>
                    <a:ext uri="{9D8B030D-6E8A-4147-A177-3AD203B41FA5}">
                      <a16:colId xmlns:a16="http://schemas.microsoft.com/office/drawing/2014/main" val="20002"/>
                    </a:ext>
                  </a:extLst>
                </a:gridCol>
                <a:gridCol w="1092122">
                  <a:extLst>
                    <a:ext uri="{9D8B030D-6E8A-4147-A177-3AD203B41FA5}">
                      <a16:colId xmlns:a16="http://schemas.microsoft.com/office/drawing/2014/main" val="3429543938"/>
                    </a:ext>
                  </a:extLst>
                </a:gridCol>
                <a:gridCol w="1092122">
                  <a:extLst>
                    <a:ext uri="{9D8B030D-6E8A-4147-A177-3AD203B41FA5}">
                      <a16:colId xmlns:a16="http://schemas.microsoft.com/office/drawing/2014/main" val="106926034"/>
                    </a:ext>
                  </a:extLst>
                </a:gridCol>
                <a:gridCol w="1092122">
                  <a:extLst>
                    <a:ext uri="{9D8B030D-6E8A-4147-A177-3AD203B41FA5}">
                      <a16:colId xmlns:a16="http://schemas.microsoft.com/office/drawing/2014/main" val="1556592085"/>
                    </a:ext>
                  </a:extLst>
                </a:gridCol>
                <a:gridCol w="1092122">
                  <a:extLst>
                    <a:ext uri="{9D8B030D-6E8A-4147-A177-3AD203B41FA5}">
                      <a16:colId xmlns:a16="http://schemas.microsoft.com/office/drawing/2014/main" val="2922508515"/>
                    </a:ext>
                  </a:extLst>
                </a:gridCol>
              </a:tblGrid>
              <a:tr h="671315">
                <a:tc>
                  <a:txBody>
                    <a:bodyPr/>
                    <a:lstStyle/>
                    <a:p>
                      <a:pPr marL="0" algn="l" defTabSz="914400" rtl="0" eaLnBrk="1" latinLnBrk="0" hangingPunct="1"/>
                      <a:r>
                        <a:rPr lang="cs-CZ" sz="1500" b="1" kern="1200" noProof="0" dirty="0">
                          <a:solidFill>
                            <a:schemeClr val="lt1"/>
                          </a:solidFill>
                          <a:latin typeface="+mn-lt"/>
                          <a:ea typeface="+mn-ea"/>
                          <a:cs typeface="+mn-cs"/>
                        </a:rPr>
                        <a:t>Akce</a:t>
                      </a:r>
                    </a:p>
                  </a:txBody>
                  <a:tcPr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Datum</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Sledovanost</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Podíl na publiku</a:t>
                      </a:r>
                    </a:p>
                    <a:p>
                      <a:pPr marL="0" algn="ctr" defTabSz="914400" rtl="0" eaLnBrk="1" fontAlgn="b" latinLnBrk="0" hangingPunct="1"/>
                      <a:r>
                        <a:rPr lang="cs-CZ" sz="15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Zásah</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500" b="1" kern="1200" dirty="0">
                          <a:solidFill>
                            <a:schemeClr val="lt1"/>
                          </a:solidFill>
                          <a:latin typeface="+mn-lt"/>
                          <a:ea typeface="+mn-ea"/>
                          <a:cs typeface="+mn-cs"/>
                        </a:rPr>
                        <a:t>online </a:t>
                      </a:r>
                    </a:p>
                    <a:p>
                      <a:pPr marL="0" algn="ctr" defTabSz="914400" rtl="0" eaLnBrk="1" fontAlgn="b" latinLnBrk="0" hangingPunct="1"/>
                      <a:r>
                        <a:rPr lang="cs-CZ" sz="1500" b="1" kern="1200" dirty="0">
                          <a:solidFill>
                            <a:schemeClr val="lt1"/>
                          </a:solidFill>
                          <a:latin typeface="+mn-lt"/>
                          <a:ea typeface="+mn-ea"/>
                          <a:cs typeface="+mn-cs"/>
                        </a:rPr>
                        <a:t>Stream</a:t>
                      </a:r>
                    </a:p>
                    <a:p>
                      <a:pPr marL="0" algn="ctr" defTabSz="914400" rtl="0" eaLnBrk="1" fontAlgn="b" latinLnBrk="0" hangingPunct="1"/>
                      <a:r>
                        <a:rPr lang="cs-CZ" sz="15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500" b="1" kern="1200" dirty="0">
                          <a:solidFill>
                            <a:schemeClr val="lt1"/>
                          </a:solidFill>
                          <a:latin typeface="+mn-lt"/>
                          <a:ea typeface="+mn-ea"/>
                          <a:cs typeface="+mn-cs"/>
                        </a:rPr>
                        <a:t>Sledovanost</a:t>
                      </a:r>
                    </a:p>
                    <a:p>
                      <a:pPr marL="0" algn="ctr" defTabSz="914400" rtl="0" eaLnBrk="1" fontAlgn="ctr" latinLnBrk="0" hangingPunct="1"/>
                      <a:r>
                        <a:rPr lang="cs-CZ" sz="15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hokeji 2025: Švédsko – Česko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22.05.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1 780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48,55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3 056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107</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1 887</a:t>
                      </a:r>
                    </a:p>
                  </a:txBody>
                  <a:tcPr marL="9525" marR="0" marT="9525" marB="0" anchor="ctr"/>
                </a:tc>
                <a:extLst>
                  <a:ext uri="{0D108BD9-81ED-4DB2-BD59-A6C34878D82A}">
                    <a16:rowId xmlns:a16="http://schemas.microsoft.com/office/drawing/2014/main" val="10001"/>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hokeji 2025: Norsko – Česko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11.05.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1 649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42,49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2 583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88</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1 737</a:t>
                      </a:r>
                    </a:p>
                  </a:txBody>
                  <a:tcPr marL="9525" marR="0" marT="9525" marB="0" anchor="ctr"/>
                </a:tc>
                <a:extLst>
                  <a:ext uri="{0D108BD9-81ED-4DB2-BD59-A6C34878D82A}">
                    <a16:rowId xmlns:a16="http://schemas.microsoft.com/office/drawing/2014/main" val="10002"/>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hokeji 2025: Německo – Česko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19.05.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1 595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56,22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2 481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97</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1 693</a:t>
                      </a:r>
                    </a:p>
                  </a:txBody>
                  <a:tcPr marL="9525" marR="0" marT="9525" marB="0" anchor="ctr"/>
                </a:tc>
                <a:extLst>
                  <a:ext uri="{0D108BD9-81ED-4DB2-BD59-A6C34878D82A}">
                    <a16:rowId xmlns:a16="http://schemas.microsoft.com/office/drawing/2014/main" val="10005"/>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hokeji 2025: Česko – Dánsko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12.05.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1 562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43,71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2 627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91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1 653</a:t>
                      </a:r>
                    </a:p>
                  </a:txBody>
                  <a:tcPr marL="9525" marR="0" marT="9525" marB="0" anchor="ctr"/>
                </a:tc>
                <a:extLst>
                  <a:ext uri="{0D108BD9-81ED-4DB2-BD59-A6C34878D82A}">
                    <a16:rowId xmlns:a16="http://schemas.microsoft.com/office/drawing/2014/main" val="10006"/>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hokeji 2025: Česko – USA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20.05.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1 504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54,26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2 633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112</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1 615</a:t>
                      </a:r>
                    </a:p>
                  </a:txBody>
                  <a:tcPr marL="9525" marR="0" marT="9525" marB="0" anchor="ctr"/>
                </a:tc>
                <a:extLst>
                  <a:ext uri="{0D108BD9-81ED-4DB2-BD59-A6C34878D82A}">
                    <a16:rowId xmlns:a16="http://schemas.microsoft.com/office/drawing/2014/main" val="517900737"/>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hokeji 2025: Česko – Maďarsko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15.05.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1 493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43,43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2 572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78</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1 571</a:t>
                      </a:r>
                    </a:p>
                  </a:txBody>
                  <a:tcPr marL="9525" marR="0" marT="9525" marB="0" anchor="ctr"/>
                </a:tc>
                <a:extLst>
                  <a:ext uri="{0D108BD9-81ED-4DB2-BD59-A6C34878D82A}">
                    <a16:rowId xmlns:a16="http://schemas.microsoft.com/office/drawing/2014/main" val="4168068237"/>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hokeji 2025: Česko – Kazachstán</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17.05.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1 182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48,96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2 065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59</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1 241</a:t>
                      </a:r>
                    </a:p>
                  </a:txBody>
                  <a:tcPr marL="9525" marR="0" marT="9525" marB="0" anchor="ctr"/>
                </a:tc>
                <a:extLst>
                  <a:ext uri="{0D108BD9-81ED-4DB2-BD59-A6C34878D82A}">
                    <a16:rowId xmlns:a16="http://schemas.microsoft.com/office/drawing/2014/main" val="3831695896"/>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hokeji 2025: Švýcarsko – Česko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09.05.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1 084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47,50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1 858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72</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1 156</a:t>
                      </a:r>
                    </a:p>
                  </a:txBody>
                  <a:tcPr marL="9525" marR="0" marT="9525" marB="0" anchor="ctr"/>
                </a:tc>
                <a:extLst>
                  <a:ext uri="{0D108BD9-81ED-4DB2-BD59-A6C34878D82A}">
                    <a16:rowId xmlns:a16="http://schemas.microsoft.com/office/drawing/2014/main" val="2519225879"/>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hokeji 2025: Švýcarsko – USA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25.05.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764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24,00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1 738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804</a:t>
                      </a:r>
                    </a:p>
                  </a:txBody>
                  <a:tcPr marL="9525" marR="0" marT="9525" marB="0" anchor="ctr"/>
                </a:tc>
                <a:extLst>
                  <a:ext uri="{0D108BD9-81ED-4DB2-BD59-A6C34878D82A}">
                    <a16:rowId xmlns:a16="http://schemas.microsoft.com/office/drawing/2014/main" val="265404012"/>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biatlonu 2025: Hromadný start M / Lenzerheide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23.02.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649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28,61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751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659</a:t>
                      </a:r>
                    </a:p>
                  </a:txBody>
                  <a:tcPr marL="9525" marR="0" marT="9525" marB="0" anchor="ctr"/>
                </a:tc>
                <a:extLst>
                  <a:ext uri="{0D108BD9-81ED-4DB2-BD59-A6C34878D82A}">
                    <a16:rowId xmlns:a16="http://schemas.microsoft.com/office/drawing/2014/main" val="471124511"/>
                  </a:ext>
                </a:extLst>
              </a:tr>
              <a:tr h="218337">
                <a:tc>
                  <a:txBody>
                    <a:bodyPr/>
                    <a:lstStyle/>
                    <a:p>
                      <a:pPr algn="l" fontAlgn="b"/>
                      <a:r>
                        <a:rPr lang="cs-CZ" sz="1400" b="1" i="0" u="none" strike="noStrike" dirty="0">
                          <a:solidFill>
                            <a:srgbClr val="000000"/>
                          </a:solidFill>
                          <a:effectLst/>
                          <a:latin typeface="Calibri" panose="020F0502020204030204" pitchFamily="34" charset="0"/>
                        </a:rPr>
                        <a:t> </a:t>
                      </a:r>
                      <a:r>
                        <a:rPr lang="de-DE" sz="1400" b="1" i="0" u="none" strike="noStrike" dirty="0">
                          <a:solidFill>
                            <a:srgbClr val="000000"/>
                          </a:solidFill>
                          <a:effectLst/>
                          <a:latin typeface="Calibri" panose="020F0502020204030204" pitchFamily="34" charset="0"/>
                        </a:rPr>
                        <a:t>MS v biatlonu 2025: Sprint M / Lenzerheide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15.02.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642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30,61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820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652</a:t>
                      </a:r>
                    </a:p>
                  </a:txBody>
                  <a:tcPr marL="9525" marR="0" marT="9525" marB="0" anchor="ctr"/>
                </a:tc>
                <a:extLst>
                  <a:ext uri="{0D108BD9-81ED-4DB2-BD59-A6C34878D82A}">
                    <a16:rowId xmlns:a16="http://schemas.microsoft.com/office/drawing/2014/main" val="924154122"/>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biatlonu 2025: Štafeta Ž / Lenzerheide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22.02.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618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31,54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798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627</a:t>
                      </a:r>
                    </a:p>
                  </a:txBody>
                  <a:tcPr marL="9525" marR="0" marT="9525" marB="0" anchor="ctr"/>
                </a:tc>
                <a:extLst>
                  <a:ext uri="{0D108BD9-81ED-4DB2-BD59-A6C34878D82A}">
                    <a16:rowId xmlns:a16="http://schemas.microsoft.com/office/drawing/2014/main" val="576541670"/>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biatlonu 2025: Štafeta M / Lenzerheide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22.02.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615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32,74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784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626</a:t>
                      </a:r>
                    </a:p>
                  </a:txBody>
                  <a:tcPr marL="9525" marR="0" marT="9525" marB="0" anchor="ctr"/>
                </a:tc>
                <a:extLst>
                  <a:ext uri="{0D108BD9-81ED-4DB2-BD59-A6C34878D82A}">
                    <a16:rowId xmlns:a16="http://schemas.microsoft.com/office/drawing/2014/main" val="2112947902"/>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biatlonu 2025: Stíhací závod M / Lenzerheide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16.02.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612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27,89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709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621</a:t>
                      </a:r>
                    </a:p>
                  </a:txBody>
                  <a:tcPr marL="9525" marR="0" marT="9525" marB="0" anchor="ctr"/>
                </a:tc>
                <a:extLst>
                  <a:ext uri="{0D108BD9-81ED-4DB2-BD59-A6C34878D82A}">
                    <a16:rowId xmlns:a16="http://schemas.microsoft.com/office/drawing/2014/main" val="1743807793"/>
                  </a:ext>
                </a:extLst>
              </a:tr>
              <a:tr h="218337">
                <a:tc>
                  <a:txBody>
                    <a:bodyPr/>
                    <a:lstStyle/>
                    <a:p>
                      <a:pPr algn="l" fontAlgn="b"/>
                      <a:r>
                        <a:rPr lang="cs-CZ" sz="1400" b="1" i="0" u="none" strike="noStrike" dirty="0">
                          <a:solidFill>
                            <a:srgbClr val="000000"/>
                          </a:solidFill>
                          <a:effectLst/>
                          <a:latin typeface="Calibri" panose="020F0502020204030204" pitchFamily="34" charset="0"/>
                        </a:rPr>
                        <a:t> SP v biatlonu: Smíšená štafeta / Oberhof</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12.01.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586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24,37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731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593</a:t>
                      </a:r>
                    </a:p>
                  </a:txBody>
                  <a:tcPr marL="9525" marR="0" marT="9525" marB="0" anchor="ctr"/>
                </a:tc>
                <a:extLst>
                  <a:ext uri="{0D108BD9-81ED-4DB2-BD59-A6C34878D82A}">
                    <a16:rowId xmlns:a16="http://schemas.microsoft.com/office/drawing/2014/main" val="3048681008"/>
                  </a:ext>
                </a:extLst>
              </a:tr>
              <a:tr h="218337">
                <a:tc>
                  <a:txBody>
                    <a:bodyPr/>
                    <a:lstStyle/>
                    <a:p>
                      <a:pPr algn="l" fontAlgn="b"/>
                      <a:r>
                        <a:rPr lang="cs-CZ" sz="1400" b="1" i="0" u="none" strike="noStrike" dirty="0">
                          <a:solidFill>
                            <a:srgbClr val="000000"/>
                          </a:solidFill>
                          <a:effectLst/>
                          <a:latin typeface="Calibri" panose="020F0502020204030204" pitchFamily="34" charset="0"/>
                        </a:rPr>
                        <a:t> SP v biatlonu: Stíhací závod M /Anterselva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25.01.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574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29,17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751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583</a:t>
                      </a:r>
                    </a:p>
                  </a:txBody>
                  <a:tcPr marL="9525" marR="0" marT="9525" marB="0" anchor="ctr"/>
                </a:tc>
                <a:extLst>
                  <a:ext uri="{0D108BD9-81ED-4DB2-BD59-A6C34878D82A}">
                    <a16:rowId xmlns:a16="http://schemas.microsoft.com/office/drawing/2014/main" val="3373865703"/>
                  </a:ext>
                </a:extLst>
              </a:tr>
              <a:tr h="218337">
                <a:tc>
                  <a:txBody>
                    <a:bodyPr/>
                    <a:lstStyle/>
                    <a:p>
                      <a:pPr algn="l" fontAlgn="b"/>
                      <a:r>
                        <a:rPr lang="cs-CZ" sz="1400" b="1" i="0" u="none" strike="noStrike" dirty="0">
                          <a:solidFill>
                            <a:srgbClr val="000000"/>
                          </a:solidFill>
                          <a:effectLst/>
                          <a:latin typeface="Calibri" panose="020F0502020204030204" pitchFamily="34" charset="0"/>
                        </a:rPr>
                        <a:t> SP v biatlonu: Single Mix štafeta / Oberhof</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12.01.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565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23,40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712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572</a:t>
                      </a:r>
                    </a:p>
                  </a:txBody>
                  <a:tcPr marL="9525" marR="0" marT="9525" marB="0" anchor="ctr"/>
                </a:tc>
                <a:extLst>
                  <a:ext uri="{0D108BD9-81ED-4DB2-BD59-A6C34878D82A}">
                    <a16:rowId xmlns:a16="http://schemas.microsoft.com/office/drawing/2014/main" val="75929685"/>
                  </a:ext>
                </a:extLst>
              </a:tr>
              <a:tr h="218337">
                <a:tc>
                  <a:txBody>
                    <a:bodyPr/>
                    <a:lstStyle/>
                    <a:p>
                      <a:pPr algn="l" fontAlgn="b"/>
                      <a:r>
                        <a:rPr lang="cs-CZ" sz="1400" b="1" i="0" u="none" strike="noStrike" dirty="0">
                          <a:solidFill>
                            <a:srgbClr val="000000"/>
                          </a:solidFill>
                          <a:effectLst/>
                          <a:latin typeface="Calibri" panose="020F0502020204030204" pitchFamily="34" charset="0"/>
                        </a:rPr>
                        <a:t> MS v biatlonu 2025: Stíhací závod Ž / Lenzerheide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16.02.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564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23,23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686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8</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572</a:t>
                      </a:r>
                    </a:p>
                  </a:txBody>
                  <a:tcPr marL="9525" marR="0" marT="9525" marB="0" anchor="ctr"/>
                </a:tc>
                <a:extLst>
                  <a:ext uri="{0D108BD9-81ED-4DB2-BD59-A6C34878D82A}">
                    <a16:rowId xmlns:a16="http://schemas.microsoft.com/office/drawing/2014/main" val="3984843749"/>
                  </a:ext>
                </a:extLst>
              </a:tr>
              <a:tr h="218337">
                <a:tc>
                  <a:txBody>
                    <a:bodyPr/>
                    <a:lstStyle/>
                    <a:p>
                      <a:pPr algn="l" fontAlgn="b"/>
                      <a:r>
                        <a:rPr lang="cs-CZ" sz="1400" b="1" i="0" u="none" strike="noStrike" dirty="0">
                          <a:solidFill>
                            <a:srgbClr val="000000"/>
                          </a:solidFill>
                          <a:effectLst/>
                          <a:latin typeface="Calibri" panose="020F0502020204030204" pitchFamily="34" charset="0"/>
                        </a:rPr>
                        <a:t> </a:t>
                      </a:r>
                      <a:r>
                        <a:rPr lang="pt-BR" sz="1400" b="1" i="0" u="none" strike="noStrike" dirty="0">
                          <a:solidFill>
                            <a:srgbClr val="000000"/>
                          </a:solidFill>
                          <a:effectLst/>
                          <a:latin typeface="Calibri" panose="020F0502020204030204" pitchFamily="34" charset="0"/>
                        </a:rPr>
                        <a:t>SP v biatlonu: Štafeta M / Nové Město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09.03.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562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31,41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751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571</a:t>
                      </a:r>
                    </a:p>
                  </a:txBody>
                  <a:tcPr marL="9525" marR="0" marT="9525" marB="0" anchor="ctr"/>
                </a:tc>
                <a:extLst>
                  <a:ext uri="{0D108BD9-81ED-4DB2-BD59-A6C34878D82A}">
                    <a16:rowId xmlns:a16="http://schemas.microsoft.com/office/drawing/2014/main" val="2405161548"/>
                  </a:ext>
                </a:extLst>
              </a:tr>
              <a:tr h="218337">
                <a:tc>
                  <a:txBody>
                    <a:bodyPr/>
                    <a:lstStyle/>
                    <a:p>
                      <a:pPr algn="l" fontAlgn="b"/>
                      <a:r>
                        <a:rPr lang="cs-CZ" sz="1400" b="1" i="0" u="none" strike="noStrike" dirty="0">
                          <a:solidFill>
                            <a:srgbClr val="000000"/>
                          </a:solidFill>
                          <a:effectLst/>
                          <a:latin typeface="Calibri" panose="020F0502020204030204" pitchFamily="34" charset="0"/>
                        </a:rPr>
                        <a:t> SP v biatlonu: Štafeta Ž / Nové Město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09.03.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559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26,14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795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568</a:t>
                      </a:r>
                    </a:p>
                  </a:txBody>
                  <a:tcPr marL="9525" marR="0" marT="9525" marB="0" anchor="ctr"/>
                </a:tc>
                <a:extLst>
                  <a:ext uri="{0D108BD9-81ED-4DB2-BD59-A6C34878D82A}">
                    <a16:rowId xmlns:a16="http://schemas.microsoft.com/office/drawing/2014/main" val="4194039764"/>
                  </a:ext>
                </a:extLst>
              </a:tr>
            </a:tbl>
          </a:graphicData>
        </a:graphic>
      </p:graphicFrame>
      <p:pic>
        <p:nvPicPr>
          <p:cNvPr id="3" name="Obrázek 6">
            <a:extLst>
              <a:ext uri="{FF2B5EF4-FFF2-40B4-BE49-F238E27FC236}">
                <a16:creationId xmlns:a16="http://schemas.microsoft.com/office/drawing/2014/main" id="{D2E71856-EC79-53F2-173B-98D239A89CA1}"/>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5" name="Zástupný symbol pro číslo snímku 2">
            <a:extLst>
              <a:ext uri="{FF2B5EF4-FFF2-40B4-BE49-F238E27FC236}">
                <a16:creationId xmlns:a16="http://schemas.microsoft.com/office/drawing/2014/main" id="{A90BB30A-21D0-3F41-2360-5328D0880D6D}"/>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cs-CZ" sz="1100" b="0" i="0" u="none" strike="noStrike" kern="1200" cap="none" spc="0" normalizeH="0" baseline="0" noProof="0" dirty="0">
              <a:ln>
                <a:noFill/>
              </a:ln>
              <a:solidFill>
                <a:srgbClr val="1A1F52"/>
              </a:solidFill>
              <a:effectLst/>
              <a:uLnTx/>
              <a:uFillTx/>
              <a:latin typeface="Calibri"/>
              <a:ea typeface="+mn-ea"/>
              <a:cs typeface="Calibri" panose="020F0502020204030204" pitchFamily="34" charset="0"/>
            </a:endParaRPr>
          </a:p>
        </p:txBody>
      </p:sp>
      <p:sp>
        <p:nvSpPr>
          <p:cNvPr id="6" name="Zástupný symbol pro datum 7">
            <a:extLst>
              <a:ext uri="{FF2B5EF4-FFF2-40B4-BE49-F238E27FC236}">
                <a16:creationId xmlns:a16="http://schemas.microsoft.com/office/drawing/2014/main" id="{08C4932A-A91E-ACD6-BA9E-AC4043BE10CB}"/>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l"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Calibri" panose="020F0502020204030204" pitchFamily="34" charset="0"/>
              </a:rPr>
              <a:t>B. PLNĚNÍ OBECNÝCH CÍLŮ</a:t>
            </a:r>
          </a:p>
        </p:txBody>
      </p:sp>
      <p:sp>
        <p:nvSpPr>
          <p:cNvPr id="8" name="Zástupný symbol pro datum 7">
            <a:extLst>
              <a:ext uri="{FF2B5EF4-FFF2-40B4-BE49-F238E27FC236}">
                <a16:creationId xmlns:a16="http://schemas.microsoft.com/office/drawing/2014/main" id="{1887820F-1130-8B38-2EC7-D09B33EA0779}"/>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Calibri" panose="020F0502020204030204" pitchFamily="34" charset="0"/>
              </a:rPr>
              <a:t>CÍL 4 – Podpora sportu</a:t>
            </a:r>
          </a:p>
        </p:txBody>
      </p:sp>
      <p:sp>
        <p:nvSpPr>
          <p:cNvPr id="7" name="Zástupný symbol pro datum 7">
            <a:extLst>
              <a:ext uri="{FF2B5EF4-FFF2-40B4-BE49-F238E27FC236}">
                <a16:creationId xmlns:a16="http://schemas.microsoft.com/office/drawing/2014/main" id="{F4CE9BCB-AA63-E700-D250-36F861CC7EF8}"/>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Tree>
    <p:extLst>
      <p:ext uri="{BB962C8B-B14F-4D97-AF65-F5344CB8AC3E}">
        <p14:creationId xmlns:p14="http://schemas.microsoft.com/office/powerpoint/2010/main" val="21890240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7AAEFE14-B492-4CCC-8555-D13C1ED17256}"/>
              </a:ext>
            </a:extLst>
          </p:cNvPr>
          <p:cNvSpPr txBox="1"/>
          <p:nvPr/>
        </p:nvSpPr>
        <p:spPr>
          <a:xfrm>
            <a:off x="479376" y="1282336"/>
            <a:ext cx="10873209" cy="4985980"/>
          </a:xfrm>
          <a:prstGeom prst="rect">
            <a:avLst/>
          </a:prstGeom>
          <a:noFill/>
        </p:spPr>
        <p:txBody>
          <a:bodyPr wrap="square" rtlCol="0">
            <a:spAutoFit/>
          </a:bodyPr>
          <a:lstStyle/>
          <a:p>
            <a:pPr marL="285750" indent="-285750" algn="just">
              <a:spcAft>
                <a:spcPts val="600"/>
              </a:spcAft>
              <a:buFont typeface="Arial" pitchFamily="34" charset="0"/>
              <a:buChar char="•"/>
              <a:defRPr/>
            </a:pPr>
            <a:r>
              <a:rPr lang="cs-CZ" b="1" dirty="0">
                <a:solidFill>
                  <a:prstClr val="black"/>
                </a:solidFill>
                <a:latin typeface="Calibri"/>
              </a:rPr>
              <a:t>Nejsledovanější sportovní událostí roku 2025 bylo na domácích obrazovkách Mistrovství světa v biatlonu ve Švýcarsku</a:t>
            </a:r>
            <a:r>
              <a:rPr lang="cs-CZ" dirty="0">
                <a:solidFill>
                  <a:prstClr val="black"/>
                </a:solidFill>
                <a:latin typeface="Calibri"/>
              </a:rPr>
              <a:t>, kterému věnovalo pozornost průměrně </a:t>
            </a:r>
            <a:r>
              <a:rPr lang="cs-CZ" b="1" dirty="0">
                <a:solidFill>
                  <a:prstClr val="black"/>
                </a:solidFill>
                <a:latin typeface="Calibri"/>
              </a:rPr>
              <a:t>563 tisíc diváků </a:t>
            </a:r>
            <a:r>
              <a:rPr lang="cs-CZ" dirty="0">
                <a:solidFill>
                  <a:prstClr val="black"/>
                </a:solidFill>
                <a:latin typeface="Calibri"/>
              </a:rPr>
              <a:t>z cílové skupiny 4+, přičemž průměrný podíl na publiku činil 29,63 %. </a:t>
            </a:r>
          </a:p>
          <a:p>
            <a:pPr marL="285750" indent="-285750" algn="just">
              <a:spcAft>
                <a:spcPts val="600"/>
              </a:spcAft>
              <a:buFont typeface="Arial" pitchFamily="34" charset="0"/>
              <a:buChar char="•"/>
              <a:defRPr/>
            </a:pPr>
            <a:r>
              <a:rPr lang="cs-CZ" dirty="0">
                <a:solidFill>
                  <a:prstClr val="black"/>
                </a:solidFill>
                <a:latin typeface="Calibri"/>
              </a:rPr>
              <a:t>Téměř totožné sledovanosti dosáhlo </a:t>
            </a:r>
            <a:r>
              <a:rPr lang="cs-CZ" b="1" dirty="0">
                <a:solidFill>
                  <a:prstClr val="black"/>
                </a:solidFill>
                <a:latin typeface="Calibri"/>
              </a:rPr>
              <a:t>MS v ledním hokeji</a:t>
            </a:r>
            <a:r>
              <a:rPr lang="cs-CZ" dirty="0">
                <a:solidFill>
                  <a:prstClr val="black"/>
                </a:solidFill>
                <a:latin typeface="Calibri"/>
              </a:rPr>
              <a:t> konané ve Švédsku a Dánsku. </a:t>
            </a:r>
            <a:r>
              <a:rPr lang="cs-CZ" b="1" dirty="0">
                <a:solidFill>
                  <a:prstClr val="black"/>
                </a:solidFill>
                <a:latin typeface="Calibri"/>
              </a:rPr>
              <a:t>Přenosy průměrně sledovalo 562 tisíc diváků</a:t>
            </a:r>
            <a:r>
              <a:rPr lang="cs-CZ" dirty="0">
                <a:solidFill>
                  <a:prstClr val="black"/>
                </a:solidFill>
                <a:latin typeface="Calibri"/>
              </a:rPr>
              <a:t> při podílu na publiku 22,36 %.</a:t>
            </a:r>
          </a:p>
          <a:p>
            <a:pPr marL="285750" indent="-285750" algn="just">
              <a:spcAft>
                <a:spcPts val="600"/>
              </a:spcAft>
              <a:buFont typeface="Arial" pitchFamily="34" charset="0"/>
              <a:buChar char="•"/>
              <a:defRPr/>
            </a:pPr>
            <a:r>
              <a:rPr lang="cs-CZ" b="1" dirty="0">
                <a:solidFill>
                  <a:prstClr val="black"/>
                </a:solidFill>
                <a:latin typeface="Calibri"/>
              </a:rPr>
              <a:t>Na průměrnou sledovanost přes 300 tisíc diváků </a:t>
            </a:r>
            <a:r>
              <a:rPr lang="cs-CZ" dirty="0">
                <a:solidFill>
                  <a:prstClr val="black"/>
                </a:solidFill>
                <a:latin typeface="Calibri"/>
              </a:rPr>
              <a:t>dosáhly ještě přenosy ze </a:t>
            </a:r>
            <a:r>
              <a:rPr lang="cs-CZ" b="1" dirty="0">
                <a:solidFill>
                  <a:prstClr val="black"/>
                </a:solidFill>
                <a:latin typeface="Calibri"/>
              </a:rPr>
              <a:t>Světového poháru v biatlonu </a:t>
            </a:r>
            <a:r>
              <a:rPr lang="cs-CZ" dirty="0">
                <a:solidFill>
                  <a:prstClr val="black"/>
                </a:solidFill>
                <a:latin typeface="Calibri"/>
              </a:rPr>
              <a:t>a také </a:t>
            </a:r>
            <a:r>
              <a:rPr lang="cs-CZ" b="1" dirty="0">
                <a:solidFill>
                  <a:prstClr val="black"/>
                </a:solidFill>
                <a:latin typeface="Calibri"/>
              </a:rPr>
              <a:t>Kvalifikace na MS ve fotbale 2026</a:t>
            </a:r>
            <a:r>
              <a:rPr lang="cs-CZ" dirty="0">
                <a:solidFill>
                  <a:prstClr val="black"/>
                </a:solidFill>
                <a:latin typeface="Calibri"/>
              </a:rPr>
              <a:t>.</a:t>
            </a:r>
          </a:p>
          <a:p>
            <a:pPr marL="285750" indent="-285750" algn="just">
              <a:spcAft>
                <a:spcPts val="600"/>
              </a:spcAft>
              <a:buFont typeface="Arial" pitchFamily="34" charset="0"/>
              <a:buChar char="•"/>
              <a:defRPr/>
            </a:pPr>
            <a:r>
              <a:rPr lang="cs-CZ" dirty="0">
                <a:solidFill>
                  <a:prstClr val="black"/>
                </a:solidFill>
                <a:latin typeface="Calibri"/>
              </a:rPr>
              <a:t>Čím dál větší přízni se i přes časový posun v posledních letech těší </a:t>
            </a:r>
            <a:r>
              <a:rPr lang="cs-CZ" b="1" dirty="0">
                <a:solidFill>
                  <a:prstClr val="black"/>
                </a:solidFill>
                <a:latin typeface="Calibri"/>
              </a:rPr>
              <a:t>MS v ledním hokeji do 20 let</a:t>
            </a:r>
            <a:r>
              <a:rPr lang="cs-CZ" dirty="0">
                <a:solidFill>
                  <a:prstClr val="black"/>
                </a:solidFill>
                <a:latin typeface="Calibri"/>
              </a:rPr>
              <a:t>. Loni bodovalo také </a:t>
            </a:r>
            <a:r>
              <a:rPr lang="cs-CZ" b="1" dirty="0">
                <a:solidFill>
                  <a:prstClr val="black"/>
                </a:solidFill>
                <a:latin typeface="Calibri"/>
              </a:rPr>
              <a:t>MS žen v ledním hokeji</a:t>
            </a:r>
            <a:r>
              <a:rPr lang="cs-CZ" dirty="0">
                <a:solidFill>
                  <a:prstClr val="black"/>
                </a:solidFill>
                <a:latin typeface="Calibri"/>
              </a:rPr>
              <a:t>, které se konalo na domácí půdě. </a:t>
            </a:r>
            <a:r>
              <a:rPr lang="cs-CZ" b="1" dirty="0">
                <a:solidFill>
                  <a:prstClr val="black"/>
                </a:solidFill>
                <a:latin typeface="Calibri"/>
              </a:rPr>
              <a:t>Průměrná sledovanost přenosů z obou klání přesáhla 200 tisíc diváků.</a:t>
            </a:r>
          </a:p>
          <a:p>
            <a:pPr marL="285750" indent="-285750" algn="just">
              <a:spcAft>
                <a:spcPts val="600"/>
              </a:spcAft>
              <a:buFont typeface="Arial" pitchFamily="34" charset="0"/>
              <a:buChar char="•"/>
              <a:defRPr/>
            </a:pPr>
            <a:r>
              <a:rPr lang="cs-CZ" dirty="0">
                <a:solidFill>
                  <a:prstClr val="black"/>
                </a:solidFill>
                <a:latin typeface="Calibri"/>
              </a:rPr>
              <a:t>Žebříček dvaceti nejsledovanějších samostatných sportovních přenosů zcela ovládly lední hokej a biatlon. Vůbec </a:t>
            </a:r>
            <a:r>
              <a:rPr lang="cs-CZ" b="1" dirty="0">
                <a:solidFill>
                  <a:prstClr val="black"/>
                </a:solidFill>
                <a:latin typeface="Calibri"/>
              </a:rPr>
              <a:t>nejsledovanějším bylo čtvrtfinále MS v hokeji Švédsko - Česko s 1,89 milionem diváků </a:t>
            </a:r>
            <a:r>
              <a:rPr lang="cs-CZ" dirty="0">
                <a:solidFill>
                  <a:prstClr val="black"/>
                </a:solidFill>
                <a:latin typeface="Calibri"/>
              </a:rPr>
              <a:t>a podílem na publiku 48,55 %. Jednalo se o 11. nejsledovanější přenos v historii kanálu ČT sport. </a:t>
            </a:r>
          </a:p>
          <a:p>
            <a:pPr marL="285750" indent="-285750" algn="just">
              <a:spcAft>
                <a:spcPts val="600"/>
              </a:spcAft>
              <a:buFont typeface="Arial" pitchFamily="34" charset="0"/>
              <a:buChar char="•"/>
              <a:defRPr/>
            </a:pPr>
            <a:r>
              <a:rPr lang="cs-CZ" b="1" dirty="0">
                <a:solidFill>
                  <a:prstClr val="black"/>
                </a:solidFill>
                <a:latin typeface="Calibri"/>
              </a:rPr>
              <a:t>Hranici 1 milionu diváků překročilo v roce 2025 celkem osm přímých přenosů, všechny z MS v hokeji.</a:t>
            </a:r>
          </a:p>
          <a:p>
            <a:pPr marL="285750" indent="-285750" algn="just">
              <a:spcAft>
                <a:spcPts val="600"/>
              </a:spcAft>
              <a:buFont typeface="Arial" pitchFamily="34" charset="0"/>
              <a:buChar char="•"/>
              <a:defRPr/>
            </a:pPr>
            <a:r>
              <a:rPr lang="cs-CZ" dirty="0">
                <a:solidFill>
                  <a:prstClr val="black"/>
                </a:solidFill>
                <a:latin typeface="Calibri"/>
              </a:rPr>
              <a:t>Za zmínku stojí také </a:t>
            </a:r>
            <a:r>
              <a:rPr lang="cs-CZ" b="1" dirty="0">
                <a:solidFill>
                  <a:prstClr val="black"/>
                </a:solidFill>
                <a:latin typeface="Calibri"/>
              </a:rPr>
              <a:t>finálové utkání MS ve florbale žen mezi Českem a Švýcarskem, které v průměru sledovalo 444 tisíc diváků, a stalo se tak nejsledovanějším florbalovým přenosem v historii ČT.</a:t>
            </a:r>
          </a:p>
        </p:txBody>
      </p:sp>
      <p:sp>
        <p:nvSpPr>
          <p:cNvPr id="2" name="AutoShape 2">
            <a:extLst>
              <a:ext uri="{FF2B5EF4-FFF2-40B4-BE49-F238E27FC236}">
                <a16:creationId xmlns:a16="http://schemas.microsoft.com/office/drawing/2014/main" id="{C7667327-12BD-E077-9F0C-A9CEF357AAEC}"/>
              </a:ext>
            </a:extLst>
          </p:cNvPr>
          <p:cNvSpPr>
            <a:spLocks noChangeArrowheads="1"/>
          </p:cNvSpPr>
          <p:nvPr/>
        </p:nvSpPr>
        <p:spPr bwMode="auto">
          <a:xfrm>
            <a:off x="1524000" y="476673"/>
            <a:ext cx="9144000"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pic>
        <p:nvPicPr>
          <p:cNvPr id="3" name="Obrázek 6">
            <a:extLst>
              <a:ext uri="{FF2B5EF4-FFF2-40B4-BE49-F238E27FC236}">
                <a16:creationId xmlns:a16="http://schemas.microsoft.com/office/drawing/2014/main" id="{D1D10A68-155E-A9B9-3988-2E78D546C7AB}"/>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D4192CF2-8ED1-AB44-A030-469A262BB6A2}"/>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B354E9B7-BC80-1E4C-C945-64284BA4866A}"/>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98</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76D4FCC4-3CFC-D2BC-877C-9A4032259F73}"/>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A285E0ED-2DBF-499C-8CDD-058C7362347A}"/>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p>
        </p:txBody>
      </p:sp>
    </p:spTree>
    <p:extLst>
      <p:ext uri="{BB962C8B-B14F-4D97-AF65-F5344CB8AC3E}">
        <p14:creationId xmlns:p14="http://schemas.microsoft.com/office/powerpoint/2010/main" val="4017976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ulka 16">
            <a:extLst>
              <a:ext uri="{FF2B5EF4-FFF2-40B4-BE49-F238E27FC236}">
                <a16:creationId xmlns:a16="http://schemas.microsoft.com/office/drawing/2014/main" id="{91648A7F-33D5-48C8-9544-AEF854049625}"/>
              </a:ext>
            </a:extLst>
          </p:cNvPr>
          <p:cNvGraphicFramePr>
            <a:graphicFrameLocks noGrp="1"/>
          </p:cNvGraphicFramePr>
          <p:nvPr>
            <p:extLst>
              <p:ext uri="{D42A27DB-BD31-4B8C-83A1-F6EECF244321}">
                <p14:modId xmlns:p14="http://schemas.microsoft.com/office/powerpoint/2010/main" val="1458588277"/>
              </p:ext>
            </p:extLst>
          </p:nvPr>
        </p:nvGraphicFramePr>
        <p:xfrm>
          <a:off x="692820" y="1125051"/>
          <a:ext cx="10806360" cy="5328285"/>
        </p:xfrm>
        <a:graphic>
          <a:graphicData uri="http://schemas.openxmlformats.org/drawingml/2006/table">
            <a:tbl>
              <a:tblPr firstRow="1" bandRow="1">
                <a:tableStyleId>{5202B0CA-FC54-4496-8BCA-5EF66A818D29}</a:tableStyleId>
              </a:tblPr>
              <a:tblGrid>
                <a:gridCol w="4571757">
                  <a:extLst>
                    <a:ext uri="{9D8B030D-6E8A-4147-A177-3AD203B41FA5}">
                      <a16:colId xmlns:a16="http://schemas.microsoft.com/office/drawing/2014/main" val="20000"/>
                    </a:ext>
                  </a:extLst>
                </a:gridCol>
                <a:gridCol w="1108564">
                  <a:extLst>
                    <a:ext uri="{9D8B030D-6E8A-4147-A177-3AD203B41FA5}">
                      <a16:colId xmlns:a16="http://schemas.microsoft.com/office/drawing/2014/main" val="20001"/>
                    </a:ext>
                  </a:extLst>
                </a:gridCol>
                <a:gridCol w="1108564">
                  <a:extLst>
                    <a:ext uri="{9D8B030D-6E8A-4147-A177-3AD203B41FA5}">
                      <a16:colId xmlns:a16="http://schemas.microsoft.com/office/drawing/2014/main" val="20002"/>
                    </a:ext>
                  </a:extLst>
                </a:gridCol>
                <a:gridCol w="1016188">
                  <a:extLst>
                    <a:ext uri="{9D8B030D-6E8A-4147-A177-3AD203B41FA5}">
                      <a16:colId xmlns:a16="http://schemas.microsoft.com/office/drawing/2014/main" val="3429543938"/>
                    </a:ext>
                  </a:extLst>
                </a:gridCol>
                <a:gridCol w="923802">
                  <a:extLst>
                    <a:ext uri="{9D8B030D-6E8A-4147-A177-3AD203B41FA5}">
                      <a16:colId xmlns:a16="http://schemas.microsoft.com/office/drawing/2014/main" val="106926034"/>
                    </a:ext>
                  </a:extLst>
                </a:gridCol>
                <a:gridCol w="923802">
                  <a:extLst>
                    <a:ext uri="{9D8B030D-6E8A-4147-A177-3AD203B41FA5}">
                      <a16:colId xmlns:a16="http://schemas.microsoft.com/office/drawing/2014/main" val="1556592085"/>
                    </a:ext>
                  </a:extLst>
                </a:gridCol>
                <a:gridCol w="1153683">
                  <a:extLst>
                    <a:ext uri="{9D8B030D-6E8A-4147-A177-3AD203B41FA5}">
                      <a16:colId xmlns:a16="http://schemas.microsoft.com/office/drawing/2014/main" val="2922508515"/>
                    </a:ext>
                  </a:extLst>
                </a:gridCol>
              </a:tblGrid>
              <a:tr h="635581">
                <a:tc>
                  <a:txBody>
                    <a:bodyPr/>
                    <a:lstStyle/>
                    <a:p>
                      <a:pPr marL="0" algn="l" defTabSz="914400" rtl="0" eaLnBrk="1" latinLnBrk="0" hangingPunct="1"/>
                      <a:r>
                        <a:rPr lang="cs-CZ" sz="1400" b="1" kern="1200" noProof="0" dirty="0">
                          <a:solidFill>
                            <a:schemeClr val="lt1"/>
                          </a:solidFill>
                          <a:latin typeface="+mn-lt"/>
                          <a:ea typeface="+mn-ea"/>
                          <a:cs typeface="+mn-cs"/>
                        </a:rPr>
                        <a:t>Akce</a:t>
                      </a:r>
                    </a:p>
                  </a:txBody>
                  <a:tcPr anchor="ctr">
                    <a:solidFill>
                      <a:schemeClr val="tx1">
                        <a:lumMod val="65000"/>
                        <a:lumOff val="35000"/>
                      </a:schemeClr>
                    </a:solidFill>
                  </a:tcPr>
                </a:tc>
                <a:tc>
                  <a:txBody>
                    <a:bodyPr/>
                    <a:lstStyle/>
                    <a:p>
                      <a:pPr marL="0" algn="ctr" defTabSz="914400" rtl="0" eaLnBrk="1" fontAlgn="b" latinLnBrk="0" hangingPunct="1"/>
                      <a:r>
                        <a:rPr lang="cs-CZ" sz="1400" b="1" kern="1200" dirty="0">
                          <a:solidFill>
                            <a:schemeClr val="lt1"/>
                          </a:solidFill>
                          <a:latin typeface="+mn-lt"/>
                          <a:ea typeface="+mn-ea"/>
                          <a:cs typeface="+mn-cs"/>
                        </a:rPr>
                        <a:t>Počet přenosů</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400" b="1" kern="1200" dirty="0">
                          <a:solidFill>
                            <a:schemeClr val="lt1"/>
                          </a:solidFill>
                          <a:latin typeface="+mn-lt"/>
                          <a:ea typeface="+mn-ea"/>
                          <a:cs typeface="+mn-cs"/>
                        </a:rPr>
                        <a:t>Sledovanost</a:t>
                      </a:r>
                    </a:p>
                    <a:p>
                      <a:pPr marL="0" algn="ctr" defTabSz="914400" rtl="0" eaLnBrk="1" fontAlgn="b" latinLnBrk="0" hangingPunct="1"/>
                      <a:r>
                        <a:rPr lang="cs-CZ" sz="14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400" b="1" kern="1200" dirty="0">
                          <a:solidFill>
                            <a:schemeClr val="lt1"/>
                          </a:solidFill>
                          <a:latin typeface="+mn-lt"/>
                          <a:ea typeface="+mn-ea"/>
                          <a:cs typeface="+mn-cs"/>
                        </a:rPr>
                        <a:t>Podíl na publiku</a:t>
                      </a:r>
                    </a:p>
                    <a:p>
                      <a:pPr marL="0" algn="ctr" defTabSz="914400" rtl="0" eaLnBrk="1" fontAlgn="b" latinLnBrk="0" hangingPunct="1"/>
                      <a:r>
                        <a:rPr lang="cs-CZ" sz="14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400" b="1" kern="1200" dirty="0">
                          <a:solidFill>
                            <a:schemeClr val="lt1"/>
                          </a:solidFill>
                          <a:latin typeface="+mn-lt"/>
                          <a:ea typeface="+mn-ea"/>
                          <a:cs typeface="+mn-cs"/>
                        </a:rPr>
                        <a:t>Zásah</a:t>
                      </a:r>
                    </a:p>
                    <a:p>
                      <a:pPr marL="0" algn="ctr" defTabSz="914400" rtl="0" eaLnBrk="1" fontAlgn="b" latinLnBrk="0" hangingPunct="1"/>
                      <a:r>
                        <a:rPr lang="cs-CZ" sz="14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400" b="1" kern="1200" dirty="0">
                          <a:solidFill>
                            <a:schemeClr val="lt1"/>
                          </a:solidFill>
                          <a:latin typeface="+mn-lt"/>
                          <a:ea typeface="+mn-ea"/>
                          <a:cs typeface="+mn-cs"/>
                        </a:rPr>
                        <a:t>online </a:t>
                      </a:r>
                    </a:p>
                    <a:p>
                      <a:pPr marL="0" algn="ctr" defTabSz="914400" rtl="0" eaLnBrk="1" fontAlgn="b" latinLnBrk="0" hangingPunct="1"/>
                      <a:r>
                        <a:rPr lang="cs-CZ" sz="14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400" b="1" kern="1200" dirty="0">
                          <a:solidFill>
                            <a:schemeClr val="lt1"/>
                          </a:solidFill>
                          <a:latin typeface="+mn-lt"/>
                          <a:ea typeface="+mn-ea"/>
                          <a:cs typeface="+mn-cs"/>
                        </a:rPr>
                        <a:t>Sledovanost</a:t>
                      </a:r>
                    </a:p>
                    <a:p>
                      <a:pPr marL="0" algn="ctr" defTabSz="914400" rtl="0" eaLnBrk="1" fontAlgn="ctr" latinLnBrk="0" hangingPunct="1"/>
                      <a:r>
                        <a:rPr lang="cs-CZ" sz="14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218714">
                <a:tc>
                  <a:txBody>
                    <a:bodyPr/>
                    <a:lstStyle/>
                    <a:p>
                      <a:pPr algn="l" fontAlgn="b"/>
                      <a:r>
                        <a:rPr lang="cs-CZ" sz="1400" b="1" i="0" u="none" strike="noStrike" dirty="0">
                          <a:solidFill>
                            <a:srgbClr val="000000"/>
                          </a:solidFill>
                          <a:effectLst/>
                          <a:latin typeface="Calibri" panose="020F0502020204030204" pitchFamily="34" charset="0"/>
                        </a:rPr>
                        <a:t> MS v biatlonu 2025 Švýcarsko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552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29,63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1 852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563</a:t>
                      </a:r>
                    </a:p>
                  </a:txBody>
                  <a:tcPr marL="9525" marR="0" marT="9525" marB="0" anchor="ctr"/>
                </a:tc>
                <a:extLst>
                  <a:ext uri="{0D108BD9-81ED-4DB2-BD59-A6C34878D82A}">
                    <a16:rowId xmlns:a16="http://schemas.microsoft.com/office/drawing/2014/main" val="10001"/>
                  </a:ext>
                </a:extLst>
              </a:tr>
              <a:tr h="218714">
                <a:tc>
                  <a:txBody>
                    <a:bodyPr/>
                    <a:lstStyle/>
                    <a:p>
                      <a:pPr algn="l" fontAlgn="b"/>
                      <a:r>
                        <a:rPr lang="cs-CZ" sz="1400" b="1" i="0" u="none" strike="noStrike" dirty="0">
                          <a:solidFill>
                            <a:srgbClr val="000000"/>
                          </a:solidFill>
                          <a:effectLst/>
                          <a:latin typeface="Calibri" panose="020F0502020204030204" pitchFamily="34" charset="0"/>
                        </a:rPr>
                        <a:t> MS v hokeji 2024 Česko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533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22,36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5 473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29</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562</a:t>
                      </a:r>
                    </a:p>
                  </a:txBody>
                  <a:tcPr marL="9525" marR="0" marT="9525" marB="0" anchor="ctr"/>
                </a:tc>
                <a:extLst>
                  <a:ext uri="{0D108BD9-81ED-4DB2-BD59-A6C34878D82A}">
                    <a16:rowId xmlns:a16="http://schemas.microsoft.com/office/drawing/2014/main" val="10002"/>
                  </a:ext>
                </a:extLst>
              </a:tr>
              <a:tr h="218714">
                <a:tc>
                  <a:txBody>
                    <a:bodyPr/>
                    <a:lstStyle/>
                    <a:p>
                      <a:pPr algn="l" fontAlgn="b"/>
                      <a:r>
                        <a:rPr lang="cs-CZ" sz="1400" b="1" i="0" u="none" strike="noStrike" dirty="0">
                          <a:solidFill>
                            <a:srgbClr val="000000"/>
                          </a:solidFill>
                          <a:effectLst/>
                          <a:latin typeface="Calibri" panose="020F0502020204030204" pitchFamily="34" charset="0"/>
                        </a:rPr>
                        <a:t> MS v ledním hokeji U20 2025 Kanada *</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206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11,03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1 991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219</a:t>
                      </a:r>
                    </a:p>
                  </a:txBody>
                  <a:tcPr marL="9525" marR="0" marT="9525" marB="0" anchor="ctr"/>
                </a:tc>
                <a:extLst>
                  <a:ext uri="{0D108BD9-81ED-4DB2-BD59-A6C34878D82A}">
                    <a16:rowId xmlns:a16="http://schemas.microsoft.com/office/drawing/2014/main" val="9543939"/>
                  </a:ext>
                </a:extLst>
              </a:tr>
              <a:tr h="218714">
                <a:tc>
                  <a:txBody>
                    <a:bodyPr/>
                    <a:lstStyle/>
                    <a:p>
                      <a:pPr algn="l" fontAlgn="b"/>
                      <a:r>
                        <a:rPr lang="cs-CZ" sz="1400" b="1" i="0" u="none" strike="noStrike" dirty="0">
                          <a:solidFill>
                            <a:srgbClr val="000000"/>
                          </a:solidFill>
                          <a:effectLst/>
                          <a:latin typeface="Calibri" panose="020F0502020204030204" pitchFamily="34" charset="0"/>
                        </a:rPr>
                        <a:t> MS v ledním hokeji žen 2025 Česko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198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7,37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1 812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204</a:t>
                      </a:r>
                    </a:p>
                  </a:txBody>
                  <a:tcPr marL="9525" marR="0" marT="9525" marB="0" anchor="ctr"/>
                </a:tc>
                <a:extLst>
                  <a:ext uri="{0D108BD9-81ED-4DB2-BD59-A6C34878D82A}">
                    <a16:rowId xmlns:a16="http://schemas.microsoft.com/office/drawing/2014/main" val="3781785074"/>
                  </a:ext>
                </a:extLst>
              </a:tr>
              <a:tr h="218714">
                <a:tc>
                  <a:txBody>
                    <a:bodyPr/>
                    <a:lstStyle/>
                    <a:p>
                      <a:pPr algn="l" fontAlgn="b"/>
                      <a:r>
                        <a:rPr lang="cs-CZ" sz="1400" b="1" i="0" u="none" strike="noStrike" dirty="0">
                          <a:solidFill>
                            <a:srgbClr val="000000"/>
                          </a:solidFill>
                          <a:effectLst/>
                          <a:latin typeface="Calibri" panose="020F0502020204030204" pitchFamily="34" charset="0"/>
                        </a:rPr>
                        <a:t> </a:t>
                      </a:r>
                      <a:r>
                        <a:rPr lang="fr-FR" sz="1400" b="1" i="0" u="none" strike="noStrike" dirty="0">
                          <a:solidFill>
                            <a:srgbClr val="000000"/>
                          </a:solidFill>
                          <a:effectLst/>
                          <a:latin typeface="Calibri" panose="020F0502020204030204" pitchFamily="34" charset="0"/>
                        </a:rPr>
                        <a:t>MS v atletice 2025 Japonsko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168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14,02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1 337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171</a:t>
                      </a:r>
                    </a:p>
                  </a:txBody>
                  <a:tcPr marL="9525" marR="0" marT="9525" marB="0" anchor="ctr"/>
                </a:tc>
                <a:extLst>
                  <a:ext uri="{0D108BD9-81ED-4DB2-BD59-A6C34878D82A}">
                    <a16:rowId xmlns:a16="http://schemas.microsoft.com/office/drawing/2014/main" val="4074333033"/>
                  </a:ext>
                </a:extLst>
              </a:tr>
              <a:tr h="218714">
                <a:tc>
                  <a:txBody>
                    <a:bodyPr/>
                    <a:lstStyle/>
                    <a:p>
                      <a:pPr algn="l" fontAlgn="b"/>
                      <a:r>
                        <a:rPr lang="cs-CZ" sz="1400" b="1" i="0" u="none" strike="noStrike" dirty="0">
                          <a:solidFill>
                            <a:srgbClr val="000000"/>
                          </a:solidFill>
                          <a:effectLst/>
                          <a:latin typeface="Calibri" panose="020F0502020204030204" pitchFamily="34" charset="0"/>
                        </a:rPr>
                        <a:t> </a:t>
                      </a:r>
                      <a:r>
                        <a:rPr lang="pt-BR" sz="1400" b="1" i="0" u="none" strike="noStrike" dirty="0">
                          <a:solidFill>
                            <a:srgbClr val="000000"/>
                          </a:solidFill>
                          <a:effectLst/>
                          <a:latin typeface="Calibri" panose="020F0502020204030204" pitchFamily="34" charset="0"/>
                        </a:rPr>
                        <a:t>ME v biatlonu 2025 Itálie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152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6,40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663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154</a:t>
                      </a:r>
                    </a:p>
                  </a:txBody>
                  <a:tcPr marL="9525" marR="0" marT="9525" marB="0" anchor="ctr"/>
                </a:tc>
                <a:extLst>
                  <a:ext uri="{0D108BD9-81ED-4DB2-BD59-A6C34878D82A}">
                    <a16:rowId xmlns:a16="http://schemas.microsoft.com/office/drawing/2014/main" val="1912919079"/>
                  </a:ext>
                </a:extLst>
              </a:tr>
              <a:tr h="218714">
                <a:tc>
                  <a:txBody>
                    <a:bodyPr/>
                    <a:lstStyle/>
                    <a:p>
                      <a:pPr algn="l" fontAlgn="b"/>
                      <a:r>
                        <a:rPr lang="cs-CZ" sz="1400" b="1" i="0" u="none" strike="noStrike" dirty="0">
                          <a:solidFill>
                            <a:srgbClr val="000000"/>
                          </a:solidFill>
                          <a:effectLst/>
                          <a:latin typeface="Calibri" panose="020F0502020204030204" pitchFamily="34" charset="0"/>
                        </a:rPr>
                        <a:t> MS v alpském lyžování 2025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148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11,69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1 401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151</a:t>
                      </a:r>
                    </a:p>
                  </a:txBody>
                  <a:tcPr marL="9525" marR="0" marT="9525" marB="0" anchor="ctr"/>
                </a:tc>
                <a:extLst>
                  <a:ext uri="{0D108BD9-81ED-4DB2-BD59-A6C34878D82A}">
                    <a16:rowId xmlns:a16="http://schemas.microsoft.com/office/drawing/2014/main" val="2758869314"/>
                  </a:ext>
                </a:extLst>
              </a:tr>
              <a:tr h="218714">
                <a:tc>
                  <a:txBody>
                    <a:bodyPr/>
                    <a:lstStyle/>
                    <a:p>
                      <a:pPr algn="l" fontAlgn="b"/>
                      <a:r>
                        <a:rPr lang="pl-PL" sz="1400" b="1" i="0" u="none" strike="noStrike" dirty="0">
                          <a:solidFill>
                            <a:srgbClr val="000000"/>
                          </a:solidFill>
                          <a:effectLst/>
                          <a:latin typeface="Calibri" panose="020F0502020204030204" pitchFamily="34" charset="0"/>
                        </a:rPr>
                        <a:t> MS v cyklokrosu 2025 Francie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136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7,28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692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139</a:t>
                      </a:r>
                    </a:p>
                  </a:txBody>
                  <a:tcPr marL="9525" marR="0" marT="9525" marB="0" anchor="ctr"/>
                </a:tc>
                <a:extLst>
                  <a:ext uri="{0D108BD9-81ED-4DB2-BD59-A6C34878D82A}">
                    <a16:rowId xmlns:a16="http://schemas.microsoft.com/office/drawing/2014/main" val="3684829408"/>
                  </a:ext>
                </a:extLst>
              </a:tr>
              <a:tr h="218714">
                <a:tc>
                  <a:txBody>
                    <a:bodyPr/>
                    <a:lstStyle/>
                    <a:p>
                      <a:pPr algn="l" fontAlgn="b"/>
                      <a:r>
                        <a:rPr lang="cs-CZ" sz="1400" b="1" i="0" u="none" strike="noStrike" dirty="0">
                          <a:solidFill>
                            <a:srgbClr val="000000"/>
                          </a:solidFill>
                          <a:effectLst/>
                          <a:latin typeface="Calibri" panose="020F0502020204030204" pitchFamily="34" charset="0"/>
                        </a:rPr>
                        <a:t> ME v rychlobruslení 2025 Nizozemsko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137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6,52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518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138</a:t>
                      </a:r>
                    </a:p>
                  </a:txBody>
                  <a:tcPr marL="9525" marR="0" marT="9525" marB="0" anchor="ctr"/>
                </a:tc>
                <a:extLst>
                  <a:ext uri="{0D108BD9-81ED-4DB2-BD59-A6C34878D82A}">
                    <a16:rowId xmlns:a16="http://schemas.microsoft.com/office/drawing/2014/main" val="4168068237"/>
                  </a:ext>
                </a:extLst>
              </a:tr>
              <a:tr h="218714">
                <a:tc>
                  <a:txBody>
                    <a:bodyPr/>
                    <a:lstStyle/>
                    <a:p>
                      <a:pPr algn="l" fontAlgn="b"/>
                      <a:r>
                        <a:rPr lang="cs-CZ" sz="1400" b="1" i="0" u="none" strike="noStrike" dirty="0">
                          <a:solidFill>
                            <a:srgbClr val="000000"/>
                          </a:solidFill>
                          <a:effectLst/>
                          <a:latin typeface="Calibri" panose="020F0502020204030204" pitchFamily="34" charset="0"/>
                        </a:rPr>
                        <a:t> </a:t>
                      </a:r>
                      <a:r>
                        <a:rPr lang="es-ES" sz="1400" b="1" i="0" u="none" strike="noStrike" dirty="0">
                          <a:solidFill>
                            <a:srgbClr val="000000"/>
                          </a:solidFill>
                          <a:effectLst/>
                          <a:latin typeface="Calibri" panose="020F0502020204030204" pitchFamily="34" charset="0"/>
                        </a:rPr>
                        <a:t>MS ve florbalu žen 2025 Česko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5,65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1 571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129</a:t>
                      </a:r>
                    </a:p>
                  </a:txBody>
                  <a:tcPr marL="9525" marR="0" marT="9525" marB="0" anchor="ctr"/>
                </a:tc>
                <a:extLst>
                  <a:ext uri="{0D108BD9-81ED-4DB2-BD59-A6C34878D82A}">
                    <a16:rowId xmlns:a16="http://schemas.microsoft.com/office/drawing/2014/main" val="3831695896"/>
                  </a:ext>
                </a:extLst>
              </a:tr>
              <a:tr h="218714">
                <a:tc>
                  <a:txBody>
                    <a:bodyPr/>
                    <a:lstStyle/>
                    <a:p>
                      <a:pPr algn="l" fontAlgn="b"/>
                      <a:r>
                        <a:rPr lang="cs-CZ" sz="1400" b="1" i="0" u="none" strike="noStrike" dirty="0">
                          <a:solidFill>
                            <a:srgbClr val="000000"/>
                          </a:solidFill>
                          <a:effectLst/>
                          <a:latin typeface="Calibri" panose="020F0502020204030204" pitchFamily="34" charset="0"/>
                        </a:rPr>
                        <a:t> Halové ME v atletice 2025 Nizozemsko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5,91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1 482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125</a:t>
                      </a:r>
                    </a:p>
                  </a:txBody>
                  <a:tcPr marL="9525" marR="0" marT="9525" marB="0" anchor="ctr"/>
                </a:tc>
                <a:extLst>
                  <a:ext uri="{0D108BD9-81ED-4DB2-BD59-A6C34878D82A}">
                    <a16:rowId xmlns:a16="http://schemas.microsoft.com/office/drawing/2014/main" val="2519225879"/>
                  </a:ext>
                </a:extLst>
              </a:tr>
              <a:tr h="218714">
                <a:tc>
                  <a:txBody>
                    <a:bodyPr/>
                    <a:lstStyle/>
                    <a:p>
                      <a:pPr algn="l" fontAlgn="b"/>
                      <a:r>
                        <a:rPr lang="cs-CZ" sz="1400" b="1" i="0" u="none" strike="noStrike" dirty="0">
                          <a:solidFill>
                            <a:srgbClr val="000000"/>
                          </a:solidFill>
                          <a:effectLst/>
                          <a:latin typeface="Calibri" panose="020F0502020204030204" pitchFamily="34" charset="0"/>
                        </a:rPr>
                        <a:t> ME v atletice družstev 2025 Španělsko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123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5,44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919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125</a:t>
                      </a:r>
                    </a:p>
                  </a:txBody>
                  <a:tcPr marL="9525" marR="0" marT="9525" marB="0" anchor="ctr"/>
                </a:tc>
                <a:extLst>
                  <a:ext uri="{0D108BD9-81ED-4DB2-BD59-A6C34878D82A}">
                    <a16:rowId xmlns:a16="http://schemas.microsoft.com/office/drawing/2014/main" val="2573498802"/>
                  </a:ext>
                </a:extLst>
              </a:tr>
              <a:tr h="218714">
                <a:tc>
                  <a:txBody>
                    <a:bodyPr/>
                    <a:lstStyle/>
                    <a:p>
                      <a:pPr algn="l" fontAlgn="b"/>
                      <a:r>
                        <a:rPr lang="cs-CZ" sz="1400" b="1" i="0" u="none" strike="noStrike" dirty="0">
                          <a:solidFill>
                            <a:srgbClr val="000000"/>
                          </a:solidFill>
                          <a:effectLst/>
                          <a:latin typeface="Calibri" panose="020F0502020204030204" pitchFamily="34" charset="0"/>
                        </a:rPr>
                        <a:t> MS v klasickém lyžování 2025 Norsko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7,77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912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99</a:t>
                      </a:r>
                    </a:p>
                  </a:txBody>
                  <a:tcPr marL="9525" marR="0" marT="9525" marB="0" anchor="ctr"/>
                </a:tc>
                <a:extLst>
                  <a:ext uri="{0D108BD9-81ED-4DB2-BD59-A6C34878D82A}">
                    <a16:rowId xmlns:a16="http://schemas.microsoft.com/office/drawing/2014/main" val="2491553799"/>
                  </a:ext>
                </a:extLst>
              </a:tr>
              <a:tr h="218714">
                <a:tc>
                  <a:txBody>
                    <a:bodyPr/>
                    <a:lstStyle/>
                    <a:p>
                      <a:pPr algn="l" fontAlgn="b"/>
                      <a:r>
                        <a:rPr lang="cs-CZ" sz="1400" b="1" i="0" u="none" strike="noStrike" dirty="0">
                          <a:solidFill>
                            <a:srgbClr val="000000"/>
                          </a:solidFill>
                          <a:effectLst/>
                          <a:latin typeface="Calibri" panose="020F0502020204030204" pitchFamily="34" charset="0"/>
                        </a:rPr>
                        <a:t> MS ve volejbalu mužů 2025 Filipíny</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89</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8,03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1 126</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94</a:t>
                      </a:r>
                    </a:p>
                  </a:txBody>
                  <a:tcPr marL="9525" marR="0" marT="9525" marB="0" anchor="ctr"/>
                </a:tc>
                <a:extLst>
                  <a:ext uri="{0D108BD9-81ED-4DB2-BD59-A6C34878D82A}">
                    <a16:rowId xmlns:a16="http://schemas.microsoft.com/office/drawing/2014/main" val="351206394"/>
                  </a:ext>
                </a:extLst>
              </a:tr>
              <a:tr h="218714">
                <a:tc>
                  <a:txBody>
                    <a:bodyPr/>
                    <a:lstStyle/>
                    <a:p>
                      <a:pPr algn="l" fontAlgn="b"/>
                      <a:r>
                        <a:rPr lang="pl-PL" sz="1400" b="1" i="0" u="none" strike="noStrike" dirty="0">
                          <a:solidFill>
                            <a:srgbClr val="000000"/>
                          </a:solidFill>
                          <a:effectLst/>
                          <a:latin typeface="Calibri" panose="020F0502020204030204" pitchFamily="34" charset="0"/>
                        </a:rPr>
                        <a:t> MS ve skocích na lyžích 2025 Norsko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80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4,38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827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81</a:t>
                      </a:r>
                    </a:p>
                  </a:txBody>
                  <a:tcPr marL="9525" marR="0" marT="9525" marB="0" anchor="ctr"/>
                </a:tc>
                <a:extLst>
                  <a:ext uri="{0D108BD9-81ED-4DB2-BD59-A6C34878D82A}">
                    <a16:rowId xmlns:a16="http://schemas.microsoft.com/office/drawing/2014/main" val="2966410656"/>
                  </a:ext>
                </a:extLst>
              </a:tr>
              <a:tr h="218714">
                <a:tc>
                  <a:txBody>
                    <a:bodyPr/>
                    <a:lstStyle/>
                    <a:p>
                      <a:pPr algn="l" fontAlgn="b"/>
                      <a:r>
                        <a:rPr lang="cs-CZ" sz="1400" b="1" i="0" u="none" strike="noStrike" dirty="0">
                          <a:solidFill>
                            <a:srgbClr val="000000"/>
                          </a:solidFill>
                          <a:effectLst/>
                          <a:latin typeface="Calibri" panose="020F0502020204030204" pitchFamily="34" charset="0"/>
                        </a:rPr>
                        <a:t> </a:t>
                      </a:r>
                      <a:r>
                        <a:rPr lang="fi-FI" sz="1400" b="1" i="0" u="none" strike="noStrike" dirty="0">
                          <a:solidFill>
                            <a:srgbClr val="000000"/>
                          </a:solidFill>
                          <a:effectLst/>
                          <a:latin typeface="Calibri" panose="020F0502020204030204" pitchFamily="34" charset="0"/>
                        </a:rPr>
                        <a:t>ME v krasobruslení 2025 Estonsko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75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3,64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1 284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76</a:t>
                      </a:r>
                    </a:p>
                  </a:txBody>
                  <a:tcPr marL="9525" marR="0" marT="9525" marB="0" anchor="ctr"/>
                </a:tc>
                <a:extLst>
                  <a:ext uri="{0D108BD9-81ED-4DB2-BD59-A6C34878D82A}">
                    <a16:rowId xmlns:a16="http://schemas.microsoft.com/office/drawing/2014/main" val="1651582245"/>
                  </a:ext>
                </a:extLst>
              </a:tr>
              <a:tr h="218714">
                <a:tc>
                  <a:txBody>
                    <a:bodyPr/>
                    <a:lstStyle/>
                    <a:p>
                      <a:pPr algn="l" fontAlgn="b"/>
                      <a:r>
                        <a:rPr lang="cs-CZ" sz="1400" b="1" i="0" u="none" strike="noStrike" dirty="0">
                          <a:solidFill>
                            <a:srgbClr val="000000"/>
                          </a:solidFill>
                          <a:effectLst/>
                          <a:latin typeface="Calibri" panose="020F0502020204030204" pitchFamily="34" charset="0"/>
                        </a:rPr>
                        <a:t> ME v rychlostní kanoistice 2025 Itálie</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64</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4,28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422</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64</a:t>
                      </a:r>
                    </a:p>
                  </a:txBody>
                  <a:tcPr marL="9525" marR="0" marT="9525" marB="0" anchor="ctr"/>
                </a:tc>
                <a:extLst>
                  <a:ext uri="{0D108BD9-81ED-4DB2-BD59-A6C34878D82A}">
                    <a16:rowId xmlns:a16="http://schemas.microsoft.com/office/drawing/2014/main" val="4231416990"/>
                  </a:ext>
                </a:extLst>
              </a:tr>
              <a:tr h="218714">
                <a:tc>
                  <a:txBody>
                    <a:bodyPr/>
                    <a:lstStyle/>
                    <a:p>
                      <a:pPr algn="l" fontAlgn="b"/>
                      <a:r>
                        <a:rPr lang="cs-CZ" sz="1400" b="1" i="0" u="none" strike="noStrike" dirty="0">
                          <a:solidFill>
                            <a:srgbClr val="000000"/>
                          </a:solidFill>
                          <a:effectLst/>
                          <a:latin typeface="Calibri" panose="020F0502020204030204" pitchFamily="34" charset="0"/>
                        </a:rPr>
                        <a:t> </a:t>
                      </a:r>
                      <a:r>
                        <a:rPr lang="nn-NO" sz="1400" b="1" i="0" u="none" strike="noStrike" dirty="0">
                          <a:solidFill>
                            <a:srgbClr val="000000"/>
                          </a:solidFill>
                          <a:effectLst/>
                          <a:latin typeface="Calibri" panose="020F0502020204030204" pitchFamily="34" charset="0"/>
                        </a:rPr>
                        <a:t>MS v severské kombinaci 2025 Norsko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60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3,98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593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61</a:t>
                      </a:r>
                    </a:p>
                  </a:txBody>
                  <a:tcPr marL="9525" marR="0" marT="9525" marB="0" anchor="ctr"/>
                </a:tc>
                <a:extLst>
                  <a:ext uri="{0D108BD9-81ED-4DB2-BD59-A6C34878D82A}">
                    <a16:rowId xmlns:a16="http://schemas.microsoft.com/office/drawing/2014/main" val="2247440331"/>
                  </a:ext>
                </a:extLst>
              </a:tr>
              <a:tr h="218714">
                <a:tc>
                  <a:txBody>
                    <a:bodyPr/>
                    <a:lstStyle/>
                    <a:p>
                      <a:pPr algn="l" fontAlgn="b"/>
                      <a:r>
                        <a:rPr lang="cs-CZ" sz="1400" b="1" i="0" u="none" strike="noStrike" dirty="0">
                          <a:solidFill>
                            <a:srgbClr val="000000"/>
                          </a:solidFill>
                          <a:effectLst/>
                          <a:latin typeface="Calibri" panose="020F0502020204030204" pitchFamily="34" charset="0"/>
                        </a:rPr>
                        <a:t> MS v rychlobruslení 2025 Norsko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2,00</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737</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58</a:t>
                      </a:r>
                    </a:p>
                  </a:txBody>
                  <a:tcPr marL="9525" marR="0" marT="9525" marB="0" anchor="ctr"/>
                </a:tc>
                <a:extLst>
                  <a:ext uri="{0D108BD9-81ED-4DB2-BD59-A6C34878D82A}">
                    <a16:rowId xmlns:a16="http://schemas.microsoft.com/office/drawing/2014/main" val="3102843430"/>
                  </a:ext>
                </a:extLst>
              </a:tr>
              <a:tr h="218714">
                <a:tc>
                  <a:txBody>
                    <a:bodyPr/>
                    <a:lstStyle/>
                    <a:p>
                      <a:pPr algn="l" fontAlgn="b"/>
                      <a:r>
                        <a:rPr lang="cs-CZ" sz="1400" b="1" i="0" u="none" strike="noStrike" dirty="0">
                          <a:solidFill>
                            <a:srgbClr val="000000"/>
                          </a:solidFill>
                          <a:effectLst/>
                          <a:latin typeface="Calibri" panose="020F0502020204030204" pitchFamily="34" charset="0"/>
                        </a:rPr>
                        <a:t> </a:t>
                      </a:r>
                      <a:r>
                        <a:rPr lang="nn-NO" sz="1400" b="1" i="0" u="none" strike="noStrike" dirty="0">
                          <a:solidFill>
                            <a:srgbClr val="000000"/>
                          </a:solidFill>
                          <a:effectLst/>
                          <a:latin typeface="Calibri" panose="020F0502020204030204" pitchFamily="34" charset="0"/>
                        </a:rPr>
                        <a:t>MS v biatlonu juniorů 2025 Švédsko</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53</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3,71</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578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1</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53</a:t>
                      </a:r>
                    </a:p>
                  </a:txBody>
                  <a:tcPr marL="9525" marR="0" marT="9525" marB="0" anchor="ctr"/>
                </a:tc>
                <a:extLst>
                  <a:ext uri="{0D108BD9-81ED-4DB2-BD59-A6C34878D82A}">
                    <a16:rowId xmlns:a16="http://schemas.microsoft.com/office/drawing/2014/main" val="1847546175"/>
                  </a:ext>
                </a:extLst>
              </a:tr>
              <a:tr h="218714">
                <a:tc>
                  <a:txBody>
                    <a:bodyPr/>
                    <a:lstStyle/>
                    <a:p>
                      <a:pPr algn="l" fontAlgn="b"/>
                      <a:r>
                        <a:rPr lang="cs-CZ" sz="1400" b="1" i="0" u="none" strike="noStrike" dirty="0">
                          <a:solidFill>
                            <a:srgbClr val="000000"/>
                          </a:solidFill>
                          <a:effectLst/>
                          <a:latin typeface="Calibri" panose="020F0502020204030204" pitchFamily="34" charset="0"/>
                        </a:rPr>
                        <a:t> MS v curlingu 2025 Kanada</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cs-CZ" sz="1400" b="0" i="0" u="none" strike="noStrike" dirty="0">
                          <a:solidFill>
                            <a:srgbClr val="000000"/>
                          </a:solidFill>
                          <a:effectLst/>
                          <a:latin typeface="Calibri" panose="020F0502020204030204" pitchFamily="34" charset="0"/>
                        </a:rPr>
                        <a:t>45</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2,58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508</a:t>
                      </a:r>
                    </a:p>
                  </a:txBody>
                  <a:tcPr marL="9525" marR="0" marT="9525" marB="0" anchor="ctr"/>
                </a:tc>
                <a:tc>
                  <a:txBody>
                    <a:bodyPr/>
                    <a:lstStyle/>
                    <a:p>
                      <a:pPr algn="ctr" fontAlgn="b"/>
                      <a:r>
                        <a:rPr lang="cs-CZ" sz="1400" b="0"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400" b="1" i="0" u="none" strike="noStrike" dirty="0">
                          <a:solidFill>
                            <a:srgbClr val="000000"/>
                          </a:solidFill>
                          <a:effectLst/>
                          <a:latin typeface="Calibri" panose="020F0502020204030204" pitchFamily="34" charset="0"/>
                        </a:rPr>
                        <a:t>46</a:t>
                      </a:r>
                    </a:p>
                  </a:txBody>
                  <a:tcPr marL="9525" marR="0" marT="9525" marB="0" anchor="ctr"/>
                </a:tc>
                <a:extLst>
                  <a:ext uri="{0D108BD9-81ED-4DB2-BD59-A6C34878D82A}">
                    <a16:rowId xmlns:a16="http://schemas.microsoft.com/office/drawing/2014/main" val="865620576"/>
                  </a:ext>
                </a:extLst>
              </a:tr>
            </a:tbl>
          </a:graphicData>
        </a:graphic>
      </p:graphicFrame>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407367" y="429071"/>
            <a:ext cx="11377266" cy="998562"/>
          </a:xfrm>
          <a:prstGeom prst="roundRect">
            <a:avLst>
              <a:gd name="adj" fmla="val 9792"/>
            </a:avLst>
          </a:prstGeom>
          <a:noFill/>
          <a:ln>
            <a:noFill/>
          </a:ln>
        </p:spPr>
        <p:txBody>
          <a:bodyPr lIns="91431" tIns="45716" rIns="91431" bIns="45716"/>
          <a:lstStyle/>
          <a:p>
            <a:pPr marL="1588" indent="-1588" algn="ctr" defTabSz="271463">
              <a:lnSpc>
                <a:spcPct val="90000"/>
              </a:lnSpc>
              <a:spcBef>
                <a:spcPts val="200"/>
              </a:spcBef>
              <a:spcAft>
                <a:spcPct val="20000"/>
              </a:spcAft>
              <a:tabLst>
                <a:tab pos="631825" algn="l"/>
              </a:tabLst>
              <a:defRPr/>
            </a:pPr>
            <a:r>
              <a:rPr lang="cs-CZ" sz="2100" b="1" dirty="0">
                <a:solidFill>
                  <a:prstClr val="black"/>
                </a:solidFill>
                <a:latin typeface="Calibri" pitchFamily="34" charset="0"/>
              </a:rPr>
              <a:t>2025: PŘEHLED A SLEDOVANOST VYSÍLANÝCH MISTROVSTVÍ SVĚTA A EVROPY</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živá v TV +TS0-3, CS 4+</a:t>
            </a:r>
            <a:endParaRPr lang="cs-CZ" sz="1300" dirty="0">
              <a:solidFill>
                <a:prstClr val="black"/>
              </a:solidFill>
              <a:latin typeface="Calibri" pitchFamily="34" charset="0"/>
            </a:endParaRPr>
          </a:p>
        </p:txBody>
      </p:sp>
      <p:pic>
        <p:nvPicPr>
          <p:cNvPr id="3" name="Obrázek 6">
            <a:extLst>
              <a:ext uri="{FF2B5EF4-FFF2-40B4-BE49-F238E27FC236}">
                <a16:creationId xmlns:a16="http://schemas.microsoft.com/office/drawing/2014/main" id="{FBA9B2A8-466F-B400-67F2-21C97F4C0FA3}"/>
              </a:ext>
            </a:extLst>
          </p:cNvPr>
          <p:cNvPicPr>
            <a:picLocks/>
          </p:cNvPicPr>
          <p:nvPr/>
        </p:nvPicPr>
        <p:blipFill>
          <a:blip r:embed="rId3"/>
          <a:srcRect/>
          <a:stretch>
            <a:fillRect/>
          </a:stretch>
        </p:blipFill>
        <p:spPr bwMode="auto">
          <a:xfrm>
            <a:off x="371364" y="6450012"/>
            <a:ext cx="11449272" cy="75600"/>
          </a:xfrm>
          <a:prstGeom prst="rect">
            <a:avLst/>
          </a:prstGeom>
          <a:noFill/>
          <a:ln w="9525">
            <a:noFill/>
            <a:miter lim="800000"/>
            <a:headEnd/>
            <a:tailEnd/>
          </a:ln>
        </p:spPr>
      </p:pic>
      <p:sp>
        <p:nvSpPr>
          <p:cNvPr id="4" name="Zástupný symbol pro datum 7">
            <a:extLst>
              <a:ext uri="{FF2B5EF4-FFF2-40B4-BE49-F238E27FC236}">
                <a16:creationId xmlns:a16="http://schemas.microsoft.com/office/drawing/2014/main" id="{D9B3A589-EC82-35D9-2261-8F30A786727F}"/>
              </a:ext>
            </a:extLst>
          </p:cNvPr>
          <p:cNvSpPr txBox="1">
            <a:spLocks/>
          </p:cNvSpPr>
          <p:nvPr/>
        </p:nvSpPr>
        <p:spPr bwMode="auto">
          <a:xfrm>
            <a:off x="372505" y="6500720"/>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2026</a:t>
            </a:r>
            <a:endParaRPr lang="cs-CZ" sz="1200" b="1" dirty="0">
              <a:solidFill>
                <a:srgbClr val="1A1F52"/>
              </a:solidFill>
              <a:latin typeface="+mj-lt"/>
              <a:cs typeface="Arial" charset="0"/>
            </a:endParaRPr>
          </a:p>
        </p:txBody>
      </p:sp>
      <p:sp>
        <p:nvSpPr>
          <p:cNvPr id="5" name="Zástupný symbol pro číslo snímku 2">
            <a:extLst>
              <a:ext uri="{FF2B5EF4-FFF2-40B4-BE49-F238E27FC236}">
                <a16:creationId xmlns:a16="http://schemas.microsoft.com/office/drawing/2014/main" id="{4E2D6ED3-1C26-4F64-CA1C-3ED356E31494}"/>
              </a:ext>
            </a:extLst>
          </p:cNvPr>
          <p:cNvSpPr>
            <a:spLocks noGrp="1"/>
          </p:cNvSpPr>
          <p:nvPr>
            <p:ph type="sldNum" sz="quarter" idx="12"/>
          </p:nvPr>
        </p:nvSpPr>
        <p:spPr>
          <a:xfrm>
            <a:off x="11550388" y="6601354"/>
            <a:ext cx="364602" cy="210836"/>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99</a:t>
            </a:fld>
            <a:endParaRPr lang="cs-CZ" sz="1100" dirty="0">
              <a:solidFill>
                <a:srgbClr val="1A1F52"/>
              </a:solidFill>
              <a:latin typeface="+mj-lt"/>
              <a:cs typeface="Arial" charset="0"/>
            </a:endParaRPr>
          </a:p>
        </p:txBody>
      </p:sp>
      <p:sp>
        <p:nvSpPr>
          <p:cNvPr id="6" name="Zástupný symbol pro datum 7">
            <a:extLst>
              <a:ext uri="{FF2B5EF4-FFF2-40B4-BE49-F238E27FC236}">
                <a16:creationId xmlns:a16="http://schemas.microsoft.com/office/drawing/2014/main" id="{F85FF509-78E5-CF58-6808-C8035F92869F}"/>
              </a:ext>
            </a:extLst>
          </p:cNvPr>
          <p:cNvSpPr txBox="1">
            <a:spLocks/>
          </p:cNvSpPr>
          <p:nvPr/>
        </p:nvSpPr>
        <p:spPr bwMode="auto">
          <a:xfrm>
            <a:off x="392400"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defRPr/>
            </a:pPr>
            <a:r>
              <a:rPr lang="cs-CZ" sz="1400" dirty="0">
                <a:latin typeface="Calibri"/>
              </a:rPr>
              <a:t>B. PLNĚNÍ OBECNÝCH CÍLŮ</a:t>
            </a:r>
          </a:p>
        </p:txBody>
      </p:sp>
      <p:sp>
        <p:nvSpPr>
          <p:cNvPr id="7" name="Zástupný symbol pro datum 7">
            <a:extLst>
              <a:ext uri="{FF2B5EF4-FFF2-40B4-BE49-F238E27FC236}">
                <a16:creationId xmlns:a16="http://schemas.microsoft.com/office/drawing/2014/main" id="{D7D481FF-1363-D44D-9BAE-7BA07E857B36}"/>
              </a:ext>
            </a:extLst>
          </p:cNvPr>
          <p:cNvSpPr txBox="1">
            <a:spLocks/>
          </p:cNvSpPr>
          <p:nvPr/>
        </p:nvSpPr>
        <p:spPr bwMode="auto">
          <a:xfrm>
            <a:off x="6972818" y="45810"/>
            <a:ext cx="486054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p>
        </p:txBody>
      </p:sp>
      <p:sp>
        <p:nvSpPr>
          <p:cNvPr id="8" name="TextovéPole 7">
            <a:extLst>
              <a:ext uri="{FF2B5EF4-FFF2-40B4-BE49-F238E27FC236}">
                <a16:creationId xmlns:a16="http://schemas.microsoft.com/office/drawing/2014/main" id="{FC0DEE7D-BBD9-A2AA-66F4-9DDDD835DF7B}"/>
              </a:ext>
            </a:extLst>
          </p:cNvPr>
          <p:cNvSpPr txBox="1"/>
          <p:nvPr/>
        </p:nvSpPr>
        <p:spPr>
          <a:xfrm>
            <a:off x="8184233" y="6546564"/>
            <a:ext cx="3391604" cy="260543"/>
          </a:xfrm>
          <a:prstGeom prst="rect">
            <a:avLst/>
          </a:prstGeom>
          <a:noFill/>
        </p:spPr>
        <p:txBody>
          <a:bodyPr wrap="square" lIns="0" rtlCol="0">
            <a:spAutoFit/>
          </a:bodyPr>
          <a:lstStyle/>
          <a:p>
            <a:pPr marL="0" marR="0" lvl="0" indent="0" algn="r" defTabSz="914400" rtl="0" eaLnBrk="1" fontAlgn="base" latinLnBrk="0" hangingPunct="1">
              <a:lnSpc>
                <a:spcPct val="110000"/>
              </a:lnSpc>
              <a:spcBef>
                <a:spcPct val="0"/>
              </a:spcBef>
              <a:spcAft>
                <a:spcPct val="0"/>
              </a:spcAft>
              <a:buClrTx/>
              <a:buSzTx/>
              <a:buFontTx/>
              <a:buNone/>
              <a:tabLst/>
              <a:defRPr/>
            </a:pPr>
            <a:r>
              <a:rPr kumimoji="0" lang="cs-CZ" sz="1000" b="0" u="none" strike="noStrike" kern="1200" cap="none" spc="0" normalizeH="0" baseline="0" noProof="0" dirty="0">
                <a:ln>
                  <a:noFill/>
                </a:ln>
                <a:solidFill>
                  <a:prstClr val="black"/>
                </a:solidFill>
                <a:effectLst/>
                <a:uLnTx/>
                <a:uFillTx/>
                <a:latin typeface="Calibri"/>
                <a:ea typeface="+mn-ea"/>
                <a:cs typeface="+mn-cs"/>
              </a:rPr>
              <a:t>* Do průměru jsou započítány i přenosy z </a:t>
            </a:r>
            <a:r>
              <a:rPr kumimoji="0" lang="pl-PL" sz="1000" b="0" u="none" strike="noStrike" kern="1200" cap="none" spc="0" normalizeH="0" baseline="0" noProof="0" dirty="0">
                <a:ln>
                  <a:noFill/>
                </a:ln>
                <a:solidFill>
                  <a:prstClr val="black"/>
                </a:solidFill>
                <a:effectLst/>
                <a:uLnTx/>
                <a:uFillTx/>
                <a:latin typeface="Calibri"/>
                <a:ea typeface="+mn-ea"/>
                <a:cs typeface="+mn-cs"/>
              </a:rPr>
              <a:t>konce roku 2024. </a:t>
            </a:r>
            <a:endParaRPr kumimoji="0" lang="cs-CZ" sz="1000" b="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198837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110183</TotalTime>
  <Words>30190</Words>
  <Application>Microsoft Office PowerPoint</Application>
  <PresentationFormat>Širokoúhlá obrazovka</PresentationFormat>
  <Paragraphs>4337</Paragraphs>
  <Slides>171</Slides>
  <Notes>170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171</vt:i4>
      </vt:variant>
    </vt:vector>
  </HeadingPairs>
  <TitlesOfParts>
    <vt:vector size="179" baseType="lpstr">
      <vt:lpstr>Aptos</vt:lpstr>
      <vt:lpstr>Aptos Display</vt:lpstr>
      <vt:lpstr>Arial</vt:lpstr>
      <vt:lpstr>Calibri</vt:lpstr>
      <vt:lpstr>Courier New</vt:lpstr>
      <vt:lpstr>SourceSansPro</vt:lpstr>
      <vt:lpstr>Wingdings</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Uspokojování cílových skupin</dc:title>
  <dc:creator>Týmová Renata</dc:creator>
  <cp:lastModifiedBy>Jiří</cp:lastModifiedBy>
  <cp:revision>5445</cp:revision>
  <cp:lastPrinted>2026-03-18T07:25:41Z</cp:lastPrinted>
  <dcterms:created xsi:type="dcterms:W3CDTF">2012-01-05T13:02:36Z</dcterms:created>
  <dcterms:modified xsi:type="dcterms:W3CDTF">2026-03-18T15:18:43Z</dcterms:modified>
</cp:coreProperties>
</file>