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charts/chart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8.xml" ContentType="application/vnd.openxmlformats-officedocument.drawingml.chart+xml"/>
  <Override PartName="/ppt/notesSlides/notesSlide44.xml" ContentType="application/vnd.openxmlformats-officedocument.presentationml.notesSlide+xml"/>
  <Override PartName="/ppt/charts/chart9.xml" ContentType="application/vnd.openxmlformats-officedocument.drawingml.chart+xml"/>
  <Override PartName="/ppt/notesSlides/notesSlide45.xml" ContentType="application/vnd.openxmlformats-officedocument.presentationml.notesSlide+xml"/>
  <Override PartName="/ppt/charts/chart10.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1.xml" ContentType="application/vnd.openxmlformats-officedocument.drawingml.chart+xml"/>
  <Override PartName="/ppt/notesSlides/notesSlide48.xml" ContentType="application/vnd.openxmlformats-officedocument.presentationml.notesSlide+xml"/>
  <Override PartName="/ppt/charts/chart12.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3.xml" ContentType="application/vnd.openxmlformats-officedocument.drawingml.chart+xml"/>
  <Override PartName="/ppt/notesSlides/notesSlide51.xml" ContentType="application/vnd.openxmlformats-officedocument.presentationml.notesSlide+xml"/>
  <Override PartName="/ppt/charts/chart14.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55.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9.xml" ContentType="application/vnd.openxmlformats-officedocument.drawingml.chart+xml"/>
  <Override PartName="/ppt/notesSlides/notesSlide66.xml" ContentType="application/vnd.openxmlformats-officedocument.presentationml.notesSlide+xml"/>
  <Override PartName="/ppt/charts/chart20.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1.xml" ContentType="application/vnd.openxmlformats-officedocument.drawingml.chart+xml"/>
  <Override PartName="/ppt/notesSlides/notesSlide69.xml" ContentType="application/vnd.openxmlformats-officedocument.presentationml.notesSlide+xml"/>
  <Override PartName="/ppt/charts/chart22.xml" ContentType="application/vnd.openxmlformats-officedocument.drawingml.chart+xml"/>
  <Override PartName="/ppt/notesSlides/notesSlide70.xml" ContentType="application/vnd.openxmlformats-officedocument.presentationml.notesSlide+xml"/>
  <Override PartName="/ppt/charts/chart23.xml" ContentType="application/vnd.openxmlformats-officedocument.drawingml.chart+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24.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25.xml" ContentType="application/vnd.openxmlformats-officedocument.drawingml.chart+xml"/>
  <Override PartName="/ppt/notesSlides/notesSlide79.xml" ContentType="application/vnd.openxmlformats-officedocument.presentationml.notesSlide+xml"/>
  <Override PartName="/ppt/charts/chart26.xml" ContentType="application/vnd.openxmlformats-officedocument.drawingml.chart+xml"/>
  <Override PartName="/ppt/notesSlides/notesSlide80.xml" ContentType="application/vnd.openxmlformats-officedocument.presentationml.notesSlide+xml"/>
  <Override PartName="/ppt/charts/chart27.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28.xml" ContentType="application/vnd.openxmlformats-officedocument.drawingml.chart+xml"/>
  <Override PartName="/ppt/notesSlides/notesSlide83.xml" ContentType="application/vnd.openxmlformats-officedocument.presentationml.notesSlide+xml"/>
  <Override PartName="/ppt/charts/chart29.xml" ContentType="application/vnd.openxmlformats-officedocument.drawingml.chart+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30.xml" ContentType="application/vnd.openxmlformats-officedocument.drawingml.chart+xml"/>
  <Override PartName="/ppt/notesSlides/notesSlide89.xml" ContentType="application/vnd.openxmlformats-officedocument.presentationml.notesSlide+xml"/>
  <Override PartName="/ppt/charts/chart31.xml" ContentType="application/vnd.openxmlformats-officedocument.drawingml.chart+xml"/>
  <Override PartName="/ppt/notesSlides/notesSlide90.xml" ContentType="application/vnd.openxmlformats-officedocument.presentationml.notesSlide+xml"/>
  <Override PartName="/ppt/charts/chart32.xml" ContentType="application/vnd.openxmlformats-officedocument.drawingml.chart+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rts/chart33.xml" ContentType="application/vnd.openxmlformats-officedocument.drawingml.chart+xml"/>
  <Override PartName="/ppt/notesSlides/notesSlide94.xml" ContentType="application/vnd.openxmlformats-officedocument.presentationml.notesSlide+xml"/>
  <Override PartName="/ppt/charts/chart34.xml" ContentType="application/vnd.openxmlformats-officedocument.drawingml.chart+xml"/>
  <Override PartName="/ppt/notesSlides/notesSlide95.xml" ContentType="application/vnd.openxmlformats-officedocument.presentationml.notesSlide+xml"/>
  <Override PartName="/ppt/charts/chart35.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rts/chart36.xml" ContentType="application/vnd.openxmlformats-officedocument.drawingml.chart+xml"/>
  <Override PartName="/ppt/notesSlides/notesSlide106.xml" ContentType="application/vnd.openxmlformats-officedocument.presentationml.notesSlide+xml"/>
  <Override PartName="/ppt/charts/chart37.xml" ContentType="application/vnd.openxmlformats-officedocument.drawingml.chart+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110.xml" ContentType="application/vnd.openxmlformats-officedocument.presentationml.notesSlide+xml"/>
  <Override PartName="/ppt/charts/chart41.xml" ContentType="application/vnd.openxmlformats-officedocument.drawingml.chart+xml"/>
  <Override PartName="/ppt/notesSlides/notesSlide111.xml" ContentType="application/vnd.openxmlformats-officedocument.presentationml.notesSlide+xml"/>
  <Override PartName="/ppt/charts/chart42.xml" ContentType="application/vnd.openxmlformats-officedocument.drawingml.chart+xml"/>
  <Override PartName="/ppt/drawings/drawing1.xml" ContentType="application/vnd.openxmlformats-officedocument.drawingml.chartshapes+xml"/>
  <Override PartName="/ppt/charts/chart43.xml" ContentType="application/vnd.openxmlformats-officedocument.drawingml.chart+xml"/>
  <Override PartName="/ppt/drawings/drawing2.xml" ContentType="application/vnd.openxmlformats-officedocument.drawingml.chartshapes+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harts/chart44.xml" ContentType="application/vnd.openxmlformats-officedocument.drawingml.chart+xml"/>
  <Override PartName="/ppt/notesSlides/notesSlide114.xml" ContentType="application/vnd.openxmlformats-officedocument.presentationml.notesSlide+xml"/>
  <Override PartName="/ppt/charts/chart45.xml" ContentType="application/vnd.openxmlformats-officedocument.drawingml.chart+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rts/chart46.xml" ContentType="application/vnd.openxmlformats-officedocument.drawingml.chart+xml"/>
  <Override PartName="/ppt/notesSlides/notesSlide118.xml" ContentType="application/vnd.openxmlformats-officedocument.presentationml.notesSlide+xml"/>
  <Override PartName="/ppt/charts/chart47.xml" ContentType="application/vnd.openxmlformats-officedocument.drawingml.chart+xml"/>
  <Override PartName="/ppt/notesSlides/notesSlide119.xml" ContentType="application/vnd.openxmlformats-officedocument.presentationml.notesSlide+xml"/>
  <Override PartName="/ppt/charts/chart48.xml" ContentType="application/vnd.openxmlformats-officedocument.drawingml.chart+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charts/chart49.xml" ContentType="application/vnd.openxmlformats-officedocument.drawingml.chart+xml"/>
  <Override PartName="/ppt/notesSlides/notesSlide123.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charts/chart53.xml" ContentType="application/vnd.openxmlformats-officedocument.drawingml.chart+xml"/>
  <Override PartName="/ppt/notesSlides/notesSlide131.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notesSlides/notesSlide132.xml" ContentType="application/vnd.openxmlformats-officedocument.presentationml.notesSlide+xml"/>
  <Override PartName="/ppt/charts/chart60.xml" ContentType="application/vnd.openxmlformats-officedocument.drawingml.chart+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charts/chart61.xml" ContentType="application/vnd.openxmlformats-officedocument.drawingml.chart+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charts/chart62.xml" ContentType="application/vnd.openxmlformats-officedocument.drawingml.chart+xml"/>
  <Override PartName="/ppt/notesSlides/notesSlide138.xml" ContentType="application/vnd.openxmlformats-officedocument.presentationml.notesSlide+xml"/>
  <Override PartName="/ppt/charts/chart63.xml" ContentType="application/vnd.openxmlformats-officedocument.drawingml.chart+xml"/>
  <Override PartName="/ppt/notesSlides/notesSlide139.xml" ContentType="application/vnd.openxmlformats-officedocument.presentationml.notesSlide+xml"/>
  <Override PartName="/ppt/charts/chart64.xml" ContentType="application/vnd.openxmlformats-officedocument.drawingml.chart+xml"/>
  <Override PartName="/ppt/notesSlides/notesSlide140.xml" ContentType="application/vnd.openxmlformats-officedocument.presentationml.notesSlide+xml"/>
  <Override PartName="/ppt/charts/chart65.xml" ContentType="application/vnd.openxmlformats-officedocument.drawingml.chart+xml"/>
  <Override PartName="/ppt/notesSlides/notesSlide141.xml" ContentType="application/vnd.openxmlformats-officedocument.presentationml.notesSlide+xml"/>
  <Override PartName="/ppt/charts/chart66.xml" ContentType="application/vnd.openxmlformats-officedocument.drawingml.chart+xml"/>
  <Override PartName="/ppt/notesSlides/notesSlide142.xml" ContentType="application/vnd.openxmlformats-officedocument.presentationml.notesSlide+xml"/>
  <Override PartName="/ppt/charts/chart67.xml" ContentType="application/vnd.openxmlformats-officedocument.drawingml.chart+xml"/>
  <Override PartName="/ppt/notesSlides/notesSlide143.xml" ContentType="application/vnd.openxmlformats-officedocument.presentationml.notesSlide+xml"/>
  <Override PartName="/ppt/charts/chart68.xml" ContentType="application/vnd.openxmlformats-officedocument.drawingml.chart+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charts/chart69.xml" ContentType="application/vnd.openxmlformats-officedocument.drawingml.chart+xml"/>
  <Override PartName="/ppt/notesSlides/notesSlide147.xml" ContentType="application/vnd.openxmlformats-officedocument.presentationml.notesSlide+xml"/>
  <Override PartName="/ppt/charts/chart70.xml" ContentType="application/vnd.openxmlformats-officedocument.drawingml.chart+xml"/>
  <Override PartName="/ppt/notesSlides/notesSlide148.xml" ContentType="application/vnd.openxmlformats-officedocument.presentationml.notesSlide+xml"/>
  <Override PartName="/ppt/charts/chart71.xml" ContentType="application/vnd.openxmlformats-officedocument.drawingml.chart+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charts/chart72.xml" ContentType="application/vnd.openxmlformats-officedocument.drawingml.chart+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charts/chart73.xml" ContentType="application/vnd.openxmlformats-officedocument.drawingml.chart+xml"/>
  <Override PartName="/ppt/notesSlides/notesSlide156.xml" ContentType="application/vnd.openxmlformats-officedocument.presentationml.notesSlide+xml"/>
  <Override PartName="/ppt/charts/chart74.xml" ContentType="application/vnd.openxmlformats-officedocument.drawingml.chart+xml"/>
  <Override PartName="/ppt/charts/chart75.xml" ContentType="application/vnd.openxmlformats-officedocument.drawingml.chart+xml"/>
  <Override PartName="/ppt/notesSlides/notesSlide157.xml" ContentType="application/vnd.openxmlformats-officedocument.presentationml.notesSlide+xml"/>
  <Override PartName="/ppt/charts/chart76.xml" ContentType="application/vnd.openxmlformats-officedocument.drawingml.chart+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charts/chart77.xml" ContentType="application/vnd.openxmlformats-officedocument.drawingml.chart+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0"/>
  </p:notesMasterIdLst>
  <p:handoutMasterIdLst>
    <p:handoutMasterId r:id="rId181"/>
  </p:handoutMasterIdLst>
  <p:sldIdLst>
    <p:sldId id="574" r:id="rId2"/>
    <p:sldId id="1029" r:id="rId3"/>
    <p:sldId id="1002" r:id="rId4"/>
    <p:sldId id="1030" r:id="rId5"/>
    <p:sldId id="1032" r:id="rId6"/>
    <p:sldId id="1033" r:id="rId7"/>
    <p:sldId id="1034" r:id="rId8"/>
    <p:sldId id="1335" r:id="rId9"/>
    <p:sldId id="1387" r:id="rId10"/>
    <p:sldId id="1272" r:id="rId11"/>
    <p:sldId id="1037" r:id="rId12"/>
    <p:sldId id="1038" r:id="rId13"/>
    <p:sldId id="1039" r:id="rId14"/>
    <p:sldId id="890" r:id="rId15"/>
    <p:sldId id="1286" r:id="rId16"/>
    <p:sldId id="1330" r:id="rId17"/>
    <p:sldId id="1287" r:id="rId18"/>
    <p:sldId id="1040" r:id="rId19"/>
    <p:sldId id="1041" r:id="rId20"/>
    <p:sldId id="988" r:id="rId21"/>
    <p:sldId id="1392" r:id="rId22"/>
    <p:sldId id="1042" r:id="rId23"/>
    <p:sldId id="1044" r:id="rId24"/>
    <p:sldId id="1207" r:id="rId25"/>
    <p:sldId id="1210" r:id="rId26"/>
    <p:sldId id="1209" r:id="rId27"/>
    <p:sldId id="1208" r:id="rId28"/>
    <p:sldId id="1020" r:id="rId29"/>
    <p:sldId id="1021" r:id="rId30"/>
    <p:sldId id="1081" r:id="rId31"/>
    <p:sldId id="1082" r:id="rId32"/>
    <p:sldId id="1386" r:id="rId33"/>
    <p:sldId id="1393" r:id="rId34"/>
    <p:sldId id="902" r:id="rId35"/>
    <p:sldId id="1076" r:id="rId36"/>
    <p:sldId id="1046" r:id="rId37"/>
    <p:sldId id="1047" r:id="rId38"/>
    <p:sldId id="1211" r:id="rId39"/>
    <p:sldId id="917" r:id="rId40"/>
    <p:sldId id="1243" r:id="rId41"/>
    <p:sldId id="1005" r:id="rId42"/>
    <p:sldId id="1006" r:id="rId43"/>
    <p:sldId id="1048" r:id="rId44"/>
    <p:sldId id="1368" r:id="rId45"/>
    <p:sldId id="1369" r:id="rId46"/>
    <p:sldId id="1173" r:id="rId47"/>
    <p:sldId id="1049" r:id="rId48"/>
    <p:sldId id="1256" r:id="rId49"/>
    <p:sldId id="1065" r:id="rId50"/>
    <p:sldId id="1302" r:id="rId51"/>
    <p:sldId id="1303" r:id="rId52"/>
    <p:sldId id="1304" r:id="rId53"/>
    <p:sldId id="1066" r:id="rId54"/>
    <p:sldId id="993" r:id="rId55"/>
    <p:sldId id="1015" r:id="rId56"/>
    <p:sldId id="1101" r:id="rId57"/>
    <p:sldId id="1175" r:id="rId58"/>
    <p:sldId id="1261" r:id="rId59"/>
    <p:sldId id="1262" r:id="rId60"/>
    <p:sldId id="1381" r:id="rId61"/>
    <p:sldId id="1394" r:id="rId62"/>
    <p:sldId id="1395" r:id="rId63"/>
    <p:sldId id="1396" r:id="rId64"/>
    <p:sldId id="1397" r:id="rId65"/>
    <p:sldId id="1138" r:id="rId66"/>
    <p:sldId id="1196" r:id="rId67"/>
    <p:sldId id="1051" r:id="rId68"/>
    <p:sldId id="1052" r:id="rId69"/>
    <p:sldId id="1053" r:id="rId70"/>
    <p:sldId id="1054" r:id="rId71"/>
    <p:sldId id="1179" r:id="rId72"/>
    <p:sldId id="1055" r:id="rId73"/>
    <p:sldId id="1056" r:id="rId74"/>
    <p:sldId id="1307" r:id="rId75"/>
    <p:sldId id="1384" r:id="rId76"/>
    <p:sldId id="1385" r:id="rId77"/>
    <p:sldId id="1103" r:id="rId78"/>
    <p:sldId id="1263" r:id="rId79"/>
    <p:sldId id="1264" r:id="rId80"/>
    <p:sldId id="1265" r:id="rId81"/>
    <p:sldId id="1370" r:id="rId82"/>
    <p:sldId id="792" r:id="rId83"/>
    <p:sldId id="1223" r:id="rId84"/>
    <p:sldId id="1266" r:id="rId85"/>
    <p:sldId id="1267" r:id="rId86"/>
    <p:sldId id="1371" r:id="rId87"/>
    <p:sldId id="1270" r:id="rId88"/>
    <p:sldId id="1110" r:id="rId89"/>
    <p:sldId id="1268" r:id="rId90"/>
    <p:sldId id="788" r:id="rId91"/>
    <p:sldId id="1372" r:id="rId92"/>
    <p:sldId id="1314" r:id="rId93"/>
    <p:sldId id="1252" r:id="rId94"/>
    <p:sldId id="1297" r:id="rId95"/>
    <p:sldId id="1245" r:id="rId96"/>
    <p:sldId id="1257" r:id="rId97"/>
    <p:sldId id="1291" r:id="rId98"/>
    <p:sldId id="1254" r:id="rId99"/>
    <p:sldId id="1301" r:id="rId100"/>
    <p:sldId id="1298" r:id="rId101"/>
    <p:sldId id="1299" r:id="rId102"/>
    <p:sldId id="1300" r:id="rId103"/>
    <p:sldId id="1296" r:id="rId104"/>
    <p:sldId id="1373" r:id="rId105"/>
    <p:sldId id="1113" r:id="rId106"/>
    <p:sldId id="861" r:id="rId107"/>
    <p:sldId id="1114" r:id="rId108"/>
    <p:sldId id="1374" r:id="rId109"/>
    <p:sldId id="1115" r:id="rId110"/>
    <p:sldId id="865" r:id="rId111"/>
    <p:sldId id="1026" r:id="rId112"/>
    <p:sldId id="1375" r:id="rId113"/>
    <p:sldId id="942" r:id="rId114"/>
    <p:sldId id="944" r:id="rId115"/>
    <p:sldId id="1376" r:id="rId116"/>
    <p:sldId id="1011" r:id="rId117"/>
    <p:sldId id="1116" r:id="rId118"/>
    <p:sldId id="1062" r:id="rId119"/>
    <p:sldId id="880" r:id="rId120"/>
    <p:sldId id="1280" r:id="rId121"/>
    <p:sldId id="1281" r:id="rId122"/>
    <p:sldId id="1315" r:id="rId123"/>
    <p:sldId id="1031" r:id="rId124"/>
    <p:sldId id="1377" r:id="rId125"/>
    <p:sldId id="1309" r:id="rId126"/>
    <p:sldId id="1310" r:id="rId127"/>
    <p:sldId id="1186" r:id="rId128"/>
    <p:sldId id="1328" r:id="rId129"/>
    <p:sldId id="1329" r:id="rId130"/>
    <p:sldId id="1187" r:id="rId131"/>
    <p:sldId id="1250" r:id="rId132"/>
    <p:sldId id="1120" r:id="rId133"/>
    <p:sldId id="1378" r:id="rId134"/>
    <p:sldId id="1379" r:id="rId135"/>
    <p:sldId id="1121" r:id="rId136"/>
    <p:sldId id="1380" r:id="rId137"/>
    <p:sldId id="1201" r:id="rId138"/>
    <p:sldId id="1202" r:id="rId139"/>
    <p:sldId id="1197" r:id="rId140"/>
    <p:sldId id="1019" r:id="rId141"/>
    <p:sldId id="1122" r:id="rId142"/>
    <p:sldId id="1212" r:id="rId143"/>
    <p:sldId id="999" r:id="rId144"/>
    <p:sldId id="1203" r:id="rId145"/>
    <p:sldId id="1191" r:id="rId146"/>
    <p:sldId id="1124" r:id="rId147"/>
    <p:sldId id="1125" r:id="rId148"/>
    <p:sldId id="1126" r:id="rId149"/>
    <p:sldId id="1327" r:id="rId150"/>
    <p:sldId id="1157" r:id="rId151"/>
    <p:sldId id="1158" r:id="rId152"/>
    <p:sldId id="1159" r:id="rId153"/>
    <p:sldId id="1160" r:id="rId154"/>
    <p:sldId id="1390" r:id="rId155"/>
    <p:sldId id="1161" r:id="rId156"/>
    <p:sldId id="1213" r:id="rId157"/>
    <p:sldId id="1162" r:id="rId158"/>
    <p:sldId id="1163" r:id="rId159"/>
    <p:sldId id="1311" r:id="rId160"/>
    <p:sldId id="1312" r:id="rId161"/>
    <p:sldId id="1313" r:id="rId162"/>
    <p:sldId id="1214" r:id="rId163"/>
    <p:sldId id="1168" r:id="rId164"/>
    <p:sldId id="1133" r:id="rId165"/>
    <p:sldId id="1337" r:id="rId166"/>
    <p:sldId id="1338" r:id="rId167"/>
    <p:sldId id="959" r:id="rId168"/>
    <p:sldId id="1339" r:id="rId169"/>
    <p:sldId id="956" r:id="rId170"/>
    <p:sldId id="1391" r:id="rId171"/>
    <p:sldId id="811" r:id="rId172"/>
    <p:sldId id="960" r:id="rId173"/>
    <p:sldId id="961" r:id="rId174"/>
    <p:sldId id="1249" r:id="rId175"/>
    <p:sldId id="1340" r:id="rId176"/>
    <p:sldId id="1342" r:id="rId177"/>
    <p:sldId id="1341" r:id="rId178"/>
    <p:sldId id="1388" r:id="rId179"/>
  </p:sldIdLst>
  <p:sldSz cx="9144000" cy="6858000" type="screen4x3"/>
  <p:notesSz cx="6797675" cy="9926638"/>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38" userDrawn="1">
          <p15:clr>
            <a:srgbClr val="A4A3A4"/>
          </p15:clr>
        </p15:guide>
        <p15:guide id="3" orient="horz" pos="3127">
          <p15:clr>
            <a:srgbClr val="A4A3A4"/>
          </p15:clr>
        </p15:guide>
        <p15:guide id="4" pos="214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60E55-56D5-D4EB-AF3F-1B8697A554AC}" name="Martin Převrátil" initials="MP" userId="d1c60d3c660951d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rtin" initials="M" lastIdx="3" clrIdx="0"/>
  <p:cmAuthor id="7" name="Týmová Renata" initials="TR [2]" lastIdx="32" clrIdx="7">
    <p:extLst>
      <p:ext uri="{19B8F6BF-5375-455C-9EA6-DF929625EA0E}">
        <p15:presenceInfo xmlns:p15="http://schemas.microsoft.com/office/powerpoint/2012/main" userId="S::Renata.Tymova@ceskatelevize.cz::cf80ccbc-0f2c-44bc-9882-7774fe360f74" providerId="AD"/>
      </p:ext>
    </p:extLst>
  </p:cmAuthor>
  <p:cmAuthor id="1" name="Martin Převrátil" initials="MP" lastIdx="71" clrIdx="1"/>
  <p:cmAuthor id="8" name="Budínský Tomáš" initials="BT" lastIdx="5" clrIdx="8">
    <p:extLst>
      <p:ext uri="{19B8F6BF-5375-455C-9EA6-DF929625EA0E}">
        <p15:presenceInfo xmlns:p15="http://schemas.microsoft.com/office/powerpoint/2012/main" userId="S-1-5-21-75052901-615651656-2079600828-4724" providerId="AD"/>
      </p:ext>
    </p:extLst>
  </p:cmAuthor>
  <p:cmAuthor id="2" name="Martin Převrátil" initials="MP [2]" lastIdx="6" clrIdx="2"/>
  <p:cmAuthor id="9" name="Sušanka Adam" initials="SA" lastIdx="7" clrIdx="9">
    <p:extLst>
      <p:ext uri="{19B8F6BF-5375-455C-9EA6-DF929625EA0E}">
        <p15:presenceInfo xmlns:p15="http://schemas.microsoft.com/office/powerpoint/2012/main" userId="S-1-5-21-75052901-615651656-2079600828-146658" providerId="AD"/>
      </p:ext>
    </p:extLst>
  </p:cmAuthor>
  <p:cmAuthor id="3" name="Londinová Markéta" initials="LM" lastIdx="19" clrIdx="3"/>
  <p:cmAuthor id="4" name="Kubíček Jiří" initials="" lastIdx="0" clrIdx="4"/>
  <p:cmAuthor id="5" name="Kubíček Jiří" initials="KJ" lastIdx="6" clrIdx="5">
    <p:extLst>
      <p:ext uri="{19B8F6BF-5375-455C-9EA6-DF929625EA0E}">
        <p15:presenceInfo xmlns:p15="http://schemas.microsoft.com/office/powerpoint/2012/main" userId="S-1-5-21-75052901-615651656-2079600828-17407" providerId="AD"/>
      </p:ext>
    </p:extLst>
  </p:cmAuthor>
  <p:cmAuthor id="6" name="Týmová Renata" initials="TR" lastIdx="8" clrIdx="6">
    <p:extLst>
      <p:ext uri="{19B8F6BF-5375-455C-9EA6-DF929625EA0E}">
        <p15:presenceInfo xmlns:p15="http://schemas.microsoft.com/office/powerpoint/2012/main" userId="S-1-5-21-75052901-615651656-2079600828-193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00"/>
    <a:srgbClr val="FF66FF"/>
    <a:srgbClr val="A6A6A6"/>
    <a:srgbClr val="004000"/>
    <a:srgbClr val="FF8000"/>
    <a:srgbClr val="00009E"/>
    <a:srgbClr val="0000FF"/>
    <a:srgbClr val="00003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0" autoAdjust="0"/>
    <p:restoredTop sz="89708" autoAdjust="0"/>
  </p:normalViewPr>
  <p:slideViewPr>
    <p:cSldViewPr>
      <p:cViewPr varScale="1">
        <p:scale>
          <a:sx n="95" d="100"/>
          <a:sy n="95" d="100"/>
        </p:scale>
        <p:origin x="1650" y="96"/>
      </p:cViewPr>
      <p:guideLst>
        <p:guide orient="horz" pos="2160"/>
        <p:guide pos="2880"/>
      </p:guideLst>
    </p:cSldViewPr>
  </p:slideViewPr>
  <p:notesTextViewPr>
    <p:cViewPr>
      <p:scale>
        <a:sx n="1" d="1"/>
        <a:sy n="1" d="1"/>
      </p:scale>
      <p:origin x="0" y="0"/>
    </p:cViewPr>
  </p:notesTextViewPr>
  <p:sorterViewPr>
    <p:cViewPr>
      <p:scale>
        <a:sx n="150" d="100"/>
        <a:sy n="150" d="100"/>
      </p:scale>
      <p:origin x="0" y="-26148"/>
    </p:cViewPr>
  </p:sorterViewPr>
  <p:notesViewPr>
    <p:cSldViewPr>
      <p:cViewPr varScale="1">
        <p:scale>
          <a:sx n="65" d="100"/>
          <a:sy n="65" d="100"/>
        </p:scale>
        <p:origin x="3616" y="40"/>
      </p:cViewPr>
      <p:guideLst>
        <p:guide orient="horz" pos="3105"/>
        <p:guide pos="2138"/>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commentAuthors" Target="commentAuthor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microsoft.com/office/2018/10/relationships/authors" Target="author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4044281086107"/>
          <c:y val="2.7342597065240962E-2"/>
          <c:w val="0.52893106504147724"/>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List1!$A$2:$A$11</c:f>
              <c:strCache>
                <c:ptCount val="10"/>
                <c:pt idx="0">
                  <c:v>Průměrný týdenní zásah (reach) ČT v populaci (R, ATO)</c:v>
                </c:pt>
                <c:pt idx="1">
                  <c:v>Spokojenost s pořady ČT (Q, DKV)</c:v>
                </c:pt>
                <c:pt idx="2">
                  <c:v>Podíl vlastní tvorby na celku vysílání ČT (Q, PROVYS)</c:v>
                </c:pt>
                <c:pt idx="3">
                  <c:v>Originalita pořadů ČT (Q, DKV)</c:v>
                </c:pt>
                <c:pt idx="4">
                  <c:v>Zaujetí pořady ČT (I, DKV)</c:v>
                </c:pt>
                <c:pt idx="5">
                  <c:v>Důvěryhodnost ČT (Q, TRA)</c:v>
                </c:pt>
                <c:pt idx="6">
                  <c:v>Inovativnost ČT (Q, TRA)</c:v>
                </c:pt>
                <c:pt idx="7">
                  <c:v>Podíl premiér na celku vysílání ČT (Q, PROVYS)</c:v>
                </c:pt>
                <c:pt idx="8">
                  <c:v>Některý z kanálů ČT jako hlavní kanál diváka (Q, TRA)</c:v>
                </c:pt>
                <c:pt idx="9">
                  <c:v>Míra diskusí o pořadech ČT v rodině a mezi přáteli (I, TRA)</c:v>
                </c:pt>
              </c:strCache>
            </c:strRef>
          </c:cat>
          <c:val>
            <c:numRef>
              <c:f>List1!$B$2:$B$11</c:f>
              <c:numCache>
                <c:formatCode>General</c:formatCode>
                <c:ptCount val="10"/>
                <c:pt idx="0">
                  <c:v>70</c:v>
                </c:pt>
                <c:pt idx="1">
                  <c:v>83</c:v>
                </c:pt>
                <c:pt idx="2" formatCode="0">
                  <c:v>73</c:v>
                </c:pt>
                <c:pt idx="3">
                  <c:v>57</c:v>
                </c:pt>
                <c:pt idx="4">
                  <c:v>73</c:v>
                </c:pt>
                <c:pt idx="5">
                  <c:v>60</c:v>
                </c:pt>
                <c:pt idx="6">
                  <c:v>55</c:v>
                </c:pt>
                <c:pt idx="7" formatCode="0">
                  <c:v>39</c:v>
                </c:pt>
                <c:pt idx="8">
                  <c:v>32</c:v>
                </c:pt>
                <c:pt idx="9">
                  <c:v>42</c:v>
                </c:pt>
              </c:numCache>
            </c:numRef>
          </c:val>
          <c:extLst>
            <c:ext xmlns:c16="http://schemas.microsoft.com/office/drawing/2014/chart" uri="{C3380CC4-5D6E-409C-BE32-E72D297353CC}">
              <c16:uniqueId val="{00000000-D618-4998-9AB5-68BB36D9430A}"/>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List1!$A$2:$A$11</c:f>
              <c:strCache>
                <c:ptCount val="10"/>
                <c:pt idx="0">
                  <c:v>Průměrný týdenní zásah (reach) ČT v populaci (R, ATO)</c:v>
                </c:pt>
                <c:pt idx="1">
                  <c:v>Spokojenost s pořady ČT (Q, DKV)</c:v>
                </c:pt>
                <c:pt idx="2">
                  <c:v>Podíl vlastní tvorby na celku vysílání ČT (Q, PROVYS)</c:v>
                </c:pt>
                <c:pt idx="3">
                  <c:v>Originalita pořadů ČT (Q, DKV)</c:v>
                </c:pt>
                <c:pt idx="4">
                  <c:v>Zaujetí pořady ČT (I, DKV)</c:v>
                </c:pt>
                <c:pt idx="5">
                  <c:v>Důvěryhodnost ČT (Q, TRA)</c:v>
                </c:pt>
                <c:pt idx="6">
                  <c:v>Inovativnost ČT (Q, TRA)</c:v>
                </c:pt>
                <c:pt idx="7">
                  <c:v>Podíl premiér na celku vysílání ČT (Q, PROVYS)</c:v>
                </c:pt>
                <c:pt idx="8">
                  <c:v>Některý z kanálů ČT jako hlavní kanál diváka (Q, TRA)</c:v>
                </c:pt>
                <c:pt idx="9">
                  <c:v>Míra diskusí o pořadech ČT v rodině a mezi přáteli (I, TRA)</c:v>
                </c:pt>
              </c:strCache>
            </c:strRef>
          </c:cat>
          <c:val>
            <c:numRef>
              <c:f>List1!$C$2:$C$11</c:f>
              <c:numCache>
                <c:formatCode>0</c:formatCode>
                <c:ptCount val="10"/>
                <c:pt idx="0">
                  <c:v>73</c:v>
                </c:pt>
                <c:pt idx="1">
                  <c:v>84</c:v>
                </c:pt>
                <c:pt idx="2">
                  <c:v>74</c:v>
                </c:pt>
                <c:pt idx="3">
                  <c:v>55</c:v>
                </c:pt>
                <c:pt idx="4">
                  <c:v>75</c:v>
                </c:pt>
                <c:pt idx="5">
                  <c:v>63</c:v>
                </c:pt>
                <c:pt idx="6">
                  <c:v>56</c:v>
                </c:pt>
                <c:pt idx="7">
                  <c:v>34</c:v>
                </c:pt>
                <c:pt idx="8">
                  <c:v>32</c:v>
                </c:pt>
                <c:pt idx="9">
                  <c:v>42</c:v>
                </c:pt>
              </c:numCache>
            </c:numRef>
          </c:val>
          <c:extLst>
            <c:ext xmlns:c16="http://schemas.microsoft.com/office/drawing/2014/chart" uri="{C3380CC4-5D6E-409C-BE32-E72D297353CC}">
              <c16:uniqueId val="{00000001-D618-4998-9AB5-68BB36D9430A}"/>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List1!$A$2:$A$11</c:f>
              <c:strCache>
                <c:ptCount val="10"/>
                <c:pt idx="0">
                  <c:v>Průměrný týdenní zásah (reach) ČT v populaci (R, ATO)</c:v>
                </c:pt>
                <c:pt idx="1">
                  <c:v>Spokojenost s pořady ČT (Q, DKV)</c:v>
                </c:pt>
                <c:pt idx="2">
                  <c:v>Podíl vlastní tvorby na celku vysílání ČT (Q, PROVYS)</c:v>
                </c:pt>
                <c:pt idx="3">
                  <c:v>Originalita pořadů ČT (Q, DKV)</c:v>
                </c:pt>
                <c:pt idx="4">
                  <c:v>Zaujetí pořady ČT (I, DKV)</c:v>
                </c:pt>
                <c:pt idx="5">
                  <c:v>Důvěryhodnost ČT (Q, TRA)</c:v>
                </c:pt>
                <c:pt idx="6">
                  <c:v>Inovativnost ČT (Q, TRA)</c:v>
                </c:pt>
                <c:pt idx="7">
                  <c:v>Podíl premiér na celku vysílání ČT (Q, PROVYS)</c:v>
                </c:pt>
                <c:pt idx="8">
                  <c:v>Některý z kanálů ČT jako hlavní kanál diváka (Q, TRA)</c:v>
                </c:pt>
                <c:pt idx="9">
                  <c:v>Míra diskusí o pořadech ČT v rodině a mezi přáteli (I, TRA)</c:v>
                </c:pt>
              </c:strCache>
            </c:strRef>
          </c:cat>
          <c:val>
            <c:numRef>
              <c:f>List1!$D$2:$D$11</c:f>
              <c:numCache>
                <c:formatCode>0</c:formatCode>
                <c:ptCount val="10"/>
                <c:pt idx="0">
                  <c:v>74.400000000000006</c:v>
                </c:pt>
                <c:pt idx="1">
                  <c:v>82.4</c:v>
                </c:pt>
                <c:pt idx="2">
                  <c:v>74</c:v>
                </c:pt>
                <c:pt idx="3">
                  <c:v>59</c:v>
                </c:pt>
                <c:pt idx="4">
                  <c:v>71.8</c:v>
                </c:pt>
                <c:pt idx="5">
                  <c:v>63.8</c:v>
                </c:pt>
                <c:pt idx="6">
                  <c:v>59</c:v>
                </c:pt>
                <c:pt idx="7">
                  <c:v>37.239999999999995</c:v>
                </c:pt>
                <c:pt idx="8">
                  <c:v>35.6</c:v>
                </c:pt>
                <c:pt idx="9">
                  <c:v>39</c:v>
                </c:pt>
              </c:numCache>
            </c:numRef>
          </c:val>
          <c:extLst>
            <c:ext xmlns:c16="http://schemas.microsoft.com/office/drawing/2014/chart" uri="{C3380CC4-5D6E-409C-BE32-E72D297353CC}">
              <c16:uniqueId val="{00000002-D618-4998-9AB5-68BB36D9430A}"/>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min val="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2022</c:v>
                </c:pt>
              </c:strCache>
            </c:strRef>
          </c:tx>
          <c:spPr>
            <a:solidFill>
              <a:schemeClr val="accent1">
                <a:lumMod val="50000"/>
              </a:schemeClr>
            </a:solidFill>
          </c:spPr>
          <c:invertIfNegative val="0"/>
          <c:dPt>
            <c:idx val="0"/>
            <c:invertIfNegative val="0"/>
            <c:bubble3D val="0"/>
            <c:spPr>
              <a:solidFill>
                <a:srgbClr val="254061"/>
              </a:solidFill>
            </c:spPr>
            <c:extLst>
              <c:ext xmlns:c16="http://schemas.microsoft.com/office/drawing/2014/chart" uri="{C3380CC4-5D6E-409C-BE32-E72D297353CC}">
                <c16:uniqueId val="{00000000-CB6F-4F08-A7CA-DA554507C60C}"/>
              </c:ext>
            </c:extLst>
          </c:dPt>
          <c:dPt>
            <c:idx val="1"/>
            <c:invertIfNegative val="0"/>
            <c:bubble3D val="0"/>
            <c:spPr>
              <a:solidFill>
                <a:srgbClr val="FF0000"/>
              </a:solidFill>
            </c:spPr>
            <c:extLst>
              <c:ext xmlns:c16="http://schemas.microsoft.com/office/drawing/2014/chart" uri="{C3380CC4-5D6E-409C-BE32-E72D297353CC}">
                <c16:uniqueId val="{00000006-27B6-4944-807F-BE8B7A83FCA1}"/>
              </c:ext>
            </c:extLst>
          </c:dPt>
          <c:dPt>
            <c:idx val="2"/>
            <c:invertIfNegative val="0"/>
            <c:bubble3D val="0"/>
            <c:spPr>
              <a:solidFill>
                <a:srgbClr val="254061"/>
              </a:solidFill>
            </c:spPr>
            <c:extLst>
              <c:ext xmlns:c16="http://schemas.microsoft.com/office/drawing/2014/chart" uri="{C3380CC4-5D6E-409C-BE32-E72D297353CC}">
                <c16:uniqueId val="{00000000-0E62-4FC7-85A2-E3EAFE147124}"/>
              </c:ext>
            </c:extLst>
          </c:dPt>
          <c:dPt>
            <c:idx val="5"/>
            <c:invertIfNegative val="0"/>
            <c:bubble3D val="0"/>
            <c:spPr>
              <a:solidFill>
                <a:srgbClr val="254061"/>
              </a:solidFill>
            </c:spPr>
            <c:extLst>
              <c:ext xmlns:c16="http://schemas.microsoft.com/office/drawing/2014/chart" uri="{C3380CC4-5D6E-409C-BE32-E72D297353CC}">
                <c16:uniqueId val="{00000002-960D-4D09-9E84-DC3DCB0C7B2B}"/>
              </c:ext>
            </c:extLst>
          </c:dPt>
          <c:dLbls>
            <c:numFmt formatCode="#,##0" sourceLinked="0"/>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Český rozhlas</c:v>
                </c:pt>
                <c:pt idx="1">
                  <c:v>Česká televize</c:v>
                </c:pt>
                <c:pt idx="2">
                  <c:v>Hospodářské noviny</c:v>
                </c:pt>
                <c:pt idx="3">
                  <c:v>Seznam.cz/zpravy</c:v>
                </c:pt>
                <c:pt idx="4">
                  <c:v>CNN Prima News</c:v>
                </c:pt>
                <c:pt idx="5">
                  <c:v>Aktualne.cz</c:v>
                </c:pt>
                <c:pt idx="6">
                  <c:v>Novinky.cz</c:v>
                </c:pt>
                <c:pt idx="7">
                  <c:v>Deník</c:v>
                </c:pt>
                <c:pt idx="8">
                  <c:v>Frekvence 1</c:v>
                </c:pt>
                <c:pt idx="9">
                  <c:v>Lidové noviny</c:v>
                </c:pt>
                <c:pt idx="10">
                  <c:v>Rádio Impuls</c:v>
                </c:pt>
                <c:pt idx="11">
                  <c:v>Mladá Fronta DNES</c:v>
                </c:pt>
                <c:pt idx="12">
                  <c:v>Právo</c:v>
                </c:pt>
                <c:pt idx="13">
                  <c:v>TV Nova</c:v>
                </c:pt>
                <c:pt idx="14">
                  <c:v>Blesk</c:v>
                </c:pt>
              </c:strCache>
            </c:strRef>
          </c:cat>
          <c:val>
            <c:numRef>
              <c:f>List1!$B$2:$B$16</c:f>
              <c:numCache>
                <c:formatCode>General</c:formatCode>
                <c:ptCount val="15"/>
                <c:pt idx="0">
                  <c:v>59</c:v>
                </c:pt>
                <c:pt idx="1">
                  <c:v>57</c:v>
                </c:pt>
                <c:pt idx="2">
                  <c:v>55</c:v>
                </c:pt>
                <c:pt idx="3">
                  <c:v>54</c:v>
                </c:pt>
                <c:pt idx="4">
                  <c:v>52</c:v>
                </c:pt>
                <c:pt idx="5">
                  <c:v>51</c:v>
                </c:pt>
                <c:pt idx="6">
                  <c:v>48</c:v>
                </c:pt>
                <c:pt idx="7">
                  <c:v>48</c:v>
                </c:pt>
                <c:pt idx="8">
                  <c:v>46</c:v>
                </c:pt>
                <c:pt idx="9">
                  <c:v>45</c:v>
                </c:pt>
                <c:pt idx="10">
                  <c:v>45</c:v>
                </c:pt>
                <c:pt idx="11">
                  <c:v>44</c:v>
                </c:pt>
                <c:pt idx="12">
                  <c:v>41</c:v>
                </c:pt>
                <c:pt idx="13">
                  <c:v>40</c:v>
                </c:pt>
                <c:pt idx="14">
                  <c:v>16</c:v>
                </c:pt>
              </c:numCache>
            </c:numRef>
          </c:val>
          <c:extLst>
            <c:ext xmlns:c16="http://schemas.microsoft.com/office/drawing/2014/chart" uri="{C3380CC4-5D6E-409C-BE32-E72D297353CC}">
              <c16:uniqueId val="{00000000-BDBE-42F8-BF52-09B2E4BB1620}"/>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200" b="1"/>
            </a:pPr>
            <a:endParaRPr lang="cs-CZ"/>
          </a:p>
        </c:txPr>
        <c:crossAx val="168028416"/>
        <c:crosses val="autoZero"/>
        <c:auto val="1"/>
        <c:lblAlgn val="ctr"/>
        <c:lblOffset val="100"/>
        <c:tickLblSkip val="1"/>
        <c:noMultiLvlLbl val="0"/>
      </c:catAx>
      <c:valAx>
        <c:axId val="168028416"/>
        <c:scaling>
          <c:orientation val="minMax"/>
        </c:scaling>
        <c:delete val="1"/>
        <c:axPos val="t"/>
        <c:numFmt formatCode="General" sourceLinked="1"/>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42395211255785"/>
          <c:y val="8.1773720544460582E-2"/>
          <c:w val="0.47549253856589418"/>
          <c:h val="0.76985170372016287"/>
        </c:manualLayout>
      </c:layout>
      <c:barChart>
        <c:barDir val="bar"/>
        <c:grouping val="clustered"/>
        <c:varyColors val="0"/>
        <c:ser>
          <c:idx val="0"/>
          <c:order val="0"/>
          <c:tx>
            <c:strRef>
              <c:f>List1!$B$1</c:f>
              <c:strCache>
                <c:ptCount val="1"/>
                <c:pt idx="0">
                  <c:v>obecná populace 18+</c:v>
                </c:pt>
              </c:strCache>
            </c:strRef>
          </c:tx>
          <c:spPr>
            <a:solidFill>
              <a:schemeClr val="bg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Česká televize je důvěryhodná (TRA)</c:v>
                </c:pt>
                <c:pt idx="1">
                  <c:v>Informace předkládané divákům ČT jsou objektivní a vyvážené (TRA)</c:v>
                </c:pt>
                <c:pt idx="2">
                  <c:v>Ve zpravodajských a publicistických pořadech ČT je dáván dostatečný prostor názorům odborníků (TRA)</c:v>
                </c:pt>
                <c:pt idx="3">
                  <c:v>Zastoupení odborníků s rozdílnými názory na jednotlivá témata je ve vysílání ČT vyvážené (TRA)</c:v>
                </c:pt>
              </c:strCache>
            </c:strRef>
          </c:cat>
          <c:val>
            <c:numRef>
              <c:f>List1!$B$2:$B$5</c:f>
              <c:numCache>
                <c:formatCode>General</c:formatCode>
                <c:ptCount val="4"/>
                <c:pt idx="0">
                  <c:v>60</c:v>
                </c:pt>
                <c:pt idx="1">
                  <c:v>56</c:v>
                </c:pt>
                <c:pt idx="2">
                  <c:v>63</c:v>
                </c:pt>
                <c:pt idx="3">
                  <c:v>56</c:v>
                </c:pt>
              </c:numCache>
            </c:numRef>
          </c:val>
          <c:extLst>
            <c:ext xmlns:c16="http://schemas.microsoft.com/office/drawing/2014/chart" uri="{C3380CC4-5D6E-409C-BE32-E72D297353CC}">
              <c16:uniqueId val="{00000000-1177-4909-9589-CDA1903F0D8F}"/>
            </c:ext>
          </c:extLst>
        </c:ser>
        <c:ser>
          <c:idx val="1"/>
          <c:order val="1"/>
          <c:tx>
            <c:strRef>
              <c:f>List1!$C$1</c:f>
              <c:strCache>
                <c:ptCount val="1"/>
                <c:pt idx="0">
                  <c:v>sympatizanti vládních subjektů (ODS, STAN, KDU-ČSL, TOP09 a Piráti)</c:v>
                </c:pt>
              </c:strCache>
            </c:strRef>
          </c:tx>
          <c:spPr>
            <a:gradFill flip="none" rotWithShape="1">
              <a:gsLst>
                <a:gs pos="99000">
                  <a:srgbClr val="FFDD00"/>
                </a:gs>
                <a:gs pos="23000">
                  <a:srgbClr val="262571"/>
                </a:gs>
              </a:gsLst>
              <a:lin ang="0" scaled="1"/>
              <a:tileRect/>
            </a:gra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Česká televize je důvěryhodná (TRA)</c:v>
                </c:pt>
                <c:pt idx="1">
                  <c:v>Informace předkládané divákům ČT jsou objektivní a vyvážené (TRA)</c:v>
                </c:pt>
                <c:pt idx="2">
                  <c:v>Ve zpravodajských a publicistických pořadech ČT je dáván dostatečný prostor názorům odborníků (TRA)</c:v>
                </c:pt>
                <c:pt idx="3">
                  <c:v>Zastoupení odborníků s rozdílnými názory na jednotlivá témata je ve vysílání ČT vyvážené (TRA)</c:v>
                </c:pt>
              </c:strCache>
            </c:strRef>
          </c:cat>
          <c:val>
            <c:numRef>
              <c:f>List1!$C$2:$C$5</c:f>
              <c:numCache>
                <c:formatCode>General</c:formatCode>
                <c:ptCount val="4"/>
                <c:pt idx="0">
                  <c:v>79</c:v>
                </c:pt>
                <c:pt idx="1">
                  <c:v>73</c:v>
                </c:pt>
                <c:pt idx="2">
                  <c:v>77</c:v>
                </c:pt>
                <c:pt idx="3">
                  <c:v>71</c:v>
                </c:pt>
              </c:numCache>
            </c:numRef>
          </c:val>
          <c:extLst>
            <c:ext xmlns:c16="http://schemas.microsoft.com/office/drawing/2014/chart" uri="{C3380CC4-5D6E-409C-BE32-E72D297353CC}">
              <c16:uniqueId val="{00000001-1177-4909-9589-CDA1903F0D8F}"/>
            </c:ext>
          </c:extLst>
        </c:ser>
        <c:ser>
          <c:idx val="2"/>
          <c:order val="2"/>
          <c:tx>
            <c:strRef>
              <c:f>List1!$D$1</c:f>
              <c:strCache>
                <c:ptCount val="1"/>
                <c:pt idx="0">
                  <c:v>sympatizanti ANO a SPD</c:v>
                </c:pt>
              </c:strCache>
            </c:strRef>
          </c:tx>
          <c:spPr>
            <a:solidFill>
              <a:schemeClr val="tx1">
                <a:lumMod val="65000"/>
                <a:lumOff val="3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Česká televize je důvěryhodná (TRA)</c:v>
                </c:pt>
                <c:pt idx="1">
                  <c:v>Informace předkládané divákům ČT jsou objektivní a vyvážené (TRA)</c:v>
                </c:pt>
                <c:pt idx="2">
                  <c:v>Ve zpravodajských a publicistických pořadech ČT je dáván dostatečný prostor názorům odborníků (TRA)</c:v>
                </c:pt>
                <c:pt idx="3">
                  <c:v>Zastoupení odborníků s rozdílnými názory na jednotlivá témata je ve vysílání ČT vyvážené (TRA)</c:v>
                </c:pt>
              </c:strCache>
            </c:strRef>
          </c:cat>
          <c:val>
            <c:numRef>
              <c:f>List1!$D$2:$D$5</c:f>
              <c:numCache>
                <c:formatCode>General</c:formatCode>
                <c:ptCount val="4"/>
                <c:pt idx="0">
                  <c:v>53</c:v>
                </c:pt>
                <c:pt idx="1">
                  <c:v>48</c:v>
                </c:pt>
                <c:pt idx="2">
                  <c:v>58</c:v>
                </c:pt>
                <c:pt idx="3">
                  <c:v>50</c:v>
                </c:pt>
              </c:numCache>
            </c:numRef>
          </c:val>
          <c:extLst>
            <c:ext xmlns:c16="http://schemas.microsoft.com/office/drawing/2014/chart" uri="{C3380CC4-5D6E-409C-BE32-E72D297353CC}">
              <c16:uniqueId val="{00000002-1177-4909-9589-CDA1903F0D8F}"/>
            </c:ext>
          </c:extLst>
        </c:ser>
        <c:dLbls>
          <c:showLegendKey val="0"/>
          <c:showVal val="0"/>
          <c:showCatName val="0"/>
          <c:showSerName val="0"/>
          <c:showPercent val="0"/>
          <c:showBubbleSize val="0"/>
        </c:dLbls>
        <c:gapWidth val="65"/>
        <c:overlap val="-20"/>
        <c:axId val="178733440"/>
        <c:axId val="178734976"/>
      </c:barChart>
      <c:catAx>
        <c:axId val="178733440"/>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78734976"/>
        <c:crosses val="autoZero"/>
        <c:auto val="1"/>
        <c:lblAlgn val="ctr"/>
        <c:lblOffset val="100"/>
        <c:tickLblSkip val="1"/>
        <c:noMultiLvlLbl val="0"/>
      </c:catAx>
      <c:valAx>
        <c:axId val="178734976"/>
        <c:scaling>
          <c:orientation val="minMax"/>
          <c:max val="100"/>
        </c:scaling>
        <c:delete val="1"/>
        <c:axPos val="t"/>
        <c:numFmt formatCode="General" sourceLinked="1"/>
        <c:majorTickMark val="out"/>
        <c:minorTickMark val="none"/>
        <c:tickLblPos val="nextTo"/>
        <c:crossAx val="178733440"/>
        <c:crosses val="autoZero"/>
        <c:crossBetween val="between"/>
      </c:valAx>
      <c:spPr>
        <a:noFill/>
        <a:ln w="25400">
          <a:noFill/>
        </a:ln>
      </c:spPr>
    </c:plotArea>
    <c:legend>
      <c:legendPos val="b"/>
      <c:layout>
        <c:manualLayout>
          <c:xMode val="edge"/>
          <c:yMode val="edge"/>
          <c:x val="2.8215437546328027E-2"/>
          <c:y val="0.88934948585959583"/>
          <c:w val="0.94336537950518173"/>
          <c:h val="8.2041552996169151E-2"/>
        </c:manualLayout>
      </c:layout>
      <c:overlay val="0"/>
      <c:txPr>
        <a:bodyPr/>
        <a:lstStyle/>
        <a:p>
          <a:pPr>
            <a:defRPr sz="1200" b="0"/>
          </a:pPr>
          <a:endParaRPr lang="cs-CZ"/>
        </a:p>
      </c:txPr>
    </c:legend>
    <c:plotVisOnly val="1"/>
    <c:dispBlanksAs val="gap"/>
    <c:showDLblsOverMax val="0"/>
  </c:chart>
  <c:spPr>
    <a:noFill/>
  </c:spPr>
  <c:txPr>
    <a:bodyPr/>
    <a:lstStyle/>
    <a:p>
      <a:pPr>
        <a:defRPr sz="1799"/>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65664186435798E-2"/>
          <c:y val="0.10082919223664413"/>
          <c:w val="0.92287049870745042"/>
          <c:h val="0.82745133793507641"/>
        </c:manualLayout>
      </c:layout>
      <c:barChart>
        <c:barDir val="col"/>
        <c:grouping val="percentStacked"/>
        <c:varyColors val="0"/>
        <c:ser>
          <c:idx val="0"/>
          <c:order val="0"/>
          <c:tx>
            <c:strRef>
              <c:f>Sheet1!$B$1</c:f>
              <c:strCache>
                <c:ptCount val="1"/>
                <c:pt idx="0">
                  <c:v>Události ČT</c:v>
                </c:pt>
              </c:strCache>
            </c:strRef>
          </c:tx>
          <c:spPr>
            <a:solidFill>
              <a:srgbClr val="FF0000"/>
            </a:solidFill>
            <a:ln>
              <a:no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Sheet1!$B$2:$B$12</c:f>
              <c:numCache>
                <c:formatCode>0</c:formatCode>
                <c:ptCount val="11"/>
                <c:pt idx="0">
                  <c:v>63</c:v>
                </c:pt>
                <c:pt idx="1">
                  <c:v>62.5</c:v>
                </c:pt>
                <c:pt idx="2">
                  <c:v>66</c:v>
                </c:pt>
                <c:pt idx="3">
                  <c:v>64</c:v>
                </c:pt>
                <c:pt idx="4">
                  <c:v>63.5</c:v>
                </c:pt>
                <c:pt idx="5">
                  <c:v>61</c:v>
                </c:pt>
                <c:pt idx="6">
                  <c:v>62</c:v>
                </c:pt>
                <c:pt idx="7" formatCode="General">
                  <c:v>64</c:v>
                </c:pt>
                <c:pt idx="8" formatCode="General">
                  <c:v>60</c:v>
                </c:pt>
                <c:pt idx="9" formatCode="General">
                  <c:v>59</c:v>
                </c:pt>
                <c:pt idx="10" formatCode="General">
                  <c:v>56</c:v>
                </c:pt>
              </c:numCache>
            </c:numRef>
          </c:val>
          <c:extLst>
            <c:ext xmlns:c16="http://schemas.microsoft.com/office/drawing/2014/chart" uri="{C3380CC4-5D6E-409C-BE32-E72D297353CC}">
              <c16:uniqueId val="{00000000-163B-4659-8DFD-9F022FE7A23F}"/>
            </c:ext>
          </c:extLst>
        </c:ser>
        <c:ser>
          <c:idx val="1"/>
          <c:order val="1"/>
          <c:tx>
            <c:strRef>
              <c:f>Sheet1!$C$1</c:f>
              <c:strCache>
                <c:ptCount val="1"/>
                <c:pt idx="0">
                  <c:v>Televizní noviny TV Nova</c:v>
                </c:pt>
              </c:strCache>
            </c:strRef>
          </c:tx>
          <c:spPr>
            <a:solidFill>
              <a:srgbClr val="0000FF"/>
            </a:solidFill>
            <a:ln>
              <a:no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Sheet1!$C$2:$C$12</c:f>
              <c:numCache>
                <c:formatCode>0</c:formatCode>
                <c:ptCount val="11"/>
                <c:pt idx="0">
                  <c:v>20</c:v>
                </c:pt>
                <c:pt idx="1">
                  <c:v>19.5</c:v>
                </c:pt>
                <c:pt idx="2">
                  <c:v>16.5</c:v>
                </c:pt>
                <c:pt idx="3">
                  <c:v>15</c:v>
                </c:pt>
                <c:pt idx="4">
                  <c:v>14.500000000000002</c:v>
                </c:pt>
                <c:pt idx="5">
                  <c:v>16</c:v>
                </c:pt>
                <c:pt idx="6">
                  <c:v>17</c:v>
                </c:pt>
                <c:pt idx="7" formatCode="General">
                  <c:v>16</c:v>
                </c:pt>
                <c:pt idx="8" formatCode="General">
                  <c:v>17</c:v>
                </c:pt>
                <c:pt idx="9" formatCode="General">
                  <c:v>15</c:v>
                </c:pt>
                <c:pt idx="10" formatCode="General">
                  <c:v>18</c:v>
                </c:pt>
              </c:numCache>
            </c:numRef>
          </c:val>
          <c:extLst>
            <c:ext xmlns:c16="http://schemas.microsoft.com/office/drawing/2014/chart" uri="{C3380CC4-5D6E-409C-BE32-E72D297353CC}">
              <c16:uniqueId val="{00000001-163B-4659-8DFD-9F022FE7A23F}"/>
            </c:ext>
          </c:extLst>
        </c:ser>
        <c:ser>
          <c:idx val="2"/>
          <c:order val="2"/>
          <c:tx>
            <c:strRef>
              <c:f>Sheet1!$D$1</c:f>
              <c:strCache>
                <c:ptCount val="1"/>
                <c:pt idx="0">
                  <c:v>Hlavní zprávy TV Prima</c:v>
                </c:pt>
              </c:strCache>
            </c:strRef>
          </c:tx>
          <c:spPr>
            <a:solidFill>
              <a:srgbClr val="008000"/>
            </a:solidFill>
            <a:ln>
              <a:no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Sheet1!$D$2:$D$12</c:f>
              <c:numCache>
                <c:formatCode>0</c:formatCode>
                <c:ptCount val="11"/>
                <c:pt idx="0">
                  <c:v>17</c:v>
                </c:pt>
                <c:pt idx="1">
                  <c:v>18</c:v>
                </c:pt>
                <c:pt idx="2">
                  <c:v>17.5</c:v>
                </c:pt>
                <c:pt idx="3">
                  <c:v>21</c:v>
                </c:pt>
                <c:pt idx="4">
                  <c:v>18</c:v>
                </c:pt>
                <c:pt idx="5">
                  <c:v>15.000000000000002</c:v>
                </c:pt>
                <c:pt idx="6">
                  <c:v>16</c:v>
                </c:pt>
                <c:pt idx="7" formatCode="General">
                  <c:v>18</c:v>
                </c:pt>
                <c:pt idx="8" formatCode="General">
                  <c:v>21</c:v>
                </c:pt>
                <c:pt idx="9" formatCode="General">
                  <c:v>24</c:v>
                </c:pt>
                <c:pt idx="10" formatCode="General">
                  <c:v>24</c:v>
                </c:pt>
              </c:numCache>
            </c:numRef>
          </c:val>
          <c:extLst>
            <c:ext xmlns:c16="http://schemas.microsoft.com/office/drawing/2014/chart" uri="{C3380CC4-5D6E-409C-BE32-E72D297353CC}">
              <c16:uniqueId val="{00000002-163B-4659-8DFD-9F022FE7A23F}"/>
            </c:ext>
          </c:extLst>
        </c:ser>
        <c:ser>
          <c:idx val="3"/>
          <c:order val="3"/>
          <c:tx>
            <c:strRef>
              <c:f>Sheet1!$E$1</c:f>
              <c:strCache>
                <c:ptCount val="1"/>
                <c:pt idx="0">
                  <c:v>Moje zprávy TV Barrandov</c:v>
                </c:pt>
              </c:strCache>
            </c:strRef>
          </c:tx>
          <c:spPr>
            <a:solidFill>
              <a:srgbClr val="EC008C"/>
            </a:solidFill>
            <a:ln>
              <a:no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Sheet1!$E$2:$E$12</c:f>
              <c:numCache>
                <c:formatCode>General</c:formatCode>
                <c:ptCount val="11"/>
                <c:pt idx="4" formatCode="0">
                  <c:v>4</c:v>
                </c:pt>
                <c:pt idx="5" formatCode="0">
                  <c:v>8</c:v>
                </c:pt>
                <c:pt idx="6" formatCode="0">
                  <c:v>5</c:v>
                </c:pt>
                <c:pt idx="7">
                  <c:v>2</c:v>
                </c:pt>
                <c:pt idx="8">
                  <c:v>2</c:v>
                </c:pt>
                <c:pt idx="9">
                  <c:v>2</c:v>
                </c:pt>
                <c:pt idx="10">
                  <c:v>2</c:v>
                </c:pt>
              </c:numCache>
            </c:numRef>
          </c:val>
          <c:extLst>
            <c:ext xmlns:c16="http://schemas.microsoft.com/office/drawing/2014/chart" uri="{C3380CC4-5D6E-409C-BE32-E72D297353CC}">
              <c16:uniqueId val="{00000003-163B-4659-8DFD-9F022FE7A23F}"/>
            </c:ext>
          </c:extLst>
        </c:ser>
        <c:dLbls>
          <c:showLegendKey val="0"/>
          <c:showVal val="0"/>
          <c:showCatName val="0"/>
          <c:showSerName val="0"/>
          <c:showPercent val="0"/>
          <c:showBubbleSize val="0"/>
        </c:dLbls>
        <c:gapWidth val="40"/>
        <c:overlap val="100"/>
        <c:axId val="199138688"/>
        <c:axId val="199152768"/>
      </c:barChart>
      <c:catAx>
        <c:axId val="199138688"/>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199152768"/>
        <c:crossesAt val="0"/>
        <c:auto val="1"/>
        <c:lblAlgn val="ctr"/>
        <c:lblOffset val="100"/>
        <c:noMultiLvlLbl val="0"/>
      </c:catAx>
      <c:valAx>
        <c:axId val="199152768"/>
        <c:scaling>
          <c:orientation val="minMax"/>
          <c:min val="0"/>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199138688"/>
        <c:crossesAt val="1"/>
        <c:crossBetween val="between"/>
      </c:valAx>
      <c:spPr>
        <a:noFill/>
        <a:ln w="9525">
          <a:solidFill>
            <a:schemeClr val="bg1">
              <a:lumMod val="75000"/>
            </a:schemeClr>
          </a:solidFill>
        </a:ln>
      </c:spPr>
    </c:plotArea>
    <c:legend>
      <c:legendPos val="t"/>
      <c:layout>
        <c:manualLayout>
          <c:xMode val="edge"/>
          <c:yMode val="edge"/>
          <c:x val="7.1643036704844607E-2"/>
          <c:y val="1.7935884971218726E-2"/>
          <c:w val="0.86952165280131533"/>
          <c:h val="5.4049470745058448E-2"/>
        </c:manualLayout>
      </c:layout>
      <c:overlay val="0"/>
      <c:txPr>
        <a:bodyPr/>
        <a:lstStyle/>
        <a:p>
          <a:pPr>
            <a:defRPr sz="12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93434459728194E-2"/>
          <c:y val="7.1625409042683566E-2"/>
          <c:w val="0.9429990611541591"/>
          <c:h val="0.79978624221052108"/>
        </c:manualLayout>
      </c:layout>
      <c:barChart>
        <c:barDir val="col"/>
        <c:grouping val="clustered"/>
        <c:varyColors val="0"/>
        <c:ser>
          <c:idx val="0"/>
          <c:order val="0"/>
          <c:tx>
            <c:strRef>
              <c:f>List1!$B$1</c:f>
              <c:strCache>
                <c:ptCount val="1"/>
                <c:pt idx="0">
                  <c:v>Události (ČT)</c:v>
                </c:pt>
              </c:strCache>
            </c:strRef>
          </c:tx>
          <c:spPr>
            <a:solidFill>
              <a:srgbClr val="FF0000"/>
            </a:solidFill>
          </c:spPr>
          <c:invertIfNegative val="0"/>
          <c:dLbls>
            <c:spPr>
              <a:noFill/>
              <a:ln>
                <a:noFill/>
              </a:ln>
              <a:effectLst/>
            </c:spPr>
            <c:txPr>
              <a:bodyPr anchorCtr="0"/>
              <a:lstStyle/>
              <a:p>
                <a:pPr algn="ctr">
                  <a:defRPr lang="en-US"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ODS</c:v>
                </c:pt>
                <c:pt idx="1">
                  <c:v>ANO</c:v>
                </c:pt>
                <c:pt idx="2">
                  <c:v>KDU-ČSL</c:v>
                </c:pt>
                <c:pt idx="3">
                  <c:v>STAN</c:v>
                </c:pt>
                <c:pt idx="4">
                  <c:v>TOP 09</c:v>
                </c:pt>
                <c:pt idx="5">
                  <c:v>Piráti</c:v>
                </c:pt>
                <c:pt idx="6">
                  <c:v>SPD</c:v>
                </c:pt>
              </c:strCache>
            </c:strRef>
          </c:cat>
          <c:val>
            <c:numRef>
              <c:f>List1!$B$2:$B$8</c:f>
              <c:numCache>
                <c:formatCode>General</c:formatCode>
                <c:ptCount val="7"/>
                <c:pt idx="0">
                  <c:v>24</c:v>
                </c:pt>
                <c:pt idx="1">
                  <c:v>19</c:v>
                </c:pt>
                <c:pt idx="2">
                  <c:v>14</c:v>
                </c:pt>
                <c:pt idx="3">
                  <c:v>13</c:v>
                </c:pt>
                <c:pt idx="4">
                  <c:v>10</c:v>
                </c:pt>
                <c:pt idx="5">
                  <c:v>9</c:v>
                </c:pt>
                <c:pt idx="6">
                  <c:v>6</c:v>
                </c:pt>
              </c:numCache>
            </c:numRef>
          </c:val>
          <c:extLst>
            <c:ext xmlns:c16="http://schemas.microsoft.com/office/drawing/2014/chart" uri="{C3380CC4-5D6E-409C-BE32-E72D297353CC}">
              <c16:uniqueId val="{00000000-E9B1-40A3-95B7-9BF3E9820147}"/>
            </c:ext>
          </c:extLst>
        </c:ser>
        <c:ser>
          <c:idx val="1"/>
          <c:order val="1"/>
          <c:tx>
            <c:strRef>
              <c:f>List1!$C$1</c:f>
              <c:strCache>
                <c:ptCount val="1"/>
                <c:pt idx="0">
                  <c:v>Televizní noviny (TV Nova)</c:v>
                </c:pt>
              </c:strCache>
            </c:strRef>
          </c:tx>
          <c:spPr>
            <a:solidFill>
              <a:srgbClr val="0000FF"/>
            </a:solidFill>
          </c:spPr>
          <c:invertIfNegative val="0"/>
          <c:dLbls>
            <c:spPr>
              <a:noFill/>
              <a:ln>
                <a:noFill/>
              </a:ln>
              <a:effectLst/>
            </c:spPr>
            <c:txPr>
              <a:bodyPr anchorCtr="0"/>
              <a:lstStyle/>
              <a:p>
                <a:pPr algn="ctr">
                  <a:defRPr lang="en-US"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ODS</c:v>
                </c:pt>
                <c:pt idx="1">
                  <c:v>ANO</c:v>
                </c:pt>
                <c:pt idx="2">
                  <c:v>KDU-ČSL</c:v>
                </c:pt>
                <c:pt idx="3">
                  <c:v>STAN</c:v>
                </c:pt>
                <c:pt idx="4">
                  <c:v>TOP 09</c:v>
                </c:pt>
                <c:pt idx="5">
                  <c:v>Piráti</c:v>
                </c:pt>
                <c:pt idx="6">
                  <c:v>SPD</c:v>
                </c:pt>
              </c:strCache>
            </c:strRef>
          </c:cat>
          <c:val>
            <c:numRef>
              <c:f>List1!$C$2:$C$8</c:f>
              <c:numCache>
                <c:formatCode>General</c:formatCode>
                <c:ptCount val="7"/>
                <c:pt idx="0">
                  <c:v>24</c:v>
                </c:pt>
                <c:pt idx="1">
                  <c:v>22</c:v>
                </c:pt>
                <c:pt idx="2">
                  <c:v>12</c:v>
                </c:pt>
                <c:pt idx="3">
                  <c:v>9</c:v>
                </c:pt>
                <c:pt idx="4">
                  <c:v>12</c:v>
                </c:pt>
                <c:pt idx="5">
                  <c:v>11</c:v>
                </c:pt>
                <c:pt idx="6">
                  <c:v>5</c:v>
                </c:pt>
              </c:numCache>
            </c:numRef>
          </c:val>
          <c:extLst>
            <c:ext xmlns:c16="http://schemas.microsoft.com/office/drawing/2014/chart" uri="{C3380CC4-5D6E-409C-BE32-E72D297353CC}">
              <c16:uniqueId val="{00000001-E9B1-40A3-95B7-9BF3E9820147}"/>
            </c:ext>
          </c:extLst>
        </c:ser>
        <c:ser>
          <c:idx val="2"/>
          <c:order val="2"/>
          <c:tx>
            <c:strRef>
              <c:f>List1!$D$1</c:f>
              <c:strCache>
                <c:ptCount val="1"/>
                <c:pt idx="0">
                  <c:v>Hlavní zprávy (TV Prima)</c:v>
                </c:pt>
              </c:strCache>
            </c:strRef>
          </c:tx>
          <c:spPr>
            <a:solidFill>
              <a:srgbClr val="008000"/>
            </a:solidFill>
          </c:spPr>
          <c:invertIfNegative val="0"/>
          <c:dLbls>
            <c:spPr>
              <a:noFill/>
              <a:ln>
                <a:noFill/>
              </a:ln>
              <a:effectLst/>
            </c:spPr>
            <c:txPr>
              <a:bodyPr anchorCtr="0"/>
              <a:lstStyle/>
              <a:p>
                <a:pPr algn="ctr">
                  <a:defRPr lang="en-US"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ODS</c:v>
                </c:pt>
                <c:pt idx="1">
                  <c:v>ANO</c:v>
                </c:pt>
                <c:pt idx="2">
                  <c:v>KDU-ČSL</c:v>
                </c:pt>
                <c:pt idx="3">
                  <c:v>STAN</c:v>
                </c:pt>
                <c:pt idx="4">
                  <c:v>TOP 09</c:v>
                </c:pt>
                <c:pt idx="5">
                  <c:v>Piráti</c:v>
                </c:pt>
                <c:pt idx="6">
                  <c:v>SPD</c:v>
                </c:pt>
              </c:strCache>
            </c:strRef>
          </c:cat>
          <c:val>
            <c:numRef>
              <c:f>List1!$D$2:$D$8</c:f>
              <c:numCache>
                <c:formatCode>General</c:formatCode>
                <c:ptCount val="7"/>
                <c:pt idx="0">
                  <c:v>23</c:v>
                </c:pt>
                <c:pt idx="1">
                  <c:v>24</c:v>
                </c:pt>
                <c:pt idx="2">
                  <c:v>13</c:v>
                </c:pt>
                <c:pt idx="3">
                  <c:v>9</c:v>
                </c:pt>
                <c:pt idx="4">
                  <c:v>10</c:v>
                </c:pt>
                <c:pt idx="5">
                  <c:v>8</c:v>
                </c:pt>
                <c:pt idx="6">
                  <c:v>8</c:v>
                </c:pt>
              </c:numCache>
            </c:numRef>
          </c:val>
          <c:extLst>
            <c:ext xmlns:c16="http://schemas.microsoft.com/office/drawing/2014/chart" uri="{C3380CC4-5D6E-409C-BE32-E72D297353CC}">
              <c16:uniqueId val="{00000002-E9B1-40A3-95B7-9BF3E9820147}"/>
            </c:ext>
          </c:extLst>
        </c:ser>
        <c:ser>
          <c:idx val="3"/>
          <c:order val="3"/>
          <c:tx>
            <c:strRef>
              <c:f>List1!$E$1</c:f>
              <c:strCache>
                <c:ptCount val="1"/>
                <c:pt idx="0">
                  <c:v>Hlavní zprávy (ČRo)</c:v>
                </c:pt>
              </c:strCache>
            </c:strRef>
          </c:tx>
          <c:spPr>
            <a:solidFill>
              <a:schemeClr val="tx1"/>
            </a:solidFill>
          </c:spPr>
          <c:invertIfNegative val="0"/>
          <c:dLbls>
            <c:spPr>
              <a:noFill/>
              <a:ln>
                <a:noFill/>
              </a:ln>
              <a:effectLst/>
            </c:spPr>
            <c:txPr>
              <a:bodyPr anchorCtr="0"/>
              <a:lstStyle/>
              <a:p>
                <a:pPr algn="ctr">
                  <a:defRPr lang="en-GB"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ODS</c:v>
                </c:pt>
                <c:pt idx="1">
                  <c:v>ANO</c:v>
                </c:pt>
                <c:pt idx="2">
                  <c:v>KDU-ČSL</c:v>
                </c:pt>
                <c:pt idx="3">
                  <c:v>STAN</c:v>
                </c:pt>
                <c:pt idx="4">
                  <c:v>TOP 09</c:v>
                </c:pt>
                <c:pt idx="5">
                  <c:v>Piráti</c:v>
                </c:pt>
                <c:pt idx="6">
                  <c:v>SPD</c:v>
                </c:pt>
              </c:strCache>
            </c:strRef>
          </c:cat>
          <c:val>
            <c:numRef>
              <c:f>List1!$E$2:$E$8</c:f>
              <c:numCache>
                <c:formatCode>General</c:formatCode>
                <c:ptCount val="7"/>
                <c:pt idx="0">
                  <c:v>25</c:v>
                </c:pt>
                <c:pt idx="1">
                  <c:v>20</c:v>
                </c:pt>
                <c:pt idx="2">
                  <c:v>15</c:v>
                </c:pt>
                <c:pt idx="3">
                  <c:v>12</c:v>
                </c:pt>
                <c:pt idx="4">
                  <c:v>9</c:v>
                </c:pt>
                <c:pt idx="5">
                  <c:v>9</c:v>
                </c:pt>
                <c:pt idx="6">
                  <c:v>5</c:v>
                </c:pt>
              </c:numCache>
            </c:numRef>
          </c:val>
          <c:extLst>
            <c:ext xmlns:c16="http://schemas.microsoft.com/office/drawing/2014/chart" uri="{C3380CC4-5D6E-409C-BE32-E72D297353CC}">
              <c16:uniqueId val="{00000003-E9B1-40A3-95B7-9BF3E9820147}"/>
            </c:ext>
          </c:extLst>
        </c:ser>
        <c:dLbls>
          <c:showLegendKey val="0"/>
          <c:showVal val="0"/>
          <c:showCatName val="0"/>
          <c:showSerName val="0"/>
          <c:showPercent val="0"/>
          <c:showBubbleSize val="0"/>
        </c:dLbls>
        <c:gapWidth val="65"/>
        <c:overlap val="-20"/>
        <c:axId val="199671168"/>
        <c:axId val="199681152"/>
      </c:barChart>
      <c:catAx>
        <c:axId val="199671168"/>
        <c:scaling>
          <c:orientation val="minMax"/>
        </c:scaling>
        <c:delete val="0"/>
        <c:axPos val="b"/>
        <c:numFmt formatCode="#,##0.00" sourceLinked="0"/>
        <c:majorTickMark val="out"/>
        <c:minorTickMark val="none"/>
        <c:tickLblPos val="nextTo"/>
        <c:txPr>
          <a:bodyPr/>
          <a:lstStyle/>
          <a:p>
            <a:pPr>
              <a:defRPr sz="1200" b="1"/>
            </a:pPr>
            <a:endParaRPr lang="cs-CZ"/>
          </a:p>
        </c:txPr>
        <c:crossAx val="199681152"/>
        <c:crosses val="autoZero"/>
        <c:auto val="1"/>
        <c:lblAlgn val="ctr"/>
        <c:lblOffset val="100"/>
        <c:tickLblSkip val="1"/>
        <c:noMultiLvlLbl val="0"/>
      </c:catAx>
      <c:valAx>
        <c:axId val="199681152"/>
        <c:scaling>
          <c:orientation val="minMax"/>
          <c:max val="40"/>
          <c:min val="0"/>
        </c:scaling>
        <c:delete val="1"/>
        <c:axPos val="l"/>
        <c:majorGridlines>
          <c:spPr>
            <a:ln>
              <a:noFill/>
              <a:prstDash val="sysDot"/>
            </a:ln>
          </c:spPr>
        </c:majorGridlines>
        <c:numFmt formatCode="General" sourceLinked="1"/>
        <c:majorTickMark val="out"/>
        <c:minorTickMark val="none"/>
        <c:tickLblPos val="nextTo"/>
        <c:crossAx val="199671168"/>
        <c:crosses val="autoZero"/>
        <c:crossBetween val="between"/>
      </c:valAx>
      <c:spPr>
        <a:ln>
          <a:noFill/>
        </a:ln>
      </c:spPr>
    </c:plotArea>
    <c:legend>
      <c:legendPos val="t"/>
      <c:layout>
        <c:manualLayout>
          <c:xMode val="edge"/>
          <c:yMode val="edge"/>
          <c:x val="0.58118744129414979"/>
          <c:y val="0.13315848939128008"/>
          <c:w val="0.35368249323962708"/>
          <c:h val="0.3804121557913645"/>
        </c:manualLayout>
      </c:layout>
      <c:overlay val="0"/>
      <c:txPr>
        <a:bodyPr/>
        <a:lstStyle/>
        <a:p>
          <a:pPr>
            <a:defRPr sz="13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0464814449788E-2"/>
          <c:y val="0.15013482803066278"/>
          <c:w val="0.96621495683216096"/>
          <c:h val="0.55503023960433751"/>
        </c:manualLayout>
      </c:layout>
      <c:barChart>
        <c:barDir val="col"/>
        <c:grouping val="percentStacked"/>
        <c:varyColors val="0"/>
        <c:ser>
          <c:idx val="0"/>
          <c:order val="0"/>
          <c:tx>
            <c:strRef>
              <c:f>List1!$C$1</c:f>
              <c:strCache>
                <c:ptCount val="1"/>
                <c:pt idx="0">
                  <c:v>negativní</c:v>
                </c:pt>
              </c:strCache>
            </c:strRef>
          </c:tx>
          <c:spPr>
            <a:solidFill>
              <a:srgbClr val="FF0000"/>
            </a:solidFill>
          </c:spPr>
          <c:invertIfNegative val="0"/>
          <c:dPt>
            <c:idx val="0"/>
            <c:invertIfNegative val="0"/>
            <c:bubble3D val="0"/>
            <c:extLst>
              <c:ext xmlns:c16="http://schemas.microsoft.com/office/drawing/2014/chart" uri="{C3380CC4-5D6E-409C-BE32-E72D297353CC}">
                <c16:uniqueId val="{00000000-8ECB-4729-B600-3CC78D39F379}"/>
              </c:ext>
            </c:extLst>
          </c:dPt>
          <c:dPt>
            <c:idx val="5"/>
            <c:invertIfNegative val="0"/>
            <c:bubble3D val="0"/>
            <c:extLst>
              <c:ext xmlns:c16="http://schemas.microsoft.com/office/drawing/2014/chart" uri="{C3380CC4-5D6E-409C-BE32-E72D297353CC}">
                <c16:uniqueId val="{00000001-8ECB-4729-B600-3CC78D39F379}"/>
              </c:ext>
            </c:extLst>
          </c:dPt>
          <c:dPt>
            <c:idx val="6"/>
            <c:invertIfNegative val="0"/>
            <c:bubble3D val="0"/>
            <c:extLst>
              <c:ext xmlns:c16="http://schemas.microsoft.com/office/drawing/2014/chart" uri="{C3380CC4-5D6E-409C-BE32-E72D297353CC}">
                <c16:uniqueId val="{00000002-8ECB-4729-B600-3CC78D39F379}"/>
              </c:ext>
            </c:extLst>
          </c:dPt>
          <c:dPt>
            <c:idx val="7"/>
            <c:invertIfNegative val="0"/>
            <c:bubble3D val="0"/>
            <c:extLst>
              <c:ext xmlns:c16="http://schemas.microsoft.com/office/drawing/2014/chart" uri="{C3380CC4-5D6E-409C-BE32-E72D297353CC}">
                <c16:uniqueId val="{00000003-8ECB-4729-B600-3CC78D39F379}"/>
              </c:ext>
            </c:extLst>
          </c:dPt>
          <c:dPt>
            <c:idx val="8"/>
            <c:invertIfNegative val="0"/>
            <c:bubble3D val="0"/>
            <c:extLst>
              <c:ext xmlns:c16="http://schemas.microsoft.com/office/drawing/2014/chart" uri="{C3380CC4-5D6E-409C-BE32-E72D297353CC}">
                <c16:uniqueId val="{00000004-8ECB-4729-B600-3CC78D39F379}"/>
              </c:ext>
            </c:extLst>
          </c:dPt>
          <c:dPt>
            <c:idx val="9"/>
            <c:invertIfNegative val="0"/>
            <c:bubble3D val="0"/>
            <c:extLst>
              <c:ext xmlns:c16="http://schemas.microsoft.com/office/drawing/2014/chart" uri="{C3380CC4-5D6E-409C-BE32-E72D297353CC}">
                <c16:uniqueId val="{00000005-8ECB-4729-B600-3CC78D39F379}"/>
              </c:ext>
            </c:extLst>
          </c:dPt>
          <c:dPt>
            <c:idx val="13"/>
            <c:invertIfNegative val="0"/>
            <c:bubble3D val="0"/>
            <c:extLst>
              <c:ext xmlns:c16="http://schemas.microsoft.com/office/drawing/2014/chart" uri="{C3380CC4-5D6E-409C-BE32-E72D297353CC}">
                <c16:uniqueId val="{00000006-8ECB-4729-B600-3CC78D39F379}"/>
              </c:ext>
            </c:extLst>
          </c:dPt>
          <c:dPt>
            <c:idx val="17"/>
            <c:invertIfNegative val="0"/>
            <c:bubble3D val="0"/>
            <c:extLst>
              <c:ext xmlns:c16="http://schemas.microsoft.com/office/drawing/2014/chart" uri="{C3380CC4-5D6E-409C-BE32-E72D297353CC}">
                <c16:uniqueId val="{00000007-8ECB-4729-B600-3CC78D39F379}"/>
              </c:ext>
            </c:extLst>
          </c:dPt>
          <c:dLbls>
            <c:spPr>
              <a:noFill/>
              <a:ln>
                <a:noFill/>
              </a:ln>
              <a:effectLst/>
            </c:spPr>
            <c:txPr>
              <a:bodyPr wrap="square" lIns="38100" tIns="19050" rIns="38100" bIns="19050" anchor="ctr">
                <a:spAutoFit/>
              </a:bodyPr>
              <a:lstStyle/>
              <a:p>
                <a:pPr>
                  <a:defRPr sz="1000" baseline="0">
                    <a:solidFill>
                      <a:schemeClr val="bg1"/>
                    </a:solidFill>
                  </a:defRPr>
                </a:pPr>
                <a:endParaRPr lang="cs-CZ"/>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List1!$B$2:$B$35</c:f>
              <c:strCache>
                <c:ptCount val="34"/>
                <c:pt idx="0">
                  <c:v>Události (ČT)</c:v>
                </c:pt>
                <c:pt idx="1">
                  <c:v>Televizní noviny (TV Nova)</c:v>
                </c:pt>
                <c:pt idx="2">
                  <c:v>Hlavní zprávy (TV Prima)</c:v>
                </c:pt>
                <c:pt idx="3">
                  <c:v>Hlavní zprávy (ČRo)</c:v>
                </c:pt>
                <c:pt idx="5">
                  <c:v>Události (ČT)</c:v>
                </c:pt>
                <c:pt idx="6">
                  <c:v>Televizní noviny (TV Nova)</c:v>
                </c:pt>
                <c:pt idx="7">
                  <c:v>Hlavní zprávy (TV Prima)</c:v>
                </c:pt>
                <c:pt idx="8">
                  <c:v>Hlavní zprávy (ČRo)</c:v>
                </c:pt>
                <c:pt idx="10">
                  <c:v>Události (ČT)</c:v>
                </c:pt>
                <c:pt idx="11">
                  <c:v>Televizní noviny (TV Nova)</c:v>
                </c:pt>
                <c:pt idx="12">
                  <c:v>Hlavní zprávy (TV Prima)</c:v>
                </c:pt>
                <c:pt idx="13">
                  <c:v>Hlavní zprávy (ČRo)</c:v>
                </c:pt>
                <c:pt idx="15">
                  <c:v>Události (ČT)</c:v>
                </c:pt>
                <c:pt idx="16">
                  <c:v>Televizní noviny (TV Nova)</c:v>
                </c:pt>
                <c:pt idx="17">
                  <c:v>Hlavní zprávy (TV Prima)</c:v>
                </c:pt>
                <c:pt idx="18">
                  <c:v>Hlavní zprávy (ČRo)</c:v>
                </c:pt>
                <c:pt idx="20">
                  <c:v>Události (ČT)</c:v>
                </c:pt>
                <c:pt idx="21">
                  <c:v>Televizní noviny (TV Nova)</c:v>
                </c:pt>
                <c:pt idx="22">
                  <c:v>Hlavní zprávy (TV Prima)</c:v>
                </c:pt>
                <c:pt idx="23">
                  <c:v>Hlavní zprávy (ČRo)</c:v>
                </c:pt>
                <c:pt idx="25">
                  <c:v>Události (ČT)</c:v>
                </c:pt>
                <c:pt idx="26">
                  <c:v>Televizní noviny (TV Nova)</c:v>
                </c:pt>
                <c:pt idx="27">
                  <c:v>Hlavní zprávy (TV Prima)</c:v>
                </c:pt>
                <c:pt idx="28">
                  <c:v>Hlavní zprávy (ČRo)</c:v>
                </c:pt>
                <c:pt idx="30">
                  <c:v>Události (ČT)</c:v>
                </c:pt>
                <c:pt idx="31">
                  <c:v>Televizní noviny (TV Nova)</c:v>
                </c:pt>
                <c:pt idx="32">
                  <c:v>Hlavní zprávy (TV Prima)</c:v>
                </c:pt>
                <c:pt idx="33">
                  <c:v>Hlavní zprávy (ČRo)</c:v>
                </c:pt>
              </c:strCache>
            </c:strRef>
          </c:cat>
          <c:val>
            <c:numRef>
              <c:f>List1!$C$2:$C$35</c:f>
              <c:numCache>
                <c:formatCode>0</c:formatCode>
                <c:ptCount val="34"/>
                <c:pt idx="0">
                  <c:v>5</c:v>
                </c:pt>
                <c:pt idx="1">
                  <c:v>8</c:v>
                </c:pt>
                <c:pt idx="2">
                  <c:v>12</c:v>
                </c:pt>
                <c:pt idx="3">
                  <c:v>5</c:v>
                </c:pt>
                <c:pt idx="5">
                  <c:v>5</c:v>
                </c:pt>
                <c:pt idx="6">
                  <c:v>9</c:v>
                </c:pt>
                <c:pt idx="7">
                  <c:v>12</c:v>
                </c:pt>
                <c:pt idx="8">
                  <c:v>8</c:v>
                </c:pt>
                <c:pt idx="10">
                  <c:v>4</c:v>
                </c:pt>
                <c:pt idx="11">
                  <c:v>8</c:v>
                </c:pt>
                <c:pt idx="12">
                  <c:v>13</c:v>
                </c:pt>
                <c:pt idx="13">
                  <c:v>6</c:v>
                </c:pt>
                <c:pt idx="15">
                  <c:v>4</c:v>
                </c:pt>
                <c:pt idx="16">
                  <c:v>8</c:v>
                </c:pt>
                <c:pt idx="17">
                  <c:v>12</c:v>
                </c:pt>
                <c:pt idx="18">
                  <c:v>6</c:v>
                </c:pt>
                <c:pt idx="20">
                  <c:v>4</c:v>
                </c:pt>
                <c:pt idx="21">
                  <c:v>9</c:v>
                </c:pt>
                <c:pt idx="22">
                  <c:v>15</c:v>
                </c:pt>
                <c:pt idx="23">
                  <c:v>4</c:v>
                </c:pt>
                <c:pt idx="25">
                  <c:v>3</c:v>
                </c:pt>
                <c:pt idx="26">
                  <c:v>11</c:v>
                </c:pt>
                <c:pt idx="27">
                  <c:v>10</c:v>
                </c:pt>
                <c:pt idx="28">
                  <c:v>4</c:v>
                </c:pt>
                <c:pt idx="30">
                  <c:v>3</c:v>
                </c:pt>
                <c:pt idx="31">
                  <c:v>3</c:v>
                </c:pt>
                <c:pt idx="32">
                  <c:v>8</c:v>
                </c:pt>
                <c:pt idx="33">
                  <c:v>4</c:v>
                </c:pt>
              </c:numCache>
            </c:numRef>
          </c:val>
          <c:extLst>
            <c:ext xmlns:c16="http://schemas.microsoft.com/office/drawing/2014/chart" uri="{C3380CC4-5D6E-409C-BE32-E72D297353CC}">
              <c16:uniqueId val="{00000008-8ECB-4729-B600-3CC78D39F379}"/>
            </c:ext>
          </c:extLst>
        </c:ser>
        <c:ser>
          <c:idx val="1"/>
          <c:order val="1"/>
          <c:tx>
            <c:strRef>
              <c:f>List1!$D$1</c:f>
              <c:strCache>
                <c:ptCount val="1"/>
                <c:pt idx="0">
                  <c:v>neutrální</c:v>
                </c:pt>
              </c:strCache>
            </c:strRef>
          </c:tx>
          <c:spPr>
            <a:solidFill>
              <a:srgbClr val="7F7F7F"/>
            </a:solidFill>
          </c:spPr>
          <c:invertIfNegative val="0"/>
          <c:dPt>
            <c:idx val="0"/>
            <c:invertIfNegative val="0"/>
            <c:bubble3D val="0"/>
            <c:extLst>
              <c:ext xmlns:c16="http://schemas.microsoft.com/office/drawing/2014/chart" uri="{C3380CC4-5D6E-409C-BE32-E72D297353CC}">
                <c16:uniqueId val="{00000009-8ECB-4729-B600-3CC78D39F379}"/>
              </c:ext>
            </c:extLst>
          </c:dPt>
          <c:dPt>
            <c:idx val="1"/>
            <c:invertIfNegative val="0"/>
            <c:bubble3D val="0"/>
            <c:extLst>
              <c:ext xmlns:c16="http://schemas.microsoft.com/office/drawing/2014/chart" uri="{C3380CC4-5D6E-409C-BE32-E72D297353CC}">
                <c16:uniqueId val="{0000000A-8ECB-4729-B600-3CC78D39F379}"/>
              </c:ext>
            </c:extLst>
          </c:dPt>
          <c:dPt>
            <c:idx val="2"/>
            <c:invertIfNegative val="0"/>
            <c:bubble3D val="0"/>
            <c:extLst>
              <c:ext xmlns:c16="http://schemas.microsoft.com/office/drawing/2014/chart" uri="{C3380CC4-5D6E-409C-BE32-E72D297353CC}">
                <c16:uniqueId val="{0000000B-8ECB-4729-B600-3CC78D39F379}"/>
              </c:ext>
            </c:extLst>
          </c:dPt>
          <c:dPt>
            <c:idx val="3"/>
            <c:invertIfNegative val="0"/>
            <c:bubble3D val="0"/>
            <c:extLst>
              <c:ext xmlns:c16="http://schemas.microsoft.com/office/drawing/2014/chart" uri="{C3380CC4-5D6E-409C-BE32-E72D297353CC}">
                <c16:uniqueId val="{0000000C-8ECB-4729-B600-3CC78D39F379}"/>
              </c:ext>
            </c:extLst>
          </c:dPt>
          <c:dPt>
            <c:idx val="6"/>
            <c:invertIfNegative val="0"/>
            <c:bubble3D val="0"/>
            <c:extLst>
              <c:ext xmlns:c16="http://schemas.microsoft.com/office/drawing/2014/chart" uri="{C3380CC4-5D6E-409C-BE32-E72D297353CC}">
                <c16:uniqueId val="{0000000D-8ECB-4729-B600-3CC78D39F379}"/>
              </c:ext>
            </c:extLst>
          </c:dPt>
          <c:dPt>
            <c:idx val="7"/>
            <c:invertIfNegative val="0"/>
            <c:bubble3D val="0"/>
            <c:extLst>
              <c:ext xmlns:c16="http://schemas.microsoft.com/office/drawing/2014/chart" uri="{C3380CC4-5D6E-409C-BE32-E72D297353CC}">
                <c16:uniqueId val="{0000000E-8ECB-4729-B600-3CC78D39F379}"/>
              </c:ext>
            </c:extLst>
          </c:dPt>
          <c:dPt>
            <c:idx val="8"/>
            <c:invertIfNegative val="0"/>
            <c:bubble3D val="0"/>
            <c:extLst>
              <c:ext xmlns:c16="http://schemas.microsoft.com/office/drawing/2014/chart" uri="{C3380CC4-5D6E-409C-BE32-E72D297353CC}">
                <c16:uniqueId val="{0000000F-8ECB-4729-B600-3CC78D39F379}"/>
              </c:ext>
            </c:extLst>
          </c:dPt>
          <c:dPt>
            <c:idx val="9"/>
            <c:invertIfNegative val="0"/>
            <c:bubble3D val="0"/>
            <c:extLst>
              <c:ext xmlns:c16="http://schemas.microsoft.com/office/drawing/2014/chart" uri="{C3380CC4-5D6E-409C-BE32-E72D297353CC}">
                <c16:uniqueId val="{00000010-8ECB-4729-B600-3CC78D39F379}"/>
              </c:ext>
            </c:extLst>
          </c:dPt>
          <c:dPt>
            <c:idx val="13"/>
            <c:invertIfNegative val="0"/>
            <c:bubble3D val="0"/>
            <c:extLst>
              <c:ext xmlns:c16="http://schemas.microsoft.com/office/drawing/2014/chart" uri="{C3380CC4-5D6E-409C-BE32-E72D297353CC}">
                <c16:uniqueId val="{00000011-8ECB-4729-B600-3CC78D39F379}"/>
              </c:ext>
            </c:extLst>
          </c:dPt>
          <c:dPt>
            <c:idx val="17"/>
            <c:invertIfNegative val="0"/>
            <c:bubble3D val="0"/>
            <c:extLst>
              <c:ext xmlns:c16="http://schemas.microsoft.com/office/drawing/2014/chart" uri="{C3380CC4-5D6E-409C-BE32-E72D297353CC}">
                <c16:uniqueId val="{00000012-8ECB-4729-B600-3CC78D39F379}"/>
              </c:ext>
            </c:extLst>
          </c:dPt>
          <c:dLbls>
            <c:spPr>
              <a:noFill/>
              <a:ln>
                <a:noFill/>
              </a:ln>
              <a:effectLst/>
            </c:spPr>
            <c:txPr>
              <a:bodyPr wrap="square" lIns="38100" tIns="19050" rIns="38100" bIns="19050" anchor="ctr">
                <a:spAutoFit/>
              </a:bodyPr>
              <a:lstStyle/>
              <a:p>
                <a:pPr>
                  <a:defRPr sz="1000" baseline="0">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List1!$B$2:$B$35</c:f>
              <c:strCache>
                <c:ptCount val="34"/>
                <c:pt idx="0">
                  <c:v>Události (ČT)</c:v>
                </c:pt>
                <c:pt idx="1">
                  <c:v>Televizní noviny (TV Nova)</c:v>
                </c:pt>
                <c:pt idx="2">
                  <c:v>Hlavní zprávy (TV Prima)</c:v>
                </c:pt>
                <c:pt idx="3">
                  <c:v>Hlavní zprávy (ČRo)</c:v>
                </c:pt>
                <c:pt idx="5">
                  <c:v>Události (ČT)</c:v>
                </c:pt>
                <c:pt idx="6">
                  <c:v>Televizní noviny (TV Nova)</c:v>
                </c:pt>
                <c:pt idx="7">
                  <c:v>Hlavní zprávy (TV Prima)</c:v>
                </c:pt>
                <c:pt idx="8">
                  <c:v>Hlavní zprávy (ČRo)</c:v>
                </c:pt>
                <c:pt idx="10">
                  <c:v>Události (ČT)</c:v>
                </c:pt>
                <c:pt idx="11">
                  <c:v>Televizní noviny (TV Nova)</c:v>
                </c:pt>
                <c:pt idx="12">
                  <c:v>Hlavní zprávy (TV Prima)</c:v>
                </c:pt>
                <c:pt idx="13">
                  <c:v>Hlavní zprávy (ČRo)</c:v>
                </c:pt>
                <c:pt idx="15">
                  <c:v>Události (ČT)</c:v>
                </c:pt>
                <c:pt idx="16">
                  <c:v>Televizní noviny (TV Nova)</c:v>
                </c:pt>
                <c:pt idx="17">
                  <c:v>Hlavní zprávy (TV Prima)</c:v>
                </c:pt>
                <c:pt idx="18">
                  <c:v>Hlavní zprávy (ČRo)</c:v>
                </c:pt>
                <c:pt idx="20">
                  <c:v>Události (ČT)</c:v>
                </c:pt>
                <c:pt idx="21">
                  <c:v>Televizní noviny (TV Nova)</c:v>
                </c:pt>
                <c:pt idx="22">
                  <c:v>Hlavní zprávy (TV Prima)</c:v>
                </c:pt>
                <c:pt idx="23">
                  <c:v>Hlavní zprávy (ČRo)</c:v>
                </c:pt>
                <c:pt idx="25">
                  <c:v>Události (ČT)</c:v>
                </c:pt>
                <c:pt idx="26">
                  <c:v>Televizní noviny (TV Nova)</c:v>
                </c:pt>
                <c:pt idx="27">
                  <c:v>Hlavní zprávy (TV Prima)</c:v>
                </c:pt>
                <c:pt idx="28">
                  <c:v>Hlavní zprávy (ČRo)</c:v>
                </c:pt>
                <c:pt idx="30">
                  <c:v>Události (ČT)</c:v>
                </c:pt>
                <c:pt idx="31">
                  <c:v>Televizní noviny (TV Nova)</c:v>
                </c:pt>
                <c:pt idx="32">
                  <c:v>Hlavní zprávy (TV Prima)</c:v>
                </c:pt>
                <c:pt idx="33">
                  <c:v>Hlavní zprávy (ČRo)</c:v>
                </c:pt>
              </c:strCache>
            </c:strRef>
          </c:cat>
          <c:val>
            <c:numRef>
              <c:f>List1!$D$2:$D$35</c:f>
              <c:numCache>
                <c:formatCode>0</c:formatCode>
                <c:ptCount val="34"/>
                <c:pt idx="0">
                  <c:v>95</c:v>
                </c:pt>
                <c:pt idx="1">
                  <c:v>90</c:v>
                </c:pt>
                <c:pt idx="2">
                  <c:v>87</c:v>
                </c:pt>
                <c:pt idx="3">
                  <c:v>94</c:v>
                </c:pt>
                <c:pt idx="5">
                  <c:v>92</c:v>
                </c:pt>
                <c:pt idx="6">
                  <c:v>87</c:v>
                </c:pt>
                <c:pt idx="7">
                  <c:v>85</c:v>
                </c:pt>
                <c:pt idx="8">
                  <c:v>90</c:v>
                </c:pt>
                <c:pt idx="10">
                  <c:v>95</c:v>
                </c:pt>
                <c:pt idx="11">
                  <c:v>91</c:v>
                </c:pt>
                <c:pt idx="12">
                  <c:v>86</c:v>
                </c:pt>
                <c:pt idx="13">
                  <c:v>92</c:v>
                </c:pt>
                <c:pt idx="15">
                  <c:v>95</c:v>
                </c:pt>
                <c:pt idx="16">
                  <c:v>92</c:v>
                </c:pt>
                <c:pt idx="17">
                  <c:v>87</c:v>
                </c:pt>
                <c:pt idx="18">
                  <c:v>94</c:v>
                </c:pt>
                <c:pt idx="20">
                  <c:v>91</c:v>
                </c:pt>
                <c:pt idx="21">
                  <c:v>85</c:v>
                </c:pt>
                <c:pt idx="22">
                  <c:v>78</c:v>
                </c:pt>
                <c:pt idx="23">
                  <c:v>89</c:v>
                </c:pt>
                <c:pt idx="25">
                  <c:v>97</c:v>
                </c:pt>
                <c:pt idx="26">
                  <c:v>89</c:v>
                </c:pt>
                <c:pt idx="27">
                  <c:v>88</c:v>
                </c:pt>
                <c:pt idx="28">
                  <c:v>96</c:v>
                </c:pt>
                <c:pt idx="30">
                  <c:v>97</c:v>
                </c:pt>
                <c:pt idx="31">
                  <c:v>97</c:v>
                </c:pt>
                <c:pt idx="32">
                  <c:v>90</c:v>
                </c:pt>
                <c:pt idx="33">
                  <c:v>96</c:v>
                </c:pt>
              </c:numCache>
            </c:numRef>
          </c:val>
          <c:extLst>
            <c:ext xmlns:c16="http://schemas.microsoft.com/office/drawing/2014/chart" uri="{C3380CC4-5D6E-409C-BE32-E72D297353CC}">
              <c16:uniqueId val="{00000013-8ECB-4729-B600-3CC78D39F379}"/>
            </c:ext>
          </c:extLst>
        </c:ser>
        <c:ser>
          <c:idx val="2"/>
          <c:order val="2"/>
          <c:tx>
            <c:strRef>
              <c:f>List1!$E$1</c:f>
              <c:strCache>
                <c:ptCount val="1"/>
                <c:pt idx="0">
                  <c:v>pozitivní</c:v>
                </c:pt>
              </c:strCache>
            </c:strRef>
          </c:tx>
          <c:spPr>
            <a:solidFill>
              <a:srgbClr val="008000"/>
            </a:solidFill>
          </c:spPr>
          <c:invertIfNegative val="0"/>
          <c:dPt>
            <c:idx val="13"/>
            <c:invertIfNegative val="0"/>
            <c:bubble3D val="0"/>
            <c:extLst>
              <c:ext xmlns:c16="http://schemas.microsoft.com/office/drawing/2014/chart" uri="{C3380CC4-5D6E-409C-BE32-E72D297353CC}">
                <c16:uniqueId val="{00000014-8ECB-4729-B600-3CC78D39F379}"/>
              </c:ext>
            </c:extLst>
          </c:dPt>
          <c:dLbls>
            <c:spPr>
              <a:noFill/>
              <a:ln>
                <a:noFill/>
              </a:ln>
              <a:effectLst/>
            </c:spPr>
            <c:txPr>
              <a:bodyPr wrap="square" lIns="38100" tIns="19050" rIns="38100" bIns="19050" anchor="ctr">
                <a:spAutoFit/>
              </a:bodyPr>
              <a:lstStyle/>
              <a:p>
                <a:pPr>
                  <a:defRPr sz="1000" baseline="0">
                    <a:solidFill>
                      <a:schemeClr val="bg1"/>
                    </a:solidFill>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List1!$B$2:$B$35</c:f>
              <c:strCache>
                <c:ptCount val="34"/>
                <c:pt idx="0">
                  <c:v>Události (ČT)</c:v>
                </c:pt>
                <c:pt idx="1">
                  <c:v>Televizní noviny (TV Nova)</c:v>
                </c:pt>
                <c:pt idx="2">
                  <c:v>Hlavní zprávy (TV Prima)</c:v>
                </c:pt>
                <c:pt idx="3">
                  <c:v>Hlavní zprávy (ČRo)</c:v>
                </c:pt>
                <c:pt idx="5">
                  <c:v>Události (ČT)</c:v>
                </c:pt>
                <c:pt idx="6">
                  <c:v>Televizní noviny (TV Nova)</c:v>
                </c:pt>
                <c:pt idx="7">
                  <c:v>Hlavní zprávy (TV Prima)</c:v>
                </c:pt>
                <c:pt idx="8">
                  <c:v>Hlavní zprávy (ČRo)</c:v>
                </c:pt>
                <c:pt idx="10">
                  <c:v>Události (ČT)</c:v>
                </c:pt>
                <c:pt idx="11">
                  <c:v>Televizní noviny (TV Nova)</c:v>
                </c:pt>
                <c:pt idx="12">
                  <c:v>Hlavní zprávy (TV Prima)</c:v>
                </c:pt>
                <c:pt idx="13">
                  <c:v>Hlavní zprávy (ČRo)</c:v>
                </c:pt>
                <c:pt idx="15">
                  <c:v>Události (ČT)</c:v>
                </c:pt>
                <c:pt idx="16">
                  <c:v>Televizní noviny (TV Nova)</c:v>
                </c:pt>
                <c:pt idx="17">
                  <c:v>Hlavní zprávy (TV Prima)</c:v>
                </c:pt>
                <c:pt idx="18">
                  <c:v>Hlavní zprávy (ČRo)</c:v>
                </c:pt>
                <c:pt idx="20">
                  <c:v>Události (ČT)</c:v>
                </c:pt>
                <c:pt idx="21">
                  <c:v>Televizní noviny (TV Nova)</c:v>
                </c:pt>
                <c:pt idx="22">
                  <c:v>Hlavní zprávy (TV Prima)</c:v>
                </c:pt>
                <c:pt idx="23">
                  <c:v>Hlavní zprávy (ČRo)</c:v>
                </c:pt>
                <c:pt idx="25">
                  <c:v>Události (ČT)</c:v>
                </c:pt>
                <c:pt idx="26">
                  <c:v>Televizní noviny (TV Nova)</c:v>
                </c:pt>
                <c:pt idx="27">
                  <c:v>Hlavní zprávy (TV Prima)</c:v>
                </c:pt>
                <c:pt idx="28">
                  <c:v>Hlavní zprávy (ČRo)</c:v>
                </c:pt>
                <c:pt idx="30">
                  <c:v>Události (ČT)</c:v>
                </c:pt>
                <c:pt idx="31">
                  <c:v>Televizní noviny (TV Nova)</c:v>
                </c:pt>
                <c:pt idx="32">
                  <c:v>Hlavní zprávy (TV Prima)</c:v>
                </c:pt>
                <c:pt idx="33">
                  <c:v>Hlavní zprávy (ČRo)</c:v>
                </c:pt>
              </c:strCache>
            </c:strRef>
          </c:cat>
          <c:val>
            <c:numRef>
              <c:f>List1!$E$2:$E$35</c:f>
              <c:numCache>
                <c:formatCode>0</c:formatCode>
                <c:ptCount val="34"/>
                <c:pt idx="0">
                  <c:v>0</c:v>
                </c:pt>
                <c:pt idx="1">
                  <c:v>2</c:v>
                </c:pt>
                <c:pt idx="2">
                  <c:v>1</c:v>
                </c:pt>
                <c:pt idx="3">
                  <c:v>1</c:v>
                </c:pt>
                <c:pt idx="5">
                  <c:v>3</c:v>
                </c:pt>
                <c:pt idx="6">
                  <c:v>4</c:v>
                </c:pt>
                <c:pt idx="7">
                  <c:v>3</c:v>
                </c:pt>
                <c:pt idx="8">
                  <c:v>2</c:v>
                </c:pt>
                <c:pt idx="10">
                  <c:v>1</c:v>
                </c:pt>
                <c:pt idx="11">
                  <c:v>1</c:v>
                </c:pt>
                <c:pt idx="12">
                  <c:v>1</c:v>
                </c:pt>
                <c:pt idx="13">
                  <c:v>2</c:v>
                </c:pt>
                <c:pt idx="15">
                  <c:v>1</c:v>
                </c:pt>
                <c:pt idx="16">
                  <c:v>0</c:v>
                </c:pt>
                <c:pt idx="17">
                  <c:v>1</c:v>
                </c:pt>
                <c:pt idx="18">
                  <c:v>0</c:v>
                </c:pt>
                <c:pt idx="20">
                  <c:v>5</c:v>
                </c:pt>
                <c:pt idx="21">
                  <c:v>6</c:v>
                </c:pt>
                <c:pt idx="22">
                  <c:v>7</c:v>
                </c:pt>
                <c:pt idx="23">
                  <c:v>7</c:v>
                </c:pt>
                <c:pt idx="25">
                  <c:v>0</c:v>
                </c:pt>
                <c:pt idx="26">
                  <c:v>0</c:v>
                </c:pt>
                <c:pt idx="27">
                  <c:v>2</c:v>
                </c:pt>
                <c:pt idx="28">
                  <c:v>0</c:v>
                </c:pt>
                <c:pt idx="30">
                  <c:v>0</c:v>
                </c:pt>
                <c:pt idx="31">
                  <c:v>0</c:v>
                </c:pt>
                <c:pt idx="32">
                  <c:v>2</c:v>
                </c:pt>
                <c:pt idx="33">
                  <c:v>0</c:v>
                </c:pt>
              </c:numCache>
            </c:numRef>
          </c:val>
          <c:extLst>
            <c:ext xmlns:c16="http://schemas.microsoft.com/office/drawing/2014/chart" uri="{C3380CC4-5D6E-409C-BE32-E72D297353CC}">
              <c16:uniqueId val="{00000015-8ECB-4729-B600-3CC78D39F379}"/>
            </c:ext>
          </c:extLst>
        </c:ser>
        <c:dLbls>
          <c:dLblPos val="ctr"/>
          <c:showLegendKey val="0"/>
          <c:showVal val="1"/>
          <c:showCatName val="0"/>
          <c:showSerName val="0"/>
          <c:showPercent val="0"/>
          <c:showBubbleSize val="0"/>
        </c:dLbls>
        <c:gapWidth val="10"/>
        <c:overlap val="100"/>
        <c:axId val="242143616"/>
        <c:axId val="242145152"/>
      </c:barChart>
      <c:catAx>
        <c:axId val="242143616"/>
        <c:scaling>
          <c:orientation val="minMax"/>
        </c:scaling>
        <c:delete val="0"/>
        <c:axPos val="b"/>
        <c:numFmt formatCode="General" sourceLinked="0"/>
        <c:majorTickMark val="out"/>
        <c:minorTickMark val="none"/>
        <c:tickLblPos val="low"/>
        <c:spPr>
          <a:ln/>
        </c:spPr>
        <c:txPr>
          <a:bodyPr rot="-5400000" vert="horz"/>
          <a:lstStyle/>
          <a:p>
            <a:pPr>
              <a:defRPr sz="900" baseline="0"/>
            </a:pPr>
            <a:endParaRPr lang="cs-CZ"/>
          </a:p>
        </c:txPr>
        <c:crossAx val="242145152"/>
        <c:crosses val="autoZero"/>
        <c:auto val="1"/>
        <c:lblAlgn val="ctr"/>
        <c:lblOffset val="100"/>
        <c:noMultiLvlLbl val="0"/>
      </c:catAx>
      <c:valAx>
        <c:axId val="242145152"/>
        <c:scaling>
          <c:orientation val="minMax"/>
          <c:max val="1"/>
        </c:scaling>
        <c:delete val="1"/>
        <c:axPos val="l"/>
        <c:majorGridlines>
          <c:spPr>
            <a:ln w="0">
              <a:noFill/>
              <a:prstDash val="dash"/>
            </a:ln>
          </c:spPr>
        </c:majorGridlines>
        <c:numFmt formatCode="0%" sourceLinked="0"/>
        <c:majorTickMark val="out"/>
        <c:minorTickMark val="none"/>
        <c:tickLblPos val="nextTo"/>
        <c:crossAx val="242143616"/>
        <c:crosses val="autoZero"/>
        <c:crossBetween val="between"/>
      </c:valAx>
      <c:spPr>
        <a:noFill/>
        <a:ln w="25400">
          <a:noFill/>
        </a:ln>
      </c:spPr>
    </c:plotArea>
    <c:legend>
      <c:legendPos val="t"/>
      <c:layout>
        <c:manualLayout>
          <c:xMode val="edge"/>
          <c:yMode val="edge"/>
          <c:x val="0.35730002792835303"/>
          <c:y val="1.0917424725645976E-2"/>
          <c:w val="0.3300843065187431"/>
          <c:h val="5.920443655909869E-2"/>
        </c:manualLayout>
      </c:layout>
      <c:overlay val="0"/>
      <c:txPr>
        <a:bodyPr/>
        <a:lstStyle/>
        <a:p>
          <a:pPr>
            <a:defRPr sz="1300" b="1"/>
          </a:pPr>
          <a:endParaRPr lang="cs-CZ"/>
        </a:p>
      </c:txPr>
    </c:legend>
    <c:plotVisOnly val="1"/>
    <c:dispBlanksAs val="gap"/>
    <c:showDLblsOverMax val="0"/>
  </c:chart>
  <c:txPr>
    <a:bodyPr/>
    <a:lstStyle/>
    <a:p>
      <a:pPr>
        <a:defRPr sz="1200" b="1" i="0" baseline="0">
          <a:latin typeface="Calibri (Základní text)"/>
        </a:defRPr>
      </a:pPr>
      <a:endParaRPr lang="cs-CZ"/>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05360625156361"/>
          <c:y val="4.633512307189163E-2"/>
          <c:w val="0.57759861836845094"/>
          <c:h val="0.9187168935165706"/>
        </c:manualLayout>
      </c:layout>
      <c:barChart>
        <c:barDir val="bar"/>
        <c:grouping val="clustered"/>
        <c:varyColors val="0"/>
        <c:ser>
          <c:idx val="0"/>
          <c:order val="0"/>
          <c:tx>
            <c:strRef>
              <c:f>List1!$B$1</c:f>
              <c:strCache>
                <c:ptCount val="1"/>
                <c:pt idx="0">
                  <c:v>Počet</c:v>
                </c:pt>
              </c:strCache>
            </c:strRef>
          </c:tx>
          <c:spPr>
            <a:solidFill>
              <a:schemeClr val="accent3">
                <a:lumMod val="75000"/>
              </a:schemeClr>
            </a:solidFill>
          </c:spPr>
          <c:invertIfNegative val="0"/>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ANO</c:v>
                </c:pt>
                <c:pt idx="1">
                  <c:v>ODS</c:v>
                </c:pt>
                <c:pt idx="2">
                  <c:v>SPD</c:v>
                </c:pt>
                <c:pt idx="3">
                  <c:v>KDU-ČSL</c:v>
                </c:pt>
                <c:pt idx="4">
                  <c:v>SOCDEM</c:v>
                </c:pt>
                <c:pt idx="5">
                  <c:v>TOP 09</c:v>
                </c:pt>
                <c:pt idx="6">
                  <c:v>Piráti</c:v>
                </c:pt>
                <c:pt idx="7">
                  <c:v>STAN</c:v>
                </c:pt>
                <c:pt idx="8">
                  <c:v>SEN 21</c:v>
                </c:pt>
              </c:strCache>
            </c:strRef>
          </c:cat>
          <c:val>
            <c:numRef>
              <c:f>List1!$B$2:$B$10</c:f>
              <c:numCache>
                <c:formatCode>General</c:formatCode>
                <c:ptCount val="9"/>
                <c:pt idx="0">
                  <c:v>28</c:v>
                </c:pt>
                <c:pt idx="1">
                  <c:v>18</c:v>
                </c:pt>
                <c:pt idx="2">
                  <c:v>12</c:v>
                </c:pt>
                <c:pt idx="3">
                  <c:v>11</c:v>
                </c:pt>
                <c:pt idx="4">
                  <c:v>10</c:v>
                </c:pt>
                <c:pt idx="5">
                  <c:v>8</c:v>
                </c:pt>
                <c:pt idx="6">
                  <c:v>7</c:v>
                </c:pt>
                <c:pt idx="7">
                  <c:v>7</c:v>
                </c:pt>
                <c:pt idx="8">
                  <c:v>1</c:v>
                </c:pt>
              </c:numCache>
            </c:numRef>
          </c:val>
          <c:extLst>
            <c:ext xmlns:c16="http://schemas.microsoft.com/office/drawing/2014/chart" uri="{C3380CC4-5D6E-409C-BE32-E72D297353CC}">
              <c16:uniqueId val="{00000000-F968-4290-8077-3E585036D68E}"/>
            </c:ext>
          </c:extLst>
        </c:ser>
        <c:dLbls>
          <c:showLegendKey val="0"/>
          <c:showVal val="0"/>
          <c:showCatName val="0"/>
          <c:showSerName val="0"/>
          <c:showPercent val="0"/>
          <c:showBubbleSize val="0"/>
        </c:dLbls>
        <c:gapWidth val="65"/>
        <c:overlap val="-20"/>
        <c:axId val="180754688"/>
        <c:axId val="180756480"/>
      </c:barChart>
      <c:catAx>
        <c:axId val="180754688"/>
        <c:scaling>
          <c:orientation val="maxMin"/>
        </c:scaling>
        <c:delete val="0"/>
        <c:axPos val="l"/>
        <c:numFmt formatCode="#,##0.00" sourceLinked="0"/>
        <c:majorTickMark val="out"/>
        <c:minorTickMark val="none"/>
        <c:tickLblPos val="nextTo"/>
        <c:txPr>
          <a:bodyPr/>
          <a:lstStyle/>
          <a:p>
            <a:pPr>
              <a:defRPr sz="1400" b="1"/>
            </a:pPr>
            <a:endParaRPr lang="cs-CZ"/>
          </a:p>
        </c:txPr>
        <c:crossAx val="180756480"/>
        <c:crosses val="autoZero"/>
        <c:auto val="1"/>
        <c:lblAlgn val="ctr"/>
        <c:lblOffset val="100"/>
        <c:tickLblSkip val="1"/>
        <c:noMultiLvlLbl val="0"/>
      </c:catAx>
      <c:valAx>
        <c:axId val="180756480"/>
        <c:scaling>
          <c:orientation val="minMax"/>
        </c:scaling>
        <c:delete val="1"/>
        <c:axPos val="t"/>
        <c:majorGridlines>
          <c:spPr>
            <a:ln>
              <a:noFill/>
              <a:prstDash val="sysDot"/>
            </a:ln>
          </c:spPr>
        </c:majorGridlines>
        <c:numFmt formatCode="General" sourceLinked="1"/>
        <c:majorTickMark val="out"/>
        <c:minorTickMark val="none"/>
        <c:tickLblPos val="nextTo"/>
        <c:crossAx val="180754688"/>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05360625156361"/>
          <c:y val="4.633512307189163E-2"/>
          <c:w val="0.57759861836845094"/>
          <c:h val="0.9187168935165706"/>
        </c:manualLayout>
      </c:layout>
      <c:barChart>
        <c:barDir val="bar"/>
        <c:grouping val="clustered"/>
        <c:varyColors val="0"/>
        <c:ser>
          <c:idx val="0"/>
          <c:order val="0"/>
          <c:tx>
            <c:strRef>
              <c:f>List1!$B$1</c:f>
              <c:strCache>
                <c:ptCount val="1"/>
                <c:pt idx="0">
                  <c:v>Počet</c:v>
                </c:pt>
              </c:strCache>
            </c:strRef>
          </c:tx>
          <c:spPr>
            <a:solidFill>
              <a:schemeClr val="accent3">
                <a:lumMod val="75000"/>
              </a:schemeClr>
            </a:solidFill>
          </c:spPr>
          <c:invertIfNegative val="0"/>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ANO</c:v>
                </c:pt>
                <c:pt idx="1">
                  <c:v>ODS</c:v>
                </c:pt>
                <c:pt idx="2">
                  <c:v>KDU-ČSL</c:v>
                </c:pt>
                <c:pt idx="3">
                  <c:v>SPD</c:v>
                </c:pt>
                <c:pt idx="4">
                  <c:v>STAN</c:v>
                </c:pt>
                <c:pt idx="5">
                  <c:v>Piráti</c:v>
                </c:pt>
                <c:pt idx="6">
                  <c:v>SOCDEM</c:v>
                </c:pt>
                <c:pt idx="7">
                  <c:v>TOP 09</c:v>
                </c:pt>
                <c:pt idx="8">
                  <c:v>Strana zelených</c:v>
                </c:pt>
              </c:strCache>
            </c:strRef>
          </c:cat>
          <c:val>
            <c:numRef>
              <c:f>List1!$B$2:$B$10</c:f>
              <c:numCache>
                <c:formatCode>General</c:formatCode>
                <c:ptCount val="9"/>
                <c:pt idx="0">
                  <c:v>16</c:v>
                </c:pt>
                <c:pt idx="1">
                  <c:v>10</c:v>
                </c:pt>
                <c:pt idx="2">
                  <c:v>9</c:v>
                </c:pt>
                <c:pt idx="3">
                  <c:v>6</c:v>
                </c:pt>
                <c:pt idx="4">
                  <c:v>5</c:v>
                </c:pt>
                <c:pt idx="5">
                  <c:v>4</c:v>
                </c:pt>
                <c:pt idx="6">
                  <c:v>3</c:v>
                </c:pt>
                <c:pt idx="7">
                  <c:v>1</c:v>
                </c:pt>
                <c:pt idx="8">
                  <c:v>1</c:v>
                </c:pt>
              </c:numCache>
            </c:numRef>
          </c:val>
          <c:extLst>
            <c:ext xmlns:c16="http://schemas.microsoft.com/office/drawing/2014/chart" uri="{C3380CC4-5D6E-409C-BE32-E72D297353CC}">
              <c16:uniqueId val="{00000000-25F2-48A7-B6C9-9A9C9E0D2281}"/>
            </c:ext>
          </c:extLst>
        </c:ser>
        <c:dLbls>
          <c:showLegendKey val="0"/>
          <c:showVal val="0"/>
          <c:showCatName val="0"/>
          <c:showSerName val="0"/>
          <c:showPercent val="0"/>
          <c:showBubbleSize val="0"/>
        </c:dLbls>
        <c:gapWidth val="65"/>
        <c:overlap val="-20"/>
        <c:axId val="180754688"/>
        <c:axId val="180756480"/>
      </c:barChart>
      <c:catAx>
        <c:axId val="180754688"/>
        <c:scaling>
          <c:orientation val="maxMin"/>
        </c:scaling>
        <c:delete val="0"/>
        <c:axPos val="l"/>
        <c:numFmt formatCode="#,##0.00" sourceLinked="0"/>
        <c:majorTickMark val="out"/>
        <c:minorTickMark val="none"/>
        <c:tickLblPos val="nextTo"/>
        <c:txPr>
          <a:bodyPr/>
          <a:lstStyle/>
          <a:p>
            <a:pPr>
              <a:defRPr sz="1400" b="1"/>
            </a:pPr>
            <a:endParaRPr lang="cs-CZ"/>
          </a:p>
        </c:txPr>
        <c:crossAx val="180756480"/>
        <c:crosses val="autoZero"/>
        <c:auto val="1"/>
        <c:lblAlgn val="ctr"/>
        <c:lblOffset val="100"/>
        <c:tickLblSkip val="1"/>
        <c:noMultiLvlLbl val="0"/>
      </c:catAx>
      <c:valAx>
        <c:axId val="180756480"/>
        <c:scaling>
          <c:orientation val="minMax"/>
        </c:scaling>
        <c:delete val="1"/>
        <c:axPos val="t"/>
        <c:majorGridlines>
          <c:spPr>
            <a:ln>
              <a:noFill/>
              <a:prstDash val="sysDot"/>
            </a:ln>
          </c:spPr>
        </c:majorGridlines>
        <c:numFmt formatCode="General" sourceLinked="1"/>
        <c:majorTickMark val="out"/>
        <c:minorTickMark val="none"/>
        <c:tickLblPos val="nextTo"/>
        <c:crossAx val="180754688"/>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Poslanci</c:v>
                </c:pt>
              </c:strCache>
            </c:strRef>
          </c:tx>
          <c:spPr>
            <a:solidFill>
              <a:srgbClr val="E4200E"/>
            </a:solidFill>
          </c:spPr>
          <c:invertIfNegative val="0"/>
          <c:dLbls>
            <c:spPr>
              <a:noFill/>
              <a:ln>
                <a:noFill/>
              </a:ln>
              <a:effectLst/>
            </c:spPr>
            <c:txPr>
              <a:bodyPr/>
              <a:lstStyle/>
              <a:p>
                <a:pPr>
                  <a:defRPr sz="12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0</c:formatCode>
                <c:ptCount val="3"/>
                <c:pt idx="0" formatCode="General">
                  <c:v>89</c:v>
                </c:pt>
                <c:pt idx="1">
                  <c:v>83</c:v>
                </c:pt>
                <c:pt idx="2">
                  <c:v>86</c:v>
                </c:pt>
              </c:numCache>
            </c:numRef>
          </c:val>
          <c:extLst>
            <c:ext xmlns:c16="http://schemas.microsoft.com/office/drawing/2014/chart" uri="{C3380CC4-5D6E-409C-BE32-E72D297353CC}">
              <c16:uniqueId val="{00000000-5AA2-46D0-A35F-438B8FC00835}"/>
            </c:ext>
          </c:extLst>
        </c:ser>
        <c:ser>
          <c:idx val="1"/>
          <c:order val="1"/>
          <c:tx>
            <c:strRef>
              <c:f>List1!$C$1</c:f>
              <c:strCache>
                <c:ptCount val="1"/>
                <c:pt idx="0">
                  <c:v>Senátoři</c:v>
                </c:pt>
              </c:strCache>
            </c:strRef>
          </c:tx>
          <c:spPr>
            <a:solidFill>
              <a:srgbClr val="003B75"/>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0</c:formatCode>
                <c:ptCount val="3"/>
                <c:pt idx="0" formatCode="General">
                  <c:v>11</c:v>
                </c:pt>
                <c:pt idx="1">
                  <c:v>17</c:v>
                </c:pt>
                <c:pt idx="2">
                  <c:v>14</c:v>
                </c:pt>
              </c:numCache>
            </c:numRef>
          </c:val>
          <c:extLst>
            <c:ext xmlns:c16="http://schemas.microsoft.com/office/drawing/2014/chart" uri="{C3380CC4-5D6E-409C-BE32-E72D297353CC}">
              <c16:uniqueId val="{00000001-5AA2-46D0-A35F-438B8FC00835}"/>
            </c:ext>
          </c:extLst>
        </c:ser>
        <c:dLbls>
          <c:dLblPos val="ctr"/>
          <c:showLegendKey val="0"/>
          <c:showVal val="1"/>
          <c:showCatName val="0"/>
          <c:showSerName val="0"/>
          <c:showPercent val="0"/>
          <c:showBubbleSize val="0"/>
        </c:dLbls>
        <c:gapWidth val="50"/>
        <c:overlap val="100"/>
        <c:axId val="150048128"/>
        <c:axId val="150372352"/>
      </c:barChart>
      <c:catAx>
        <c:axId val="150048128"/>
        <c:scaling>
          <c:orientation val="maxMin"/>
        </c:scaling>
        <c:delete val="0"/>
        <c:axPos val="l"/>
        <c:numFmt formatCode="General" sourceLinked="0"/>
        <c:majorTickMark val="out"/>
        <c:minorTickMark val="none"/>
        <c:tickLblPos val="nextTo"/>
        <c:txPr>
          <a:bodyPr/>
          <a:lstStyle/>
          <a:p>
            <a:pPr>
              <a:defRPr sz="1400" b="1"/>
            </a:pPr>
            <a:endParaRPr lang="cs-CZ"/>
          </a:p>
        </c:txPr>
        <c:crossAx val="150372352"/>
        <c:crosses val="autoZero"/>
        <c:auto val="1"/>
        <c:lblAlgn val="ctr"/>
        <c:lblOffset val="100"/>
        <c:noMultiLvlLbl val="0"/>
      </c:catAx>
      <c:valAx>
        <c:axId val="150372352"/>
        <c:scaling>
          <c:orientation val="minMax"/>
          <c:max val="1"/>
        </c:scaling>
        <c:delete val="1"/>
        <c:axPos val="t"/>
        <c:numFmt formatCode="0%" sourceLinked="1"/>
        <c:majorTickMark val="out"/>
        <c:minorTickMark val="none"/>
        <c:tickLblPos val="nextTo"/>
        <c:crossAx val="150048128"/>
        <c:crosses val="autoZero"/>
        <c:crossBetween val="between"/>
      </c:valAx>
      <c:spPr>
        <a:noFill/>
        <a:ln w="25400">
          <a:noFill/>
        </a:ln>
      </c:spPr>
    </c:plotArea>
    <c:legend>
      <c:legendPos val="t"/>
      <c:layout>
        <c:manualLayout>
          <c:xMode val="edge"/>
          <c:yMode val="edge"/>
          <c:x val="0.16033308625054196"/>
          <c:y val="7.6488533566007225E-2"/>
          <c:w val="0.81006195717542417"/>
          <c:h val="0.11427280124350803"/>
        </c:manualLayout>
      </c:layout>
      <c:overlay val="0"/>
      <c:txPr>
        <a:bodyPr/>
        <a:lstStyle/>
        <a:p>
          <a:pPr>
            <a:defRPr sz="13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Poslanci</c:v>
                </c:pt>
              </c:strCache>
            </c:strRef>
          </c:tx>
          <c:spPr>
            <a:solidFill>
              <a:srgbClr val="E4200E"/>
            </a:solidFill>
          </c:spPr>
          <c:invertIfNegative val="0"/>
          <c:dLbls>
            <c:spPr>
              <a:noFill/>
              <a:ln>
                <a:noFill/>
              </a:ln>
              <a:effectLst/>
            </c:spPr>
            <c:txPr>
              <a:bodyPr/>
              <a:lstStyle/>
              <a:p>
                <a:pPr>
                  <a:defRPr sz="12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0</c:formatCode>
                <c:ptCount val="3"/>
                <c:pt idx="0" formatCode="General">
                  <c:v>90</c:v>
                </c:pt>
                <c:pt idx="1">
                  <c:v>89</c:v>
                </c:pt>
                <c:pt idx="2">
                  <c:v>92</c:v>
                </c:pt>
              </c:numCache>
            </c:numRef>
          </c:val>
          <c:extLst>
            <c:ext xmlns:c16="http://schemas.microsoft.com/office/drawing/2014/chart" uri="{C3380CC4-5D6E-409C-BE32-E72D297353CC}">
              <c16:uniqueId val="{00000000-22C5-458E-9966-B51519DFF67B}"/>
            </c:ext>
          </c:extLst>
        </c:ser>
        <c:ser>
          <c:idx val="1"/>
          <c:order val="1"/>
          <c:tx>
            <c:strRef>
              <c:f>List1!$C$1</c:f>
              <c:strCache>
                <c:ptCount val="1"/>
                <c:pt idx="0">
                  <c:v>Senátoři</c:v>
                </c:pt>
              </c:strCache>
            </c:strRef>
          </c:tx>
          <c:spPr>
            <a:solidFill>
              <a:srgbClr val="003B75"/>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0</c:formatCode>
                <c:ptCount val="3"/>
                <c:pt idx="0" formatCode="General">
                  <c:v>10</c:v>
                </c:pt>
                <c:pt idx="1">
                  <c:v>11</c:v>
                </c:pt>
                <c:pt idx="2">
                  <c:v>8</c:v>
                </c:pt>
              </c:numCache>
            </c:numRef>
          </c:val>
          <c:extLst>
            <c:ext xmlns:c16="http://schemas.microsoft.com/office/drawing/2014/chart" uri="{C3380CC4-5D6E-409C-BE32-E72D297353CC}">
              <c16:uniqueId val="{00000001-22C5-458E-9966-B51519DFF67B}"/>
            </c:ext>
          </c:extLst>
        </c:ser>
        <c:dLbls>
          <c:dLblPos val="ctr"/>
          <c:showLegendKey val="0"/>
          <c:showVal val="1"/>
          <c:showCatName val="0"/>
          <c:showSerName val="0"/>
          <c:showPercent val="0"/>
          <c:showBubbleSize val="0"/>
        </c:dLbls>
        <c:gapWidth val="50"/>
        <c:overlap val="100"/>
        <c:axId val="150048128"/>
        <c:axId val="150372352"/>
      </c:barChart>
      <c:catAx>
        <c:axId val="150048128"/>
        <c:scaling>
          <c:orientation val="maxMin"/>
        </c:scaling>
        <c:delete val="0"/>
        <c:axPos val="l"/>
        <c:numFmt formatCode="General" sourceLinked="0"/>
        <c:majorTickMark val="out"/>
        <c:minorTickMark val="none"/>
        <c:tickLblPos val="nextTo"/>
        <c:txPr>
          <a:bodyPr/>
          <a:lstStyle/>
          <a:p>
            <a:pPr>
              <a:defRPr sz="1400" b="1"/>
            </a:pPr>
            <a:endParaRPr lang="cs-CZ"/>
          </a:p>
        </c:txPr>
        <c:crossAx val="150372352"/>
        <c:crosses val="autoZero"/>
        <c:auto val="1"/>
        <c:lblAlgn val="ctr"/>
        <c:lblOffset val="100"/>
        <c:noMultiLvlLbl val="0"/>
      </c:catAx>
      <c:valAx>
        <c:axId val="150372352"/>
        <c:scaling>
          <c:orientation val="minMax"/>
          <c:max val="1"/>
          <c:min val="0"/>
        </c:scaling>
        <c:delete val="1"/>
        <c:axPos val="t"/>
        <c:numFmt formatCode="0%" sourceLinked="1"/>
        <c:majorTickMark val="out"/>
        <c:minorTickMark val="none"/>
        <c:tickLblPos val="nextTo"/>
        <c:crossAx val="150048128"/>
        <c:crosses val="autoZero"/>
        <c:crossBetween val="between"/>
      </c:valAx>
      <c:spPr>
        <a:noFill/>
        <a:ln w="25400">
          <a:noFill/>
        </a:ln>
      </c:spPr>
    </c:plotArea>
    <c:legend>
      <c:legendPos val="t"/>
      <c:layout>
        <c:manualLayout>
          <c:xMode val="edge"/>
          <c:yMode val="edge"/>
          <c:x val="0.16033308625054196"/>
          <c:y val="7.6488533566007225E-2"/>
          <c:w val="0.81006195717542417"/>
          <c:h val="0.11427280124350803"/>
        </c:manualLayout>
      </c:layout>
      <c:overlay val="0"/>
      <c:txPr>
        <a:bodyPr/>
        <a:lstStyle/>
        <a:p>
          <a:pPr>
            <a:defRPr sz="13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06310269359571E-2"/>
          <c:y val="0.11110554343218325"/>
          <c:w val="0.91384345860849781"/>
          <c:h val="0.7086968739047006"/>
        </c:manualLayout>
      </c:layout>
      <c:lineChart>
        <c:grouping val="standard"/>
        <c:varyColors val="1"/>
        <c:ser>
          <c:idx val="0"/>
          <c:order val="0"/>
          <c:tx>
            <c:strRef>
              <c:f>List1!$B$1</c:f>
              <c:strCache>
                <c:ptCount val="1"/>
                <c:pt idx="0">
                  <c:v>ČT24</c:v>
                </c:pt>
              </c:strCache>
            </c:strRef>
          </c:tx>
          <c:spPr>
            <a:ln w="31750" cap="rnd" cmpd="sng">
              <a:solidFill>
                <a:srgbClr val="FF8000"/>
              </a:solidFill>
              <a:prstDash val="solid"/>
              <a:round/>
            </a:ln>
          </c:spPr>
          <c:marker>
            <c:symbol val="none"/>
          </c:marker>
          <c:dPt>
            <c:idx val="1"/>
            <c:bubble3D val="0"/>
            <c:extLst>
              <c:ext xmlns:c16="http://schemas.microsoft.com/office/drawing/2014/chart" uri="{C3380CC4-5D6E-409C-BE32-E72D297353CC}">
                <c16:uniqueId val="{00000000-25F4-458D-AD4E-6527859C59C3}"/>
              </c:ext>
            </c:extLst>
          </c:dPt>
          <c:dPt>
            <c:idx val="2"/>
            <c:bubble3D val="0"/>
            <c:extLst>
              <c:ext xmlns:c16="http://schemas.microsoft.com/office/drawing/2014/chart" uri="{C3380CC4-5D6E-409C-BE32-E72D297353CC}">
                <c16:uniqueId val="{00000001-25F4-458D-AD4E-6527859C59C3}"/>
              </c:ext>
            </c:extLst>
          </c:dPt>
          <c:dPt>
            <c:idx val="3"/>
            <c:bubble3D val="0"/>
            <c:extLst>
              <c:ext xmlns:c16="http://schemas.microsoft.com/office/drawing/2014/chart" uri="{C3380CC4-5D6E-409C-BE32-E72D297353CC}">
                <c16:uniqueId val="{00000002-25F4-458D-AD4E-6527859C59C3}"/>
              </c:ext>
            </c:extLst>
          </c:dPt>
          <c:dPt>
            <c:idx val="4"/>
            <c:bubble3D val="0"/>
            <c:extLst>
              <c:ext xmlns:c16="http://schemas.microsoft.com/office/drawing/2014/chart" uri="{C3380CC4-5D6E-409C-BE32-E72D297353CC}">
                <c16:uniqueId val="{00000003-25F4-458D-AD4E-6527859C59C3}"/>
              </c:ext>
            </c:extLst>
          </c:dPt>
          <c:dLbls>
            <c:dLbl>
              <c:idx val="1"/>
              <c:layout>
                <c:manualLayout>
                  <c:x val="-3.6210197590431627E-2"/>
                  <c:y val="-6.3374589821320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F4-458D-AD4E-6527859C59C3}"/>
                </c:ext>
              </c:extLst>
            </c:dLbl>
            <c:spPr>
              <a:noFill/>
              <a:ln>
                <a:noFill/>
              </a:ln>
              <a:effectLst/>
            </c:spPr>
            <c:txPr>
              <a:bodyPr wrap="square" lIns="38100" tIns="19050" rIns="38100" bIns="19050" anchor="ctr">
                <a:spAutoFit/>
              </a:bodyPr>
              <a:lstStyle/>
              <a:p>
                <a:pPr>
                  <a:defRPr sz="1300" b="1">
                    <a:solidFill>
                      <a:srgbClr val="FF8000"/>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List1!$A$2:$A$13</c:f>
              <c:strCache>
                <c:ptCount val="12"/>
                <c:pt idx="0">
                  <c:v>leden</c:v>
                </c:pt>
                <c:pt idx="1">
                  <c:v>únor</c:v>
                </c:pt>
                <c:pt idx="2">
                  <c:v>březen</c:v>
                </c:pt>
                <c:pt idx="3">
                  <c:v>duben</c:v>
                </c:pt>
                <c:pt idx="4">
                  <c:v>květen</c:v>
                </c:pt>
                <c:pt idx="5">
                  <c:v>červen</c:v>
                </c:pt>
                <c:pt idx="6">
                  <c:v>červenec</c:v>
                </c:pt>
                <c:pt idx="7">
                  <c:v>srpen</c:v>
                </c:pt>
                <c:pt idx="8">
                  <c:v>září</c:v>
                </c:pt>
                <c:pt idx="9">
                  <c:v>říjen</c:v>
                </c:pt>
                <c:pt idx="10">
                  <c:v>listopad</c:v>
                </c:pt>
                <c:pt idx="11">
                  <c:v>prosinec</c:v>
                </c:pt>
              </c:strCache>
            </c:strRef>
          </c:cat>
          <c:val>
            <c:numRef>
              <c:f>List1!$B$2:$B$13</c:f>
              <c:numCache>
                <c:formatCode>0.00</c:formatCode>
                <c:ptCount val="12"/>
                <c:pt idx="0">
                  <c:v>5.7979512606118302</c:v>
                </c:pt>
                <c:pt idx="1">
                  <c:v>4.5602760852728101</c:v>
                </c:pt>
                <c:pt idx="2">
                  <c:v>4.77505270472383</c:v>
                </c:pt>
                <c:pt idx="3">
                  <c:v>3.75970070825975</c:v>
                </c:pt>
                <c:pt idx="4">
                  <c:v>4.3667444162042699</c:v>
                </c:pt>
                <c:pt idx="5">
                  <c:v>4.6875561731103099</c:v>
                </c:pt>
                <c:pt idx="6">
                  <c:v>4.4485965929778599</c:v>
                </c:pt>
                <c:pt idx="7">
                  <c:v>4.2801678231872504</c:v>
                </c:pt>
                <c:pt idx="8">
                  <c:v>4.0682114177330497</c:v>
                </c:pt>
                <c:pt idx="9">
                  <c:v>4.3664821856154399</c:v>
                </c:pt>
                <c:pt idx="10">
                  <c:v>4.0268786429964196</c:v>
                </c:pt>
                <c:pt idx="11">
                  <c:v>3.9127087335336199</c:v>
                </c:pt>
              </c:numCache>
            </c:numRef>
          </c:val>
          <c:smooth val="0"/>
          <c:extLst>
            <c:ext xmlns:c16="http://schemas.microsoft.com/office/drawing/2014/chart" uri="{C3380CC4-5D6E-409C-BE32-E72D297353CC}">
              <c16:uniqueId val="{00000004-25F4-458D-AD4E-6527859C59C3}"/>
            </c:ext>
          </c:extLst>
        </c:ser>
        <c:ser>
          <c:idx val="2"/>
          <c:order val="1"/>
          <c:tx>
            <c:strRef>
              <c:f>List1!#REF!</c:f>
              <c:strCache>
                <c:ptCount val="1"/>
                <c:pt idx="0">
                  <c:v>#REF!</c:v>
                </c:pt>
              </c:strCache>
            </c:strRef>
          </c:tx>
          <c:spPr>
            <a:ln w="31750">
              <a:solidFill>
                <a:srgbClr val="004000"/>
              </a:solidFill>
              <a:prstDash val="solid"/>
            </a:ln>
          </c:spPr>
          <c:marker>
            <c:symbol val="none"/>
          </c:marker>
          <c:dPt>
            <c:idx val="1"/>
            <c:bubble3D val="0"/>
            <c:extLst>
              <c:ext xmlns:c16="http://schemas.microsoft.com/office/drawing/2014/chart" uri="{C3380CC4-5D6E-409C-BE32-E72D297353CC}">
                <c16:uniqueId val="{0000000A-25F4-458D-AD4E-6527859C59C3}"/>
              </c:ext>
            </c:extLst>
          </c:dPt>
          <c:dPt>
            <c:idx val="2"/>
            <c:bubble3D val="0"/>
            <c:extLst>
              <c:ext xmlns:c16="http://schemas.microsoft.com/office/drawing/2014/chart" uri="{C3380CC4-5D6E-409C-BE32-E72D297353CC}">
                <c16:uniqueId val="{0000000B-25F4-458D-AD4E-6527859C59C3}"/>
              </c:ext>
            </c:extLst>
          </c:dPt>
          <c:dPt>
            <c:idx val="3"/>
            <c:bubble3D val="0"/>
            <c:extLst>
              <c:ext xmlns:c16="http://schemas.microsoft.com/office/drawing/2014/chart" uri="{C3380CC4-5D6E-409C-BE32-E72D297353CC}">
                <c16:uniqueId val="{0000000C-25F4-458D-AD4E-6527859C59C3}"/>
              </c:ext>
            </c:extLst>
          </c:dPt>
          <c:dPt>
            <c:idx val="4"/>
            <c:bubble3D val="0"/>
            <c:extLst>
              <c:ext xmlns:c16="http://schemas.microsoft.com/office/drawing/2014/chart" uri="{C3380CC4-5D6E-409C-BE32-E72D297353CC}">
                <c16:uniqueId val="{0000000D-25F4-458D-AD4E-6527859C59C3}"/>
              </c:ext>
            </c:extLst>
          </c:dPt>
          <c:cat>
            <c:strRef>
              <c:f>List1!$A$2:$A$13</c:f>
              <c:strCache>
                <c:ptCount val="12"/>
                <c:pt idx="0">
                  <c:v>leden</c:v>
                </c:pt>
                <c:pt idx="1">
                  <c:v>únor</c:v>
                </c:pt>
                <c:pt idx="2">
                  <c:v>březen</c:v>
                </c:pt>
                <c:pt idx="3">
                  <c:v>duben</c:v>
                </c:pt>
                <c:pt idx="4">
                  <c:v>květen</c:v>
                </c:pt>
                <c:pt idx="5">
                  <c:v>červen</c:v>
                </c:pt>
                <c:pt idx="6">
                  <c:v>červenec</c:v>
                </c:pt>
                <c:pt idx="7">
                  <c:v>srpen</c:v>
                </c:pt>
                <c:pt idx="8">
                  <c:v>září</c:v>
                </c:pt>
                <c:pt idx="9">
                  <c:v>říjen</c:v>
                </c:pt>
                <c:pt idx="10">
                  <c:v>listopad</c:v>
                </c:pt>
                <c:pt idx="11">
                  <c:v>prosinec</c:v>
                </c:pt>
              </c:strCache>
            </c:strRef>
          </c:cat>
          <c:val>
            <c:numRef>
              <c:f>List1!#REF!</c:f>
              <c:numCache>
                <c:formatCode>General</c:formatCode>
                <c:ptCount val="1"/>
                <c:pt idx="0">
                  <c:v>1</c:v>
                </c:pt>
              </c:numCache>
            </c:numRef>
          </c:val>
          <c:smooth val="0"/>
          <c:extLst>
            <c:ext xmlns:c16="http://schemas.microsoft.com/office/drawing/2014/chart" uri="{C3380CC4-5D6E-409C-BE32-E72D297353CC}">
              <c16:uniqueId val="{0000000E-25F4-458D-AD4E-6527859C59C3}"/>
            </c:ext>
          </c:extLst>
        </c:ser>
        <c:dLbls>
          <c:showLegendKey val="0"/>
          <c:showVal val="0"/>
          <c:showCatName val="0"/>
          <c:showSerName val="0"/>
          <c:showPercent val="0"/>
          <c:showBubbleSize val="0"/>
        </c:dLbls>
        <c:smooth val="0"/>
        <c:axId val="136366336"/>
        <c:axId val="136372224"/>
      </c:lineChart>
      <c:catAx>
        <c:axId val="136366336"/>
        <c:scaling>
          <c:orientation val="minMax"/>
        </c:scaling>
        <c:delete val="0"/>
        <c:axPos val="b"/>
        <c:title>
          <c:tx>
            <c:rich>
              <a:bodyPr/>
              <a:lstStyle/>
              <a:p>
                <a:pPr>
                  <a:defRPr sz="1300"/>
                </a:pPr>
                <a:r>
                  <a:rPr lang="cs-CZ" sz="1300" dirty="0"/>
                  <a:t>měsíce roku 2023</a:t>
                </a:r>
                <a:endParaRPr lang="en-GB" sz="1300" dirty="0"/>
              </a:p>
            </c:rich>
          </c:tx>
          <c:layout>
            <c:manualLayout>
              <c:xMode val="edge"/>
              <c:yMode val="edge"/>
              <c:x val="0.43773548540656054"/>
              <c:y val="0.91568420359764413"/>
            </c:manualLayout>
          </c:layout>
          <c:overlay val="0"/>
        </c:title>
        <c:numFmt formatCode="General" sourceLinked="1"/>
        <c:majorTickMark val="out"/>
        <c:minorTickMark val="none"/>
        <c:tickLblPos val="nextTo"/>
        <c:spPr>
          <a:ln>
            <a:solidFill>
              <a:schemeClr val="bg1">
                <a:lumMod val="65000"/>
              </a:schemeClr>
            </a:solidFill>
          </a:ln>
        </c:spPr>
        <c:txPr>
          <a:bodyPr rot="0" vert="horz"/>
          <a:lstStyle/>
          <a:p>
            <a:pPr>
              <a:defRPr lang="en-GB" sz="1300" b="1">
                <a:latin typeface="Calibri" panose="020F0502020204030204" pitchFamily="34" charset="0"/>
              </a:defRPr>
            </a:pPr>
            <a:endParaRPr lang="cs-CZ"/>
          </a:p>
        </c:txPr>
        <c:crossAx val="136372224"/>
        <c:crosses val="autoZero"/>
        <c:auto val="1"/>
        <c:lblAlgn val="ctr"/>
        <c:lblOffset val="50"/>
        <c:noMultiLvlLbl val="1"/>
      </c:catAx>
      <c:valAx>
        <c:axId val="136372224"/>
        <c:scaling>
          <c:orientation val="minMax"/>
          <c:max val="10"/>
          <c:min val="0"/>
        </c:scaling>
        <c:delete val="0"/>
        <c:axPos val="l"/>
        <c:majorGridlines>
          <c:spPr>
            <a:ln w="6350">
              <a:prstDash val="sysDot"/>
            </a:ln>
          </c:spPr>
        </c:majorGridlines>
        <c:numFmt formatCode="#,##0" sourceLinked="0"/>
        <c:majorTickMark val="out"/>
        <c:minorTickMark val="none"/>
        <c:tickLblPos val="nextTo"/>
        <c:txPr>
          <a:bodyPr/>
          <a:lstStyle/>
          <a:p>
            <a:pPr>
              <a:defRPr sz="1200"/>
            </a:pPr>
            <a:endParaRPr lang="cs-CZ"/>
          </a:p>
        </c:txPr>
        <c:crossAx val="136366336"/>
        <c:crosses val="autoZero"/>
        <c:crossBetween val="between"/>
      </c:valAx>
      <c:spPr>
        <a:noFill/>
        <a:ln w="9525">
          <a:solidFill>
            <a:schemeClr val="bg1">
              <a:lumMod val="75000"/>
            </a:schemeClr>
          </a:solidFill>
        </a:ln>
      </c:spPr>
    </c:plotArea>
    <c:plotVisOnly val="1"/>
    <c:dispBlanksAs val="gap"/>
    <c:showDLblsOverMax val="1"/>
  </c:chart>
  <c:spPr>
    <a:noFill/>
    <a:ln>
      <a:noFill/>
    </a:ln>
  </c:spPr>
  <c:txPr>
    <a:bodyPr/>
    <a:lstStyle/>
    <a:p>
      <a:pPr>
        <a:defRPr sz="1712"/>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Sloupec2</c:v>
                </c:pt>
              </c:strCache>
            </c:strRef>
          </c:tx>
          <c:spPr>
            <a:solidFill>
              <a:schemeClr val="bg1">
                <a:lumMod val="65000"/>
              </a:schemeClr>
            </a:solidFill>
          </c:spPr>
          <c:invertIfNegative val="0"/>
          <c:dPt>
            <c:idx val="0"/>
            <c:invertIfNegative val="0"/>
            <c:bubble3D val="0"/>
            <c:spPr>
              <a:solidFill>
                <a:srgbClr val="A6A6A6"/>
              </a:solidFill>
            </c:spPr>
            <c:extLst>
              <c:ext xmlns:c16="http://schemas.microsoft.com/office/drawing/2014/chart" uri="{C3380CC4-5D6E-409C-BE32-E72D297353CC}">
                <c16:uniqueId val="{00000000-E4BB-4717-8940-6BB1DCF15269}"/>
              </c:ext>
            </c:extLst>
          </c:dPt>
          <c:dPt>
            <c:idx val="1"/>
            <c:invertIfNegative val="0"/>
            <c:bubble3D val="0"/>
            <c:spPr>
              <a:solidFill>
                <a:srgbClr val="FF8000"/>
              </a:solidFill>
            </c:spPr>
            <c:extLst>
              <c:ext xmlns:c16="http://schemas.microsoft.com/office/drawing/2014/chart" uri="{C3380CC4-5D6E-409C-BE32-E72D297353CC}">
                <c16:uniqueId val="{00000005-52C8-4827-93B8-AD84C709D30E}"/>
              </c:ext>
            </c:extLst>
          </c:dPt>
          <c:dPt>
            <c:idx val="2"/>
            <c:invertIfNegative val="0"/>
            <c:bubble3D val="0"/>
            <c:extLst>
              <c:ext xmlns:c16="http://schemas.microsoft.com/office/drawing/2014/chart" uri="{C3380CC4-5D6E-409C-BE32-E72D297353CC}">
                <c16:uniqueId val="{00000000-0E62-4FC7-85A2-E3EAFE147124}"/>
              </c:ext>
            </c:extLst>
          </c:dPt>
          <c:dPt>
            <c:idx val="5"/>
            <c:invertIfNegative val="0"/>
            <c:bubble3D val="0"/>
            <c:extLst>
              <c:ext xmlns:c16="http://schemas.microsoft.com/office/drawing/2014/chart" uri="{C3380CC4-5D6E-409C-BE32-E72D297353CC}">
                <c16:uniqueId val="{00000002-960D-4D09-9E84-DC3DCB0C7B2B}"/>
              </c:ext>
            </c:extLst>
          </c:dPt>
          <c:dPt>
            <c:idx val="7"/>
            <c:invertIfNegative val="0"/>
            <c:bubble3D val="0"/>
            <c:extLst>
              <c:ext xmlns:c16="http://schemas.microsoft.com/office/drawing/2014/chart" uri="{C3380CC4-5D6E-409C-BE32-E72D297353CC}">
                <c16:uniqueId val="{00000004-DD2F-4A94-BC3B-FE0E4AF03875}"/>
              </c:ext>
            </c:extLst>
          </c:dPt>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List1!$A$2:$A$14</c:f>
              <c:strCache>
                <c:ptCount val="13"/>
                <c:pt idx="0">
                  <c:v>TVP Info (Polsko)</c:v>
                </c:pt>
                <c:pt idx="1">
                  <c:v>ČT24 (Česká republika)</c:v>
                </c:pt>
                <c:pt idx="2">
                  <c:v>M1 (Maďarsko)</c:v>
                </c:pt>
                <c:pt idx="3">
                  <c:v>SRF info (Švýcarsko)</c:v>
                </c:pt>
                <c:pt idx="4">
                  <c:v>BBC News (Velká Británie)</c:v>
                </c:pt>
                <c:pt idx="5">
                  <c:v>RTP Informacao (Portugalsko)</c:v>
                </c:pt>
                <c:pt idx="6">
                  <c:v>RTÉ News Now (Irsko)</c:v>
                </c:pt>
                <c:pt idx="7">
                  <c:v>24H (Španělsko)</c:v>
                </c:pt>
                <c:pt idx="8">
                  <c:v>Phoenix - ARD+ZDF (Německo)</c:v>
                </c:pt>
                <c:pt idx="9">
                  <c:v>Franceinfo (Francie)</c:v>
                </c:pt>
                <c:pt idx="10">
                  <c:v>Rai News 24 (Itálie)</c:v>
                </c:pt>
                <c:pt idx="11">
                  <c:v>Tagesschau24 (Německo)</c:v>
                </c:pt>
                <c:pt idx="12">
                  <c:v>NPO Politic and News (Nizozemsko)</c:v>
                </c:pt>
              </c:strCache>
            </c:strRef>
          </c:cat>
          <c:val>
            <c:numRef>
              <c:f>List1!$B$2:$B$14</c:f>
              <c:numCache>
                <c:formatCode>0.0</c:formatCode>
                <c:ptCount val="13"/>
                <c:pt idx="0">
                  <c:v>5.0999999999999996</c:v>
                </c:pt>
                <c:pt idx="1">
                  <c:v>4.4000000000000004</c:v>
                </c:pt>
                <c:pt idx="2">
                  <c:v>2.9</c:v>
                </c:pt>
                <c:pt idx="3">
                  <c:v>2</c:v>
                </c:pt>
                <c:pt idx="4">
                  <c:v>1.3</c:v>
                </c:pt>
                <c:pt idx="5">
                  <c:v>1.1000000000000001</c:v>
                </c:pt>
                <c:pt idx="6">
                  <c:v>1.1000000000000001</c:v>
                </c:pt>
                <c:pt idx="7">
                  <c:v>1.1000000000000001</c:v>
                </c:pt>
                <c:pt idx="8">
                  <c:v>0.8</c:v>
                </c:pt>
                <c:pt idx="9">
                  <c:v>0.8</c:v>
                </c:pt>
                <c:pt idx="10">
                  <c:v>0.6</c:v>
                </c:pt>
                <c:pt idx="11">
                  <c:v>0.4</c:v>
                </c:pt>
                <c:pt idx="12">
                  <c:v>0.2</c:v>
                </c:pt>
              </c:numCache>
            </c:numRef>
          </c:val>
          <c:extLst>
            <c:ext xmlns:c16="http://schemas.microsoft.com/office/drawing/2014/chart" uri="{C3380CC4-5D6E-409C-BE32-E72D297353CC}">
              <c16:uniqueId val="{00000000-BDBE-42F8-BF52-09B2E4BB1620}"/>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200" b="1"/>
            </a:pPr>
            <a:endParaRPr lang="cs-CZ"/>
          </a:p>
        </c:txPr>
        <c:crossAx val="168028416"/>
        <c:crosses val="autoZero"/>
        <c:auto val="1"/>
        <c:lblAlgn val="ctr"/>
        <c:lblOffset val="100"/>
        <c:tickLblSkip val="1"/>
        <c:noMultiLvlLbl val="0"/>
      </c:catAx>
      <c:valAx>
        <c:axId val="168028416"/>
        <c:scaling>
          <c:orientation val="minMax"/>
        </c:scaling>
        <c:delete val="1"/>
        <c:axPos val="t"/>
        <c:majorGridlines>
          <c:spPr>
            <a:ln>
              <a:noFill/>
              <a:prstDash val="sysDot"/>
            </a:ln>
          </c:spPr>
        </c:majorGridlines>
        <c:numFmt formatCode="0" sourceLinked="0"/>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29728572963658E-2"/>
          <c:y val="0.11110554343218325"/>
          <c:w val="0.83608538031293433"/>
          <c:h val="0.7086968739047006"/>
        </c:manualLayout>
      </c:layout>
      <c:lineChart>
        <c:grouping val="standard"/>
        <c:varyColors val="1"/>
        <c:ser>
          <c:idx val="0"/>
          <c:order val="0"/>
          <c:tx>
            <c:strRef>
              <c:f>List1!$B$1</c:f>
              <c:strCache>
                <c:ptCount val="1"/>
                <c:pt idx="0">
                  <c:v>sledovanost (tis.)</c:v>
                </c:pt>
              </c:strCache>
            </c:strRef>
          </c:tx>
          <c:spPr>
            <a:ln w="31750" cap="rnd" cmpd="sng">
              <a:solidFill>
                <a:srgbClr val="FF0000"/>
              </a:solidFill>
              <a:prstDash val="solid"/>
              <a:round/>
            </a:ln>
          </c:spPr>
          <c:marker>
            <c:symbol val="none"/>
          </c:marker>
          <c:dPt>
            <c:idx val="1"/>
            <c:bubble3D val="0"/>
            <c:extLst>
              <c:ext xmlns:c16="http://schemas.microsoft.com/office/drawing/2014/chart" uri="{C3380CC4-5D6E-409C-BE32-E72D297353CC}">
                <c16:uniqueId val="{00000000-25F4-458D-AD4E-6527859C59C3}"/>
              </c:ext>
            </c:extLst>
          </c:dPt>
          <c:dPt>
            <c:idx val="2"/>
            <c:bubble3D val="0"/>
            <c:extLst>
              <c:ext xmlns:c16="http://schemas.microsoft.com/office/drawing/2014/chart" uri="{C3380CC4-5D6E-409C-BE32-E72D297353CC}">
                <c16:uniqueId val="{00000001-25F4-458D-AD4E-6527859C59C3}"/>
              </c:ext>
            </c:extLst>
          </c:dPt>
          <c:dPt>
            <c:idx val="3"/>
            <c:bubble3D val="0"/>
            <c:extLst>
              <c:ext xmlns:c16="http://schemas.microsoft.com/office/drawing/2014/chart" uri="{C3380CC4-5D6E-409C-BE32-E72D297353CC}">
                <c16:uniqueId val="{00000002-25F4-458D-AD4E-6527859C59C3}"/>
              </c:ext>
            </c:extLst>
          </c:dPt>
          <c:dPt>
            <c:idx val="4"/>
            <c:bubble3D val="0"/>
            <c:extLst>
              <c:ext xmlns:c16="http://schemas.microsoft.com/office/drawing/2014/chart" uri="{C3380CC4-5D6E-409C-BE32-E72D297353CC}">
                <c16:uniqueId val="{00000003-25F4-458D-AD4E-6527859C59C3}"/>
              </c:ext>
            </c:extLst>
          </c:dPt>
          <c:dLbls>
            <c:spPr>
              <a:noFill/>
              <a:ln>
                <a:noFill/>
              </a:ln>
              <a:effectLst/>
            </c:spPr>
            <c:txPr>
              <a:bodyPr rot="0" vert="horz" wrap="square" lIns="38100" tIns="19050" rIns="38100" bIns="19050" anchor="ctr" anchorCtr="0">
                <a:spAutoFit/>
              </a:bodyPr>
              <a:lstStyle/>
              <a:p>
                <a:pPr algn="ctr">
                  <a:defRPr lang="en-GB" sz="1300" b="1" i="0" u="none" strike="noStrike" kern="1200" baseline="0">
                    <a:solidFill>
                      <a:srgbClr val="FF0000"/>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List1!$A$2:$A$13</c:f>
              <c:strCache>
                <c:ptCount val="12"/>
                <c:pt idx="0">
                  <c:v>leden</c:v>
                </c:pt>
                <c:pt idx="1">
                  <c:v>únor</c:v>
                </c:pt>
                <c:pt idx="2">
                  <c:v>březen</c:v>
                </c:pt>
                <c:pt idx="3">
                  <c:v>duben</c:v>
                </c:pt>
                <c:pt idx="4">
                  <c:v>květen</c:v>
                </c:pt>
                <c:pt idx="5">
                  <c:v>červen</c:v>
                </c:pt>
                <c:pt idx="6">
                  <c:v>červenec</c:v>
                </c:pt>
                <c:pt idx="7">
                  <c:v>srpen</c:v>
                </c:pt>
                <c:pt idx="8">
                  <c:v>září</c:v>
                </c:pt>
                <c:pt idx="9">
                  <c:v>říjen</c:v>
                </c:pt>
                <c:pt idx="10">
                  <c:v>listopad</c:v>
                </c:pt>
                <c:pt idx="11">
                  <c:v>prosinec</c:v>
                </c:pt>
              </c:strCache>
            </c:strRef>
          </c:cat>
          <c:val>
            <c:numRef>
              <c:f>List1!$B$2:$B$13</c:f>
              <c:numCache>
                <c:formatCode>#,##0</c:formatCode>
                <c:ptCount val="12"/>
                <c:pt idx="0">
                  <c:v>1031</c:v>
                </c:pt>
                <c:pt idx="1">
                  <c:v>962</c:v>
                </c:pt>
                <c:pt idx="2">
                  <c:v>956</c:v>
                </c:pt>
                <c:pt idx="3">
                  <c:v>786</c:v>
                </c:pt>
                <c:pt idx="4">
                  <c:v>686</c:v>
                </c:pt>
                <c:pt idx="5">
                  <c:v>639</c:v>
                </c:pt>
                <c:pt idx="6">
                  <c:v>621</c:v>
                </c:pt>
                <c:pt idx="7">
                  <c:v>648</c:v>
                </c:pt>
                <c:pt idx="8">
                  <c:v>665</c:v>
                </c:pt>
                <c:pt idx="9">
                  <c:v>865</c:v>
                </c:pt>
                <c:pt idx="10">
                  <c:v>868</c:v>
                </c:pt>
                <c:pt idx="11">
                  <c:v>970</c:v>
                </c:pt>
              </c:numCache>
            </c:numRef>
          </c:val>
          <c:smooth val="0"/>
          <c:extLst>
            <c:ext xmlns:c16="http://schemas.microsoft.com/office/drawing/2014/chart" uri="{C3380CC4-5D6E-409C-BE32-E72D297353CC}">
              <c16:uniqueId val="{00000004-25F4-458D-AD4E-6527859C59C3}"/>
            </c:ext>
          </c:extLst>
        </c:ser>
        <c:dLbls>
          <c:showLegendKey val="0"/>
          <c:showVal val="0"/>
          <c:showCatName val="0"/>
          <c:showSerName val="0"/>
          <c:showPercent val="0"/>
          <c:showBubbleSize val="0"/>
        </c:dLbls>
        <c:marker val="1"/>
        <c:smooth val="0"/>
        <c:axId val="136366336"/>
        <c:axId val="136372224"/>
      </c:lineChart>
      <c:lineChart>
        <c:grouping val="standard"/>
        <c:varyColors val="1"/>
        <c:ser>
          <c:idx val="2"/>
          <c:order val="1"/>
          <c:tx>
            <c:strRef>
              <c:f>List1!$C$1</c:f>
              <c:strCache>
                <c:ptCount val="1"/>
                <c:pt idx="0">
                  <c:v>podíl na publiku (%)</c:v>
                </c:pt>
              </c:strCache>
            </c:strRef>
          </c:tx>
          <c:spPr>
            <a:ln w="31750">
              <a:solidFill>
                <a:srgbClr val="004000"/>
              </a:solidFill>
              <a:prstDash val="solid"/>
            </a:ln>
          </c:spPr>
          <c:marker>
            <c:symbol val="none"/>
          </c:marker>
          <c:dPt>
            <c:idx val="1"/>
            <c:bubble3D val="0"/>
            <c:extLst>
              <c:ext xmlns:c16="http://schemas.microsoft.com/office/drawing/2014/chart" uri="{C3380CC4-5D6E-409C-BE32-E72D297353CC}">
                <c16:uniqueId val="{0000000A-25F4-458D-AD4E-6527859C59C3}"/>
              </c:ext>
            </c:extLst>
          </c:dPt>
          <c:dPt>
            <c:idx val="2"/>
            <c:bubble3D val="0"/>
            <c:extLst>
              <c:ext xmlns:c16="http://schemas.microsoft.com/office/drawing/2014/chart" uri="{C3380CC4-5D6E-409C-BE32-E72D297353CC}">
                <c16:uniqueId val="{0000000B-25F4-458D-AD4E-6527859C59C3}"/>
              </c:ext>
            </c:extLst>
          </c:dPt>
          <c:dPt>
            <c:idx val="3"/>
            <c:bubble3D val="0"/>
            <c:extLst>
              <c:ext xmlns:c16="http://schemas.microsoft.com/office/drawing/2014/chart" uri="{C3380CC4-5D6E-409C-BE32-E72D297353CC}">
                <c16:uniqueId val="{0000000C-25F4-458D-AD4E-6527859C59C3}"/>
              </c:ext>
            </c:extLst>
          </c:dPt>
          <c:dPt>
            <c:idx val="4"/>
            <c:bubble3D val="0"/>
            <c:extLst>
              <c:ext xmlns:c16="http://schemas.microsoft.com/office/drawing/2014/chart" uri="{C3380CC4-5D6E-409C-BE32-E72D297353CC}">
                <c16:uniqueId val="{0000000D-25F4-458D-AD4E-6527859C59C3}"/>
              </c:ext>
            </c:extLst>
          </c:dPt>
          <c:dLbls>
            <c:spPr>
              <a:noFill/>
              <a:ln>
                <a:noFill/>
              </a:ln>
              <a:effectLst/>
            </c:spPr>
            <c:txPr>
              <a:bodyPr rot="0" vert="horz" wrap="square" lIns="38100" tIns="19050" rIns="38100" bIns="19050" anchor="ctr">
                <a:spAutoFit/>
              </a:bodyPr>
              <a:lstStyle/>
              <a:p>
                <a:pPr>
                  <a:defRPr sz="1300" b="1">
                    <a:solidFill>
                      <a:srgbClr val="004000"/>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List1!$A$2:$A$13</c:f>
              <c:strCache>
                <c:ptCount val="12"/>
                <c:pt idx="0">
                  <c:v>leden</c:v>
                </c:pt>
                <c:pt idx="1">
                  <c:v>únor</c:v>
                </c:pt>
                <c:pt idx="2">
                  <c:v>březen</c:v>
                </c:pt>
                <c:pt idx="3">
                  <c:v>duben</c:v>
                </c:pt>
                <c:pt idx="4">
                  <c:v>květen</c:v>
                </c:pt>
                <c:pt idx="5">
                  <c:v>červen</c:v>
                </c:pt>
                <c:pt idx="6">
                  <c:v>červenec</c:v>
                </c:pt>
                <c:pt idx="7">
                  <c:v>srpen</c:v>
                </c:pt>
                <c:pt idx="8">
                  <c:v>září</c:v>
                </c:pt>
                <c:pt idx="9">
                  <c:v>říjen</c:v>
                </c:pt>
                <c:pt idx="10">
                  <c:v>listopad</c:v>
                </c:pt>
                <c:pt idx="11">
                  <c:v>prosinec</c:v>
                </c:pt>
              </c:strCache>
            </c:strRef>
          </c:cat>
          <c:val>
            <c:numRef>
              <c:f>List1!$C$2:$C$13</c:f>
              <c:numCache>
                <c:formatCode>0.00</c:formatCode>
                <c:ptCount val="12"/>
                <c:pt idx="0">
                  <c:v>28.86</c:v>
                </c:pt>
                <c:pt idx="1">
                  <c:v>27.89</c:v>
                </c:pt>
                <c:pt idx="2">
                  <c:v>27.82</c:v>
                </c:pt>
                <c:pt idx="3">
                  <c:v>25.35</c:v>
                </c:pt>
                <c:pt idx="4">
                  <c:v>24.26</c:v>
                </c:pt>
                <c:pt idx="5">
                  <c:v>24.95</c:v>
                </c:pt>
                <c:pt idx="6">
                  <c:v>27.69</c:v>
                </c:pt>
                <c:pt idx="7">
                  <c:v>25.8</c:v>
                </c:pt>
                <c:pt idx="8">
                  <c:v>25.34</c:v>
                </c:pt>
                <c:pt idx="9">
                  <c:v>27.86</c:v>
                </c:pt>
                <c:pt idx="10">
                  <c:v>26.45</c:v>
                </c:pt>
                <c:pt idx="11">
                  <c:v>29.17</c:v>
                </c:pt>
              </c:numCache>
            </c:numRef>
          </c:val>
          <c:smooth val="0"/>
          <c:extLst>
            <c:ext xmlns:c16="http://schemas.microsoft.com/office/drawing/2014/chart" uri="{C3380CC4-5D6E-409C-BE32-E72D297353CC}">
              <c16:uniqueId val="{0000000E-25F4-458D-AD4E-6527859C59C3}"/>
            </c:ext>
          </c:extLst>
        </c:ser>
        <c:dLbls>
          <c:showLegendKey val="0"/>
          <c:showVal val="0"/>
          <c:showCatName val="0"/>
          <c:showSerName val="0"/>
          <c:showPercent val="0"/>
          <c:showBubbleSize val="0"/>
        </c:dLbls>
        <c:marker val="1"/>
        <c:smooth val="0"/>
        <c:axId val="1961318159"/>
        <c:axId val="1961340623"/>
      </c:lineChart>
      <c:catAx>
        <c:axId val="136366336"/>
        <c:scaling>
          <c:orientation val="minMax"/>
        </c:scaling>
        <c:delete val="0"/>
        <c:axPos val="b"/>
        <c:title>
          <c:tx>
            <c:rich>
              <a:bodyPr/>
              <a:lstStyle/>
              <a:p>
                <a:pPr>
                  <a:defRPr sz="1300"/>
                </a:pPr>
                <a:r>
                  <a:rPr lang="cs-CZ" sz="1300" dirty="0"/>
                  <a:t>měsíce roku 2023</a:t>
                </a:r>
                <a:endParaRPr lang="en-GB" sz="1300" dirty="0"/>
              </a:p>
            </c:rich>
          </c:tx>
          <c:overlay val="0"/>
        </c:title>
        <c:numFmt formatCode="General" sourceLinked="1"/>
        <c:majorTickMark val="out"/>
        <c:minorTickMark val="none"/>
        <c:tickLblPos val="nextTo"/>
        <c:spPr>
          <a:ln>
            <a:solidFill>
              <a:schemeClr val="bg1">
                <a:lumMod val="65000"/>
              </a:schemeClr>
            </a:solidFill>
          </a:ln>
        </c:spPr>
        <c:txPr>
          <a:bodyPr rot="0" vert="horz"/>
          <a:lstStyle/>
          <a:p>
            <a:pPr>
              <a:defRPr lang="en-GB" sz="1200" b="1">
                <a:latin typeface="Calibri" panose="020F0502020204030204" pitchFamily="34" charset="0"/>
              </a:defRPr>
            </a:pPr>
            <a:endParaRPr lang="cs-CZ"/>
          </a:p>
        </c:txPr>
        <c:crossAx val="136372224"/>
        <c:crosses val="autoZero"/>
        <c:auto val="1"/>
        <c:lblAlgn val="ctr"/>
        <c:lblOffset val="50"/>
        <c:noMultiLvlLbl val="1"/>
      </c:catAx>
      <c:valAx>
        <c:axId val="136372224"/>
        <c:scaling>
          <c:orientation val="minMax"/>
          <c:max val="1600"/>
          <c:min val="0"/>
        </c:scaling>
        <c:delete val="0"/>
        <c:axPos val="l"/>
        <c:majorGridlines>
          <c:spPr>
            <a:ln w="6350">
              <a:prstDash val="sysDot"/>
            </a:ln>
          </c:spPr>
        </c:majorGridlines>
        <c:title>
          <c:tx>
            <c:rich>
              <a:bodyPr/>
              <a:lstStyle/>
              <a:p>
                <a:pPr>
                  <a:defRPr sz="1200" b="0"/>
                </a:pPr>
                <a:r>
                  <a:rPr lang="cs-CZ" sz="1200" b="0" dirty="0">
                    <a:solidFill>
                      <a:srgbClr val="FF0000"/>
                    </a:solidFill>
                  </a:rPr>
                  <a:t>sledovanost (tis.)</a:t>
                </a:r>
              </a:p>
            </c:rich>
          </c:tx>
          <c:layout>
            <c:manualLayout>
              <c:xMode val="edge"/>
              <c:yMode val="edge"/>
              <c:x val="6.3672244399072654E-3"/>
              <c:y val="0.28149291841399471"/>
            </c:manualLayout>
          </c:layout>
          <c:overlay val="0"/>
        </c:title>
        <c:numFmt formatCode="#,##0" sourceLinked="0"/>
        <c:majorTickMark val="out"/>
        <c:minorTickMark val="none"/>
        <c:tickLblPos val="nextTo"/>
        <c:txPr>
          <a:bodyPr/>
          <a:lstStyle/>
          <a:p>
            <a:pPr>
              <a:defRPr sz="1200"/>
            </a:pPr>
            <a:endParaRPr lang="cs-CZ"/>
          </a:p>
        </c:txPr>
        <c:crossAx val="136366336"/>
        <c:crosses val="autoZero"/>
        <c:crossBetween val="between"/>
      </c:valAx>
      <c:valAx>
        <c:axId val="1961340623"/>
        <c:scaling>
          <c:orientation val="minMax"/>
          <c:max val="80"/>
        </c:scaling>
        <c:delete val="0"/>
        <c:axPos val="r"/>
        <c:title>
          <c:tx>
            <c:rich>
              <a:bodyPr/>
              <a:lstStyle/>
              <a:p>
                <a:pPr>
                  <a:defRPr sz="1200" b="0">
                    <a:solidFill>
                      <a:srgbClr val="004000"/>
                    </a:solidFill>
                  </a:defRPr>
                </a:pPr>
                <a:r>
                  <a:rPr lang="cs-CZ" sz="1200" b="0" dirty="0">
                    <a:solidFill>
                      <a:srgbClr val="004000"/>
                    </a:solidFill>
                  </a:rPr>
                  <a:t>podíl na publiku (%)</a:t>
                </a:r>
              </a:p>
            </c:rich>
          </c:tx>
          <c:layout>
            <c:manualLayout>
              <c:xMode val="edge"/>
              <c:yMode val="edge"/>
              <c:x val="0.96544896650827505"/>
              <c:y val="0.264742292015478"/>
            </c:manualLayout>
          </c:layout>
          <c:overlay val="0"/>
        </c:title>
        <c:numFmt formatCode="0" sourceLinked="0"/>
        <c:majorTickMark val="out"/>
        <c:minorTickMark val="none"/>
        <c:tickLblPos val="nextTo"/>
        <c:txPr>
          <a:bodyPr/>
          <a:lstStyle/>
          <a:p>
            <a:pPr>
              <a:defRPr sz="1200"/>
            </a:pPr>
            <a:endParaRPr lang="cs-CZ"/>
          </a:p>
        </c:txPr>
        <c:crossAx val="1961318159"/>
        <c:crosses val="max"/>
        <c:crossBetween val="between"/>
      </c:valAx>
      <c:catAx>
        <c:axId val="1961318159"/>
        <c:scaling>
          <c:orientation val="minMax"/>
        </c:scaling>
        <c:delete val="1"/>
        <c:axPos val="b"/>
        <c:numFmt formatCode="General" sourceLinked="1"/>
        <c:majorTickMark val="out"/>
        <c:minorTickMark val="none"/>
        <c:tickLblPos val="nextTo"/>
        <c:crossAx val="1961340623"/>
        <c:crosses val="autoZero"/>
        <c:auto val="1"/>
        <c:lblAlgn val="ctr"/>
        <c:lblOffset val="100"/>
        <c:noMultiLvlLbl val="0"/>
      </c:catAx>
      <c:spPr>
        <a:noFill/>
        <a:ln w="24153">
          <a:noFill/>
        </a:ln>
      </c:spPr>
    </c:plotArea>
    <c:legend>
      <c:legendPos val="r"/>
      <c:layout>
        <c:manualLayout>
          <c:xMode val="edge"/>
          <c:yMode val="edge"/>
          <c:x val="0.13664658844827807"/>
          <c:y val="5.934037955790763E-4"/>
          <c:w val="0.44396581163113025"/>
          <c:h val="0.13740839579498568"/>
        </c:manualLayout>
      </c:layout>
      <c:overlay val="0"/>
      <c:spPr>
        <a:noFill/>
      </c:spPr>
      <c:txPr>
        <a:bodyPr/>
        <a:lstStyle/>
        <a:p>
          <a:pPr>
            <a:defRPr sz="1200"/>
          </a:pPr>
          <a:endParaRPr lang="cs-CZ"/>
        </a:p>
      </c:txPr>
    </c:legend>
    <c:plotVisOnly val="1"/>
    <c:dispBlanksAs val="gap"/>
    <c:showDLblsOverMax val="1"/>
  </c:chart>
  <c:spPr>
    <a:noFill/>
    <a:ln>
      <a:noFill/>
    </a:ln>
  </c:spPr>
  <c:txPr>
    <a:bodyPr/>
    <a:lstStyle/>
    <a:p>
      <a:pPr>
        <a:defRPr sz="1712"/>
      </a:pPr>
      <a:endParaRPr lang="cs-CZ"/>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32626117117245"/>
          <c:y val="3.0313472114209532E-2"/>
          <c:w val="0.48325455588033733"/>
          <c:h val="0.85967900268025776"/>
        </c:manualLayout>
      </c:layout>
      <c:barChart>
        <c:barDir val="bar"/>
        <c:grouping val="clustered"/>
        <c:varyColors val="0"/>
        <c:ser>
          <c:idx val="0"/>
          <c:order val="0"/>
          <c:tx>
            <c:strRef>
              <c:f>List1!$B$1</c:f>
              <c:strCache>
                <c:ptCount val="1"/>
                <c:pt idx="0">
                  <c:v>CS 15+</c:v>
                </c:pt>
              </c:strCache>
            </c:strRef>
          </c:tx>
          <c:spPr>
            <a:solidFill>
              <a:schemeClr val="accent1">
                <a:lumMod val="40000"/>
                <a:lumOff val="60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Zásah VŠECH ZPRAVODAJSKÝCH, PUBLICISTICKÝCH A DISKUSNÍCH pořadů ČT (ATO)</c:v>
                </c:pt>
                <c:pt idx="1">
                  <c:v>Zásah ZPRAVODAJSKÝCH pořadů ČT (ATO)</c:v>
                </c:pt>
                <c:pt idx="2">
                  <c:v>Zásah PUBLICISTICKÝCH pořadů ČT (ATO)</c:v>
                </c:pt>
                <c:pt idx="3">
                  <c:v>Zásah DISKUSNÍCH pořadů ČT (ATO)</c:v>
                </c:pt>
                <c:pt idx="4">
                  <c:v>Zásah RELACE UDÁLOSTI na ČT1, ČT24 a ČT3 (ATO)</c:v>
                </c:pt>
                <c:pt idx="5">
                  <c:v>Zásah RELACE UDÁLOSTI, KOMENTÁŘE na ČT24 (ATO)</c:v>
                </c:pt>
              </c:strCache>
            </c:strRef>
          </c:cat>
          <c:val>
            <c:numRef>
              <c:f>List1!$B$2:$B$7</c:f>
              <c:numCache>
                <c:formatCode>General</c:formatCode>
                <c:ptCount val="6"/>
                <c:pt idx="0">
                  <c:v>45</c:v>
                </c:pt>
                <c:pt idx="1">
                  <c:v>40</c:v>
                </c:pt>
                <c:pt idx="2">
                  <c:v>21</c:v>
                </c:pt>
                <c:pt idx="3">
                  <c:v>19</c:v>
                </c:pt>
                <c:pt idx="4">
                  <c:v>27</c:v>
                </c:pt>
                <c:pt idx="5">
                  <c:v>4</c:v>
                </c:pt>
              </c:numCache>
            </c:numRef>
          </c:val>
          <c:extLst>
            <c:ext xmlns:c16="http://schemas.microsoft.com/office/drawing/2014/chart" uri="{C3380CC4-5D6E-409C-BE32-E72D297353CC}">
              <c16:uniqueId val="{00000000-C8D4-4CD2-A79C-A64E13ED8D65}"/>
            </c:ext>
          </c:extLst>
        </c:ser>
        <c:ser>
          <c:idx val="1"/>
          <c:order val="1"/>
          <c:tx>
            <c:strRef>
              <c:f>List1!$C$1</c:f>
              <c:strCache>
                <c:ptCount val="1"/>
                <c:pt idx="0">
                  <c:v>CS Diváci orientovaní na politicko-ekonomické zpravodajství</c:v>
                </c:pt>
              </c:strCache>
            </c:strRef>
          </c:tx>
          <c:spPr>
            <a:solidFill>
              <a:schemeClr val="tx2">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Zásah VŠECH ZPRAVODAJSKÝCH, PUBLICISTICKÝCH A DISKUSNÍCH pořadů ČT (ATO)</c:v>
                </c:pt>
                <c:pt idx="1">
                  <c:v>Zásah ZPRAVODAJSKÝCH pořadů ČT (ATO)</c:v>
                </c:pt>
                <c:pt idx="2">
                  <c:v>Zásah PUBLICISTICKÝCH pořadů ČT (ATO)</c:v>
                </c:pt>
                <c:pt idx="3">
                  <c:v>Zásah DISKUSNÍCH pořadů ČT (ATO)</c:v>
                </c:pt>
                <c:pt idx="4">
                  <c:v>Zásah RELACE UDÁLOSTI na ČT1, ČT24 a ČT3 (ATO)</c:v>
                </c:pt>
                <c:pt idx="5">
                  <c:v>Zásah RELACE UDÁLOSTI, KOMENTÁŘE na ČT24 (ATO)</c:v>
                </c:pt>
              </c:strCache>
            </c:strRef>
          </c:cat>
          <c:val>
            <c:numRef>
              <c:f>List1!$C$2:$C$7</c:f>
              <c:numCache>
                <c:formatCode>General</c:formatCode>
                <c:ptCount val="6"/>
                <c:pt idx="0">
                  <c:v>62</c:v>
                </c:pt>
                <c:pt idx="1">
                  <c:v>57</c:v>
                </c:pt>
                <c:pt idx="2">
                  <c:v>29</c:v>
                </c:pt>
                <c:pt idx="3">
                  <c:v>27</c:v>
                </c:pt>
                <c:pt idx="4">
                  <c:v>42</c:v>
                </c:pt>
                <c:pt idx="5">
                  <c:v>7</c:v>
                </c:pt>
              </c:numCache>
            </c:numRef>
          </c:val>
          <c:extLst>
            <c:ext xmlns:c16="http://schemas.microsoft.com/office/drawing/2014/chart" uri="{C3380CC4-5D6E-409C-BE32-E72D297353CC}">
              <c16:uniqueId val="{00000001-C8D4-4CD2-A79C-A64E13ED8D65}"/>
            </c:ext>
          </c:extLst>
        </c:ser>
        <c:dLbls>
          <c:showLegendKey val="0"/>
          <c:showVal val="0"/>
          <c:showCatName val="0"/>
          <c:showSerName val="0"/>
          <c:showPercent val="0"/>
          <c:showBubbleSize val="0"/>
        </c:dLbls>
        <c:gapWidth val="65"/>
        <c:overlap val="-20"/>
        <c:axId val="181559296"/>
        <c:axId val="181560832"/>
      </c:barChart>
      <c:catAx>
        <c:axId val="181559296"/>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81560832"/>
        <c:crosses val="autoZero"/>
        <c:auto val="1"/>
        <c:lblAlgn val="ctr"/>
        <c:lblOffset val="100"/>
        <c:tickLblSkip val="1"/>
        <c:noMultiLvlLbl val="0"/>
      </c:catAx>
      <c:valAx>
        <c:axId val="181560832"/>
        <c:scaling>
          <c:orientation val="minMax"/>
          <c:max val="100"/>
        </c:scaling>
        <c:delete val="1"/>
        <c:axPos val="t"/>
        <c:numFmt formatCode="General" sourceLinked="1"/>
        <c:majorTickMark val="out"/>
        <c:minorTickMark val="none"/>
        <c:tickLblPos val="nextTo"/>
        <c:crossAx val="181559296"/>
        <c:crosses val="autoZero"/>
        <c:crossBetween val="between"/>
      </c:valAx>
      <c:spPr>
        <a:noFill/>
        <a:ln w="25400">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301756424970578"/>
          <c:y val="3.1282441257531747E-2"/>
          <c:w val="0.47631792890038205"/>
          <c:h val="0.85519364659664054"/>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Průměrný týdenní zásah (reach) zpravodajských pořadů ČT    (ATO)</c:v>
                </c:pt>
                <c:pt idx="1">
                  <c:v>Průměrný týdenní zásah (reach) zpravodajských pořadů NOVA (ATO)</c:v>
                </c:pt>
                <c:pt idx="2">
                  <c:v>Průměrný týdenní zásah (reach) zpravodajských pořadů PRIMA (ATO)</c:v>
                </c:pt>
              </c:strCache>
            </c:strRef>
          </c:cat>
          <c:val>
            <c:numRef>
              <c:f>List1!$B$2:$B$4</c:f>
              <c:numCache>
                <c:formatCode>General</c:formatCode>
                <c:ptCount val="3"/>
                <c:pt idx="0">
                  <c:v>57</c:v>
                </c:pt>
                <c:pt idx="1">
                  <c:v>39</c:v>
                </c:pt>
                <c:pt idx="2">
                  <c:v>25</c:v>
                </c:pt>
              </c:numCache>
            </c:numRef>
          </c:val>
          <c:extLst>
            <c:ext xmlns:c16="http://schemas.microsoft.com/office/drawing/2014/chart" uri="{C3380CC4-5D6E-409C-BE32-E72D297353CC}">
              <c16:uniqueId val="{00000000-D330-4659-A95B-FB5F2348813C}"/>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Průměrný týdenní zásah (reach) zpravodajských pořadů ČT    (ATO)</c:v>
                </c:pt>
                <c:pt idx="1">
                  <c:v>Průměrný týdenní zásah (reach) zpravodajských pořadů NOVA (ATO)</c:v>
                </c:pt>
                <c:pt idx="2">
                  <c:v>Průměrný týdenní zásah (reach) zpravodajských pořadů PRIMA (ATO)</c:v>
                </c:pt>
              </c:strCache>
            </c:strRef>
          </c:cat>
          <c:val>
            <c:numRef>
              <c:f>List1!$C$2:$C$4</c:f>
              <c:numCache>
                <c:formatCode>General</c:formatCode>
                <c:ptCount val="3"/>
                <c:pt idx="0">
                  <c:v>61</c:v>
                </c:pt>
                <c:pt idx="1">
                  <c:v>38</c:v>
                </c:pt>
                <c:pt idx="2">
                  <c:v>24</c:v>
                </c:pt>
              </c:numCache>
            </c:numRef>
          </c:val>
          <c:extLst>
            <c:ext xmlns:c16="http://schemas.microsoft.com/office/drawing/2014/chart" uri="{C3380CC4-5D6E-409C-BE32-E72D297353CC}">
              <c16:uniqueId val="{00000001-D330-4659-A95B-FB5F2348813C}"/>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Průměrný týdenní zásah (reach) zpravodajských pořadů ČT    (ATO)</c:v>
                </c:pt>
                <c:pt idx="1">
                  <c:v>Průměrný týdenní zásah (reach) zpravodajských pořadů NOVA (ATO)</c:v>
                </c:pt>
                <c:pt idx="2">
                  <c:v>Průměrný týdenní zásah (reach) zpravodajských pořadů PRIMA (ATO)</c:v>
                </c:pt>
              </c:strCache>
            </c:strRef>
          </c:cat>
          <c:val>
            <c:numRef>
              <c:f>List1!$D$2:$D$4</c:f>
              <c:numCache>
                <c:formatCode>0</c:formatCode>
                <c:ptCount val="3"/>
                <c:pt idx="0">
                  <c:v>61</c:v>
                </c:pt>
                <c:pt idx="1">
                  <c:v>47</c:v>
                </c:pt>
                <c:pt idx="2">
                  <c:v>24</c:v>
                </c:pt>
              </c:numCache>
            </c:numRef>
          </c:val>
          <c:extLst>
            <c:ext xmlns:c16="http://schemas.microsoft.com/office/drawing/2014/chart" uri="{C3380CC4-5D6E-409C-BE32-E72D297353CC}">
              <c16:uniqueId val="{00000002-D330-4659-A95B-FB5F2348813C}"/>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91001524454201"/>
          <c:y val="0.26389904581467799"/>
          <c:w val="0.56126935287618351"/>
          <c:h val="0.7001788647488334"/>
        </c:manualLayout>
      </c:layout>
      <c:barChart>
        <c:barDir val="bar"/>
        <c:grouping val="stacked"/>
        <c:varyColors val="0"/>
        <c:ser>
          <c:idx val="0"/>
          <c:order val="0"/>
          <c:tx>
            <c:strRef>
              <c:f>List1!$B$1</c:f>
              <c:strCache>
                <c:ptCount val="1"/>
                <c:pt idx="0">
                  <c:v>Rozhodně souhlasím</c:v>
                </c:pt>
              </c:strCache>
            </c:strRef>
          </c:tx>
          <c:spPr>
            <a:solidFill>
              <a:schemeClr val="accent3">
                <a:lumMod val="50000"/>
              </a:schemeClr>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List1!$B$2:$B$3</c:f>
              <c:numCache>
                <c:formatCode>General</c:formatCode>
                <c:ptCount val="2"/>
                <c:pt idx="0">
                  <c:v>35</c:v>
                </c:pt>
                <c:pt idx="1">
                  <c:v>25</c:v>
                </c:pt>
              </c:numCache>
            </c:numRef>
          </c:val>
          <c:extLst>
            <c:ext xmlns:c16="http://schemas.microsoft.com/office/drawing/2014/chart" uri="{C3380CC4-5D6E-409C-BE32-E72D297353CC}">
              <c16:uniqueId val="{00000000-6E09-4856-97ED-583F3751A97C}"/>
            </c:ext>
          </c:extLst>
        </c:ser>
        <c:ser>
          <c:idx val="1"/>
          <c:order val="1"/>
          <c:tx>
            <c:strRef>
              <c:f>List1!$C$1</c:f>
              <c:strCache>
                <c:ptCount val="1"/>
                <c:pt idx="0">
                  <c:v>Spíše souhlasím</c:v>
                </c:pt>
              </c:strCache>
            </c:strRef>
          </c:tx>
          <c:spPr>
            <a:solidFill>
              <a:schemeClr val="accent3"/>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List1!$C$2:$C$3</c:f>
              <c:numCache>
                <c:formatCode>General</c:formatCode>
                <c:ptCount val="2"/>
                <c:pt idx="0">
                  <c:v>38</c:v>
                </c:pt>
                <c:pt idx="1">
                  <c:v>40</c:v>
                </c:pt>
              </c:numCache>
            </c:numRef>
          </c:val>
          <c:extLst>
            <c:ext xmlns:c16="http://schemas.microsoft.com/office/drawing/2014/chart" uri="{C3380CC4-5D6E-409C-BE32-E72D297353CC}">
              <c16:uniqueId val="{00000001-6E09-4856-97ED-583F3751A97C}"/>
            </c:ext>
          </c:extLst>
        </c:ser>
        <c:ser>
          <c:idx val="2"/>
          <c:order val="2"/>
          <c:tx>
            <c:strRef>
              <c:f>List1!$D$1</c:f>
              <c:strCache>
                <c:ptCount val="1"/>
                <c:pt idx="0">
                  <c:v>Spíše nesouhlasím</c:v>
                </c:pt>
              </c:strCache>
            </c:strRef>
          </c:tx>
          <c:spPr>
            <a:solidFill>
              <a:srgbClr val="FF800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List1!$D$2:$D$3</c:f>
              <c:numCache>
                <c:formatCode>General</c:formatCode>
                <c:ptCount val="2"/>
                <c:pt idx="0">
                  <c:v>15</c:v>
                </c:pt>
                <c:pt idx="1">
                  <c:v>19</c:v>
                </c:pt>
              </c:numCache>
            </c:numRef>
          </c:val>
          <c:extLst>
            <c:ext xmlns:c16="http://schemas.microsoft.com/office/drawing/2014/chart" uri="{C3380CC4-5D6E-409C-BE32-E72D297353CC}">
              <c16:uniqueId val="{00000002-6E09-4856-97ED-583F3751A97C}"/>
            </c:ext>
          </c:extLst>
        </c:ser>
        <c:ser>
          <c:idx val="3"/>
          <c:order val="3"/>
          <c:tx>
            <c:strRef>
              <c:f>List1!$E$1</c:f>
              <c:strCache>
                <c:ptCount val="1"/>
                <c:pt idx="0">
                  <c:v>Rozhodně nesouhlasím</c:v>
                </c:pt>
              </c:strCache>
            </c:strRef>
          </c:tx>
          <c:spPr>
            <a:solidFill>
              <a:srgbClr val="C0000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List1!$E$2:$E$3</c:f>
              <c:numCache>
                <c:formatCode>General</c:formatCode>
                <c:ptCount val="2"/>
                <c:pt idx="0">
                  <c:v>10</c:v>
                </c:pt>
                <c:pt idx="1">
                  <c:v>12</c:v>
                </c:pt>
              </c:numCache>
            </c:numRef>
          </c:val>
          <c:extLst>
            <c:ext xmlns:c16="http://schemas.microsoft.com/office/drawing/2014/chart" uri="{C3380CC4-5D6E-409C-BE32-E72D297353CC}">
              <c16:uniqueId val="{00000003-6E09-4856-97ED-583F3751A97C}"/>
            </c:ext>
          </c:extLst>
        </c:ser>
        <c:ser>
          <c:idx val="4"/>
          <c:order val="4"/>
          <c:tx>
            <c:strRef>
              <c:f>List1!$F$1</c:f>
              <c:strCache>
                <c:ptCount val="1"/>
                <c:pt idx="0">
                  <c:v>Nevím, bez odpovědi</c:v>
                </c:pt>
              </c:strCache>
            </c:strRef>
          </c:tx>
          <c:spPr>
            <a:solidFill>
              <a:schemeClr val="bg1">
                <a:lumMod val="50000"/>
              </a:schemeClr>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List1!$A$2:$A$3</c:f>
              <c:strCache>
                <c:ptCount val="2"/>
                <c:pt idx="0">
                  <c:v>CS Diváci orientovaní na politicko-ekonomické zpravodajství</c:v>
                </c:pt>
                <c:pt idx="1">
                  <c:v>Celá populace 18+</c:v>
                </c:pt>
              </c:strCache>
            </c:strRef>
          </c:cat>
          <c:val>
            <c:numRef>
              <c:f>List1!$F$2:$F$3</c:f>
              <c:numCache>
                <c:formatCode>General</c:formatCode>
                <c:ptCount val="2"/>
                <c:pt idx="0">
                  <c:v>2</c:v>
                </c:pt>
                <c:pt idx="1">
                  <c:v>4</c:v>
                </c:pt>
              </c:numCache>
            </c:numRef>
          </c:val>
          <c:extLst>
            <c:ext xmlns:c16="http://schemas.microsoft.com/office/drawing/2014/chart" uri="{C3380CC4-5D6E-409C-BE32-E72D297353CC}">
              <c16:uniqueId val="{00000004-6E09-4856-97ED-583F3751A97C}"/>
            </c:ext>
          </c:extLst>
        </c:ser>
        <c:dLbls>
          <c:showLegendKey val="0"/>
          <c:showVal val="0"/>
          <c:showCatName val="0"/>
          <c:showSerName val="0"/>
          <c:showPercent val="0"/>
          <c:showBubbleSize val="0"/>
        </c:dLbls>
        <c:gapWidth val="65"/>
        <c:overlap val="100"/>
        <c:axId val="181887360"/>
        <c:axId val="181888896"/>
      </c:barChart>
      <c:catAx>
        <c:axId val="181887360"/>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81888896"/>
        <c:crosses val="autoZero"/>
        <c:auto val="1"/>
        <c:lblAlgn val="ctr"/>
        <c:lblOffset val="100"/>
        <c:noMultiLvlLbl val="0"/>
      </c:catAx>
      <c:valAx>
        <c:axId val="181888896"/>
        <c:scaling>
          <c:orientation val="minMax"/>
          <c:max val="100"/>
        </c:scaling>
        <c:delete val="1"/>
        <c:axPos val="t"/>
        <c:numFmt formatCode="General" sourceLinked="1"/>
        <c:majorTickMark val="out"/>
        <c:minorTickMark val="none"/>
        <c:tickLblPos val="nextTo"/>
        <c:crossAx val="181887360"/>
        <c:crosses val="autoZero"/>
        <c:crossBetween val="between"/>
      </c:valAx>
      <c:spPr>
        <a:noFill/>
        <a:ln w="25400">
          <a:noFill/>
        </a:ln>
      </c:spPr>
    </c:plotArea>
    <c:legend>
      <c:legendPos val="t"/>
      <c:layout>
        <c:manualLayout>
          <c:xMode val="edge"/>
          <c:yMode val="edge"/>
          <c:x val="4.988094509857726E-2"/>
          <c:y val="4.6471406839648115E-2"/>
          <c:w val="0.95011905490142268"/>
          <c:h val="0.19757881769956737"/>
        </c:manualLayout>
      </c:layout>
      <c:overlay val="0"/>
      <c:txPr>
        <a:bodyPr/>
        <a:lstStyle/>
        <a:p>
          <a:pPr>
            <a:defRPr sz="12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009690560971"/>
          <c:y val="2.7342597065240962E-2"/>
          <c:w val="0.47959386867292131"/>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List1!$A$2:$A$9</c:f>
              <c:strCache>
                <c:ptCount val="8"/>
                <c:pt idx="0">
                  <c:v>Průměrný týdenní zásah (reach) vzdělávacích a osvětových pořadů (ATO)</c:v>
                </c:pt>
                <c:pt idx="1">
                  <c:v>Vnímaný přínos ČT ke vzdělanosti diváků (TRA)</c:v>
                </c:pt>
                <c:pt idx="2">
                  <c:v>Vnímaný přínos ČT k právnímu vědomí občanů ČR (TRA)</c:v>
                </c:pt>
                <c:pt idx="3">
                  <c:v>Podíl titulkovaných pořadů nebo pořadů v dvojjazyčném režimu na vysílání ČT1, ČT2, ČT art (PROVYS)</c:v>
                </c:pt>
                <c:pt idx="4">
                  <c:v>Podíl titulkovaných pořadů nebo pořadů v dvojjazyčném režimu na všech dětských pořadech (PROVYS)</c:v>
                </c:pt>
                <c:pt idx="5">
                  <c:v>Spokojenost se vzdělávacími a osvětovými pořady (DKV)</c:v>
                </c:pt>
                <c:pt idx="6">
                  <c:v>Originalita vzdělávacích a osvětových pořadů (DKV)</c:v>
                </c:pt>
                <c:pt idx="7">
                  <c:v>Zaujetí vzdělávacími a osvětovými pořady (DKV)</c:v>
                </c:pt>
              </c:strCache>
            </c:strRef>
          </c:cat>
          <c:val>
            <c:numRef>
              <c:f>List1!$B$2:$B$9</c:f>
              <c:numCache>
                <c:formatCode>General</c:formatCode>
                <c:ptCount val="8"/>
                <c:pt idx="0">
                  <c:v>17</c:v>
                </c:pt>
                <c:pt idx="1">
                  <c:v>63</c:v>
                </c:pt>
                <c:pt idx="2">
                  <c:v>59</c:v>
                </c:pt>
                <c:pt idx="3">
                  <c:v>25</c:v>
                </c:pt>
                <c:pt idx="4">
                  <c:v>46</c:v>
                </c:pt>
                <c:pt idx="5">
                  <c:v>84</c:v>
                </c:pt>
                <c:pt idx="6">
                  <c:v>62</c:v>
                </c:pt>
                <c:pt idx="7">
                  <c:v>74</c:v>
                </c:pt>
              </c:numCache>
            </c:numRef>
          </c:val>
          <c:extLst>
            <c:ext xmlns:c16="http://schemas.microsoft.com/office/drawing/2014/chart" uri="{C3380CC4-5D6E-409C-BE32-E72D297353CC}">
              <c16:uniqueId val="{00000000-94AC-4EF0-B9ED-85ECF38EE47B}"/>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List1!$A$2:$A$9</c:f>
              <c:strCache>
                <c:ptCount val="8"/>
                <c:pt idx="0">
                  <c:v>Průměrný týdenní zásah (reach) vzdělávacích a osvětových pořadů (ATO)</c:v>
                </c:pt>
                <c:pt idx="1">
                  <c:v>Vnímaný přínos ČT ke vzdělanosti diváků (TRA)</c:v>
                </c:pt>
                <c:pt idx="2">
                  <c:v>Vnímaný přínos ČT k právnímu vědomí občanů ČR (TRA)</c:v>
                </c:pt>
                <c:pt idx="3">
                  <c:v>Podíl titulkovaných pořadů nebo pořadů v dvojjazyčném režimu na vysílání ČT1, ČT2, ČT art (PROVYS)</c:v>
                </c:pt>
                <c:pt idx="4">
                  <c:v>Podíl titulkovaných pořadů nebo pořadů v dvojjazyčném režimu na všech dětských pořadech (PROVYS)</c:v>
                </c:pt>
                <c:pt idx="5">
                  <c:v>Spokojenost se vzdělávacími a osvětovými pořady (DKV)</c:v>
                </c:pt>
                <c:pt idx="6">
                  <c:v>Originalita vzdělávacích a osvětových pořadů (DKV)</c:v>
                </c:pt>
                <c:pt idx="7">
                  <c:v>Zaujetí vzdělávacími a osvětovými pořady (DKV)</c:v>
                </c:pt>
              </c:strCache>
            </c:strRef>
          </c:cat>
          <c:val>
            <c:numRef>
              <c:f>List1!$C$2:$C$9</c:f>
              <c:numCache>
                <c:formatCode>General</c:formatCode>
                <c:ptCount val="8"/>
                <c:pt idx="0">
                  <c:v>19</c:v>
                </c:pt>
                <c:pt idx="1">
                  <c:v>67</c:v>
                </c:pt>
                <c:pt idx="2">
                  <c:v>60</c:v>
                </c:pt>
                <c:pt idx="3">
                  <c:v>27</c:v>
                </c:pt>
                <c:pt idx="4">
                  <c:v>44</c:v>
                </c:pt>
                <c:pt idx="5">
                  <c:v>86</c:v>
                </c:pt>
                <c:pt idx="6">
                  <c:v>64</c:v>
                </c:pt>
                <c:pt idx="7">
                  <c:v>83</c:v>
                </c:pt>
              </c:numCache>
            </c:numRef>
          </c:val>
          <c:extLst>
            <c:ext xmlns:c16="http://schemas.microsoft.com/office/drawing/2014/chart" uri="{C3380CC4-5D6E-409C-BE32-E72D297353CC}">
              <c16:uniqueId val="{00000001-94AC-4EF0-B9ED-85ECF38EE47B}"/>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List1!$A$2:$A$9</c:f>
              <c:strCache>
                <c:ptCount val="8"/>
                <c:pt idx="0">
                  <c:v>Průměrný týdenní zásah (reach) vzdělávacích a osvětových pořadů (ATO)</c:v>
                </c:pt>
                <c:pt idx="1">
                  <c:v>Vnímaný přínos ČT ke vzdělanosti diváků (TRA)</c:v>
                </c:pt>
                <c:pt idx="2">
                  <c:v>Vnímaný přínos ČT k právnímu vědomí občanů ČR (TRA)</c:v>
                </c:pt>
                <c:pt idx="3">
                  <c:v>Podíl titulkovaných pořadů nebo pořadů v dvojjazyčném režimu na vysílání ČT1, ČT2, ČT art (PROVYS)</c:v>
                </c:pt>
                <c:pt idx="4">
                  <c:v>Podíl titulkovaných pořadů nebo pořadů v dvojjazyčném režimu na všech dětských pořadech (PROVYS)</c:v>
                </c:pt>
                <c:pt idx="5">
                  <c:v>Spokojenost se vzdělávacími a osvětovými pořady (DKV)</c:v>
                </c:pt>
                <c:pt idx="6">
                  <c:v>Originalita vzdělávacích a osvětových pořadů (DKV)</c:v>
                </c:pt>
                <c:pt idx="7">
                  <c:v>Zaujetí vzdělávacími a osvětovými pořady (DKV)</c:v>
                </c:pt>
              </c:strCache>
            </c:strRef>
          </c:cat>
          <c:val>
            <c:numRef>
              <c:f>List1!$D$2:$D$9</c:f>
              <c:numCache>
                <c:formatCode>0</c:formatCode>
                <c:ptCount val="8"/>
                <c:pt idx="0">
                  <c:v>19</c:v>
                </c:pt>
                <c:pt idx="1">
                  <c:v>67.400000000000006</c:v>
                </c:pt>
                <c:pt idx="2">
                  <c:v>61.8</c:v>
                </c:pt>
                <c:pt idx="3">
                  <c:v>22.2</c:v>
                </c:pt>
                <c:pt idx="4">
                  <c:v>32.799999999999997</c:v>
                </c:pt>
                <c:pt idx="5">
                  <c:v>83.2</c:v>
                </c:pt>
                <c:pt idx="6">
                  <c:v>67.8</c:v>
                </c:pt>
                <c:pt idx="7">
                  <c:v>78.8</c:v>
                </c:pt>
              </c:numCache>
            </c:numRef>
          </c:val>
          <c:extLst>
            <c:ext xmlns:c16="http://schemas.microsoft.com/office/drawing/2014/chart" uri="{C3380CC4-5D6E-409C-BE32-E72D297353CC}">
              <c16:uniqueId val="{00000002-94AC-4EF0-B9ED-85ECF38EE47B}"/>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63396917176351"/>
          <c:y val="2.7342597065240962E-2"/>
          <c:w val="0.47270152397832432"/>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"kulturních" žánrů (ATO)</c:v>
                </c:pt>
                <c:pt idx="1">
                  <c:v>Vnímání vedoucího postavení ČT v oblasti kulturních pořadů (TRA)</c:v>
                </c:pt>
                <c:pt idx="2">
                  <c:v>Vnímání širší programové nabídky ČT oproti komerčním televizím (TRA)</c:v>
                </c:pt>
                <c:pt idx="3">
                  <c:v>Vnímaný přínos ČT k posilování dobrých vztahů ve společnosti (TRA)</c:v>
                </c:pt>
              </c:strCache>
            </c:strRef>
          </c:cat>
          <c:val>
            <c:numRef>
              <c:f>List1!$B$2:$B$5</c:f>
              <c:numCache>
                <c:formatCode>General</c:formatCode>
                <c:ptCount val="4"/>
                <c:pt idx="0">
                  <c:v>66</c:v>
                </c:pt>
                <c:pt idx="1">
                  <c:v>65</c:v>
                </c:pt>
                <c:pt idx="2">
                  <c:v>67</c:v>
                </c:pt>
                <c:pt idx="3">
                  <c:v>54</c:v>
                </c:pt>
              </c:numCache>
            </c:numRef>
          </c:val>
          <c:extLst>
            <c:ext xmlns:c16="http://schemas.microsoft.com/office/drawing/2014/chart" uri="{C3380CC4-5D6E-409C-BE32-E72D297353CC}">
              <c16:uniqueId val="{00000000-4194-4057-8300-8B591B7B8D6E}"/>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"kulturních" žánrů (ATO)</c:v>
                </c:pt>
                <c:pt idx="1">
                  <c:v>Vnímání vedoucího postavení ČT v oblasti kulturních pořadů (TRA)</c:v>
                </c:pt>
                <c:pt idx="2">
                  <c:v>Vnímání širší programové nabídky ČT oproti komerčním televizím (TRA)</c:v>
                </c:pt>
                <c:pt idx="3">
                  <c:v>Vnímaný přínos ČT k posilování dobrých vztahů ve společnosti (TRA)</c:v>
                </c:pt>
              </c:strCache>
            </c:strRef>
          </c:cat>
          <c:val>
            <c:numRef>
              <c:f>List1!$C$2:$C$5</c:f>
              <c:numCache>
                <c:formatCode>General</c:formatCode>
                <c:ptCount val="4"/>
                <c:pt idx="0">
                  <c:v>68</c:v>
                </c:pt>
                <c:pt idx="1">
                  <c:v>66</c:v>
                </c:pt>
                <c:pt idx="2">
                  <c:v>69</c:v>
                </c:pt>
                <c:pt idx="3">
                  <c:v>56</c:v>
                </c:pt>
              </c:numCache>
            </c:numRef>
          </c:val>
          <c:extLst>
            <c:ext xmlns:c16="http://schemas.microsoft.com/office/drawing/2014/chart" uri="{C3380CC4-5D6E-409C-BE32-E72D297353CC}">
              <c16:uniqueId val="{00000001-4194-4057-8300-8B591B7B8D6E}"/>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"kulturních" žánrů (ATO)</c:v>
                </c:pt>
                <c:pt idx="1">
                  <c:v>Vnímání vedoucího postavení ČT v oblasti kulturních pořadů (TRA)</c:v>
                </c:pt>
                <c:pt idx="2">
                  <c:v>Vnímání širší programové nabídky ČT oproti komerčním televizím (TRA)</c:v>
                </c:pt>
                <c:pt idx="3">
                  <c:v>Vnímaný přínos ČT k posilování dobrých vztahů ve společnosti (TRA)</c:v>
                </c:pt>
              </c:strCache>
            </c:strRef>
          </c:cat>
          <c:val>
            <c:numRef>
              <c:f>List1!$D$2:$D$5</c:f>
              <c:numCache>
                <c:formatCode>0</c:formatCode>
                <c:ptCount val="4"/>
                <c:pt idx="0">
                  <c:v>69.8</c:v>
                </c:pt>
                <c:pt idx="1">
                  <c:v>68.599999999999994</c:v>
                </c:pt>
                <c:pt idx="2">
                  <c:v>71</c:v>
                </c:pt>
                <c:pt idx="3">
                  <c:v>57.4</c:v>
                </c:pt>
              </c:numCache>
            </c:numRef>
          </c:val>
          <c:extLst>
            <c:ext xmlns:c16="http://schemas.microsoft.com/office/drawing/2014/chart" uri="{C3380CC4-5D6E-409C-BE32-E72D297353CC}">
              <c16:uniqueId val="{00000002-4194-4057-8300-8B591B7B8D6E}"/>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98473116092573"/>
          <c:y val="2.7342597065240962E-2"/>
          <c:w val="0.66435076198916221"/>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s "kulturními" žánry (DKV)</c:v>
                </c:pt>
                <c:pt idx="1">
                  <c:v>Originalita "kulturních" žánrů (DKV)</c:v>
                </c:pt>
                <c:pt idx="2">
                  <c:v>Zaujetí "kulturními" žánry (DKV)</c:v>
                </c:pt>
              </c:strCache>
            </c:strRef>
          </c:cat>
          <c:val>
            <c:numRef>
              <c:f>List1!$B$2:$B$4</c:f>
              <c:numCache>
                <c:formatCode>0</c:formatCode>
                <c:ptCount val="3"/>
                <c:pt idx="0">
                  <c:v>84</c:v>
                </c:pt>
                <c:pt idx="1">
                  <c:v>59</c:v>
                </c:pt>
                <c:pt idx="2">
                  <c:v>77</c:v>
                </c:pt>
              </c:numCache>
            </c:numRef>
          </c:val>
          <c:extLst>
            <c:ext xmlns:c16="http://schemas.microsoft.com/office/drawing/2014/chart" uri="{C3380CC4-5D6E-409C-BE32-E72D297353CC}">
              <c16:uniqueId val="{00000000-F3AA-4027-8CD4-8F00852D6114}"/>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s "kulturními" žánry (DKV)</c:v>
                </c:pt>
                <c:pt idx="1">
                  <c:v>Originalita "kulturních" žánrů (DKV)</c:v>
                </c:pt>
                <c:pt idx="2">
                  <c:v>Zaujetí "kulturními" žánry (DKV)</c:v>
                </c:pt>
              </c:strCache>
            </c:strRef>
          </c:cat>
          <c:val>
            <c:numRef>
              <c:f>List1!$C$2:$C$4</c:f>
              <c:numCache>
                <c:formatCode>0</c:formatCode>
                <c:ptCount val="3"/>
                <c:pt idx="0">
                  <c:v>86</c:v>
                </c:pt>
                <c:pt idx="1">
                  <c:v>58</c:v>
                </c:pt>
                <c:pt idx="2">
                  <c:v>77</c:v>
                </c:pt>
              </c:numCache>
            </c:numRef>
          </c:val>
          <c:extLst>
            <c:ext xmlns:c16="http://schemas.microsoft.com/office/drawing/2014/chart" uri="{C3380CC4-5D6E-409C-BE32-E72D297353CC}">
              <c16:uniqueId val="{00000001-F3AA-4027-8CD4-8F00852D6114}"/>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s "kulturními" žánry (DKV)</c:v>
                </c:pt>
                <c:pt idx="1">
                  <c:v>Originalita "kulturních" žánrů (DKV)</c:v>
                </c:pt>
                <c:pt idx="2">
                  <c:v>Zaujetí "kulturními" žánry (DKV)</c:v>
                </c:pt>
              </c:strCache>
            </c:strRef>
          </c:cat>
          <c:val>
            <c:numRef>
              <c:f>List1!$D$2:$D$4</c:f>
              <c:numCache>
                <c:formatCode>0</c:formatCode>
                <c:ptCount val="3"/>
                <c:pt idx="0">
                  <c:v>83.2</c:v>
                </c:pt>
                <c:pt idx="1">
                  <c:v>62.2</c:v>
                </c:pt>
                <c:pt idx="2">
                  <c:v>74.8</c:v>
                </c:pt>
              </c:numCache>
            </c:numRef>
          </c:val>
          <c:extLst>
            <c:ext xmlns:c16="http://schemas.microsoft.com/office/drawing/2014/chart" uri="{C3380CC4-5D6E-409C-BE32-E72D297353CC}">
              <c16:uniqueId val="{00000002-F3AA-4027-8CD4-8F00852D6114}"/>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0"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57504394694407"/>
          <c:y val="2.7342597065240962E-2"/>
          <c:w val="0.48876044920314382"/>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KULTURNÍ POŘADY - hudba, divadlo, umění (TRA)</c:v>
                </c:pt>
                <c:pt idx="1">
                  <c:v>ČESKÉ FILMY (TRA)</c:v>
                </c:pt>
                <c:pt idx="2">
                  <c:v>ČESKÉ SERIÁLY (TRA)</c:v>
                </c:pt>
              </c:strCache>
            </c:strRef>
          </c:cat>
          <c:val>
            <c:numRef>
              <c:f>List1!$B$2:$B$4</c:f>
              <c:numCache>
                <c:formatCode>General</c:formatCode>
                <c:ptCount val="3"/>
                <c:pt idx="0">
                  <c:v>45</c:v>
                </c:pt>
                <c:pt idx="1">
                  <c:v>54</c:v>
                </c:pt>
                <c:pt idx="2">
                  <c:v>39</c:v>
                </c:pt>
              </c:numCache>
            </c:numRef>
          </c:val>
          <c:extLst>
            <c:ext xmlns:c16="http://schemas.microsoft.com/office/drawing/2014/chart" uri="{C3380CC4-5D6E-409C-BE32-E72D297353CC}">
              <c16:uniqueId val="{00000000-4BA0-406E-A56E-59337BF98A43}"/>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KULTURNÍ POŘADY - hudba, divadlo, umění (TRA)</c:v>
                </c:pt>
                <c:pt idx="1">
                  <c:v>ČESKÉ FILMY (TRA)</c:v>
                </c:pt>
                <c:pt idx="2">
                  <c:v>ČESKÉ SERIÁLY (TRA)</c:v>
                </c:pt>
              </c:strCache>
            </c:strRef>
          </c:cat>
          <c:val>
            <c:numRef>
              <c:f>List1!$C$2:$C$4</c:f>
              <c:numCache>
                <c:formatCode>General</c:formatCode>
                <c:ptCount val="3"/>
                <c:pt idx="0">
                  <c:v>47</c:v>
                </c:pt>
                <c:pt idx="1">
                  <c:v>57</c:v>
                </c:pt>
                <c:pt idx="2">
                  <c:v>41</c:v>
                </c:pt>
              </c:numCache>
            </c:numRef>
          </c:val>
          <c:extLst>
            <c:ext xmlns:c16="http://schemas.microsoft.com/office/drawing/2014/chart" uri="{C3380CC4-5D6E-409C-BE32-E72D297353CC}">
              <c16:uniqueId val="{00000001-4BA0-406E-A56E-59337BF98A43}"/>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KULTURNÍ POŘADY - hudba, divadlo, umění (TRA)</c:v>
                </c:pt>
                <c:pt idx="1">
                  <c:v>ČESKÉ FILMY (TRA)</c:v>
                </c:pt>
                <c:pt idx="2">
                  <c:v>ČESKÉ SERIÁLY (TRA)</c:v>
                </c:pt>
              </c:strCache>
            </c:strRef>
          </c:cat>
          <c:val>
            <c:numRef>
              <c:f>List1!$D$2:$D$4</c:f>
              <c:numCache>
                <c:formatCode>0</c:formatCode>
                <c:ptCount val="3"/>
                <c:pt idx="0">
                  <c:v>42.8</c:v>
                </c:pt>
                <c:pt idx="1">
                  <c:v>62.2</c:v>
                </c:pt>
                <c:pt idx="2">
                  <c:v>40</c:v>
                </c:pt>
              </c:numCache>
            </c:numRef>
          </c:val>
          <c:extLst>
            <c:ext xmlns:c16="http://schemas.microsoft.com/office/drawing/2014/chart" uri="{C3380CC4-5D6E-409C-BE32-E72D297353CC}">
              <c16:uniqueId val="{00000002-4BA0-406E-A56E-59337BF98A43}"/>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9076656270536E-2"/>
          <c:y val="0.3745303233579349"/>
          <c:w val="0.89889741402218148"/>
          <c:h val="0.59199367841603789"/>
        </c:manualLayout>
      </c:layout>
      <c:barChart>
        <c:barDir val="bar"/>
        <c:grouping val="stacked"/>
        <c:varyColors val="0"/>
        <c:ser>
          <c:idx val="0"/>
          <c:order val="0"/>
          <c:tx>
            <c:strRef>
              <c:f>List1!$B$1</c:f>
              <c:strCache>
                <c:ptCount val="1"/>
                <c:pt idx="0">
                  <c:v>Hudba</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c:v>29</c:v>
                </c:pt>
                <c:pt idx="1">
                  <c:v>29</c:v>
                </c:pt>
                <c:pt idx="2">
                  <c:v>27</c:v>
                </c:pt>
              </c:numCache>
            </c:numRef>
          </c:val>
          <c:extLst>
            <c:ext xmlns:c16="http://schemas.microsoft.com/office/drawing/2014/chart" uri="{C3380CC4-5D6E-409C-BE32-E72D297353CC}">
              <c16:uniqueId val="{00000000-E20C-42C8-B7EC-9D0DA60290DD}"/>
            </c:ext>
          </c:extLst>
        </c:ser>
        <c:ser>
          <c:idx val="1"/>
          <c:order val="1"/>
          <c:tx>
            <c:strRef>
              <c:f>List1!$C$1</c:f>
              <c:strCache>
                <c:ptCount val="1"/>
                <c:pt idx="0">
                  <c:v>Film</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c:v>19</c:v>
                </c:pt>
                <c:pt idx="1">
                  <c:v>15</c:v>
                </c:pt>
                <c:pt idx="2">
                  <c:v>13</c:v>
                </c:pt>
              </c:numCache>
            </c:numRef>
          </c:val>
          <c:extLst>
            <c:ext xmlns:c16="http://schemas.microsoft.com/office/drawing/2014/chart" uri="{C3380CC4-5D6E-409C-BE32-E72D297353CC}">
              <c16:uniqueId val="{00000001-E20C-42C8-B7EC-9D0DA60290DD}"/>
            </c:ext>
          </c:extLst>
        </c:ser>
        <c:ser>
          <c:idx val="2"/>
          <c:order val="2"/>
          <c:tx>
            <c:strRef>
              <c:f>List1!$D$1</c:f>
              <c:strCache>
                <c:ptCount val="1"/>
                <c:pt idx="0">
                  <c:v>Malířství </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c:v>10</c:v>
                </c:pt>
                <c:pt idx="1">
                  <c:v>11</c:v>
                </c:pt>
                <c:pt idx="2">
                  <c:v>12</c:v>
                </c:pt>
              </c:numCache>
            </c:numRef>
          </c:val>
          <c:extLst>
            <c:ext xmlns:c16="http://schemas.microsoft.com/office/drawing/2014/chart" uri="{C3380CC4-5D6E-409C-BE32-E72D297353CC}">
              <c16:uniqueId val="{00000002-E20C-42C8-B7EC-9D0DA60290DD}"/>
            </c:ext>
          </c:extLst>
        </c:ser>
        <c:ser>
          <c:idx val="3"/>
          <c:order val="3"/>
          <c:tx>
            <c:strRef>
              <c:f>List1!$E$1</c:f>
              <c:strCache>
                <c:ptCount val="1"/>
                <c:pt idx="0">
                  <c:v>Architektura, design, užité umění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List1!$E$2:$E$4</c:f>
              <c:numCache>
                <c:formatCode>General</c:formatCode>
                <c:ptCount val="3"/>
                <c:pt idx="0">
                  <c:v>12</c:v>
                </c:pt>
                <c:pt idx="1">
                  <c:v>11</c:v>
                </c:pt>
                <c:pt idx="2">
                  <c:v>12</c:v>
                </c:pt>
              </c:numCache>
            </c:numRef>
          </c:val>
          <c:extLst>
            <c:ext xmlns:c16="http://schemas.microsoft.com/office/drawing/2014/chart" uri="{C3380CC4-5D6E-409C-BE32-E72D297353CC}">
              <c16:uniqueId val="{00000003-E20C-42C8-B7EC-9D0DA60290DD}"/>
            </c:ext>
          </c:extLst>
        </c:ser>
        <c:ser>
          <c:idx val="4"/>
          <c:order val="4"/>
          <c:tx>
            <c:strRef>
              <c:f>List1!$F$1</c:f>
              <c:strCache>
                <c:ptCount val="1"/>
                <c:pt idx="0">
                  <c:v>Divadlo</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List1!$F$2:$F$4</c:f>
              <c:numCache>
                <c:formatCode>General</c:formatCode>
                <c:ptCount val="3"/>
                <c:pt idx="0">
                  <c:v>5</c:v>
                </c:pt>
                <c:pt idx="1">
                  <c:v>7</c:v>
                </c:pt>
                <c:pt idx="2">
                  <c:v>8</c:v>
                </c:pt>
              </c:numCache>
            </c:numRef>
          </c:val>
          <c:extLst>
            <c:ext xmlns:c16="http://schemas.microsoft.com/office/drawing/2014/chart" uri="{C3380CC4-5D6E-409C-BE32-E72D297353CC}">
              <c16:uniqueId val="{00000004-E20C-42C8-B7EC-9D0DA60290DD}"/>
            </c:ext>
          </c:extLst>
        </c:ser>
        <c:ser>
          <c:idx val="5"/>
          <c:order val="5"/>
          <c:tx>
            <c:strRef>
              <c:f>List1!$G$1</c:f>
              <c:strCache>
                <c:ptCount val="1"/>
                <c:pt idx="0">
                  <c:v>Literatura</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List1!$G$2:$G$4</c:f>
              <c:numCache>
                <c:formatCode>General</c:formatCode>
                <c:ptCount val="3"/>
                <c:pt idx="0">
                  <c:v>5</c:v>
                </c:pt>
                <c:pt idx="1">
                  <c:v>5</c:v>
                </c:pt>
                <c:pt idx="2">
                  <c:v>5</c:v>
                </c:pt>
              </c:numCache>
            </c:numRef>
          </c:val>
          <c:extLst>
            <c:ext xmlns:c16="http://schemas.microsoft.com/office/drawing/2014/chart" uri="{C3380CC4-5D6E-409C-BE32-E72D297353CC}">
              <c16:uniqueId val="{00000005-E20C-42C8-B7EC-9D0DA60290DD}"/>
            </c:ext>
          </c:extLst>
        </c:ser>
        <c:ser>
          <c:idx val="6"/>
          <c:order val="6"/>
          <c:tx>
            <c:strRef>
              <c:f>List1!$H$1</c:f>
              <c:strCache>
                <c:ptCount val="1"/>
                <c:pt idx="0">
                  <c:v>Televize</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List1!$H$2:$H$4</c:f>
              <c:numCache>
                <c:formatCode>General</c:formatCode>
                <c:ptCount val="3"/>
                <c:pt idx="0">
                  <c:v>1</c:v>
                </c:pt>
                <c:pt idx="1">
                  <c:v>1</c:v>
                </c:pt>
                <c:pt idx="2">
                  <c:v>1</c:v>
                </c:pt>
              </c:numCache>
            </c:numRef>
          </c:val>
          <c:extLst>
            <c:ext xmlns:c16="http://schemas.microsoft.com/office/drawing/2014/chart" uri="{C3380CC4-5D6E-409C-BE32-E72D297353CC}">
              <c16:uniqueId val="{00000006-E20C-42C8-B7EC-9D0DA60290DD}"/>
            </c:ext>
          </c:extLst>
        </c:ser>
        <c:ser>
          <c:idx val="7"/>
          <c:order val="7"/>
          <c:tx>
            <c:strRef>
              <c:f>List1!$I$1</c:f>
              <c:strCache>
                <c:ptCount val="1"/>
                <c:pt idx="0">
                  <c:v>Sochařství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List1!$I$2:$I$4</c:f>
              <c:numCache>
                <c:formatCode>General</c:formatCode>
                <c:ptCount val="3"/>
                <c:pt idx="0">
                  <c:v>1</c:v>
                </c:pt>
                <c:pt idx="1">
                  <c:v>1</c:v>
                </c:pt>
                <c:pt idx="2">
                  <c:v>1</c:v>
                </c:pt>
              </c:numCache>
            </c:numRef>
          </c:val>
          <c:extLst>
            <c:ext xmlns:c16="http://schemas.microsoft.com/office/drawing/2014/chart" uri="{C3380CC4-5D6E-409C-BE32-E72D297353CC}">
              <c16:uniqueId val="{00000007-E20C-42C8-B7EC-9D0DA60290DD}"/>
            </c:ext>
          </c:extLst>
        </c:ser>
        <c:ser>
          <c:idx val="8"/>
          <c:order val="8"/>
          <c:tx>
            <c:strRef>
              <c:f>List1!$J$1</c:f>
              <c:strCache>
                <c:ptCount val="1"/>
                <c:pt idx="0">
                  <c:v>Kombinované a ostatní umělecké směry</c:v>
                </c:pt>
              </c:strCache>
            </c:strRef>
          </c:tx>
          <c:spPr>
            <a:solidFill>
              <a:schemeClr val="bg1">
                <a:lumMod val="50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List1!$J$2:$J$4</c:f>
              <c:numCache>
                <c:formatCode>General</c:formatCode>
                <c:ptCount val="3"/>
                <c:pt idx="0">
                  <c:v>18</c:v>
                </c:pt>
                <c:pt idx="1">
                  <c:v>20</c:v>
                </c:pt>
                <c:pt idx="2">
                  <c:v>21</c:v>
                </c:pt>
              </c:numCache>
            </c:numRef>
          </c:val>
          <c:extLst>
            <c:ext xmlns:c16="http://schemas.microsoft.com/office/drawing/2014/chart" uri="{C3380CC4-5D6E-409C-BE32-E72D297353CC}">
              <c16:uniqueId val="{00000008-E20C-42C8-B7EC-9D0DA60290DD}"/>
            </c:ext>
          </c:extLst>
        </c:ser>
        <c:dLbls>
          <c:showLegendKey val="0"/>
          <c:showVal val="0"/>
          <c:showCatName val="0"/>
          <c:showSerName val="0"/>
          <c:showPercent val="0"/>
          <c:showBubbleSize val="0"/>
        </c:dLbls>
        <c:gapWidth val="65"/>
        <c:overlap val="100"/>
        <c:axId val="12620160"/>
        <c:axId val="12621696"/>
      </c:barChart>
      <c:catAx>
        <c:axId val="12620160"/>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2621696"/>
        <c:crosses val="autoZero"/>
        <c:auto val="1"/>
        <c:lblAlgn val="ctr"/>
        <c:lblOffset val="100"/>
        <c:noMultiLvlLbl val="0"/>
      </c:catAx>
      <c:valAx>
        <c:axId val="12621696"/>
        <c:scaling>
          <c:orientation val="minMax"/>
          <c:max val="100"/>
        </c:scaling>
        <c:delete val="1"/>
        <c:axPos val="t"/>
        <c:numFmt formatCode="General" sourceLinked="1"/>
        <c:majorTickMark val="out"/>
        <c:minorTickMark val="none"/>
        <c:tickLblPos val="nextTo"/>
        <c:crossAx val="12620160"/>
        <c:crosses val="autoZero"/>
        <c:crossBetween val="between"/>
      </c:valAx>
      <c:spPr>
        <a:noFill/>
        <a:ln w="25400">
          <a:noFill/>
        </a:ln>
      </c:spPr>
    </c:plotArea>
    <c:legend>
      <c:legendPos val="t"/>
      <c:layout>
        <c:manualLayout>
          <c:xMode val="edge"/>
          <c:yMode val="edge"/>
          <c:x val="8.7912280947119614E-2"/>
          <c:y val="1.8259627460466828E-2"/>
          <c:w val="0.86254122319967563"/>
          <c:h val="0.31070241815457472"/>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9076656270536E-2"/>
          <c:y val="0.19223818783401456"/>
          <c:w val="0.91779335157148079"/>
          <c:h val="0.78041922045233703"/>
        </c:manualLayout>
      </c:layout>
      <c:barChart>
        <c:barDir val="bar"/>
        <c:grouping val="stacked"/>
        <c:varyColors val="0"/>
        <c:ser>
          <c:idx val="0"/>
          <c:order val="0"/>
          <c:tx>
            <c:strRef>
              <c:f>List1!$B$1</c:f>
              <c:strCache>
                <c:ptCount val="1"/>
                <c:pt idx="0">
                  <c:v>Humanitní vědy</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c:v>24</c:v>
                </c:pt>
                <c:pt idx="1">
                  <c:v>24</c:v>
                </c:pt>
                <c:pt idx="2">
                  <c:v>26</c:v>
                </c:pt>
              </c:numCache>
            </c:numRef>
          </c:val>
          <c:extLst>
            <c:ext xmlns:c16="http://schemas.microsoft.com/office/drawing/2014/chart" uri="{C3380CC4-5D6E-409C-BE32-E72D297353CC}">
              <c16:uniqueId val="{00000000-582A-49F3-B348-50DEA10042EA}"/>
            </c:ext>
          </c:extLst>
        </c:ser>
        <c:ser>
          <c:idx val="1"/>
          <c:order val="1"/>
          <c:tx>
            <c:strRef>
              <c:f>List1!$C$1</c:f>
              <c:strCache>
                <c:ptCount val="1"/>
                <c:pt idx="0">
                  <c:v>Přírodopisy a cestopisy</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c:v>22</c:v>
                </c:pt>
                <c:pt idx="1">
                  <c:v>24</c:v>
                </c:pt>
                <c:pt idx="2">
                  <c:v>23</c:v>
                </c:pt>
              </c:numCache>
            </c:numRef>
          </c:val>
          <c:extLst>
            <c:ext xmlns:c16="http://schemas.microsoft.com/office/drawing/2014/chart" uri="{C3380CC4-5D6E-409C-BE32-E72D297353CC}">
              <c16:uniqueId val="{00000001-582A-49F3-B348-50DEA10042EA}"/>
            </c:ext>
          </c:extLst>
        </c:ser>
        <c:ser>
          <c:idx val="2"/>
          <c:order val="2"/>
          <c:tx>
            <c:strRef>
              <c:f>List1!$D$1</c:f>
              <c:strCache>
                <c:ptCount val="1"/>
                <c:pt idx="0">
                  <c:v>Přírodní vědy</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c:v>21</c:v>
                </c:pt>
                <c:pt idx="1">
                  <c:v>21</c:v>
                </c:pt>
                <c:pt idx="2">
                  <c:v>18</c:v>
                </c:pt>
              </c:numCache>
            </c:numRef>
          </c:val>
          <c:extLst>
            <c:ext xmlns:c16="http://schemas.microsoft.com/office/drawing/2014/chart" uri="{C3380CC4-5D6E-409C-BE32-E72D297353CC}">
              <c16:uniqueId val="{00000002-582A-49F3-B348-50DEA10042EA}"/>
            </c:ext>
          </c:extLst>
        </c:ser>
        <c:ser>
          <c:idx val="3"/>
          <c:order val="3"/>
          <c:tx>
            <c:strRef>
              <c:f>List1!$E$1</c:f>
              <c:strCache>
                <c:ptCount val="1"/>
                <c:pt idx="0">
                  <c:v>Umění a média</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List1!$E$2:$E$4</c:f>
              <c:numCache>
                <c:formatCode>General</c:formatCode>
                <c:ptCount val="3"/>
                <c:pt idx="0">
                  <c:v>15</c:v>
                </c:pt>
                <c:pt idx="1">
                  <c:v>16</c:v>
                </c:pt>
                <c:pt idx="2">
                  <c:v>16</c:v>
                </c:pt>
              </c:numCache>
            </c:numRef>
          </c:val>
          <c:extLst>
            <c:ext xmlns:c16="http://schemas.microsoft.com/office/drawing/2014/chart" uri="{C3380CC4-5D6E-409C-BE32-E72D297353CC}">
              <c16:uniqueId val="{00000003-582A-49F3-B348-50DEA10042EA}"/>
            </c:ext>
          </c:extLst>
        </c:ser>
        <c:ser>
          <c:idx val="4"/>
          <c:order val="4"/>
          <c:tx>
            <c:strRef>
              <c:f>List1!$F$1</c:f>
              <c:strCache>
                <c:ptCount val="1"/>
                <c:pt idx="0">
                  <c:v>Medailon</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List1!$F$2:$F$4</c:f>
              <c:numCache>
                <c:formatCode>General</c:formatCode>
                <c:ptCount val="3"/>
                <c:pt idx="0">
                  <c:v>10</c:v>
                </c:pt>
                <c:pt idx="1">
                  <c:v>10</c:v>
                </c:pt>
                <c:pt idx="2">
                  <c:v>12</c:v>
                </c:pt>
              </c:numCache>
            </c:numRef>
          </c:val>
          <c:extLst>
            <c:ext xmlns:c16="http://schemas.microsoft.com/office/drawing/2014/chart" uri="{C3380CC4-5D6E-409C-BE32-E72D297353CC}">
              <c16:uniqueId val="{00000004-582A-49F3-B348-50DEA10042EA}"/>
            </c:ext>
          </c:extLst>
        </c:ser>
        <c:ser>
          <c:idx val="5"/>
          <c:order val="5"/>
          <c:tx>
            <c:strRef>
              <c:f>List1!$G$1</c:f>
              <c:strCache>
                <c:ptCount val="1"/>
                <c:pt idx="0">
                  <c:v>Docureality</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List1!$G$2:$G$4</c:f>
              <c:numCache>
                <c:formatCode>General</c:formatCode>
                <c:ptCount val="3"/>
                <c:pt idx="0">
                  <c:v>3</c:v>
                </c:pt>
                <c:pt idx="1">
                  <c:v>3</c:v>
                </c:pt>
                <c:pt idx="2">
                  <c:v>1</c:v>
                </c:pt>
              </c:numCache>
            </c:numRef>
          </c:val>
          <c:extLst>
            <c:ext xmlns:c16="http://schemas.microsoft.com/office/drawing/2014/chart" uri="{C3380CC4-5D6E-409C-BE32-E72D297353CC}">
              <c16:uniqueId val="{00000005-582A-49F3-B348-50DEA10042EA}"/>
            </c:ext>
          </c:extLst>
        </c:ser>
        <c:ser>
          <c:idx val="6"/>
          <c:order val="6"/>
          <c:tx>
            <c:strRef>
              <c:f>List1!$H$1</c:f>
              <c:strCache>
                <c:ptCount val="1"/>
                <c:pt idx="0">
                  <c:v>Neurčeno</c:v>
                </c:pt>
              </c:strCache>
            </c:strRef>
          </c:tx>
          <c:spPr>
            <a:solidFill>
              <a:schemeClr val="bg1">
                <a:lumMod val="50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List1!$H$2:$H$4</c:f>
              <c:numCache>
                <c:formatCode>General</c:formatCode>
                <c:ptCount val="3"/>
                <c:pt idx="0">
                  <c:v>5</c:v>
                </c:pt>
                <c:pt idx="1">
                  <c:v>2</c:v>
                </c:pt>
                <c:pt idx="2">
                  <c:v>4</c:v>
                </c:pt>
              </c:numCache>
            </c:numRef>
          </c:val>
          <c:extLst>
            <c:ext xmlns:c16="http://schemas.microsoft.com/office/drawing/2014/chart" uri="{C3380CC4-5D6E-409C-BE32-E72D297353CC}">
              <c16:uniqueId val="{00000006-582A-49F3-B348-50DEA10042EA}"/>
            </c:ext>
          </c:extLst>
        </c:ser>
        <c:dLbls>
          <c:showLegendKey val="0"/>
          <c:showVal val="0"/>
          <c:showCatName val="0"/>
          <c:showSerName val="0"/>
          <c:showPercent val="0"/>
          <c:showBubbleSize val="0"/>
        </c:dLbls>
        <c:gapWidth val="65"/>
        <c:overlap val="100"/>
        <c:axId val="12891264"/>
        <c:axId val="12892800"/>
      </c:barChart>
      <c:catAx>
        <c:axId val="12891264"/>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2892800"/>
        <c:crosses val="autoZero"/>
        <c:auto val="1"/>
        <c:lblAlgn val="ctr"/>
        <c:lblOffset val="100"/>
        <c:noMultiLvlLbl val="0"/>
      </c:catAx>
      <c:valAx>
        <c:axId val="12892800"/>
        <c:scaling>
          <c:orientation val="minMax"/>
          <c:max val="100"/>
        </c:scaling>
        <c:delete val="1"/>
        <c:axPos val="t"/>
        <c:numFmt formatCode="General" sourceLinked="1"/>
        <c:majorTickMark val="out"/>
        <c:minorTickMark val="none"/>
        <c:tickLblPos val="nextTo"/>
        <c:crossAx val="12891264"/>
        <c:crosses val="autoZero"/>
        <c:crossBetween val="between"/>
      </c:valAx>
      <c:spPr>
        <a:noFill/>
        <a:ln w="25400">
          <a:noFill/>
        </a:ln>
      </c:spPr>
    </c:plotArea>
    <c:legend>
      <c:legendPos val="t"/>
      <c:layout>
        <c:manualLayout>
          <c:xMode val="edge"/>
          <c:yMode val="edge"/>
          <c:x val="7.5867806044670708E-2"/>
          <c:y val="1.7080709490530855E-2"/>
          <c:w val="0.89515592788912046"/>
          <c:h val="0.12622061507141732"/>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2023</c:v>
                </c:pt>
              </c:strCache>
            </c:strRef>
          </c:tx>
          <c:spPr>
            <a:solidFill>
              <a:schemeClr val="bg1">
                <a:lumMod val="65000"/>
              </a:schemeClr>
            </a:solidFill>
          </c:spPr>
          <c:invertIfNegative val="0"/>
          <c:dPt>
            <c:idx val="0"/>
            <c:invertIfNegative val="0"/>
            <c:bubble3D val="0"/>
            <c:spPr>
              <a:solidFill>
                <a:srgbClr val="A6A6A6"/>
              </a:solidFill>
            </c:spPr>
            <c:extLst>
              <c:ext xmlns:c16="http://schemas.microsoft.com/office/drawing/2014/chart" uri="{C3380CC4-5D6E-409C-BE32-E72D297353CC}">
                <c16:uniqueId val="{00000001-4BA3-4415-B92F-81A0D48C147C}"/>
              </c:ext>
            </c:extLst>
          </c:dPt>
          <c:dPt>
            <c:idx val="1"/>
            <c:invertIfNegative val="0"/>
            <c:bubble3D val="0"/>
            <c:spPr>
              <a:solidFill>
                <a:srgbClr val="004000"/>
              </a:solidFill>
            </c:spPr>
            <c:extLst>
              <c:ext xmlns:c16="http://schemas.microsoft.com/office/drawing/2014/chart" uri="{C3380CC4-5D6E-409C-BE32-E72D297353CC}">
                <c16:uniqueId val="{00000007-B9C6-4D52-B14B-3F6061EF35A0}"/>
              </c:ext>
            </c:extLst>
          </c:dPt>
          <c:dPt>
            <c:idx val="2"/>
            <c:invertIfNegative val="0"/>
            <c:bubble3D val="0"/>
            <c:extLst>
              <c:ext xmlns:c16="http://schemas.microsoft.com/office/drawing/2014/chart" uri="{C3380CC4-5D6E-409C-BE32-E72D297353CC}">
                <c16:uniqueId val="{00000003-4BA3-4415-B92F-81A0D48C147C}"/>
              </c:ext>
            </c:extLst>
          </c:dPt>
          <c:dPt>
            <c:idx val="3"/>
            <c:invertIfNegative val="0"/>
            <c:bubble3D val="0"/>
            <c:spPr>
              <a:solidFill>
                <a:srgbClr val="A6A6A6"/>
              </a:solidFill>
            </c:spPr>
            <c:extLst>
              <c:ext xmlns:c16="http://schemas.microsoft.com/office/drawing/2014/chart" uri="{C3380CC4-5D6E-409C-BE32-E72D297353CC}">
                <c16:uniqueId val="{00000006-A080-4636-B090-53F4D20CB5C3}"/>
              </c:ext>
            </c:extLst>
          </c:dPt>
          <c:dPt>
            <c:idx val="5"/>
            <c:invertIfNegative val="0"/>
            <c:bubble3D val="0"/>
            <c:extLst>
              <c:ext xmlns:c16="http://schemas.microsoft.com/office/drawing/2014/chart" uri="{C3380CC4-5D6E-409C-BE32-E72D297353CC}">
                <c16:uniqueId val="{00000004-4BA3-4415-B92F-81A0D48C147C}"/>
              </c:ext>
            </c:extLst>
          </c:dPt>
          <c:dPt>
            <c:idx val="7"/>
            <c:invertIfNegative val="0"/>
            <c:bubble3D val="0"/>
            <c:extLst>
              <c:ext xmlns:c16="http://schemas.microsoft.com/office/drawing/2014/chart" uri="{C3380CC4-5D6E-409C-BE32-E72D297353CC}">
                <c16:uniqueId val="{00000006-4BA3-4415-B92F-81A0D48C147C}"/>
              </c:ext>
            </c:extLst>
          </c:dPt>
          <c:dLbls>
            <c:numFmt formatCode="#,##0.0" sourceLinked="0"/>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SRG SSR (Švýcarsko/jazykové mutace)</c:v>
                </c:pt>
                <c:pt idx="1">
                  <c:v>ČT sport (Česká republika)</c:v>
                </c:pt>
                <c:pt idx="2">
                  <c:v>M4 Sport (Maďarsko)</c:v>
                </c:pt>
                <c:pt idx="3">
                  <c:v>TVP Sport (Polsko)</c:v>
                </c:pt>
                <c:pt idx="4">
                  <c:v>Teledeporte (Španělsko)</c:v>
                </c:pt>
                <c:pt idx="5">
                  <c:v>Rai Sport 1 (Itálie)</c:v>
                </c:pt>
                <c:pt idx="6">
                  <c:v>ORF Sport Plus (Rakousko)</c:v>
                </c:pt>
              </c:strCache>
            </c:strRef>
          </c:cat>
          <c:val>
            <c:numRef>
              <c:f>List1!$B$2:$B$8</c:f>
              <c:numCache>
                <c:formatCode>General</c:formatCode>
                <c:ptCount val="7"/>
                <c:pt idx="0">
                  <c:v>7.4</c:v>
                </c:pt>
                <c:pt idx="1">
                  <c:v>3.3</c:v>
                </c:pt>
                <c:pt idx="2">
                  <c:v>2.1</c:v>
                </c:pt>
                <c:pt idx="3">
                  <c:v>1</c:v>
                </c:pt>
                <c:pt idx="4">
                  <c:v>0.7</c:v>
                </c:pt>
                <c:pt idx="5">
                  <c:v>0.6</c:v>
                </c:pt>
                <c:pt idx="6">
                  <c:v>0.4</c:v>
                </c:pt>
              </c:numCache>
            </c:numRef>
          </c:val>
          <c:extLst>
            <c:ext xmlns:c16="http://schemas.microsoft.com/office/drawing/2014/chart" uri="{C3380CC4-5D6E-409C-BE32-E72D297353CC}">
              <c16:uniqueId val="{00000007-4BA3-4415-B92F-81A0D48C147C}"/>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200" b="1"/>
            </a:pPr>
            <a:endParaRPr lang="cs-CZ"/>
          </a:p>
        </c:txPr>
        <c:crossAx val="168028416"/>
        <c:crosses val="autoZero"/>
        <c:auto val="1"/>
        <c:lblAlgn val="ctr"/>
        <c:lblOffset val="100"/>
        <c:tickLblSkip val="1"/>
        <c:noMultiLvlLbl val="0"/>
      </c:catAx>
      <c:valAx>
        <c:axId val="168028416"/>
        <c:scaling>
          <c:orientation val="minMax"/>
        </c:scaling>
        <c:delete val="1"/>
        <c:axPos val="t"/>
        <c:majorGridlines>
          <c:spPr>
            <a:ln>
              <a:noFill/>
              <a:prstDash val="sysDot"/>
            </a:ln>
          </c:spPr>
        </c:majorGridlines>
        <c:numFmt formatCode="0" sourceLinked="0"/>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40974252108359"/>
          <c:y val="8.1838855154631768E-2"/>
          <c:w val="0.55146417532621916"/>
          <c:h val="0.76320085115764147"/>
        </c:manualLayout>
      </c:layout>
      <c:barChart>
        <c:barDir val="bar"/>
        <c:grouping val="clustered"/>
        <c:varyColors val="0"/>
        <c:ser>
          <c:idx val="0"/>
          <c:order val="0"/>
          <c:tx>
            <c:strRef>
              <c:f>List1!$B$1</c:f>
              <c:strCache>
                <c:ptCount val="1"/>
                <c:pt idx="0">
                  <c:v>Celá populace 15+</c:v>
                </c:pt>
              </c:strCache>
            </c:strRef>
          </c:tx>
          <c:spPr>
            <a:solidFill>
              <a:schemeClr val="accent3">
                <a:alpha val="50000"/>
              </a:schemeClr>
            </a:solidFill>
          </c:spPr>
          <c:invertIfNegative val="0"/>
          <c:dLbls>
            <c:dLbl>
              <c:idx val="1"/>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0-8986-4F8B-A287-3ED559C47FAC}"/>
                </c:ext>
              </c:extLst>
            </c:dLbl>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Zásah UMĚLECKÝCH pořadů (ATO)</c:v>
                </c:pt>
                <c:pt idx="1">
                  <c:v>Zásah ČT ART (ATO)</c:v>
                </c:pt>
              </c:strCache>
            </c:strRef>
          </c:cat>
          <c:val>
            <c:numRef>
              <c:f>List1!$B$2:$B$3</c:f>
              <c:numCache>
                <c:formatCode>General</c:formatCode>
                <c:ptCount val="2"/>
                <c:pt idx="0">
                  <c:v>24</c:v>
                </c:pt>
                <c:pt idx="1">
                  <c:v>6</c:v>
                </c:pt>
              </c:numCache>
            </c:numRef>
          </c:val>
          <c:extLst>
            <c:ext xmlns:c16="http://schemas.microsoft.com/office/drawing/2014/chart" uri="{C3380CC4-5D6E-409C-BE32-E72D297353CC}">
              <c16:uniqueId val="{00000001-820E-4E00-80D3-18C6D87C1BDC}"/>
            </c:ext>
          </c:extLst>
        </c:ser>
        <c:ser>
          <c:idx val="1"/>
          <c:order val="1"/>
          <c:tx>
            <c:strRef>
              <c:f>List1!$C$1</c:f>
              <c:strCache>
                <c:ptCount val="1"/>
                <c:pt idx="0">
                  <c:v>CS Diváci s vysokým kulturním očekáváním</c:v>
                </c:pt>
              </c:strCache>
            </c:strRef>
          </c:tx>
          <c:spPr>
            <a:solidFill>
              <a:schemeClr val="accent3"/>
            </a:solidFill>
          </c:spPr>
          <c:invertIfNegative val="0"/>
          <c:dLbls>
            <c:dLbl>
              <c:idx val="1"/>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8986-4F8B-A287-3ED559C47FAC}"/>
                </c:ext>
              </c:extLst>
            </c:dLbl>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Zásah UMĚLECKÝCH pořadů (ATO)</c:v>
                </c:pt>
                <c:pt idx="1">
                  <c:v>Zásah ČT ART (ATO)</c:v>
                </c:pt>
              </c:strCache>
            </c:strRef>
          </c:cat>
          <c:val>
            <c:numRef>
              <c:f>List1!$C$2:$C$3</c:f>
              <c:numCache>
                <c:formatCode>General</c:formatCode>
                <c:ptCount val="2"/>
                <c:pt idx="0">
                  <c:v>35</c:v>
                </c:pt>
                <c:pt idx="1">
                  <c:v>13</c:v>
                </c:pt>
              </c:numCache>
            </c:numRef>
          </c:val>
          <c:extLst>
            <c:ext xmlns:c16="http://schemas.microsoft.com/office/drawing/2014/chart" uri="{C3380CC4-5D6E-409C-BE32-E72D297353CC}">
              <c16:uniqueId val="{00000003-820E-4E00-80D3-18C6D87C1BDC}"/>
            </c:ext>
          </c:extLst>
        </c:ser>
        <c:dLbls>
          <c:showLegendKey val="0"/>
          <c:showVal val="0"/>
          <c:showCatName val="0"/>
          <c:showSerName val="0"/>
          <c:showPercent val="0"/>
          <c:showBubbleSize val="0"/>
        </c:dLbls>
        <c:gapWidth val="65"/>
        <c:overlap val="-20"/>
        <c:axId val="103099392"/>
        <c:axId val="103117568"/>
      </c:barChart>
      <c:catAx>
        <c:axId val="1030993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03117568"/>
        <c:crosses val="autoZero"/>
        <c:auto val="1"/>
        <c:lblAlgn val="ctr"/>
        <c:lblOffset val="100"/>
        <c:tickLblSkip val="1"/>
        <c:noMultiLvlLbl val="0"/>
      </c:catAx>
      <c:valAx>
        <c:axId val="103117568"/>
        <c:scaling>
          <c:orientation val="minMax"/>
          <c:max val="100"/>
        </c:scaling>
        <c:delete val="1"/>
        <c:axPos val="t"/>
        <c:numFmt formatCode="General" sourceLinked="1"/>
        <c:majorTickMark val="out"/>
        <c:minorTickMark val="none"/>
        <c:tickLblPos val="nextTo"/>
        <c:crossAx val="103099392"/>
        <c:crosses val="autoZero"/>
        <c:crossBetween val="between"/>
      </c:valAx>
      <c:spPr>
        <a:noFill/>
        <a:ln w="25400">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94079874478809"/>
          <c:y val="2.8830160020802291E-2"/>
          <c:w val="0.65639469440529974"/>
          <c:h val="0.86654525117528824"/>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 UMĚLECKÉ POŘADY (DKV)</c:v>
                </c:pt>
                <c:pt idx="1">
                  <c:v>Originalita - UMĚLECKÉ POŘADY (DKV)</c:v>
                </c:pt>
                <c:pt idx="2">
                  <c:v>Míra zaujetí - UMĚLECKÉ POŘADY (DKV)</c:v>
                </c:pt>
              </c:strCache>
            </c:strRef>
          </c:cat>
          <c:val>
            <c:numRef>
              <c:f>List1!$B$2:$B$4</c:f>
              <c:numCache>
                <c:formatCode>General</c:formatCode>
                <c:ptCount val="3"/>
                <c:pt idx="0">
                  <c:v>87</c:v>
                </c:pt>
                <c:pt idx="1">
                  <c:v>71</c:v>
                </c:pt>
                <c:pt idx="2">
                  <c:v>82</c:v>
                </c:pt>
              </c:numCache>
            </c:numRef>
          </c:val>
          <c:extLst>
            <c:ext xmlns:c16="http://schemas.microsoft.com/office/drawing/2014/chart" uri="{C3380CC4-5D6E-409C-BE32-E72D297353CC}">
              <c16:uniqueId val="{00000000-4A2C-4A7C-B3C2-7FD1A2CE5AD9}"/>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 UMĚLECKÉ POŘADY (DKV)</c:v>
                </c:pt>
                <c:pt idx="1">
                  <c:v>Originalita - UMĚLECKÉ POŘADY (DKV)</c:v>
                </c:pt>
                <c:pt idx="2">
                  <c:v>Míra zaujetí - UMĚLECKÉ POŘADY (DKV)</c:v>
                </c:pt>
              </c:strCache>
            </c:strRef>
          </c:cat>
          <c:val>
            <c:numRef>
              <c:f>List1!$C$2:$C$4</c:f>
              <c:numCache>
                <c:formatCode>General</c:formatCode>
                <c:ptCount val="3"/>
                <c:pt idx="0">
                  <c:v>88</c:v>
                </c:pt>
                <c:pt idx="1">
                  <c:v>67</c:v>
                </c:pt>
                <c:pt idx="2">
                  <c:v>83</c:v>
                </c:pt>
              </c:numCache>
            </c:numRef>
          </c:val>
          <c:extLst>
            <c:ext xmlns:c16="http://schemas.microsoft.com/office/drawing/2014/chart" uri="{C3380CC4-5D6E-409C-BE32-E72D297353CC}">
              <c16:uniqueId val="{00000001-4A2C-4A7C-B3C2-7FD1A2CE5AD9}"/>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 UMĚLECKÉ POŘADY (DKV)</c:v>
                </c:pt>
                <c:pt idx="1">
                  <c:v>Originalita - UMĚLECKÉ POŘADY (DKV)</c:v>
                </c:pt>
                <c:pt idx="2">
                  <c:v>Míra zaujetí - UMĚLECKÉ POŘADY (DKV)</c:v>
                </c:pt>
              </c:strCache>
            </c:strRef>
          </c:cat>
          <c:val>
            <c:numRef>
              <c:f>List1!$D$2:$D$4</c:f>
              <c:numCache>
                <c:formatCode>0</c:formatCode>
                <c:ptCount val="3"/>
                <c:pt idx="0">
                  <c:v>86.4</c:v>
                </c:pt>
                <c:pt idx="1">
                  <c:v>68.2</c:v>
                </c:pt>
                <c:pt idx="2">
                  <c:v>79.2</c:v>
                </c:pt>
              </c:numCache>
            </c:numRef>
          </c:val>
          <c:extLst>
            <c:ext xmlns:c16="http://schemas.microsoft.com/office/drawing/2014/chart" uri="{C3380CC4-5D6E-409C-BE32-E72D297353CC}">
              <c16:uniqueId val="{00000002-4A2C-4A7C-B3C2-7FD1A2CE5AD9}"/>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List1!$B$1</c:f>
              <c:strCache>
                <c:ptCount val="1"/>
                <c:pt idx="0">
                  <c:v>Dostatečný prostor</c:v>
                </c:pt>
              </c:strCache>
            </c:strRef>
          </c:tx>
          <c:spPr>
            <a:solidFill>
              <a:schemeClr val="accent3"/>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List1!$A$2:$A$12</c:f>
              <c:strCache>
                <c:ptCount val="11"/>
                <c:pt idx="0">
                  <c:v>AUTORSKÉ A UMĚLECKÉ DOKUMENTY</c:v>
                </c:pt>
                <c:pt idx="1">
                  <c:v>DIVÁCKY NÁROČNĚJŠÍ A UMĚLECKÉ FILMY</c:v>
                </c:pt>
                <c:pt idx="2">
                  <c:v>ALTERNATIVNÍ KULTURA, ZAČÍNAJÍCÍ UMĚLCI</c:v>
                </c:pt>
                <c:pt idx="3">
                  <c:v>KLASICKÁ HUDBA</c:v>
                </c:pt>
                <c:pt idx="4">
                  <c:v>SCÉNICKÉ UMĚNÍ: DIVADLO, BALET, OPERA</c:v>
                </c:pt>
                <c:pt idx="5">
                  <c:v>UŽITÉ UMĚNÍ - ARCHITEKTURA A DESIGN</c:v>
                </c:pt>
                <c:pt idx="6">
                  <c:v>VÝTVARNÉ UMĚNÍ</c:v>
                </c:pt>
                <c:pt idx="7">
                  <c:v>LITERATURA</c:v>
                </c:pt>
                <c:pt idx="8">
                  <c:v>POP-ROCK</c:v>
                </c:pt>
                <c:pt idx="9">
                  <c:v>OPERA</c:v>
                </c:pt>
                <c:pt idx="10">
                  <c:v>JAZZOVÁ A ETNO HUDBA</c:v>
                </c:pt>
              </c:strCache>
            </c:strRef>
          </c:cat>
          <c:val>
            <c:numRef>
              <c:f>List1!$B$2:$B$12</c:f>
              <c:numCache>
                <c:formatCode>General</c:formatCode>
                <c:ptCount val="11"/>
                <c:pt idx="0">
                  <c:v>80</c:v>
                </c:pt>
                <c:pt idx="1">
                  <c:v>76</c:v>
                </c:pt>
                <c:pt idx="2">
                  <c:v>75</c:v>
                </c:pt>
                <c:pt idx="3">
                  <c:v>74</c:v>
                </c:pt>
                <c:pt idx="4">
                  <c:v>73</c:v>
                </c:pt>
                <c:pt idx="5">
                  <c:v>68</c:v>
                </c:pt>
                <c:pt idx="6">
                  <c:v>65</c:v>
                </c:pt>
                <c:pt idx="7">
                  <c:v>61</c:v>
                </c:pt>
                <c:pt idx="8">
                  <c:v>60</c:v>
                </c:pt>
                <c:pt idx="9">
                  <c:v>59</c:v>
                </c:pt>
                <c:pt idx="10">
                  <c:v>58</c:v>
                </c:pt>
              </c:numCache>
            </c:numRef>
          </c:val>
          <c:extLst>
            <c:ext xmlns:c16="http://schemas.microsoft.com/office/drawing/2014/chart" uri="{C3380CC4-5D6E-409C-BE32-E72D297353CC}">
              <c16:uniqueId val="{00000000-D3AA-4306-8962-8041957FAEED}"/>
            </c:ext>
          </c:extLst>
        </c:ser>
        <c:ser>
          <c:idx val="1"/>
          <c:order val="1"/>
          <c:tx>
            <c:strRef>
              <c:f>List1!$C$1</c:f>
              <c:strCache>
                <c:ptCount val="1"/>
                <c:pt idx="0">
                  <c:v>Nedostatečný prostor</c:v>
                </c:pt>
              </c:strCache>
            </c:strRef>
          </c:tx>
          <c:spPr>
            <a:solidFill>
              <a:srgbClr val="C00000">
                <a:alpha val="67000"/>
              </a:srgbClr>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List1!$A$2:$A$12</c:f>
              <c:strCache>
                <c:ptCount val="11"/>
                <c:pt idx="0">
                  <c:v>AUTORSKÉ A UMĚLECKÉ DOKUMENTY</c:v>
                </c:pt>
                <c:pt idx="1">
                  <c:v>DIVÁCKY NÁROČNĚJŠÍ A UMĚLECKÉ FILMY</c:v>
                </c:pt>
                <c:pt idx="2">
                  <c:v>ALTERNATIVNÍ KULTURA, ZAČÍNAJÍCÍ UMĚLCI</c:v>
                </c:pt>
                <c:pt idx="3">
                  <c:v>KLASICKÁ HUDBA</c:v>
                </c:pt>
                <c:pt idx="4">
                  <c:v>SCÉNICKÉ UMĚNÍ: DIVADLO, BALET, OPERA</c:v>
                </c:pt>
                <c:pt idx="5">
                  <c:v>UŽITÉ UMĚNÍ - ARCHITEKTURA A DESIGN</c:v>
                </c:pt>
                <c:pt idx="6">
                  <c:v>VÝTVARNÉ UMĚNÍ</c:v>
                </c:pt>
                <c:pt idx="7">
                  <c:v>LITERATURA</c:v>
                </c:pt>
                <c:pt idx="8">
                  <c:v>POP-ROCK</c:v>
                </c:pt>
                <c:pt idx="9">
                  <c:v>OPERA</c:v>
                </c:pt>
                <c:pt idx="10">
                  <c:v>JAZZOVÁ A ETNO HUDBA</c:v>
                </c:pt>
              </c:strCache>
            </c:strRef>
          </c:cat>
          <c:val>
            <c:numRef>
              <c:f>List1!$C$2:$C$12</c:f>
              <c:numCache>
                <c:formatCode>General</c:formatCode>
                <c:ptCount val="11"/>
                <c:pt idx="0">
                  <c:v>20</c:v>
                </c:pt>
                <c:pt idx="1">
                  <c:v>24</c:v>
                </c:pt>
                <c:pt idx="2">
                  <c:v>25</c:v>
                </c:pt>
                <c:pt idx="3">
                  <c:v>26</c:v>
                </c:pt>
                <c:pt idx="4">
                  <c:v>27</c:v>
                </c:pt>
                <c:pt idx="5">
                  <c:v>32</c:v>
                </c:pt>
                <c:pt idx="6">
                  <c:v>35</c:v>
                </c:pt>
                <c:pt idx="7">
                  <c:v>39</c:v>
                </c:pt>
                <c:pt idx="8">
                  <c:v>40</c:v>
                </c:pt>
                <c:pt idx="9">
                  <c:v>41</c:v>
                </c:pt>
                <c:pt idx="10">
                  <c:v>42</c:v>
                </c:pt>
              </c:numCache>
            </c:numRef>
          </c:val>
          <c:extLst>
            <c:ext xmlns:c16="http://schemas.microsoft.com/office/drawing/2014/chart" uri="{C3380CC4-5D6E-409C-BE32-E72D297353CC}">
              <c16:uniqueId val="{00000001-D3AA-4306-8962-8041957FAEED}"/>
            </c:ext>
          </c:extLst>
        </c:ser>
        <c:dLbls>
          <c:showLegendKey val="0"/>
          <c:showVal val="0"/>
          <c:showCatName val="0"/>
          <c:showSerName val="0"/>
          <c:showPercent val="0"/>
          <c:showBubbleSize val="0"/>
        </c:dLbls>
        <c:gapWidth val="65"/>
        <c:overlap val="100"/>
        <c:axId val="13782400"/>
        <c:axId val="13788288"/>
      </c:barChart>
      <c:catAx>
        <c:axId val="13782400"/>
        <c:scaling>
          <c:orientation val="maxMin"/>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788288"/>
        <c:crosses val="autoZero"/>
        <c:auto val="1"/>
        <c:lblAlgn val="ctr"/>
        <c:lblOffset val="100"/>
        <c:tickLblSkip val="1"/>
        <c:noMultiLvlLbl val="0"/>
      </c:catAx>
      <c:valAx>
        <c:axId val="13788288"/>
        <c:scaling>
          <c:orientation val="minMax"/>
          <c:max val="100"/>
        </c:scaling>
        <c:delete val="1"/>
        <c:axPos val="t"/>
        <c:numFmt formatCode="General" sourceLinked="1"/>
        <c:majorTickMark val="out"/>
        <c:minorTickMark val="none"/>
        <c:tickLblPos val="nextTo"/>
        <c:crossAx val="13782400"/>
        <c:crosses val="autoZero"/>
        <c:crossBetween val="between"/>
      </c:valAx>
      <c:spPr>
        <a:noFill/>
        <a:ln w="25400">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94079874478809"/>
          <c:y val="2.8830160020802291E-2"/>
          <c:w val="0.65639469440529974"/>
          <c:h val="0.86654525117528824"/>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Spokojenost s pokrytím špičkových domácích a zahraničních sportovních akcí (TRA)</c:v>
                </c:pt>
                <c:pt idx="1">
                  <c:v>Podíl sportovního vysílání v přímém přenosu na celku vysílání ČT sport (PROVYS)</c:v>
                </c:pt>
              </c:strCache>
            </c:strRef>
          </c:cat>
          <c:val>
            <c:numRef>
              <c:f>List1!$B$2:$B$3</c:f>
              <c:numCache>
                <c:formatCode>General</c:formatCode>
                <c:ptCount val="2"/>
                <c:pt idx="0">
                  <c:v>63</c:v>
                </c:pt>
                <c:pt idx="1">
                  <c:v>31</c:v>
                </c:pt>
              </c:numCache>
            </c:numRef>
          </c:val>
          <c:extLst>
            <c:ext xmlns:c16="http://schemas.microsoft.com/office/drawing/2014/chart" uri="{C3380CC4-5D6E-409C-BE32-E72D297353CC}">
              <c16:uniqueId val="{00000000-B5A9-46CC-AA13-04AE60097F8D}"/>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Spokojenost s pokrytím špičkových domácích a zahraničních sportovních akcí (TRA)</c:v>
                </c:pt>
                <c:pt idx="1">
                  <c:v>Podíl sportovního vysílání v přímém přenosu na celku vysílání ČT sport (PROVYS)</c:v>
                </c:pt>
              </c:strCache>
            </c:strRef>
          </c:cat>
          <c:val>
            <c:numRef>
              <c:f>List1!$C$2:$C$3</c:f>
              <c:numCache>
                <c:formatCode>General</c:formatCode>
                <c:ptCount val="2"/>
                <c:pt idx="0">
                  <c:v>62</c:v>
                </c:pt>
                <c:pt idx="1">
                  <c:v>30</c:v>
                </c:pt>
              </c:numCache>
            </c:numRef>
          </c:val>
          <c:extLst>
            <c:ext xmlns:c16="http://schemas.microsoft.com/office/drawing/2014/chart" uri="{C3380CC4-5D6E-409C-BE32-E72D297353CC}">
              <c16:uniqueId val="{00000001-B5A9-46CC-AA13-04AE60097F8D}"/>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Spokojenost s pokrytím špičkových domácích a zahraničních sportovních akcí (TRA)</c:v>
                </c:pt>
                <c:pt idx="1">
                  <c:v>Podíl sportovního vysílání v přímém přenosu na celku vysílání ČT sport (PROVYS)</c:v>
                </c:pt>
              </c:strCache>
            </c:strRef>
          </c:cat>
          <c:val>
            <c:numRef>
              <c:f>List1!$D$2:$D$3</c:f>
              <c:numCache>
                <c:formatCode>0</c:formatCode>
                <c:ptCount val="2"/>
                <c:pt idx="0">
                  <c:v>65.599999999999994</c:v>
                </c:pt>
                <c:pt idx="1">
                  <c:v>25.6</c:v>
                </c:pt>
              </c:numCache>
            </c:numRef>
          </c:val>
          <c:extLst>
            <c:ext xmlns:c16="http://schemas.microsoft.com/office/drawing/2014/chart" uri="{C3380CC4-5D6E-409C-BE32-E72D297353CC}">
              <c16:uniqueId val="{00000002-B5A9-46CC-AA13-04AE60097F8D}"/>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94079874478809"/>
          <c:y val="2.8830160020802291E-2"/>
          <c:w val="0.65639469440529974"/>
          <c:h val="0.86654525117528824"/>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ČT sport</c:v>
                </c:pt>
                <c:pt idx="1">
                  <c:v>sportovní pořady ČT celkem *</c:v>
                </c:pt>
                <c:pt idx="2">
                  <c:v>ČT celkem</c:v>
                </c:pt>
              </c:strCache>
            </c:strRef>
          </c:cat>
          <c:val>
            <c:numRef>
              <c:f>List1!$B$2:$B$4</c:f>
              <c:numCache>
                <c:formatCode>General</c:formatCode>
                <c:ptCount val="3"/>
                <c:pt idx="0">
                  <c:v>87</c:v>
                </c:pt>
                <c:pt idx="1">
                  <c:v>84</c:v>
                </c:pt>
                <c:pt idx="2">
                  <c:v>83</c:v>
                </c:pt>
              </c:numCache>
            </c:numRef>
          </c:val>
          <c:extLst>
            <c:ext xmlns:c16="http://schemas.microsoft.com/office/drawing/2014/chart" uri="{C3380CC4-5D6E-409C-BE32-E72D297353CC}">
              <c16:uniqueId val="{00000000-B956-4A7E-A729-4866FA650DBA}"/>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ČT sport</c:v>
                </c:pt>
                <c:pt idx="1">
                  <c:v>sportovní pořady ČT celkem *</c:v>
                </c:pt>
                <c:pt idx="2">
                  <c:v>ČT celkem</c:v>
                </c:pt>
              </c:strCache>
            </c:strRef>
          </c:cat>
          <c:val>
            <c:numRef>
              <c:f>List1!$C$2:$C$4</c:f>
              <c:numCache>
                <c:formatCode>General</c:formatCode>
                <c:ptCount val="3"/>
                <c:pt idx="0">
                  <c:v>87</c:v>
                </c:pt>
                <c:pt idx="1">
                  <c:v>84</c:v>
                </c:pt>
                <c:pt idx="2">
                  <c:v>84</c:v>
                </c:pt>
              </c:numCache>
            </c:numRef>
          </c:val>
          <c:extLst>
            <c:ext xmlns:c16="http://schemas.microsoft.com/office/drawing/2014/chart" uri="{C3380CC4-5D6E-409C-BE32-E72D297353CC}">
              <c16:uniqueId val="{00000001-B956-4A7E-A729-4866FA650DBA}"/>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ČT sport</c:v>
                </c:pt>
                <c:pt idx="1">
                  <c:v>sportovní pořady ČT celkem *</c:v>
                </c:pt>
                <c:pt idx="2">
                  <c:v>ČT celkem</c:v>
                </c:pt>
              </c:strCache>
            </c:strRef>
          </c:cat>
          <c:val>
            <c:numRef>
              <c:f>List1!$D$2:$D$4</c:f>
              <c:numCache>
                <c:formatCode>0</c:formatCode>
                <c:ptCount val="3"/>
                <c:pt idx="0">
                  <c:v>84.8</c:v>
                </c:pt>
                <c:pt idx="1">
                  <c:v>82.6</c:v>
                </c:pt>
                <c:pt idx="2">
                  <c:v>82.4</c:v>
                </c:pt>
              </c:numCache>
            </c:numRef>
          </c:val>
          <c:extLst>
            <c:ext xmlns:c16="http://schemas.microsoft.com/office/drawing/2014/chart" uri="{C3380CC4-5D6E-409C-BE32-E72D297353CC}">
              <c16:uniqueId val="{00000002-B956-4A7E-A729-4866FA650DBA}"/>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9076656270536E-2"/>
          <c:y val="0.24237573575727533"/>
          <c:w val="0.91779335157148079"/>
          <c:h val="0.7370244293098559"/>
        </c:manualLayout>
      </c:layout>
      <c:barChart>
        <c:barDir val="bar"/>
        <c:grouping val="stacked"/>
        <c:varyColors val="0"/>
        <c:ser>
          <c:idx val="1"/>
          <c:order val="0"/>
          <c:tx>
            <c:strRef>
              <c:f>List1!$B$1</c:f>
              <c:strCache>
                <c:ptCount val="1"/>
                <c:pt idx="0">
                  <c:v>Fotbal</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c:v>14</c:v>
                </c:pt>
                <c:pt idx="1">
                  <c:v>16</c:v>
                </c:pt>
                <c:pt idx="2">
                  <c:v>14</c:v>
                </c:pt>
              </c:numCache>
            </c:numRef>
          </c:val>
          <c:extLst>
            <c:ext xmlns:c16="http://schemas.microsoft.com/office/drawing/2014/chart" uri="{C3380CC4-5D6E-409C-BE32-E72D297353CC}">
              <c16:uniqueId val="{00000001-3C0E-48E0-8F5C-CD4F8DD5B608}"/>
            </c:ext>
          </c:extLst>
        </c:ser>
        <c:ser>
          <c:idx val="2"/>
          <c:order val="1"/>
          <c:tx>
            <c:strRef>
              <c:f>List1!$C$1</c:f>
              <c:strCache>
                <c:ptCount val="1"/>
                <c:pt idx="0">
                  <c:v>Lední hokej</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c:v>12</c:v>
                </c:pt>
                <c:pt idx="1">
                  <c:v>12</c:v>
                </c:pt>
                <c:pt idx="2">
                  <c:v>11</c:v>
                </c:pt>
              </c:numCache>
            </c:numRef>
          </c:val>
          <c:extLst>
            <c:ext xmlns:c16="http://schemas.microsoft.com/office/drawing/2014/chart" uri="{C3380CC4-5D6E-409C-BE32-E72D297353CC}">
              <c16:uniqueId val="{00000002-3C0E-48E0-8F5C-CD4F8DD5B608}"/>
            </c:ext>
          </c:extLst>
        </c:ser>
        <c:ser>
          <c:idx val="3"/>
          <c:order val="2"/>
          <c:tx>
            <c:strRef>
              <c:f>List1!$D$1</c:f>
              <c:strCache>
                <c:ptCount val="1"/>
                <c:pt idx="0">
                  <c:v>Lyžování (sjezd., klas., skoky)</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c:v>7</c:v>
                </c:pt>
                <c:pt idx="1">
                  <c:v>7</c:v>
                </c:pt>
                <c:pt idx="2">
                  <c:v>7</c:v>
                </c:pt>
              </c:numCache>
            </c:numRef>
          </c:val>
          <c:extLst>
            <c:ext xmlns:c16="http://schemas.microsoft.com/office/drawing/2014/chart" uri="{C3380CC4-5D6E-409C-BE32-E72D297353CC}">
              <c16:uniqueId val="{00000003-3C0E-48E0-8F5C-CD4F8DD5B608}"/>
            </c:ext>
          </c:extLst>
        </c:ser>
        <c:ser>
          <c:idx val="4"/>
          <c:order val="3"/>
          <c:tx>
            <c:strRef>
              <c:f>List1!$E$1</c:f>
              <c:strCache>
                <c:ptCount val="1"/>
                <c:pt idx="0">
                  <c:v>Cyklistika</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List1!$E$2:$E$4</c:f>
              <c:numCache>
                <c:formatCode>General</c:formatCode>
                <c:ptCount val="3"/>
                <c:pt idx="0">
                  <c:v>7</c:v>
                </c:pt>
                <c:pt idx="1">
                  <c:v>7</c:v>
                </c:pt>
                <c:pt idx="2">
                  <c:v>6</c:v>
                </c:pt>
              </c:numCache>
            </c:numRef>
          </c:val>
          <c:extLst>
            <c:ext xmlns:c16="http://schemas.microsoft.com/office/drawing/2014/chart" uri="{C3380CC4-5D6E-409C-BE32-E72D297353CC}">
              <c16:uniqueId val="{00000004-3C0E-48E0-8F5C-CD4F8DD5B608}"/>
            </c:ext>
          </c:extLst>
        </c:ser>
        <c:ser>
          <c:idx val="5"/>
          <c:order val="4"/>
          <c:tx>
            <c:strRef>
              <c:f>List1!$F$1</c:f>
              <c:strCache>
                <c:ptCount val="1"/>
                <c:pt idx="0">
                  <c:v>Basketbal</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List1!$F$2:$F$4</c:f>
              <c:numCache>
                <c:formatCode>General</c:formatCode>
                <c:ptCount val="3"/>
                <c:pt idx="0">
                  <c:v>6</c:v>
                </c:pt>
                <c:pt idx="1">
                  <c:v>5</c:v>
                </c:pt>
                <c:pt idx="2">
                  <c:v>2</c:v>
                </c:pt>
              </c:numCache>
            </c:numRef>
          </c:val>
          <c:extLst>
            <c:ext xmlns:c16="http://schemas.microsoft.com/office/drawing/2014/chart" uri="{C3380CC4-5D6E-409C-BE32-E72D297353CC}">
              <c16:uniqueId val="{00000005-3C0E-48E0-8F5C-CD4F8DD5B608}"/>
            </c:ext>
          </c:extLst>
        </c:ser>
        <c:ser>
          <c:idx val="6"/>
          <c:order val="5"/>
          <c:tx>
            <c:strRef>
              <c:f>List1!$G$1</c:f>
              <c:strCache>
                <c:ptCount val="1"/>
                <c:pt idx="0">
                  <c:v>Volejbal</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List1!$G$2:$G$4</c:f>
              <c:numCache>
                <c:formatCode>General</c:formatCode>
                <c:ptCount val="3"/>
                <c:pt idx="0">
                  <c:v>5</c:v>
                </c:pt>
                <c:pt idx="1">
                  <c:v>5</c:v>
                </c:pt>
                <c:pt idx="2">
                  <c:v>4</c:v>
                </c:pt>
              </c:numCache>
            </c:numRef>
          </c:val>
          <c:extLst>
            <c:ext xmlns:c16="http://schemas.microsoft.com/office/drawing/2014/chart" uri="{C3380CC4-5D6E-409C-BE32-E72D297353CC}">
              <c16:uniqueId val="{00000006-3C0E-48E0-8F5C-CD4F8DD5B608}"/>
            </c:ext>
          </c:extLst>
        </c:ser>
        <c:ser>
          <c:idx val="7"/>
          <c:order val="6"/>
          <c:tx>
            <c:strRef>
              <c:f>List1!$H$1</c:f>
              <c:strCache>
                <c:ptCount val="1"/>
                <c:pt idx="0">
                  <c:v>Motorismus závodní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List1!$H$2:$H$4</c:f>
              <c:numCache>
                <c:formatCode>General</c:formatCode>
                <c:ptCount val="3"/>
                <c:pt idx="0">
                  <c:v>5</c:v>
                </c:pt>
                <c:pt idx="1">
                  <c:v>4</c:v>
                </c:pt>
                <c:pt idx="2">
                  <c:v>4</c:v>
                </c:pt>
              </c:numCache>
            </c:numRef>
          </c:val>
          <c:extLst>
            <c:ext xmlns:c16="http://schemas.microsoft.com/office/drawing/2014/chart" uri="{C3380CC4-5D6E-409C-BE32-E72D297353CC}">
              <c16:uniqueId val="{00000007-3C0E-48E0-8F5C-CD4F8DD5B608}"/>
            </c:ext>
          </c:extLst>
        </c:ser>
        <c:ser>
          <c:idx val="8"/>
          <c:order val="7"/>
          <c:tx>
            <c:strRef>
              <c:f>List1!$I$1</c:f>
              <c:strCache>
                <c:ptCount val="1"/>
                <c:pt idx="0">
                  <c:v>Lehká atletika</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List1!$I$2:$I$4</c:f>
              <c:numCache>
                <c:formatCode>General</c:formatCode>
                <c:ptCount val="3"/>
                <c:pt idx="0">
                  <c:v>4</c:v>
                </c:pt>
                <c:pt idx="1">
                  <c:v>5</c:v>
                </c:pt>
                <c:pt idx="2">
                  <c:v>3</c:v>
                </c:pt>
              </c:numCache>
            </c:numRef>
          </c:val>
          <c:extLst>
            <c:ext xmlns:c16="http://schemas.microsoft.com/office/drawing/2014/chart" uri="{C3380CC4-5D6E-409C-BE32-E72D297353CC}">
              <c16:uniqueId val="{00000008-3C0E-48E0-8F5C-CD4F8DD5B608}"/>
            </c:ext>
          </c:extLst>
        </c:ser>
        <c:ser>
          <c:idx val="9"/>
          <c:order val="8"/>
          <c:tx>
            <c:strRef>
              <c:f>List1!$J$1</c:f>
              <c:strCache>
                <c:ptCount val="1"/>
                <c:pt idx="0">
                  <c:v>Házená</c:v>
                </c:pt>
              </c:strCache>
            </c:strRef>
          </c:tx>
          <c:spPr>
            <a:solidFill>
              <a:srgbClr val="FFCA21"/>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List1!$J$2:$J$4</c:f>
              <c:numCache>
                <c:formatCode>General</c:formatCode>
                <c:ptCount val="3"/>
                <c:pt idx="0">
                  <c:v>3</c:v>
                </c:pt>
                <c:pt idx="1">
                  <c:v>2</c:v>
                </c:pt>
                <c:pt idx="2">
                  <c:v>3</c:v>
                </c:pt>
              </c:numCache>
            </c:numRef>
          </c:val>
          <c:extLst>
            <c:ext xmlns:c16="http://schemas.microsoft.com/office/drawing/2014/chart" uri="{C3380CC4-5D6E-409C-BE32-E72D297353CC}">
              <c16:uniqueId val="{00000009-3C0E-48E0-8F5C-CD4F8DD5B608}"/>
            </c:ext>
          </c:extLst>
        </c:ser>
        <c:ser>
          <c:idx val="10"/>
          <c:order val="9"/>
          <c:tx>
            <c:strRef>
              <c:f>List1!$K$1</c:f>
              <c:strCache>
                <c:ptCount val="1"/>
                <c:pt idx="0">
                  <c:v>Krasobruslení</c:v>
                </c:pt>
              </c:strCache>
            </c:strRef>
          </c:tx>
          <c:spPr>
            <a:solidFill>
              <a:schemeClr val="bg1">
                <a:lumMod val="50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List1!$K$2:$K$4</c:f>
              <c:numCache>
                <c:formatCode>General</c:formatCode>
                <c:ptCount val="3"/>
                <c:pt idx="0">
                  <c:v>3</c:v>
                </c:pt>
                <c:pt idx="1">
                  <c:v>3</c:v>
                </c:pt>
                <c:pt idx="2">
                  <c:v>2</c:v>
                </c:pt>
              </c:numCache>
            </c:numRef>
          </c:val>
          <c:extLst>
            <c:ext xmlns:c16="http://schemas.microsoft.com/office/drawing/2014/chart" uri="{C3380CC4-5D6E-409C-BE32-E72D297353CC}">
              <c16:uniqueId val="{00000000-C4B7-4C6A-96F2-536C6FE57374}"/>
            </c:ext>
          </c:extLst>
        </c:ser>
        <c:ser>
          <c:idx val="11"/>
          <c:order val="10"/>
          <c:tx>
            <c:strRef>
              <c:f>List1!$L$1</c:f>
              <c:strCache>
                <c:ptCount val="1"/>
                <c:pt idx="0">
                  <c:v>Ragby</c:v>
                </c:pt>
              </c:strCache>
            </c:strRef>
          </c:tx>
          <c:invertIfNegative val="0"/>
          <c:dLbls>
            <c:spPr>
              <a:noFill/>
              <a:ln>
                <a:noFill/>
              </a:ln>
              <a:effectLst/>
            </c:spPr>
            <c:txPr>
              <a:bodyPr wrap="square" lIns="38100" tIns="19050" rIns="38100" bIns="19050" anchor="ctr">
                <a:spAutoFit/>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List1!$L$2:$L$4</c:f>
              <c:numCache>
                <c:formatCode>General</c:formatCode>
                <c:ptCount val="3"/>
                <c:pt idx="0">
                  <c:v>3</c:v>
                </c:pt>
              </c:numCache>
            </c:numRef>
          </c:val>
          <c:extLst>
            <c:ext xmlns:c16="http://schemas.microsoft.com/office/drawing/2014/chart" uri="{C3380CC4-5D6E-409C-BE32-E72D297353CC}">
              <c16:uniqueId val="{00000000-F3C6-4137-8DBE-1BB7E3D92B86}"/>
            </c:ext>
          </c:extLst>
        </c:ser>
        <c:ser>
          <c:idx val="12"/>
          <c:order val="11"/>
          <c:tx>
            <c:strRef>
              <c:f>List1!$M$1</c:f>
              <c:strCache>
                <c:ptCount val="1"/>
                <c:pt idx="0">
                  <c:v>Biatlon</c:v>
                </c:pt>
              </c:strCache>
            </c:strRef>
          </c:tx>
          <c:invertIfNegative val="0"/>
          <c:dLbls>
            <c:spPr>
              <a:noFill/>
              <a:ln>
                <a:noFill/>
              </a:ln>
              <a:effectLst/>
            </c:spPr>
            <c:txPr>
              <a:bodyPr wrap="square" lIns="38100" tIns="19050" rIns="38100" bIns="19050" anchor="ctr">
                <a:spAutoFit/>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List1!$M$2:$M$4</c:f>
              <c:numCache>
                <c:formatCode>General</c:formatCode>
                <c:ptCount val="3"/>
                <c:pt idx="0">
                  <c:v>3</c:v>
                </c:pt>
                <c:pt idx="1">
                  <c:v>3</c:v>
                </c:pt>
                <c:pt idx="2">
                  <c:v>3</c:v>
                </c:pt>
              </c:numCache>
            </c:numRef>
          </c:val>
          <c:extLst>
            <c:ext xmlns:c16="http://schemas.microsoft.com/office/drawing/2014/chart" uri="{C3380CC4-5D6E-409C-BE32-E72D297353CC}">
              <c16:uniqueId val="{00000001-F3C6-4137-8DBE-1BB7E3D92B86}"/>
            </c:ext>
          </c:extLst>
        </c:ser>
        <c:ser>
          <c:idx val="13"/>
          <c:order val="12"/>
          <c:tx>
            <c:strRef>
              <c:f>List1!$N$1</c:f>
              <c:strCache>
                <c:ptCount val="1"/>
                <c:pt idx="0">
                  <c:v>Tenis</c:v>
                </c:pt>
              </c:strCache>
            </c:strRef>
          </c:tx>
          <c:invertIfNegative val="0"/>
          <c:dLbls>
            <c:spPr>
              <a:noFill/>
              <a:ln>
                <a:noFill/>
              </a:ln>
              <a:effectLst/>
            </c:spPr>
            <c:txPr>
              <a:bodyPr wrap="square" lIns="38100" tIns="19050" rIns="38100" bIns="19050" anchor="ctr">
                <a:spAutoFit/>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List1!$N$2:$N$4</c:f>
              <c:numCache>
                <c:formatCode>General</c:formatCode>
                <c:ptCount val="3"/>
                <c:pt idx="0">
                  <c:v>2</c:v>
                </c:pt>
                <c:pt idx="1">
                  <c:v>3</c:v>
                </c:pt>
                <c:pt idx="2">
                  <c:v>4</c:v>
                </c:pt>
              </c:numCache>
            </c:numRef>
          </c:val>
          <c:extLst>
            <c:ext xmlns:c16="http://schemas.microsoft.com/office/drawing/2014/chart" uri="{C3380CC4-5D6E-409C-BE32-E72D297353CC}">
              <c16:uniqueId val="{00000002-F3C6-4137-8DBE-1BB7E3D92B86}"/>
            </c:ext>
          </c:extLst>
        </c:ser>
        <c:ser>
          <c:idx val="14"/>
          <c:order val="13"/>
          <c:tx>
            <c:strRef>
              <c:f>List1!$O$1</c:f>
              <c:strCache>
                <c:ptCount val="1"/>
                <c:pt idx="0">
                  <c:v>Florbal</c:v>
                </c:pt>
              </c:strCache>
            </c:strRef>
          </c:tx>
          <c:invertIfNegative val="0"/>
          <c:dLbls>
            <c:spPr>
              <a:noFill/>
              <a:ln>
                <a:noFill/>
              </a:ln>
              <a:effectLst/>
            </c:spPr>
            <c:txPr>
              <a:bodyPr wrap="square" lIns="38100" tIns="19050" rIns="38100" bIns="19050" anchor="ctr">
                <a:spAutoFit/>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List1!$O$2:$O$4</c:f>
              <c:numCache>
                <c:formatCode>General</c:formatCode>
                <c:ptCount val="3"/>
                <c:pt idx="0">
                  <c:v>2</c:v>
                </c:pt>
                <c:pt idx="1">
                  <c:v>2</c:v>
                </c:pt>
                <c:pt idx="2">
                  <c:v>2</c:v>
                </c:pt>
              </c:numCache>
            </c:numRef>
          </c:val>
          <c:extLst>
            <c:ext xmlns:c16="http://schemas.microsoft.com/office/drawing/2014/chart" uri="{C3380CC4-5D6E-409C-BE32-E72D297353CC}">
              <c16:uniqueId val="{00000003-F3C6-4137-8DBE-1BB7E3D92B86}"/>
            </c:ext>
          </c:extLst>
        </c:ser>
        <c:ser>
          <c:idx val="15"/>
          <c:order val="14"/>
          <c:tx>
            <c:strRef>
              <c:f>List1!$P$1</c:f>
              <c:strCache>
                <c:ptCount val="1"/>
                <c:pt idx="0">
                  <c:v>Ostatní a komb. sporty</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List1!$P$2:$P$4</c:f>
              <c:numCache>
                <c:formatCode>General</c:formatCode>
                <c:ptCount val="3"/>
                <c:pt idx="0">
                  <c:v>24</c:v>
                </c:pt>
                <c:pt idx="1">
                  <c:v>26</c:v>
                </c:pt>
                <c:pt idx="2">
                  <c:v>35</c:v>
                </c:pt>
              </c:numCache>
            </c:numRef>
          </c:val>
          <c:extLst>
            <c:ext xmlns:c16="http://schemas.microsoft.com/office/drawing/2014/chart" uri="{C3380CC4-5D6E-409C-BE32-E72D297353CC}">
              <c16:uniqueId val="{00000004-F3C6-4137-8DBE-1BB7E3D92B86}"/>
            </c:ext>
          </c:extLst>
        </c:ser>
        <c:dLbls>
          <c:showLegendKey val="0"/>
          <c:showVal val="0"/>
          <c:showCatName val="0"/>
          <c:showSerName val="0"/>
          <c:showPercent val="0"/>
          <c:showBubbleSize val="0"/>
        </c:dLbls>
        <c:gapWidth val="65"/>
        <c:overlap val="100"/>
        <c:axId val="13593600"/>
        <c:axId val="13615872"/>
      </c:barChart>
      <c:catAx>
        <c:axId val="13593600"/>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3615872"/>
        <c:crosses val="autoZero"/>
        <c:auto val="1"/>
        <c:lblAlgn val="ctr"/>
        <c:lblOffset val="100"/>
        <c:noMultiLvlLbl val="0"/>
      </c:catAx>
      <c:valAx>
        <c:axId val="13615872"/>
        <c:scaling>
          <c:orientation val="minMax"/>
          <c:max val="100"/>
        </c:scaling>
        <c:delete val="1"/>
        <c:axPos val="t"/>
        <c:numFmt formatCode="General" sourceLinked="1"/>
        <c:majorTickMark val="out"/>
        <c:minorTickMark val="none"/>
        <c:tickLblPos val="nextTo"/>
        <c:crossAx val="13593600"/>
        <c:crosses val="autoZero"/>
        <c:crossBetween val="between"/>
      </c:valAx>
      <c:spPr>
        <a:noFill/>
        <a:ln w="25400">
          <a:noFill/>
        </a:ln>
      </c:spPr>
    </c:plotArea>
    <c:legend>
      <c:legendPos val="t"/>
      <c:layout>
        <c:manualLayout>
          <c:xMode val="edge"/>
          <c:yMode val="edge"/>
          <c:x val="6.5296233925203909E-2"/>
          <c:y val="1.466308260716534E-2"/>
          <c:w val="0.93470376607479599"/>
          <c:h val="0.21761264098623692"/>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26519193179237"/>
          <c:y val="2.7342597065240962E-2"/>
          <c:w val="0.53467002975523115"/>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regionálních pořadů (ATO)</c:v>
                </c:pt>
                <c:pt idx="1">
                  <c:v>Spokojenost s regionálními pořady (DKV)</c:v>
                </c:pt>
                <c:pt idx="2">
                  <c:v>Originalita regionálních pořadů (DKV)</c:v>
                </c:pt>
                <c:pt idx="3">
                  <c:v>Zaujetí regionálními pořady (DKV)</c:v>
                </c:pt>
              </c:strCache>
            </c:strRef>
          </c:cat>
          <c:val>
            <c:numRef>
              <c:f>List1!$B$2:$B$5</c:f>
              <c:numCache>
                <c:formatCode>General</c:formatCode>
                <c:ptCount val="4"/>
                <c:pt idx="0">
                  <c:v>10</c:v>
                </c:pt>
                <c:pt idx="1">
                  <c:v>82</c:v>
                </c:pt>
                <c:pt idx="2">
                  <c:v>55</c:v>
                </c:pt>
                <c:pt idx="3">
                  <c:v>70</c:v>
                </c:pt>
              </c:numCache>
            </c:numRef>
          </c:val>
          <c:extLst>
            <c:ext xmlns:c16="http://schemas.microsoft.com/office/drawing/2014/chart" uri="{C3380CC4-5D6E-409C-BE32-E72D297353CC}">
              <c16:uniqueId val="{00000000-2884-435F-932A-6ACA3AF328B8}"/>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regionálních pořadů (ATO)</c:v>
                </c:pt>
                <c:pt idx="1">
                  <c:v>Spokojenost s regionálními pořady (DKV)</c:v>
                </c:pt>
                <c:pt idx="2">
                  <c:v>Originalita regionálních pořadů (DKV)</c:v>
                </c:pt>
                <c:pt idx="3">
                  <c:v>Zaujetí regionálními pořady (DKV)</c:v>
                </c:pt>
              </c:strCache>
            </c:strRef>
          </c:cat>
          <c:val>
            <c:numRef>
              <c:f>List1!$C$2:$C$5</c:f>
              <c:numCache>
                <c:formatCode>General</c:formatCode>
                <c:ptCount val="4"/>
                <c:pt idx="0">
                  <c:v>10</c:v>
                </c:pt>
                <c:pt idx="1">
                  <c:v>83</c:v>
                </c:pt>
                <c:pt idx="2">
                  <c:v>50</c:v>
                </c:pt>
                <c:pt idx="3">
                  <c:v>70</c:v>
                </c:pt>
              </c:numCache>
            </c:numRef>
          </c:val>
          <c:extLst>
            <c:ext xmlns:c16="http://schemas.microsoft.com/office/drawing/2014/chart" uri="{C3380CC4-5D6E-409C-BE32-E72D297353CC}">
              <c16:uniqueId val="{00000001-2884-435F-932A-6ACA3AF328B8}"/>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regionálních pořadů (ATO)</c:v>
                </c:pt>
                <c:pt idx="1">
                  <c:v>Spokojenost s regionálními pořady (DKV)</c:v>
                </c:pt>
                <c:pt idx="2">
                  <c:v>Originalita regionálních pořadů (DKV)</c:v>
                </c:pt>
                <c:pt idx="3">
                  <c:v>Zaujetí regionálními pořady (DKV)</c:v>
                </c:pt>
              </c:strCache>
            </c:strRef>
          </c:cat>
          <c:val>
            <c:numRef>
              <c:f>List1!$D$2:$D$5</c:f>
              <c:numCache>
                <c:formatCode>0</c:formatCode>
                <c:ptCount val="4"/>
                <c:pt idx="0">
                  <c:v>11.4</c:v>
                </c:pt>
                <c:pt idx="1">
                  <c:v>81.599999999999994</c:v>
                </c:pt>
                <c:pt idx="2">
                  <c:v>52.2</c:v>
                </c:pt>
                <c:pt idx="3">
                  <c:v>66</c:v>
                </c:pt>
              </c:numCache>
            </c:numRef>
          </c:val>
          <c:extLst>
            <c:ext xmlns:c16="http://schemas.microsoft.com/office/drawing/2014/chart" uri="{C3380CC4-5D6E-409C-BE32-E72D297353CC}">
              <c16:uniqueId val="{00000002-2884-435F-932A-6ACA3AF328B8}"/>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33284906948701"/>
          <c:y val="2.7342597065240962E-2"/>
          <c:w val="0.58600264408060088"/>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numFmt formatCode="#,##0" sourceLinked="0"/>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UvR Praha</c:v>
                </c:pt>
                <c:pt idx="1">
                  <c:v>UvR Brno </c:v>
                </c:pt>
                <c:pt idx="2">
                  <c:v>UvR Ostrava</c:v>
                </c:pt>
                <c:pt idx="3">
                  <c:v>Počet celkově zmíněných obcí a měst (napříč UvR)</c:v>
                </c:pt>
              </c:strCache>
            </c:strRef>
          </c:cat>
          <c:val>
            <c:numRef>
              <c:f>List1!$B$2:$B$5</c:f>
              <c:numCache>
                <c:formatCode>General</c:formatCode>
                <c:ptCount val="4"/>
                <c:pt idx="0">
                  <c:v>940</c:v>
                </c:pt>
                <c:pt idx="1">
                  <c:v>528</c:v>
                </c:pt>
                <c:pt idx="2">
                  <c:v>422</c:v>
                </c:pt>
                <c:pt idx="3">
                  <c:v>1472</c:v>
                </c:pt>
              </c:numCache>
            </c:numRef>
          </c:val>
          <c:extLst>
            <c:ext xmlns:c16="http://schemas.microsoft.com/office/drawing/2014/chart" uri="{C3380CC4-5D6E-409C-BE32-E72D297353CC}">
              <c16:uniqueId val="{00000000-FCF5-4989-9CB9-F98E3CBF1067}"/>
            </c:ext>
          </c:extLst>
        </c:ser>
        <c:ser>
          <c:idx val="1"/>
          <c:order val="1"/>
          <c:tx>
            <c:strRef>
              <c:f>List1!$C$1</c:f>
              <c:strCache>
                <c:ptCount val="1"/>
                <c:pt idx="0">
                  <c:v>2022</c:v>
                </c:pt>
              </c:strCache>
            </c:strRef>
          </c:tx>
          <c:spPr>
            <a:solidFill>
              <a:srgbClr val="254061">
                <a:alpha val="67000"/>
              </a:srgbClr>
            </a:solidFill>
          </c:spPr>
          <c:invertIfNegative val="0"/>
          <c:dLbls>
            <c:numFmt formatCode="#,##0" sourceLinked="0"/>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UvR Praha</c:v>
                </c:pt>
                <c:pt idx="1">
                  <c:v>UvR Brno </c:v>
                </c:pt>
                <c:pt idx="2">
                  <c:v>UvR Ostrava</c:v>
                </c:pt>
                <c:pt idx="3">
                  <c:v>Počet celkově zmíněných obcí a měst (napříč UvR)</c:v>
                </c:pt>
              </c:strCache>
            </c:strRef>
          </c:cat>
          <c:val>
            <c:numRef>
              <c:f>List1!$C$2:$C$5</c:f>
              <c:numCache>
                <c:formatCode>General</c:formatCode>
                <c:ptCount val="4"/>
                <c:pt idx="0">
                  <c:v>880</c:v>
                </c:pt>
                <c:pt idx="1">
                  <c:v>548</c:v>
                </c:pt>
                <c:pt idx="2">
                  <c:v>384</c:v>
                </c:pt>
                <c:pt idx="3">
                  <c:v>1399</c:v>
                </c:pt>
              </c:numCache>
            </c:numRef>
          </c:val>
          <c:extLst>
            <c:ext xmlns:c16="http://schemas.microsoft.com/office/drawing/2014/chart" uri="{C3380CC4-5D6E-409C-BE32-E72D297353CC}">
              <c16:uniqueId val="{00000001-FCF5-4989-9CB9-F98E3CBF1067}"/>
            </c:ext>
          </c:extLst>
        </c:ser>
        <c:ser>
          <c:idx val="2"/>
          <c:order val="2"/>
          <c:tx>
            <c:strRef>
              <c:f>List1!$D$1</c:f>
              <c:strCache>
                <c:ptCount val="1"/>
                <c:pt idx="0">
                  <c:v>Ø 2017-2021</c:v>
                </c:pt>
              </c:strCache>
            </c:strRef>
          </c:tx>
          <c:spPr>
            <a:solidFill>
              <a:srgbClr val="254061">
                <a:alpha val="34000"/>
              </a:srgbClr>
            </a:solidFill>
          </c:spPr>
          <c:invertIfNegative val="0"/>
          <c:dLbls>
            <c:numFmt formatCode="#,##0" sourceLinked="0"/>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UvR Praha</c:v>
                </c:pt>
                <c:pt idx="1">
                  <c:v>UvR Brno </c:v>
                </c:pt>
                <c:pt idx="2">
                  <c:v>UvR Ostrava</c:v>
                </c:pt>
                <c:pt idx="3">
                  <c:v>Počet celkově zmíněných obcí a měst (napříč UvR)</c:v>
                </c:pt>
              </c:strCache>
            </c:strRef>
          </c:cat>
          <c:val>
            <c:numRef>
              <c:f>List1!$D$2:$D$5</c:f>
              <c:numCache>
                <c:formatCode>0</c:formatCode>
                <c:ptCount val="4"/>
                <c:pt idx="0">
                  <c:v>793.2</c:v>
                </c:pt>
                <c:pt idx="1">
                  <c:v>517</c:v>
                </c:pt>
                <c:pt idx="2">
                  <c:v>368.4</c:v>
                </c:pt>
                <c:pt idx="3">
                  <c:v>1344.4</c:v>
                </c:pt>
              </c:numCache>
            </c:numRef>
          </c:val>
          <c:extLst>
            <c:ext xmlns:c16="http://schemas.microsoft.com/office/drawing/2014/chart" uri="{C3380CC4-5D6E-409C-BE32-E72D297353CC}">
              <c16:uniqueId val="{00000002-FCF5-4989-9CB9-F98E3CBF1067}"/>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baseline="0" dirty="0"/>
              <a:t>2021</a:t>
            </a:r>
            <a:endParaRPr lang="en-GB" sz="1800" b="1" dirty="0"/>
          </a:p>
        </c:rich>
      </c:tx>
      <c:overlay val="0"/>
    </c:title>
    <c:autoTitleDeleted val="0"/>
    <c:plotArea>
      <c:layout>
        <c:manualLayout>
          <c:layoutTarget val="inner"/>
          <c:xMode val="edge"/>
          <c:yMode val="edge"/>
          <c:x val="0.40972065148544506"/>
          <c:y val="0.31226798554949831"/>
          <c:w val="0.51845918279067782"/>
          <c:h val="0.6652072183550487"/>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List1!$B$2:$B$10</c:f>
              <c:numCache>
                <c:formatCode>0</c:formatCode>
                <c:ptCount val="9"/>
                <c:pt idx="0">
                  <c:v>39</c:v>
                </c:pt>
                <c:pt idx="1">
                  <c:v>97</c:v>
                </c:pt>
                <c:pt idx="2">
                  <c:v>86</c:v>
                </c:pt>
                <c:pt idx="3">
                  <c:v>65</c:v>
                </c:pt>
                <c:pt idx="4">
                  <c:v>100</c:v>
                </c:pt>
                <c:pt idx="5">
                  <c:v>100</c:v>
                </c:pt>
                <c:pt idx="6">
                  <c:v>40</c:v>
                </c:pt>
                <c:pt idx="7">
                  <c:v>84</c:v>
                </c:pt>
                <c:pt idx="8">
                  <c:v>99</c:v>
                </c:pt>
              </c:numCache>
            </c:numRef>
          </c:val>
          <c:extLst>
            <c:ext xmlns:c16="http://schemas.microsoft.com/office/drawing/2014/chart" uri="{C3380CC4-5D6E-409C-BE32-E72D297353CC}">
              <c16:uniqueId val="{00000000-7819-43CE-BD34-4F6112E86786}"/>
            </c:ext>
          </c:extLst>
        </c:ser>
        <c:ser>
          <c:idx val="1"/>
          <c:order val="1"/>
          <c:tx>
            <c:strRef>
              <c:f>List1!$C$1</c:f>
              <c:strCache>
                <c:ptCount val="1"/>
                <c:pt idx="0">
                  <c:v>Evropská tvorba *</c:v>
                </c:pt>
              </c:strCache>
            </c:strRef>
          </c:tx>
          <c:spPr>
            <a:ln>
              <a:no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List1!$C$2:$C$10</c:f>
              <c:numCache>
                <c:formatCode>General</c:formatCode>
                <c:ptCount val="9"/>
                <c:pt idx="0" formatCode="0">
                  <c:v>36</c:v>
                </c:pt>
                <c:pt idx="2" formatCode="0">
                  <c:v>8</c:v>
                </c:pt>
                <c:pt idx="3" formatCode="0">
                  <c:v>25</c:v>
                </c:pt>
                <c:pt idx="6" formatCode="0">
                  <c:v>44</c:v>
                </c:pt>
                <c:pt idx="7" formatCode="0">
                  <c:v>12</c:v>
                </c:pt>
                <c:pt idx="8" formatCode="0">
                  <c:v>1</c:v>
                </c:pt>
              </c:numCache>
            </c:numRef>
          </c:val>
          <c:extLst>
            <c:ext xmlns:c16="http://schemas.microsoft.com/office/drawing/2014/chart" uri="{C3380CC4-5D6E-409C-BE32-E72D297353CC}">
              <c16:uniqueId val="{00000001-7819-43CE-BD34-4F6112E86786}"/>
            </c:ext>
          </c:extLst>
        </c:ser>
        <c:ser>
          <c:idx val="2"/>
          <c:order val="2"/>
          <c:tx>
            <c:strRef>
              <c:f>List1!$D$1</c:f>
              <c:strCache>
                <c:ptCount val="1"/>
                <c:pt idx="0">
                  <c:v>Mimoevropská tvorba</c:v>
                </c:pt>
              </c:strCache>
            </c:strRef>
          </c:tx>
          <c:spPr>
            <a:ln>
              <a:noFill/>
            </a:ln>
          </c:spPr>
          <c:invertIfNegative val="0"/>
          <c:dLbls>
            <c:dLbl>
              <c:idx val="1"/>
              <c:layout>
                <c:manualLayout>
                  <c:x val="-4.412539812748649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19-43CE-BD34-4F6112E86786}"/>
                </c:ext>
              </c:extLst>
            </c:dLbl>
            <c:dLbl>
              <c:idx val="8"/>
              <c:layout>
                <c:manualLayout>
                  <c:x val="-1.3237445716205592E-2"/>
                  <c:y val="2.3530862373162769E-7"/>
                </c:manualLayout>
              </c:layout>
              <c:showLegendKey val="0"/>
              <c:showVal val="1"/>
              <c:showCatName val="0"/>
              <c:showSerName val="0"/>
              <c:showPercent val="0"/>
              <c:showBubbleSize val="0"/>
              <c:extLst>
                <c:ext xmlns:c15="http://schemas.microsoft.com/office/drawing/2012/chart" uri="{CE6537A1-D6FC-4f65-9D91-7224C49458BB}">
                  <c15:layout>
                    <c:manualLayout>
                      <c:w val="6.2128560563498698E-2"/>
                      <c:h val="5.2745604552563004E-2"/>
                    </c:manualLayout>
                  </c15:layout>
                </c:ext>
                <c:ext xmlns:c16="http://schemas.microsoft.com/office/drawing/2014/chart" uri="{C3380CC4-5D6E-409C-BE32-E72D297353CC}">
                  <c16:uniqueId val="{00000003-7819-43CE-BD34-4F6112E86786}"/>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List1!$D$2:$D$10</c:f>
              <c:numCache>
                <c:formatCode>0</c:formatCode>
                <c:ptCount val="9"/>
                <c:pt idx="0">
                  <c:v>25</c:v>
                </c:pt>
                <c:pt idx="1">
                  <c:v>3</c:v>
                </c:pt>
                <c:pt idx="2">
                  <c:v>6</c:v>
                </c:pt>
                <c:pt idx="3">
                  <c:v>10</c:v>
                </c:pt>
                <c:pt idx="6">
                  <c:v>16</c:v>
                </c:pt>
                <c:pt idx="7">
                  <c:v>4</c:v>
                </c:pt>
              </c:numCache>
            </c:numRef>
          </c:val>
          <c:extLst>
            <c:ext xmlns:c16="http://schemas.microsoft.com/office/drawing/2014/chart" uri="{C3380CC4-5D6E-409C-BE32-E72D297353CC}">
              <c16:uniqueId val="{00000004-7819-43CE-BD34-4F6112E86786}"/>
            </c:ext>
          </c:extLst>
        </c:ser>
        <c:dLbls>
          <c:showLegendKey val="0"/>
          <c:showVal val="1"/>
          <c:showCatName val="0"/>
          <c:showSerName val="0"/>
          <c:showPercent val="0"/>
          <c:showBubbleSize val="0"/>
        </c:dLbls>
        <c:gapWidth val="46"/>
        <c:overlap val="100"/>
        <c:axId val="135677056"/>
        <c:axId val="135678592"/>
      </c:barChart>
      <c:catAx>
        <c:axId val="135677056"/>
        <c:scaling>
          <c:orientation val="maxMin"/>
        </c:scaling>
        <c:delete val="0"/>
        <c:axPos val="l"/>
        <c:numFmt formatCode="General" sourceLinked="1"/>
        <c:majorTickMark val="none"/>
        <c:minorTickMark val="none"/>
        <c:tickLblPos val="nextTo"/>
        <c:txPr>
          <a:bodyPr/>
          <a:lstStyle/>
          <a:p>
            <a:pPr>
              <a:defRPr sz="1300"/>
            </a:pPr>
            <a:endParaRPr lang="cs-CZ"/>
          </a:p>
        </c:txPr>
        <c:crossAx val="135678592"/>
        <c:crosses val="autoZero"/>
        <c:auto val="1"/>
        <c:lblAlgn val="ctr"/>
        <c:lblOffset val="100"/>
        <c:noMultiLvlLbl val="0"/>
      </c:catAx>
      <c:valAx>
        <c:axId val="135678592"/>
        <c:scaling>
          <c:orientation val="minMax"/>
          <c:max val="100"/>
        </c:scaling>
        <c:delete val="1"/>
        <c:axPos val="t"/>
        <c:numFmt formatCode="0" sourceLinked="1"/>
        <c:majorTickMark val="out"/>
        <c:minorTickMark val="none"/>
        <c:tickLblPos val="nextTo"/>
        <c:crossAx val="135677056"/>
        <c:crosses val="autoZero"/>
        <c:crossBetween val="between"/>
      </c:valAx>
    </c:plotArea>
    <c:legend>
      <c:legendPos val="t"/>
      <c:layout>
        <c:manualLayout>
          <c:xMode val="edge"/>
          <c:yMode val="edge"/>
          <c:x val="6.6425401497692452E-2"/>
          <c:y val="0.10194389320726815"/>
          <c:w val="0.86046020358138398"/>
          <c:h val="0.1901644289600912"/>
        </c:manualLayout>
      </c:layout>
      <c:overlay val="0"/>
      <c:txPr>
        <a:bodyPr/>
        <a:lstStyle/>
        <a:p>
          <a:pPr>
            <a:defRPr sz="1300" b="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baseline="0" dirty="0"/>
              <a:t>2022</a:t>
            </a:r>
            <a:endParaRPr lang="en-GB" sz="1800" b="1" dirty="0"/>
          </a:p>
        </c:rich>
      </c:tx>
      <c:overlay val="0"/>
    </c:title>
    <c:autoTitleDeleted val="0"/>
    <c:plotArea>
      <c:layout>
        <c:manualLayout>
          <c:layoutTarget val="inner"/>
          <c:xMode val="edge"/>
          <c:yMode val="edge"/>
          <c:x val="0.40972065148544506"/>
          <c:y val="0.31226798554949831"/>
          <c:w val="0.51845918279067782"/>
          <c:h val="0.6652072183550487"/>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List1!$B$2:$B$10</c:f>
              <c:numCache>
                <c:formatCode>0</c:formatCode>
                <c:ptCount val="9"/>
                <c:pt idx="0">
                  <c:v>31</c:v>
                </c:pt>
                <c:pt idx="1">
                  <c:v>96</c:v>
                </c:pt>
                <c:pt idx="2">
                  <c:v>90</c:v>
                </c:pt>
                <c:pt idx="3">
                  <c:v>65</c:v>
                </c:pt>
                <c:pt idx="4">
                  <c:v>100</c:v>
                </c:pt>
                <c:pt idx="5">
                  <c:v>100</c:v>
                </c:pt>
                <c:pt idx="6">
                  <c:v>39</c:v>
                </c:pt>
                <c:pt idx="7">
                  <c:v>88</c:v>
                </c:pt>
                <c:pt idx="8">
                  <c:v>99</c:v>
                </c:pt>
              </c:numCache>
            </c:numRef>
          </c:val>
          <c:extLst>
            <c:ext xmlns:c16="http://schemas.microsoft.com/office/drawing/2014/chart" uri="{C3380CC4-5D6E-409C-BE32-E72D297353CC}">
              <c16:uniqueId val="{00000000-ABA9-4FC7-B601-02917941E5DE}"/>
            </c:ext>
          </c:extLst>
        </c:ser>
        <c:ser>
          <c:idx val="1"/>
          <c:order val="1"/>
          <c:tx>
            <c:strRef>
              <c:f>List1!$C$1</c:f>
              <c:strCache>
                <c:ptCount val="1"/>
                <c:pt idx="0">
                  <c:v>Evropská tvorba *</c:v>
                </c:pt>
              </c:strCache>
            </c:strRef>
          </c:tx>
          <c:spPr>
            <a:ln>
              <a:no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ABA9-4FC7-B601-02917941E5DE}"/>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List1!$C$2:$C$10</c:f>
              <c:numCache>
                <c:formatCode>0</c:formatCode>
                <c:ptCount val="9"/>
                <c:pt idx="0">
                  <c:v>37</c:v>
                </c:pt>
                <c:pt idx="1">
                  <c:v>1</c:v>
                </c:pt>
                <c:pt idx="2">
                  <c:v>8</c:v>
                </c:pt>
                <c:pt idx="3">
                  <c:v>22</c:v>
                </c:pt>
                <c:pt idx="6">
                  <c:v>44</c:v>
                </c:pt>
                <c:pt idx="7">
                  <c:v>9</c:v>
                </c:pt>
              </c:numCache>
            </c:numRef>
          </c:val>
          <c:extLst>
            <c:ext xmlns:c16="http://schemas.microsoft.com/office/drawing/2014/chart" uri="{C3380CC4-5D6E-409C-BE32-E72D297353CC}">
              <c16:uniqueId val="{00000002-ABA9-4FC7-B601-02917941E5DE}"/>
            </c:ext>
          </c:extLst>
        </c:ser>
        <c:ser>
          <c:idx val="2"/>
          <c:order val="2"/>
          <c:tx>
            <c:strRef>
              <c:f>List1!$D$1</c:f>
              <c:strCache>
                <c:ptCount val="1"/>
                <c:pt idx="0">
                  <c:v>Mimoevropská tvorba</c:v>
                </c:pt>
              </c:strCache>
            </c:strRef>
          </c:tx>
          <c:spPr>
            <a:ln>
              <a:noFill/>
            </a:ln>
          </c:spPr>
          <c:invertIfNegative val="0"/>
          <c:dLbls>
            <c:dLbl>
              <c:idx val="8"/>
              <c:layout>
                <c:manualLayout>
                  <c:x val="-8.825079625496975E-3"/>
                  <c:y val="2.353086237316276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A9-4FC7-B601-02917941E5DE}"/>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List1!$D$2:$D$10</c:f>
              <c:numCache>
                <c:formatCode>0</c:formatCode>
                <c:ptCount val="9"/>
                <c:pt idx="0">
                  <c:v>32</c:v>
                </c:pt>
                <c:pt idx="1">
                  <c:v>3</c:v>
                </c:pt>
                <c:pt idx="2">
                  <c:v>2</c:v>
                </c:pt>
                <c:pt idx="3">
                  <c:v>13</c:v>
                </c:pt>
                <c:pt idx="6">
                  <c:v>17</c:v>
                </c:pt>
                <c:pt idx="7">
                  <c:v>3</c:v>
                </c:pt>
                <c:pt idx="8">
                  <c:v>1</c:v>
                </c:pt>
              </c:numCache>
            </c:numRef>
          </c:val>
          <c:extLst>
            <c:ext xmlns:c16="http://schemas.microsoft.com/office/drawing/2014/chart" uri="{C3380CC4-5D6E-409C-BE32-E72D297353CC}">
              <c16:uniqueId val="{00000004-ABA9-4FC7-B601-02917941E5DE}"/>
            </c:ext>
          </c:extLst>
        </c:ser>
        <c:dLbls>
          <c:showLegendKey val="0"/>
          <c:showVal val="1"/>
          <c:showCatName val="0"/>
          <c:showSerName val="0"/>
          <c:showPercent val="0"/>
          <c:showBubbleSize val="0"/>
        </c:dLbls>
        <c:gapWidth val="46"/>
        <c:overlap val="100"/>
        <c:axId val="135677056"/>
        <c:axId val="135678592"/>
      </c:barChart>
      <c:catAx>
        <c:axId val="135677056"/>
        <c:scaling>
          <c:orientation val="maxMin"/>
        </c:scaling>
        <c:delete val="0"/>
        <c:axPos val="l"/>
        <c:numFmt formatCode="General" sourceLinked="1"/>
        <c:majorTickMark val="none"/>
        <c:minorTickMark val="none"/>
        <c:tickLblPos val="nextTo"/>
        <c:txPr>
          <a:bodyPr/>
          <a:lstStyle/>
          <a:p>
            <a:pPr>
              <a:defRPr sz="1300"/>
            </a:pPr>
            <a:endParaRPr lang="cs-CZ"/>
          </a:p>
        </c:txPr>
        <c:crossAx val="135678592"/>
        <c:crosses val="autoZero"/>
        <c:auto val="1"/>
        <c:lblAlgn val="ctr"/>
        <c:lblOffset val="100"/>
        <c:noMultiLvlLbl val="0"/>
      </c:catAx>
      <c:valAx>
        <c:axId val="135678592"/>
        <c:scaling>
          <c:orientation val="minMax"/>
          <c:max val="100"/>
        </c:scaling>
        <c:delete val="1"/>
        <c:axPos val="t"/>
        <c:numFmt formatCode="0" sourceLinked="1"/>
        <c:majorTickMark val="out"/>
        <c:minorTickMark val="none"/>
        <c:tickLblPos val="nextTo"/>
        <c:crossAx val="135677056"/>
        <c:crosses val="autoZero"/>
        <c:crossBetween val="between"/>
      </c:valAx>
    </c:plotArea>
    <c:legend>
      <c:legendPos val="t"/>
      <c:layout>
        <c:manualLayout>
          <c:xMode val="edge"/>
          <c:yMode val="edge"/>
          <c:x val="6.6425401497692452E-2"/>
          <c:y val="0.10194389320726815"/>
          <c:w val="0.86046020358138398"/>
          <c:h val="0.1901644289600912"/>
        </c:manualLayout>
      </c:layout>
      <c:overlay val="0"/>
      <c:txPr>
        <a:bodyPr/>
        <a:lstStyle/>
        <a:p>
          <a:pPr>
            <a:defRPr sz="1300" b="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Sloupec2</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5B53-4A53-AF01-9FF0DECB0DCA}"/>
              </c:ext>
            </c:extLst>
          </c:dPt>
          <c:dPt>
            <c:idx val="2"/>
            <c:invertIfNegative val="0"/>
            <c:bubble3D val="0"/>
            <c:extLst>
              <c:ext xmlns:c16="http://schemas.microsoft.com/office/drawing/2014/chart" uri="{C3380CC4-5D6E-409C-BE32-E72D297353CC}">
                <c16:uniqueId val="{00000003-5B53-4A53-AF01-9FF0DECB0DCA}"/>
              </c:ext>
            </c:extLst>
          </c:dPt>
          <c:dPt>
            <c:idx val="5"/>
            <c:invertIfNegative val="0"/>
            <c:bubble3D val="0"/>
            <c:extLst>
              <c:ext xmlns:c16="http://schemas.microsoft.com/office/drawing/2014/chart" uri="{C3380CC4-5D6E-409C-BE32-E72D297353CC}">
                <c16:uniqueId val="{00000004-5B53-4A53-AF01-9FF0DECB0DCA}"/>
              </c:ext>
            </c:extLst>
          </c:dPt>
          <c:dPt>
            <c:idx val="6"/>
            <c:invertIfNegative val="0"/>
            <c:bubble3D val="0"/>
            <c:extLst>
              <c:ext xmlns:c16="http://schemas.microsoft.com/office/drawing/2014/chart" uri="{C3380CC4-5D6E-409C-BE32-E72D297353CC}">
                <c16:uniqueId val="{0000000D-0FB9-4D3E-B9D7-67E9E67AA3C6}"/>
              </c:ext>
            </c:extLst>
          </c:dPt>
          <c:dPt>
            <c:idx val="7"/>
            <c:invertIfNegative val="0"/>
            <c:bubble3D val="0"/>
            <c:extLst>
              <c:ext xmlns:c16="http://schemas.microsoft.com/office/drawing/2014/chart" uri="{C3380CC4-5D6E-409C-BE32-E72D297353CC}">
                <c16:uniqueId val="{00000006-5B53-4A53-AF01-9FF0DECB0DCA}"/>
              </c:ext>
            </c:extLst>
          </c:dPt>
          <c:dPt>
            <c:idx val="8"/>
            <c:invertIfNegative val="0"/>
            <c:bubble3D val="0"/>
            <c:spPr>
              <a:solidFill>
                <a:schemeClr val="tx1"/>
              </a:solidFill>
            </c:spPr>
            <c:extLst>
              <c:ext xmlns:c16="http://schemas.microsoft.com/office/drawing/2014/chart" uri="{C3380CC4-5D6E-409C-BE32-E72D297353CC}">
                <c16:uniqueId val="{00000008-2798-4EA0-9406-8F1C61270FAB}"/>
              </c:ext>
            </c:extLst>
          </c:dPt>
          <c:dPt>
            <c:idx val="9"/>
            <c:invertIfNegative val="0"/>
            <c:bubble3D val="0"/>
            <c:extLst>
              <c:ext xmlns:c16="http://schemas.microsoft.com/office/drawing/2014/chart" uri="{C3380CC4-5D6E-409C-BE32-E72D297353CC}">
                <c16:uniqueId val="{0000000A-23EF-47B7-9105-40ED6B1F48EB}"/>
              </c:ext>
            </c:extLst>
          </c:dPt>
          <c:dPt>
            <c:idx val="10"/>
            <c:invertIfNegative val="0"/>
            <c:bubble3D val="0"/>
            <c:extLst>
              <c:ext xmlns:c16="http://schemas.microsoft.com/office/drawing/2014/chart" uri="{C3380CC4-5D6E-409C-BE32-E72D297353CC}">
                <c16:uniqueId val="{00000008-5B53-4A53-AF01-9FF0DECB0DCA}"/>
              </c:ext>
            </c:extLst>
          </c:dPt>
          <c:dPt>
            <c:idx val="11"/>
            <c:invertIfNegative val="0"/>
            <c:bubble3D val="0"/>
            <c:extLst>
              <c:ext xmlns:c16="http://schemas.microsoft.com/office/drawing/2014/chart" uri="{C3380CC4-5D6E-409C-BE32-E72D297353CC}">
                <c16:uniqueId val="{00000006-1AE3-485F-80E2-468FB541AC3B}"/>
              </c:ext>
            </c:extLst>
          </c:dPt>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List1!$A$2:$A$17</c:f>
              <c:strCache>
                <c:ptCount val="16"/>
                <c:pt idx="0">
                  <c:v>La2 (Španělsko)</c:v>
                </c:pt>
                <c:pt idx="1">
                  <c:v>Arte (Francie)</c:v>
                </c:pt>
                <c:pt idx="2">
                  <c:v>ORF III (Rakousko)</c:v>
                </c:pt>
                <c:pt idx="3">
                  <c:v>La Trois (Belgie)</c:v>
                </c:pt>
                <c:pt idx="4">
                  <c:v>Yle Teema (Finsko)</c:v>
                </c:pt>
                <c:pt idx="5">
                  <c:v>3sat (Rakousko)</c:v>
                </c:pt>
                <c:pt idx="6">
                  <c:v>3sat (Německo)</c:v>
                </c:pt>
                <c:pt idx="7">
                  <c:v>ARTE (Německo)</c:v>
                </c:pt>
                <c:pt idx="8">
                  <c:v>ČT art (Česká republika)</c:v>
                </c:pt>
                <c:pt idx="9">
                  <c:v>RTP2 (Portugalsko)</c:v>
                </c:pt>
                <c:pt idx="10">
                  <c:v>BBC Four (Velká Británie)</c:v>
                </c:pt>
                <c:pt idx="11">
                  <c:v>M5 (Maďarsko)</c:v>
                </c:pt>
                <c:pt idx="12">
                  <c:v>TVP Kultura (Polsko)</c:v>
                </c:pt>
                <c:pt idx="13">
                  <c:v>Rai 5 (Itálie)</c:v>
                </c:pt>
                <c:pt idx="14">
                  <c:v>Rai Storia (Itálie)</c:v>
                </c:pt>
                <c:pt idx="15">
                  <c:v>NPO NPO 2 Extra (Nizozemsko)</c:v>
                </c:pt>
              </c:strCache>
            </c:strRef>
          </c:cat>
          <c:val>
            <c:numRef>
              <c:f>List1!$B$2:$B$17</c:f>
              <c:numCache>
                <c:formatCode>General</c:formatCode>
                <c:ptCount val="16"/>
                <c:pt idx="0" formatCode="0.0">
                  <c:v>2.9</c:v>
                </c:pt>
                <c:pt idx="1">
                  <c:v>2.9</c:v>
                </c:pt>
                <c:pt idx="2" formatCode="0.0">
                  <c:v>2.8</c:v>
                </c:pt>
                <c:pt idx="3" formatCode="0.0">
                  <c:v>2.2999999999999998</c:v>
                </c:pt>
                <c:pt idx="4" formatCode="0.0">
                  <c:v>1.9</c:v>
                </c:pt>
                <c:pt idx="5" formatCode="0.0">
                  <c:v>1.4</c:v>
                </c:pt>
                <c:pt idx="6" formatCode="0.0">
                  <c:v>1.4</c:v>
                </c:pt>
                <c:pt idx="7" formatCode="0.0">
                  <c:v>1.2</c:v>
                </c:pt>
                <c:pt idx="8" formatCode="0.0">
                  <c:v>1</c:v>
                </c:pt>
                <c:pt idx="9" formatCode="0.0">
                  <c:v>0.9</c:v>
                </c:pt>
                <c:pt idx="10" formatCode="0.0">
                  <c:v>0.8</c:v>
                </c:pt>
                <c:pt idx="11" formatCode="0.0">
                  <c:v>0.6</c:v>
                </c:pt>
                <c:pt idx="12" formatCode="0.0">
                  <c:v>0.4</c:v>
                </c:pt>
                <c:pt idx="13" formatCode="0.0">
                  <c:v>0.3</c:v>
                </c:pt>
                <c:pt idx="14" formatCode="0.0">
                  <c:v>0.2</c:v>
                </c:pt>
                <c:pt idx="15" formatCode="0.0">
                  <c:v>0.1</c:v>
                </c:pt>
              </c:numCache>
            </c:numRef>
          </c:val>
          <c:extLst>
            <c:ext xmlns:c16="http://schemas.microsoft.com/office/drawing/2014/chart" uri="{C3380CC4-5D6E-409C-BE32-E72D297353CC}">
              <c16:uniqueId val="{00000007-5B53-4A53-AF01-9FF0DECB0DCA}"/>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200" b="1"/>
            </a:pPr>
            <a:endParaRPr lang="cs-CZ"/>
          </a:p>
        </c:txPr>
        <c:crossAx val="168028416"/>
        <c:crosses val="autoZero"/>
        <c:auto val="1"/>
        <c:lblAlgn val="ctr"/>
        <c:lblOffset val="100"/>
        <c:tickLblSkip val="1"/>
        <c:noMultiLvlLbl val="0"/>
      </c:catAx>
      <c:valAx>
        <c:axId val="168028416"/>
        <c:scaling>
          <c:orientation val="minMax"/>
        </c:scaling>
        <c:delete val="1"/>
        <c:axPos val="t"/>
        <c:majorGridlines>
          <c:spPr>
            <a:ln>
              <a:noFill/>
              <a:prstDash val="sysDot"/>
            </a:ln>
          </c:spPr>
        </c:majorGridlines>
        <c:numFmt formatCode="0" sourceLinked="0"/>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baseline="0" dirty="0"/>
              <a:t>2023</a:t>
            </a:r>
            <a:endParaRPr lang="en-GB" sz="1800" b="1" dirty="0"/>
          </a:p>
        </c:rich>
      </c:tx>
      <c:overlay val="0"/>
    </c:title>
    <c:autoTitleDeleted val="0"/>
    <c:plotArea>
      <c:layout>
        <c:manualLayout>
          <c:layoutTarget val="inner"/>
          <c:xMode val="edge"/>
          <c:yMode val="edge"/>
          <c:x val="0.40972065148544506"/>
          <c:y val="0.31226798554949831"/>
          <c:w val="0.51845918279067782"/>
          <c:h val="0.6652072183550487"/>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List1!$B$2:$B$10</c:f>
              <c:numCache>
                <c:formatCode>0</c:formatCode>
                <c:ptCount val="9"/>
                <c:pt idx="0">
                  <c:v>32</c:v>
                </c:pt>
                <c:pt idx="1">
                  <c:v>96</c:v>
                </c:pt>
                <c:pt idx="2">
                  <c:v>84</c:v>
                </c:pt>
                <c:pt idx="3">
                  <c:v>63</c:v>
                </c:pt>
                <c:pt idx="4">
                  <c:v>100</c:v>
                </c:pt>
                <c:pt idx="5">
                  <c:v>100</c:v>
                </c:pt>
                <c:pt idx="6">
                  <c:v>36</c:v>
                </c:pt>
                <c:pt idx="7">
                  <c:v>81</c:v>
                </c:pt>
                <c:pt idx="8">
                  <c:v>98</c:v>
                </c:pt>
              </c:numCache>
            </c:numRef>
          </c:val>
          <c:extLst>
            <c:ext xmlns:c16="http://schemas.microsoft.com/office/drawing/2014/chart" uri="{C3380CC4-5D6E-409C-BE32-E72D297353CC}">
              <c16:uniqueId val="{00000000-949B-439F-964D-9CBF9CA95426}"/>
            </c:ext>
          </c:extLst>
        </c:ser>
        <c:ser>
          <c:idx val="1"/>
          <c:order val="1"/>
          <c:tx>
            <c:strRef>
              <c:f>List1!$C$1</c:f>
              <c:strCache>
                <c:ptCount val="1"/>
                <c:pt idx="0">
                  <c:v>Evropská tvorba *</c:v>
                </c:pt>
              </c:strCache>
            </c:strRef>
          </c:tx>
          <c:spPr>
            <a:ln>
              <a:no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List1!$C$2:$C$10</c:f>
              <c:numCache>
                <c:formatCode>General</c:formatCode>
                <c:ptCount val="9"/>
                <c:pt idx="0" formatCode="0">
                  <c:v>39</c:v>
                </c:pt>
                <c:pt idx="2" formatCode="0">
                  <c:v>13</c:v>
                </c:pt>
                <c:pt idx="3" formatCode="0">
                  <c:v>29</c:v>
                </c:pt>
                <c:pt idx="6" formatCode="0">
                  <c:v>46</c:v>
                </c:pt>
                <c:pt idx="7" formatCode="0">
                  <c:v>14</c:v>
                </c:pt>
                <c:pt idx="8" formatCode="0">
                  <c:v>1</c:v>
                </c:pt>
              </c:numCache>
            </c:numRef>
          </c:val>
          <c:extLst>
            <c:ext xmlns:c16="http://schemas.microsoft.com/office/drawing/2014/chart" uri="{C3380CC4-5D6E-409C-BE32-E72D297353CC}">
              <c16:uniqueId val="{00000005-949B-439F-964D-9CBF9CA95426}"/>
            </c:ext>
          </c:extLst>
        </c:ser>
        <c:ser>
          <c:idx val="2"/>
          <c:order val="2"/>
          <c:tx>
            <c:strRef>
              <c:f>List1!$D$1</c:f>
              <c:strCache>
                <c:ptCount val="1"/>
                <c:pt idx="0">
                  <c:v>Mimoevropská tvorba</c:v>
                </c:pt>
              </c:strCache>
            </c:strRef>
          </c:tx>
          <c:spPr>
            <a:ln>
              <a:noFill/>
            </a:ln>
          </c:spPr>
          <c:invertIfNegative val="0"/>
          <c:dLbls>
            <c:dLbl>
              <c:idx val="8"/>
              <c:layout>
                <c:manualLayout>
                  <c:x val="-8.825079625496975E-3"/>
                  <c:y val="2.353086237316276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85-4507-986D-F21F3431A514}"/>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List1!$D$2:$D$10</c:f>
              <c:numCache>
                <c:formatCode>0</c:formatCode>
                <c:ptCount val="9"/>
                <c:pt idx="0">
                  <c:v>29</c:v>
                </c:pt>
                <c:pt idx="1">
                  <c:v>4</c:v>
                </c:pt>
                <c:pt idx="2">
                  <c:v>3</c:v>
                </c:pt>
                <c:pt idx="3">
                  <c:v>8</c:v>
                </c:pt>
                <c:pt idx="6">
                  <c:v>18</c:v>
                </c:pt>
                <c:pt idx="7">
                  <c:v>5</c:v>
                </c:pt>
                <c:pt idx="8">
                  <c:v>1</c:v>
                </c:pt>
              </c:numCache>
            </c:numRef>
          </c:val>
          <c:extLst>
            <c:ext xmlns:c16="http://schemas.microsoft.com/office/drawing/2014/chart" uri="{C3380CC4-5D6E-409C-BE32-E72D297353CC}">
              <c16:uniqueId val="{0000000D-949B-439F-964D-9CBF9CA95426}"/>
            </c:ext>
          </c:extLst>
        </c:ser>
        <c:dLbls>
          <c:showLegendKey val="0"/>
          <c:showVal val="1"/>
          <c:showCatName val="0"/>
          <c:showSerName val="0"/>
          <c:showPercent val="0"/>
          <c:showBubbleSize val="0"/>
        </c:dLbls>
        <c:gapWidth val="46"/>
        <c:overlap val="100"/>
        <c:axId val="135677056"/>
        <c:axId val="135678592"/>
      </c:barChart>
      <c:catAx>
        <c:axId val="135677056"/>
        <c:scaling>
          <c:orientation val="maxMin"/>
        </c:scaling>
        <c:delete val="0"/>
        <c:axPos val="l"/>
        <c:numFmt formatCode="General" sourceLinked="1"/>
        <c:majorTickMark val="none"/>
        <c:minorTickMark val="none"/>
        <c:tickLblPos val="nextTo"/>
        <c:txPr>
          <a:bodyPr/>
          <a:lstStyle/>
          <a:p>
            <a:pPr>
              <a:defRPr sz="1300"/>
            </a:pPr>
            <a:endParaRPr lang="cs-CZ"/>
          </a:p>
        </c:txPr>
        <c:crossAx val="135678592"/>
        <c:crosses val="autoZero"/>
        <c:auto val="1"/>
        <c:lblAlgn val="ctr"/>
        <c:lblOffset val="100"/>
        <c:noMultiLvlLbl val="0"/>
      </c:catAx>
      <c:valAx>
        <c:axId val="135678592"/>
        <c:scaling>
          <c:orientation val="minMax"/>
          <c:max val="100"/>
        </c:scaling>
        <c:delete val="1"/>
        <c:axPos val="t"/>
        <c:numFmt formatCode="0" sourceLinked="1"/>
        <c:majorTickMark val="out"/>
        <c:minorTickMark val="none"/>
        <c:tickLblPos val="nextTo"/>
        <c:crossAx val="135677056"/>
        <c:crosses val="autoZero"/>
        <c:crossBetween val="between"/>
      </c:valAx>
    </c:plotArea>
    <c:legend>
      <c:legendPos val="t"/>
      <c:layout>
        <c:manualLayout>
          <c:xMode val="edge"/>
          <c:yMode val="edge"/>
          <c:x val="6.6425401497692452E-2"/>
          <c:y val="0.10194389320726815"/>
          <c:w val="0.86046020358138398"/>
          <c:h val="0.1901644289600912"/>
        </c:manualLayout>
      </c:layout>
      <c:overlay val="0"/>
      <c:txPr>
        <a:bodyPr/>
        <a:lstStyle/>
        <a:p>
          <a:pPr>
            <a:defRPr sz="1300" b="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9076656270536E-2"/>
          <c:y val="0.22324159440386984"/>
          <c:w val="0.90316029146445498"/>
          <c:h val="0.74941581388248169"/>
        </c:manualLayout>
      </c:layout>
      <c:barChart>
        <c:barDir val="bar"/>
        <c:grouping val="stacked"/>
        <c:varyColors val="0"/>
        <c:ser>
          <c:idx val="0"/>
          <c:order val="0"/>
          <c:tx>
            <c:strRef>
              <c:f>List1!$B$1</c:f>
              <c:strCache>
                <c:ptCount val="1"/>
                <c:pt idx="0">
                  <c:v>Česká republika</c:v>
                </c:pt>
              </c:strCache>
            </c:strRef>
          </c:tx>
          <c:spPr>
            <a:solidFill>
              <a:srgbClr val="11457E"/>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c:v>36</c:v>
                </c:pt>
                <c:pt idx="1">
                  <c:v>39</c:v>
                </c:pt>
                <c:pt idx="2">
                  <c:v>40</c:v>
                </c:pt>
              </c:numCache>
            </c:numRef>
          </c:val>
          <c:extLst>
            <c:ext xmlns:c16="http://schemas.microsoft.com/office/drawing/2014/chart" uri="{C3380CC4-5D6E-409C-BE32-E72D297353CC}">
              <c16:uniqueId val="{00000000-582A-49F3-B348-50DEA10042EA}"/>
            </c:ext>
          </c:extLst>
        </c:ser>
        <c:ser>
          <c:idx val="1"/>
          <c:order val="1"/>
          <c:tx>
            <c:strRef>
              <c:f>List1!$C$1</c:f>
              <c:strCache>
                <c:ptCount val="1"/>
                <c:pt idx="0">
                  <c:v>Francie</c:v>
                </c:pt>
              </c:strCache>
            </c:strRef>
          </c:tx>
          <c:spPr>
            <a:solidFill>
              <a:srgbClr val="FF990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c:v>19</c:v>
                </c:pt>
                <c:pt idx="1">
                  <c:v>19</c:v>
                </c:pt>
                <c:pt idx="2">
                  <c:v>19</c:v>
                </c:pt>
              </c:numCache>
            </c:numRef>
          </c:val>
          <c:extLst>
            <c:ext xmlns:c16="http://schemas.microsoft.com/office/drawing/2014/chart" uri="{C3380CC4-5D6E-409C-BE32-E72D297353CC}">
              <c16:uniqueId val="{00000001-582A-49F3-B348-50DEA10042EA}"/>
            </c:ext>
          </c:extLst>
        </c:ser>
        <c:ser>
          <c:idx val="2"/>
          <c:order val="2"/>
          <c:tx>
            <c:strRef>
              <c:f>List1!$D$1</c:f>
              <c:strCache>
                <c:ptCount val="1"/>
                <c:pt idx="0">
                  <c:v>Velká Británie</c:v>
                </c:pt>
              </c:strCache>
            </c:strRef>
          </c:tx>
          <c:spPr>
            <a:solidFill>
              <a:srgbClr val="00209F"/>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c:v>18</c:v>
                </c:pt>
                <c:pt idx="1">
                  <c:v>19</c:v>
                </c:pt>
                <c:pt idx="2">
                  <c:v>19</c:v>
                </c:pt>
              </c:numCache>
            </c:numRef>
          </c:val>
          <c:extLst>
            <c:ext xmlns:c16="http://schemas.microsoft.com/office/drawing/2014/chart" uri="{C3380CC4-5D6E-409C-BE32-E72D297353CC}">
              <c16:uniqueId val="{00000002-582A-49F3-B348-50DEA10042EA}"/>
            </c:ext>
          </c:extLst>
        </c:ser>
        <c:ser>
          <c:idx val="3"/>
          <c:order val="3"/>
          <c:tx>
            <c:strRef>
              <c:f>List1!$E$1</c:f>
              <c:strCache>
                <c:ptCount val="1"/>
                <c:pt idx="0">
                  <c:v>USA</c:v>
                </c:pt>
              </c:strCache>
            </c:strRef>
          </c:tx>
          <c:spPr>
            <a:solidFill>
              <a:srgbClr val="BF0A3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List1!$E$2:$E$4</c:f>
              <c:numCache>
                <c:formatCode>General</c:formatCode>
                <c:ptCount val="3"/>
                <c:pt idx="0">
                  <c:v>9</c:v>
                </c:pt>
                <c:pt idx="1">
                  <c:v>7</c:v>
                </c:pt>
                <c:pt idx="2">
                  <c:v>7</c:v>
                </c:pt>
              </c:numCache>
            </c:numRef>
          </c:val>
          <c:extLst>
            <c:ext xmlns:c16="http://schemas.microsoft.com/office/drawing/2014/chart" uri="{C3380CC4-5D6E-409C-BE32-E72D297353CC}">
              <c16:uniqueId val="{00000003-582A-49F3-B348-50DEA10042EA}"/>
            </c:ext>
          </c:extLst>
        </c:ser>
        <c:ser>
          <c:idx val="4"/>
          <c:order val="4"/>
          <c:tx>
            <c:strRef>
              <c:f>List1!$F$1</c:f>
              <c:strCache>
                <c:ptCount val="1"/>
                <c:pt idx="0">
                  <c:v>Německo</c:v>
                </c:pt>
              </c:strCache>
            </c:strRef>
          </c:tx>
          <c:spPr>
            <a:solidFill>
              <a:schemeClr val="tx1"/>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List1!$F$2:$F$4</c:f>
              <c:numCache>
                <c:formatCode>General</c:formatCode>
                <c:ptCount val="3"/>
                <c:pt idx="0">
                  <c:v>7</c:v>
                </c:pt>
                <c:pt idx="1">
                  <c:v>7</c:v>
                </c:pt>
                <c:pt idx="2">
                  <c:v>5</c:v>
                </c:pt>
              </c:numCache>
            </c:numRef>
          </c:val>
          <c:extLst>
            <c:ext xmlns:c16="http://schemas.microsoft.com/office/drawing/2014/chart" uri="{C3380CC4-5D6E-409C-BE32-E72D297353CC}">
              <c16:uniqueId val="{00000004-582A-49F3-B348-50DEA10042EA}"/>
            </c:ext>
          </c:extLst>
        </c:ser>
        <c:ser>
          <c:idx val="5"/>
          <c:order val="5"/>
          <c:tx>
            <c:strRef>
              <c:f>List1!$G$1</c:f>
              <c:strCache>
                <c:ptCount val="1"/>
                <c:pt idx="0">
                  <c:v>Kanada</c:v>
                </c:pt>
              </c:strCache>
            </c:strRef>
          </c:tx>
          <c:spPr>
            <a:solidFill>
              <a:srgbClr val="FF000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List1!$G$2:$G$4</c:f>
              <c:numCache>
                <c:formatCode>General</c:formatCode>
                <c:ptCount val="3"/>
                <c:pt idx="0">
                  <c:v>3</c:v>
                </c:pt>
                <c:pt idx="1">
                  <c:v>3</c:v>
                </c:pt>
                <c:pt idx="2">
                  <c:v>2</c:v>
                </c:pt>
              </c:numCache>
            </c:numRef>
          </c:val>
          <c:extLst>
            <c:ext xmlns:c16="http://schemas.microsoft.com/office/drawing/2014/chart" uri="{C3380CC4-5D6E-409C-BE32-E72D297353CC}">
              <c16:uniqueId val="{00000005-582A-49F3-B348-50DEA10042EA}"/>
            </c:ext>
          </c:extLst>
        </c:ser>
        <c:ser>
          <c:idx val="6"/>
          <c:order val="6"/>
          <c:tx>
            <c:strRef>
              <c:f>List1!$H$1</c:f>
              <c:strCache>
                <c:ptCount val="1"/>
                <c:pt idx="0">
                  <c:v>Austrálie</c:v>
                </c:pt>
              </c:strCache>
            </c:strRef>
          </c:tx>
          <c:spPr>
            <a:solidFill>
              <a:srgbClr val="92D05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List1!$H$2:$H$4</c:f>
              <c:numCache>
                <c:formatCode>General</c:formatCode>
                <c:ptCount val="3"/>
                <c:pt idx="0">
                  <c:v>2</c:v>
                </c:pt>
                <c:pt idx="1">
                  <c:v>1</c:v>
                </c:pt>
                <c:pt idx="2">
                  <c:v>1</c:v>
                </c:pt>
              </c:numCache>
            </c:numRef>
          </c:val>
          <c:extLst>
            <c:ext xmlns:c16="http://schemas.microsoft.com/office/drawing/2014/chart" uri="{C3380CC4-5D6E-409C-BE32-E72D297353CC}">
              <c16:uniqueId val="{00000006-582A-49F3-B348-50DEA10042EA}"/>
            </c:ext>
          </c:extLst>
        </c:ser>
        <c:ser>
          <c:idx val="7"/>
          <c:order val="7"/>
          <c:tx>
            <c:strRef>
              <c:f>List1!$I$1</c:f>
              <c:strCache>
                <c:ptCount val="1"/>
                <c:pt idx="0">
                  <c:v>Ostatní státy celkem</c:v>
                </c:pt>
              </c:strCache>
            </c:strRef>
          </c:tx>
          <c:spPr>
            <a:solidFill>
              <a:schemeClr val="tx1">
                <a:lumMod val="50000"/>
                <a:lumOff val="50000"/>
              </a:schemeClr>
            </a:solidFill>
          </c:spPr>
          <c:invertIfNegative val="0"/>
          <c:dLbls>
            <c:spPr>
              <a:noFill/>
              <a:ln>
                <a:noFill/>
              </a:ln>
              <a:effectLst/>
            </c:spPr>
            <c:txPr>
              <a:bodyPr wrap="square" lIns="38100" tIns="19050" rIns="38100" bIns="19050" anchor="ctr" anchorCtr="0">
                <a:spAutoFit/>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List1!$I$2:$I$4</c:f>
              <c:numCache>
                <c:formatCode>General</c:formatCode>
                <c:ptCount val="3"/>
                <c:pt idx="0">
                  <c:v>6</c:v>
                </c:pt>
                <c:pt idx="1">
                  <c:v>5</c:v>
                </c:pt>
                <c:pt idx="2">
                  <c:v>7</c:v>
                </c:pt>
              </c:numCache>
            </c:numRef>
          </c:val>
          <c:extLst>
            <c:ext xmlns:c16="http://schemas.microsoft.com/office/drawing/2014/chart" uri="{C3380CC4-5D6E-409C-BE32-E72D297353CC}">
              <c16:uniqueId val="{00000000-0CE4-4C58-8BBA-92DF84FBAC80}"/>
            </c:ext>
          </c:extLst>
        </c:ser>
        <c:dLbls>
          <c:showLegendKey val="0"/>
          <c:showVal val="0"/>
          <c:showCatName val="0"/>
          <c:showSerName val="0"/>
          <c:showPercent val="0"/>
          <c:showBubbleSize val="0"/>
        </c:dLbls>
        <c:gapWidth val="65"/>
        <c:overlap val="100"/>
        <c:axId val="135522944"/>
        <c:axId val="135545216"/>
      </c:barChart>
      <c:catAx>
        <c:axId val="135522944"/>
        <c:scaling>
          <c:orientation val="maxMin"/>
        </c:scaling>
        <c:delete val="0"/>
        <c:axPos val="l"/>
        <c:numFmt formatCode="General" sourceLinked="0"/>
        <c:majorTickMark val="out"/>
        <c:minorTickMark val="none"/>
        <c:tickLblPos val="nextTo"/>
        <c:spPr>
          <a:ln w="6350">
            <a:solidFill>
              <a:schemeClr val="bg1">
                <a:lumMod val="85000"/>
              </a:schemeClr>
            </a:solidFill>
          </a:ln>
        </c:spPr>
        <c:txPr>
          <a:bodyPr/>
          <a:lstStyle/>
          <a:p>
            <a:pPr>
              <a:defRPr sz="1400" b="1"/>
            </a:pPr>
            <a:endParaRPr lang="cs-CZ"/>
          </a:p>
        </c:txPr>
        <c:crossAx val="135545216"/>
        <c:crosses val="autoZero"/>
        <c:auto val="1"/>
        <c:lblAlgn val="ctr"/>
        <c:lblOffset val="100"/>
        <c:noMultiLvlLbl val="0"/>
      </c:catAx>
      <c:valAx>
        <c:axId val="135545216"/>
        <c:scaling>
          <c:orientation val="minMax"/>
          <c:max val="100"/>
        </c:scaling>
        <c:delete val="1"/>
        <c:axPos val="t"/>
        <c:numFmt formatCode="General" sourceLinked="1"/>
        <c:majorTickMark val="out"/>
        <c:minorTickMark val="none"/>
        <c:tickLblPos val="nextTo"/>
        <c:crossAx val="135522944"/>
        <c:crosses val="autoZero"/>
        <c:crossBetween val="between"/>
      </c:valAx>
      <c:spPr>
        <a:noFill/>
        <a:ln w="25400">
          <a:noFill/>
        </a:ln>
      </c:spPr>
    </c:plotArea>
    <c:legend>
      <c:legendPos val="t"/>
      <c:layout>
        <c:manualLayout>
          <c:xMode val="edge"/>
          <c:yMode val="edge"/>
          <c:x val="7.5867806044670708E-2"/>
          <c:y val="1.7080709490530855E-2"/>
          <c:w val="0.85879212878141564"/>
          <c:h val="0.14360017013299226"/>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5961817079794"/>
          <c:y val="0.24600116068725109"/>
          <c:w val="0.85567854334390092"/>
          <c:h val="0.68621121014262088"/>
        </c:manualLayout>
      </c:layout>
      <c:barChart>
        <c:barDir val="bar"/>
        <c:grouping val="stacked"/>
        <c:varyColors val="0"/>
        <c:ser>
          <c:idx val="0"/>
          <c:order val="0"/>
          <c:tx>
            <c:strRef>
              <c:f>List1!$B$1</c:f>
              <c:strCache>
                <c:ptCount val="1"/>
                <c:pt idx="0">
                  <c:v>Zprávy z domova</c:v>
                </c:pt>
              </c:strCache>
            </c:strRef>
          </c:tx>
          <c:spPr>
            <a:solidFill>
              <a:srgbClr val="4F81BD"/>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formatCode="0">
                  <c:v>52</c:v>
                </c:pt>
                <c:pt idx="1">
                  <c:v>46</c:v>
                </c:pt>
                <c:pt idx="2">
                  <c:v>65</c:v>
                </c:pt>
              </c:numCache>
            </c:numRef>
          </c:val>
          <c:extLst>
            <c:ext xmlns:c16="http://schemas.microsoft.com/office/drawing/2014/chart" uri="{C3380CC4-5D6E-409C-BE32-E72D297353CC}">
              <c16:uniqueId val="{00000000-35D3-43E7-83B0-9B0820116F07}"/>
            </c:ext>
          </c:extLst>
        </c:ser>
        <c:ser>
          <c:idx val="1"/>
          <c:order val="1"/>
          <c:tx>
            <c:strRef>
              <c:f>List1!$C$1</c:f>
              <c:strCache>
                <c:ptCount val="1"/>
                <c:pt idx="0">
                  <c:v>Zprávy z Evropy *</c:v>
                </c:pt>
              </c:strCache>
            </c:strRef>
          </c:tx>
          <c:spPr>
            <a:solidFill>
              <a:srgbClr val="C0504D"/>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formatCode="0">
                  <c:v>29</c:v>
                </c:pt>
                <c:pt idx="1">
                  <c:v>40</c:v>
                </c:pt>
                <c:pt idx="2">
                  <c:v>21</c:v>
                </c:pt>
              </c:numCache>
            </c:numRef>
          </c:val>
          <c:extLst>
            <c:ext xmlns:c16="http://schemas.microsoft.com/office/drawing/2014/chart" uri="{C3380CC4-5D6E-409C-BE32-E72D297353CC}">
              <c16:uniqueId val="{00000001-35D3-43E7-83B0-9B0820116F07}"/>
            </c:ext>
          </c:extLst>
        </c:ser>
        <c:ser>
          <c:idx val="2"/>
          <c:order val="2"/>
          <c:tx>
            <c:strRef>
              <c:f>List1!$D$1</c:f>
              <c:strCache>
                <c:ptCount val="1"/>
                <c:pt idx="0">
                  <c:v>Zprávy ze světa</c:v>
                </c:pt>
              </c:strCache>
            </c:strRef>
          </c:tx>
          <c:spPr>
            <a:solidFill>
              <a:srgbClr val="9BBB59"/>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formatCode="0">
                  <c:v>20</c:v>
                </c:pt>
                <c:pt idx="1">
                  <c:v>14</c:v>
                </c:pt>
                <c:pt idx="2">
                  <c:v>14</c:v>
                </c:pt>
              </c:numCache>
            </c:numRef>
          </c:val>
          <c:extLst>
            <c:ext xmlns:c16="http://schemas.microsoft.com/office/drawing/2014/chart" uri="{C3380CC4-5D6E-409C-BE32-E72D297353CC}">
              <c16:uniqueId val="{00000002-35D3-43E7-83B0-9B0820116F07}"/>
            </c:ext>
          </c:extLst>
        </c:ser>
        <c:dLbls>
          <c:showLegendKey val="0"/>
          <c:showVal val="0"/>
          <c:showCatName val="0"/>
          <c:showSerName val="0"/>
          <c:showPercent val="0"/>
          <c:showBubbleSize val="0"/>
        </c:dLbls>
        <c:gapWidth val="65"/>
        <c:overlap val="100"/>
        <c:axId val="136003584"/>
        <c:axId val="136005120"/>
      </c:barChart>
      <c:catAx>
        <c:axId val="136003584"/>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36005120"/>
        <c:crosses val="autoZero"/>
        <c:auto val="1"/>
        <c:lblAlgn val="ctr"/>
        <c:lblOffset val="100"/>
        <c:noMultiLvlLbl val="0"/>
      </c:catAx>
      <c:valAx>
        <c:axId val="136005120"/>
        <c:scaling>
          <c:orientation val="minMax"/>
          <c:max val="100"/>
        </c:scaling>
        <c:delete val="1"/>
        <c:axPos val="t"/>
        <c:numFmt formatCode="0" sourceLinked="1"/>
        <c:majorTickMark val="out"/>
        <c:minorTickMark val="none"/>
        <c:tickLblPos val="nextTo"/>
        <c:crossAx val="136003584"/>
        <c:crosses val="autoZero"/>
        <c:crossBetween val="between"/>
      </c:valAx>
      <c:spPr>
        <a:noFill/>
        <a:ln w="25400">
          <a:noFill/>
        </a:ln>
      </c:spPr>
    </c:plotArea>
    <c:legend>
      <c:legendPos val="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5961817079794"/>
          <c:y val="0.24600116068725109"/>
          <c:w val="0.85567854334390092"/>
          <c:h val="0.68621121014262088"/>
        </c:manualLayout>
      </c:layout>
      <c:barChart>
        <c:barDir val="bar"/>
        <c:grouping val="stacked"/>
        <c:varyColors val="0"/>
        <c:ser>
          <c:idx val="0"/>
          <c:order val="0"/>
          <c:tx>
            <c:strRef>
              <c:f>List1!$B$1</c:f>
              <c:strCache>
                <c:ptCount val="1"/>
                <c:pt idx="0">
                  <c:v>Zprávy z domova</c:v>
                </c:pt>
              </c:strCache>
            </c:strRef>
          </c:tx>
          <c:spPr>
            <a:solidFill>
              <a:srgbClr val="4F81BD"/>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formatCode="0">
                  <c:v>61</c:v>
                </c:pt>
                <c:pt idx="1">
                  <c:v>52</c:v>
                </c:pt>
                <c:pt idx="2">
                  <c:v>70</c:v>
                </c:pt>
              </c:numCache>
            </c:numRef>
          </c:val>
          <c:extLst>
            <c:ext xmlns:c16="http://schemas.microsoft.com/office/drawing/2014/chart" uri="{C3380CC4-5D6E-409C-BE32-E72D297353CC}">
              <c16:uniqueId val="{00000000-EF17-44DB-840E-1A8BC6E68FB7}"/>
            </c:ext>
          </c:extLst>
        </c:ser>
        <c:ser>
          <c:idx val="1"/>
          <c:order val="1"/>
          <c:tx>
            <c:strRef>
              <c:f>List1!$C$1</c:f>
              <c:strCache>
                <c:ptCount val="1"/>
                <c:pt idx="0">
                  <c:v>Zprávy z Evropy *</c:v>
                </c:pt>
              </c:strCache>
            </c:strRef>
          </c:tx>
          <c:spPr>
            <a:solidFill>
              <a:srgbClr val="C0504D"/>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formatCode="0">
                  <c:v>24</c:v>
                </c:pt>
                <c:pt idx="1">
                  <c:v>36</c:v>
                </c:pt>
                <c:pt idx="2">
                  <c:v>19</c:v>
                </c:pt>
              </c:numCache>
            </c:numRef>
          </c:val>
          <c:extLst>
            <c:ext xmlns:c16="http://schemas.microsoft.com/office/drawing/2014/chart" uri="{C3380CC4-5D6E-409C-BE32-E72D297353CC}">
              <c16:uniqueId val="{00000001-EF17-44DB-840E-1A8BC6E68FB7}"/>
            </c:ext>
          </c:extLst>
        </c:ser>
        <c:ser>
          <c:idx val="2"/>
          <c:order val="2"/>
          <c:tx>
            <c:strRef>
              <c:f>List1!$D$1</c:f>
              <c:strCache>
                <c:ptCount val="1"/>
                <c:pt idx="0">
                  <c:v>Zprávy ze světa</c:v>
                </c:pt>
              </c:strCache>
            </c:strRef>
          </c:tx>
          <c:spPr>
            <a:solidFill>
              <a:srgbClr val="9BBB59"/>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formatCode="0">
                  <c:v>15</c:v>
                </c:pt>
                <c:pt idx="1">
                  <c:v>12</c:v>
                </c:pt>
                <c:pt idx="2">
                  <c:v>11</c:v>
                </c:pt>
              </c:numCache>
            </c:numRef>
          </c:val>
          <c:extLst>
            <c:ext xmlns:c16="http://schemas.microsoft.com/office/drawing/2014/chart" uri="{C3380CC4-5D6E-409C-BE32-E72D297353CC}">
              <c16:uniqueId val="{00000002-EF17-44DB-840E-1A8BC6E68FB7}"/>
            </c:ext>
          </c:extLst>
        </c:ser>
        <c:dLbls>
          <c:showLegendKey val="0"/>
          <c:showVal val="0"/>
          <c:showCatName val="0"/>
          <c:showSerName val="0"/>
          <c:showPercent val="0"/>
          <c:showBubbleSize val="0"/>
        </c:dLbls>
        <c:gapWidth val="65"/>
        <c:overlap val="100"/>
        <c:axId val="135588480"/>
        <c:axId val="135590272"/>
      </c:barChart>
      <c:catAx>
        <c:axId val="135588480"/>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35590272"/>
        <c:crosses val="autoZero"/>
        <c:auto val="1"/>
        <c:lblAlgn val="ctr"/>
        <c:lblOffset val="100"/>
        <c:noMultiLvlLbl val="0"/>
      </c:catAx>
      <c:valAx>
        <c:axId val="135590272"/>
        <c:scaling>
          <c:orientation val="minMax"/>
          <c:max val="100"/>
        </c:scaling>
        <c:delete val="1"/>
        <c:axPos val="t"/>
        <c:numFmt formatCode="0" sourceLinked="1"/>
        <c:majorTickMark val="out"/>
        <c:minorTickMark val="none"/>
        <c:tickLblPos val="nextTo"/>
        <c:crossAx val="135588480"/>
        <c:crosses val="autoZero"/>
        <c:crossBetween val="between"/>
      </c:valAx>
      <c:spPr>
        <a:noFill/>
        <a:ln w="25400">
          <a:noFill/>
        </a:ln>
      </c:spPr>
    </c:plotArea>
    <c:legend>
      <c:legendPos val="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75997756217151"/>
          <c:y val="0.13595120452131404"/>
          <c:w val="0.7392400224378286"/>
          <c:h val="0.84152387747197599"/>
        </c:manualLayout>
      </c:layout>
      <c:barChart>
        <c:barDir val="bar"/>
        <c:grouping val="stacked"/>
        <c:varyColors val="0"/>
        <c:ser>
          <c:idx val="0"/>
          <c:order val="0"/>
          <c:tx>
            <c:strRef>
              <c:f>List1!$B$1</c:f>
              <c:strCache>
                <c:ptCount val="1"/>
                <c:pt idx="0">
                  <c:v>Praha</c:v>
                </c:pt>
              </c:strCache>
            </c:strRef>
          </c:tx>
          <c:spPr>
            <a:ln>
              <a:no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Události</c:v>
                </c:pt>
                <c:pt idx="1">
                  <c:v>Události v regionech (Praha)</c:v>
                </c:pt>
                <c:pt idx="2">
                  <c:v>Události v regionech (Brno)</c:v>
                </c:pt>
                <c:pt idx="3">
                  <c:v>Události v regionech (Ostrava)</c:v>
                </c:pt>
                <c:pt idx="4">
                  <c:v>Události, komentáře</c:v>
                </c:pt>
                <c:pt idx="5">
                  <c:v>Události v kultuře</c:v>
                </c:pt>
              </c:strCache>
            </c:strRef>
          </c:cat>
          <c:val>
            <c:numRef>
              <c:f>List1!$B$2:$B$7</c:f>
              <c:numCache>
                <c:formatCode>General</c:formatCode>
                <c:ptCount val="6"/>
                <c:pt idx="0">
                  <c:v>24</c:v>
                </c:pt>
                <c:pt idx="1">
                  <c:v>12</c:v>
                </c:pt>
                <c:pt idx="2">
                  <c:v>1</c:v>
                </c:pt>
                <c:pt idx="3">
                  <c:v>2</c:v>
                </c:pt>
                <c:pt idx="4">
                  <c:v>29</c:v>
                </c:pt>
                <c:pt idx="5">
                  <c:v>44</c:v>
                </c:pt>
              </c:numCache>
            </c:numRef>
          </c:val>
          <c:extLst>
            <c:ext xmlns:c16="http://schemas.microsoft.com/office/drawing/2014/chart" uri="{C3380CC4-5D6E-409C-BE32-E72D297353CC}">
              <c16:uniqueId val="{00000000-205B-40EB-A908-BB6D377E83BF}"/>
            </c:ext>
          </c:extLst>
        </c:ser>
        <c:ser>
          <c:idx val="1"/>
          <c:order val="1"/>
          <c:tx>
            <c:strRef>
              <c:f>List1!$C$1</c:f>
              <c:strCache>
                <c:ptCount val="1"/>
                <c:pt idx="0">
                  <c:v>Ostatní regiony</c:v>
                </c:pt>
              </c:strCache>
            </c:strRef>
          </c:tx>
          <c:spPr>
            <a:ln>
              <a:noFill/>
            </a:ln>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Události</c:v>
                </c:pt>
                <c:pt idx="1">
                  <c:v>Události v regionech (Praha)</c:v>
                </c:pt>
                <c:pt idx="2">
                  <c:v>Události v regionech (Brno)</c:v>
                </c:pt>
                <c:pt idx="3">
                  <c:v>Události v regionech (Ostrava)</c:v>
                </c:pt>
                <c:pt idx="4">
                  <c:v>Události, komentáře</c:v>
                </c:pt>
                <c:pt idx="5">
                  <c:v>Události v kultuře</c:v>
                </c:pt>
              </c:strCache>
            </c:strRef>
          </c:cat>
          <c:val>
            <c:numRef>
              <c:f>List1!$C$2:$C$7</c:f>
              <c:numCache>
                <c:formatCode>General</c:formatCode>
                <c:ptCount val="6"/>
                <c:pt idx="0">
                  <c:v>76</c:v>
                </c:pt>
                <c:pt idx="1">
                  <c:v>88</c:v>
                </c:pt>
                <c:pt idx="2">
                  <c:v>99</c:v>
                </c:pt>
                <c:pt idx="3">
                  <c:v>98</c:v>
                </c:pt>
                <c:pt idx="4">
                  <c:v>71</c:v>
                </c:pt>
                <c:pt idx="5">
                  <c:v>56</c:v>
                </c:pt>
              </c:numCache>
            </c:numRef>
          </c:val>
          <c:extLst>
            <c:ext xmlns:c16="http://schemas.microsoft.com/office/drawing/2014/chart" uri="{C3380CC4-5D6E-409C-BE32-E72D297353CC}">
              <c16:uniqueId val="{0000000A-205B-40EB-A908-BB6D377E83BF}"/>
            </c:ext>
          </c:extLst>
        </c:ser>
        <c:dLbls>
          <c:showLegendKey val="0"/>
          <c:showVal val="1"/>
          <c:showCatName val="0"/>
          <c:showSerName val="0"/>
          <c:showPercent val="0"/>
          <c:showBubbleSize val="0"/>
        </c:dLbls>
        <c:gapWidth val="46"/>
        <c:overlap val="100"/>
        <c:axId val="210657280"/>
        <c:axId val="210658816"/>
      </c:barChart>
      <c:catAx>
        <c:axId val="210657280"/>
        <c:scaling>
          <c:orientation val="maxMin"/>
        </c:scaling>
        <c:delete val="0"/>
        <c:axPos val="l"/>
        <c:numFmt formatCode="General" sourceLinked="1"/>
        <c:majorTickMark val="none"/>
        <c:minorTickMark val="none"/>
        <c:tickLblPos val="nextTo"/>
        <c:txPr>
          <a:bodyPr/>
          <a:lstStyle/>
          <a:p>
            <a:pPr>
              <a:defRPr sz="1200" b="1"/>
            </a:pPr>
            <a:endParaRPr lang="cs-CZ"/>
          </a:p>
        </c:txPr>
        <c:crossAx val="210658816"/>
        <c:crosses val="autoZero"/>
        <c:auto val="1"/>
        <c:lblAlgn val="ctr"/>
        <c:lblOffset val="100"/>
        <c:noMultiLvlLbl val="0"/>
      </c:catAx>
      <c:valAx>
        <c:axId val="210658816"/>
        <c:scaling>
          <c:orientation val="minMax"/>
          <c:max val="100"/>
        </c:scaling>
        <c:delete val="1"/>
        <c:axPos val="t"/>
        <c:numFmt formatCode="General" sourceLinked="1"/>
        <c:majorTickMark val="out"/>
        <c:minorTickMark val="none"/>
        <c:tickLblPos val="nextTo"/>
        <c:crossAx val="210657280"/>
        <c:crosses val="autoZero"/>
        <c:crossBetween val="between"/>
      </c:valAx>
    </c:plotArea>
    <c:legend>
      <c:legendPos val="t"/>
      <c:layout>
        <c:manualLayout>
          <c:xMode val="edge"/>
          <c:yMode val="edge"/>
          <c:x val="0.28797895489616954"/>
          <c:y val="4.7500680592962301E-2"/>
          <c:w val="0.56554453455210707"/>
          <c:h val="7.1279269943989448E-2"/>
        </c:manualLayout>
      </c:layout>
      <c:overlay val="0"/>
      <c:txPr>
        <a:bodyPr/>
        <a:lstStyle/>
        <a:p>
          <a:pPr>
            <a:defRPr sz="1400" b="1"/>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11750760475649E-2"/>
          <c:y val="7.5632068682255818E-2"/>
          <c:w val="0.96626866987230986"/>
          <c:h val="0.68490409874708502"/>
        </c:manualLayout>
      </c:layout>
      <c:barChart>
        <c:barDir val="col"/>
        <c:grouping val="clustered"/>
        <c:varyColors val="0"/>
        <c:ser>
          <c:idx val="0"/>
          <c:order val="0"/>
          <c:tx>
            <c:strRef>
              <c:f>List1!$B$1</c:f>
              <c:strCache>
                <c:ptCount val="1"/>
                <c:pt idx="0">
                  <c:v>podíl kraje na regionálním vysílání Událostí</c:v>
                </c:pt>
              </c:strCache>
            </c:strRef>
          </c:tx>
          <c:spPr>
            <a:solidFill>
              <a:schemeClr val="accent3">
                <a:lumMod val="75000"/>
              </a:schemeClr>
            </a:solidFill>
          </c:spPr>
          <c:invertIfNegative val="0"/>
          <c:dLbls>
            <c:spPr>
              <a:noFill/>
              <a:ln>
                <a:noFill/>
              </a:ln>
              <a:effectLst/>
            </c:spPr>
            <c:txPr>
              <a:bodyPr anchorCtr="0"/>
              <a:lstStyle/>
              <a:p>
                <a:pPr algn="ctr">
                  <a:defRPr lang="en-GB"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Praha</c:v>
                </c:pt>
                <c:pt idx="1">
                  <c:v>Jihomoravský</c:v>
                </c:pt>
                <c:pt idx="2">
                  <c:v>Středočeský</c:v>
                </c:pt>
                <c:pt idx="3">
                  <c:v>Jihočeský</c:v>
                </c:pt>
                <c:pt idx="4">
                  <c:v>Moravskoslezský</c:v>
                </c:pt>
                <c:pt idx="5">
                  <c:v>Ústecký</c:v>
                </c:pt>
                <c:pt idx="6">
                  <c:v>Královéhradecký</c:v>
                </c:pt>
                <c:pt idx="7">
                  <c:v>Vysočina</c:v>
                </c:pt>
                <c:pt idx="8">
                  <c:v>Plzeňský</c:v>
                </c:pt>
                <c:pt idx="9">
                  <c:v>Pardubický</c:v>
                </c:pt>
                <c:pt idx="10">
                  <c:v>Olomoucký</c:v>
                </c:pt>
                <c:pt idx="11">
                  <c:v>Karlovarský</c:v>
                </c:pt>
                <c:pt idx="12">
                  <c:v>Zlínský</c:v>
                </c:pt>
                <c:pt idx="13">
                  <c:v>Liberecký</c:v>
                </c:pt>
              </c:strCache>
            </c:strRef>
          </c:cat>
          <c:val>
            <c:numRef>
              <c:f>List1!$B$2:$B$15</c:f>
              <c:numCache>
                <c:formatCode>0</c:formatCode>
                <c:ptCount val="14"/>
                <c:pt idx="0">
                  <c:v>26</c:v>
                </c:pt>
                <c:pt idx="1">
                  <c:v>12</c:v>
                </c:pt>
                <c:pt idx="2">
                  <c:v>9</c:v>
                </c:pt>
                <c:pt idx="3">
                  <c:v>7</c:v>
                </c:pt>
                <c:pt idx="4">
                  <c:v>7</c:v>
                </c:pt>
                <c:pt idx="5">
                  <c:v>6</c:v>
                </c:pt>
                <c:pt idx="6">
                  <c:v>5</c:v>
                </c:pt>
                <c:pt idx="7">
                  <c:v>5</c:v>
                </c:pt>
                <c:pt idx="8">
                  <c:v>4</c:v>
                </c:pt>
                <c:pt idx="9">
                  <c:v>4</c:v>
                </c:pt>
                <c:pt idx="10">
                  <c:v>4</c:v>
                </c:pt>
                <c:pt idx="11">
                  <c:v>4</c:v>
                </c:pt>
                <c:pt idx="12">
                  <c:v>4</c:v>
                </c:pt>
                <c:pt idx="13">
                  <c:v>3</c:v>
                </c:pt>
              </c:numCache>
            </c:numRef>
          </c:val>
          <c:extLst>
            <c:ext xmlns:c16="http://schemas.microsoft.com/office/drawing/2014/chart" uri="{C3380CC4-5D6E-409C-BE32-E72D297353CC}">
              <c16:uniqueId val="{00000000-AD7F-402F-AD25-0E55A830F3D3}"/>
            </c:ext>
          </c:extLst>
        </c:ser>
        <c:dLbls>
          <c:showLegendKey val="0"/>
          <c:showVal val="0"/>
          <c:showCatName val="0"/>
          <c:showSerName val="0"/>
          <c:showPercent val="0"/>
          <c:showBubbleSize val="0"/>
        </c:dLbls>
        <c:gapWidth val="65"/>
        <c:overlap val="-20"/>
        <c:axId val="199671168"/>
        <c:axId val="199681152"/>
      </c:barChart>
      <c:catAx>
        <c:axId val="199671168"/>
        <c:scaling>
          <c:orientation val="minMax"/>
        </c:scaling>
        <c:delete val="0"/>
        <c:axPos val="b"/>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99681152"/>
        <c:crosses val="autoZero"/>
        <c:auto val="1"/>
        <c:lblAlgn val="ctr"/>
        <c:lblOffset val="100"/>
        <c:tickLblSkip val="1"/>
        <c:noMultiLvlLbl val="0"/>
      </c:catAx>
      <c:valAx>
        <c:axId val="199681152"/>
        <c:scaling>
          <c:orientation val="minMax"/>
          <c:min val="0"/>
        </c:scaling>
        <c:delete val="1"/>
        <c:axPos val="l"/>
        <c:majorGridlines>
          <c:spPr>
            <a:ln>
              <a:noFill/>
              <a:prstDash val="sysDot"/>
            </a:ln>
          </c:spPr>
        </c:majorGridlines>
        <c:numFmt formatCode="0" sourceLinked="1"/>
        <c:majorTickMark val="out"/>
        <c:minorTickMark val="none"/>
        <c:tickLblPos val="nextTo"/>
        <c:crossAx val="199671168"/>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89223346378276"/>
          <c:y val="2.9281024051940385E-2"/>
          <c:w val="0.4836307498258503"/>
          <c:h val="0.86445820254336192"/>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Vnímání vedoucího postavení ČT při zavádění nových technologií pro sledování programu (TRA)</c:v>
                </c:pt>
                <c:pt idx="1">
                  <c:v>Vnímání ČT jako poskytovatele zábavného nebo užitečného obsahu prostřednictvím internetových stránek a mobilních aplikací (TRA)</c:v>
                </c:pt>
                <c:pt idx="2">
                  <c:v>Vnímání ČT jako poskytovatele zábavného nebo užitečného obsahu prostřednictvím internetového archivu iVysílání (TRA)</c:v>
                </c:pt>
              </c:strCache>
            </c:strRef>
          </c:cat>
          <c:val>
            <c:numRef>
              <c:f>List1!$B$2:$B$4</c:f>
              <c:numCache>
                <c:formatCode>General</c:formatCode>
                <c:ptCount val="3"/>
                <c:pt idx="0">
                  <c:v>55</c:v>
                </c:pt>
                <c:pt idx="1">
                  <c:v>63</c:v>
                </c:pt>
                <c:pt idx="2">
                  <c:v>72</c:v>
                </c:pt>
              </c:numCache>
            </c:numRef>
          </c:val>
          <c:extLst>
            <c:ext xmlns:c16="http://schemas.microsoft.com/office/drawing/2014/chart" uri="{C3380CC4-5D6E-409C-BE32-E72D297353CC}">
              <c16:uniqueId val="{00000000-F806-48FF-B6FF-2DB51783CBE7}"/>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Vnímání vedoucího postavení ČT při zavádění nových technologií pro sledování programu (TRA)</c:v>
                </c:pt>
                <c:pt idx="1">
                  <c:v>Vnímání ČT jako poskytovatele zábavného nebo užitečného obsahu prostřednictvím internetových stránek a mobilních aplikací (TRA)</c:v>
                </c:pt>
                <c:pt idx="2">
                  <c:v>Vnímání ČT jako poskytovatele zábavného nebo užitečného obsahu prostřednictvím internetového archivu iVysílání (TRA)</c:v>
                </c:pt>
              </c:strCache>
            </c:strRef>
          </c:cat>
          <c:val>
            <c:numRef>
              <c:f>List1!$C$2:$C$4</c:f>
              <c:numCache>
                <c:formatCode>General</c:formatCode>
                <c:ptCount val="3"/>
                <c:pt idx="0">
                  <c:v>56</c:v>
                </c:pt>
                <c:pt idx="1">
                  <c:v>64</c:v>
                </c:pt>
                <c:pt idx="2">
                  <c:v>74</c:v>
                </c:pt>
              </c:numCache>
            </c:numRef>
          </c:val>
          <c:extLst>
            <c:ext xmlns:c16="http://schemas.microsoft.com/office/drawing/2014/chart" uri="{C3380CC4-5D6E-409C-BE32-E72D297353CC}">
              <c16:uniqueId val="{00000001-F806-48FF-B6FF-2DB51783CBE7}"/>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Vnímání vedoucího postavení ČT při zavádění nových technologií pro sledování programu (TRA)</c:v>
                </c:pt>
                <c:pt idx="1">
                  <c:v>Vnímání ČT jako poskytovatele zábavného nebo užitečného obsahu prostřednictvím internetových stránek a mobilních aplikací (TRA)</c:v>
                </c:pt>
                <c:pt idx="2">
                  <c:v>Vnímání ČT jako poskytovatele zábavného nebo užitečného obsahu prostřednictvím internetového archivu iVysílání (TRA)</c:v>
                </c:pt>
              </c:strCache>
            </c:strRef>
          </c:cat>
          <c:val>
            <c:numRef>
              <c:f>List1!$D$2:$D$4</c:f>
              <c:numCache>
                <c:formatCode>0</c:formatCode>
                <c:ptCount val="3"/>
                <c:pt idx="0">
                  <c:v>58.6</c:v>
                </c:pt>
                <c:pt idx="1">
                  <c:v>62.2</c:v>
                </c:pt>
                <c:pt idx="2">
                  <c:v>71.8</c:v>
                </c:pt>
              </c:numCache>
            </c:numRef>
          </c:val>
          <c:extLst>
            <c:ext xmlns:c16="http://schemas.microsoft.com/office/drawing/2014/chart" uri="{C3380CC4-5D6E-409C-BE32-E72D297353CC}">
              <c16:uniqueId val="{00000002-F806-48FF-B6FF-2DB51783CBE7}"/>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78576027483387"/>
          <c:y val="2.9281024051940385E-2"/>
          <c:w val="0.70181975279452025"/>
          <c:h val="0.86445820254336192"/>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www.ceskatelevize.cz</c:v>
                </c:pt>
                <c:pt idx="1">
                  <c:v>www.ivysilani.cz</c:v>
                </c:pt>
                <c:pt idx="2">
                  <c:v>www.ct24.cz</c:v>
                </c:pt>
                <c:pt idx="3">
                  <c:v>www.ctsport.cz</c:v>
                </c:pt>
                <c:pt idx="4">
                  <c:v>decko.ceskatelevize.cz</c:v>
                </c:pt>
                <c:pt idx="5">
                  <c:v>edu.ceskatelevize.cz*</c:v>
                </c:pt>
                <c:pt idx="6">
                  <c:v>www.ctart.cz**</c:v>
                </c:pt>
              </c:strCache>
            </c:strRef>
          </c:cat>
          <c:val>
            <c:numRef>
              <c:f>List1!$B$2:$B$8</c:f>
              <c:numCache>
                <c:formatCode>#,##0</c:formatCode>
                <c:ptCount val="7"/>
                <c:pt idx="0">
                  <c:v>2652731.0833333335</c:v>
                </c:pt>
                <c:pt idx="1">
                  <c:v>1531887.9166666667</c:v>
                </c:pt>
                <c:pt idx="2">
                  <c:v>1092828.75</c:v>
                </c:pt>
                <c:pt idx="3">
                  <c:v>628448.91666666663</c:v>
                </c:pt>
                <c:pt idx="4">
                  <c:v>265546.08333333331</c:v>
                </c:pt>
                <c:pt idx="5">
                  <c:v>142482</c:v>
                </c:pt>
                <c:pt idx="6">
                  <c:v>46931.083333333336</c:v>
                </c:pt>
              </c:numCache>
            </c:numRef>
          </c:val>
          <c:extLst>
            <c:ext xmlns:c16="http://schemas.microsoft.com/office/drawing/2014/chart" uri="{C3380CC4-5D6E-409C-BE32-E72D297353CC}">
              <c16:uniqueId val="{00000000-C016-4A8A-BA26-7F59350EC1A3}"/>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www.ceskatelevize.cz</c:v>
                </c:pt>
                <c:pt idx="1">
                  <c:v>www.ivysilani.cz</c:v>
                </c:pt>
                <c:pt idx="2">
                  <c:v>www.ct24.cz</c:v>
                </c:pt>
                <c:pt idx="3">
                  <c:v>www.ctsport.cz</c:v>
                </c:pt>
                <c:pt idx="4">
                  <c:v>decko.ceskatelevize.cz</c:v>
                </c:pt>
                <c:pt idx="5">
                  <c:v>edu.ceskatelevize.cz*</c:v>
                </c:pt>
                <c:pt idx="6">
                  <c:v>www.ctart.cz**</c:v>
                </c:pt>
              </c:strCache>
            </c:strRef>
          </c:cat>
          <c:val>
            <c:numRef>
              <c:f>List1!$C$2:$C$8</c:f>
              <c:numCache>
                <c:formatCode>#,##0</c:formatCode>
                <c:ptCount val="7"/>
                <c:pt idx="0">
                  <c:v>2792493.5833333335</c:v>
                </c:pt>
                <c:pt idx="1">
                  <c:v>1441217.6666666667</c:v>
                </c:pt>
                <c:pt idx="2">
                  <c:v>1330189.0833333333</c:v>
                </c:pt>
                <c:pt idx="3">
                  <c:v>731746.83333333337</c:v>
                </c:pt>
                <c:pt idx="4">
                  <c:v>267660.25</c:v>
                </c:pt>
                <c:pt idx="5">
                  <c:v>172005.75</c:v>
                </c:pt>
                <c:pt idx="6">
                  <c:v>39752.416666666664</c:v>
                </c:pt>
              </c:numCache>
            </c:numRef>
          </c:val>
          <c:extLst>
            <c:ext xmlns:c16="http://schemas.microsoft.com/office/drawing/2014/chart" uri="{C3380CC4-5D6E-409C-BE32-E72D297353CC}">
              <c16:uniqueId val="{00000001-C016-4A8A-BA26-7F59350EC1A3}"/>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www.ceskatelevize.cz</c:v>
                </c:pt>
                <c:pt idx="1">
                  <c:v>www.ivysilani.cz</c:v>
                </c:pt>
                <c:pt idx="2">
                  <c:v>www.ct24.cz</c:v>
                </c:pt>
                <c:pt idx="3">
                  <c:v>www.ctsport.cz</c:v>
                </c:pt>
                <c:pt idx="4">
                  <c:v>decko.ceskatelevize.cz</c:v>
                </c:pt>
                <c:pt idx="5">
                  <c:v>edu.ceskatelevize.cz*</c:v>
                </c:pt>
                <c:pt idx="6">
                  <c:v>www.ctart.cz**</c:v>
                </c:pt>
              </c:strCache>
            </c:strRef>
          </c:cat>
          <c:val>
            <c:numRef>
              <c:f>List1!$D$2:$D$8</c:f>
              <c:numCache>
                <c:formatCode>#,##0</c:formatCode>
                <c:ptCount val="7"/>
                <c:pt idx="0">
                  <c:v>2845201.916666667</c:v>
                </c:pt>
                <c:pt idx="1">
                  <c:v>1118665.05</c:v>
                </c:pt>
                <c:pt idx="2">
                  <c:v>782313.8666666674</c:v>
                </c:pt>
                <c:pt idx="3">
                  <c:v>624693.38333333319</c:v>
                </c:pt>
                <c:pt idx="4">
                  <c:v>260924.46666666665</c:v>
                </c:pt>
                <c:pt idx="5">
                  <c:v>122891.58333333317</c:v>
                </c:pt>
                <c:pt idx="6">
                  <c:v>54615.916666666701</c:v>
                </c:pt>
              </c:numCache>
            </c:numRef>
          </c:val>
          <c:extLst>
            <c:ext xmlns:c16="http://schemas.microsoft.com/office/drawing/2014/chart" uri="{C3380CC4-5D6E-409C-BE32-E72D297353CC}">
              <c16:uniqueId val="{00000002-C016-4A8A-BA26-7F59350EC1A3}"/>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in val="0"/>
        </c:scaling>
        <c:delete val="1"/>
        <c:axPos val="t"/>
        <c:numFmt formatCode="#,##0"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79719924173576"/>
          <c:y val="6.9665767263978703E-2"/>
          <c:w val="0.72669119203461541"/>
          <c:h val="0.8248816051947792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7F81-4968-9737-CBE44D057B50}"/>
              </c:ext>
            </c:extLst>
          </c:dPt>
          <c:dPt>
            <c:idx val="1"/>
            <c:invertIfNegative val="0"/>
            <c:bubble3D val="0"/>
            <c:extLst>
              <c:ext xmlns:c16="http://schemas.microsoft.com/office/drawing/2014/chart" uri="{C3380CC4-5D6E-409C-BE32-E72D297353CC}">
                <c16:uniqueId val="{00000001-7F81-4968-9737-CBE44D057B50}"/>
              </c:ext>
            </c:extLst>
          </c:dPt>
          <c:dPt>
            <c:idx val="2"/>
            <c:invertIfNegative val="0"/>
            <c:bubble3D val="0"/>
            <c:extLst>
              <c:ext xmlns:c16="http://schemas.microsoft.com/office/drawing/2014/chart" uri="{C3380CC4-5D6E-409C-BE32-E72D297353CC}">
                <c16:uniqueId val="{00000002-7F81-4968-9737-CBE44D057B50}"/>
              </c:ext>
            </c:extLst>
          </c:dPt>
          <c:dPt>
            <c:idx val="4"/>
            <c:invertIfNegative val="0"/>
            <c:bubble3D val="0"/>
            <c:extLst>
              <c:ext xmlns:c16="http://schemas.microsoft.com/office/drawing/2014/chart" uri="{C3380CC4-5D6E-409C-BE32-E72D297353CC}">
                <c16:uniqueId val="{00000003-7F81-4968-9737-CBE44D057B50}"/>
              </c:ext>
            </c:extLst>
          </c:dPt>
          <c:dPt>
            <c:idx val="5"/>
            <c:invertIfNegative val="0"/>
            <c:bubble3D val="0"/>
            <c:extLst>
              <c:ext xmlns:c16="http://schemas.microsoft.com/office/drawing/2014/chart" uri="{C3380CC4-5D6E-409C-BE32-E72D297353CC}">
                <c16:uniqueId val="{00000004-7F81-4968-9737-CBE44D057B50}"/>
              </c:ext>
            </c:extLst>
          </c:dPt>
          <c:dPt>
            <c:idx val="6"/>
            <c:invertIfNegative val="0"/>
            <c:bubble3D val="0"/>
            <c:extLst>
              <c:ext xmlns:c16="http://schemas.microsoft.com/office/drawing/2014/chart" uri="{C3380CC4-5D6E-409C-BE32-E72D297353CC}">
                <c16:uniqueId val="{00000005-7F81-4968-9737-CBE44D057B50}"/>
              </c:ext>
            </c:extLst>
          </c:dPt>
          <c:dPt>
            <c:idx val="7"/>
            <c:invertIfNegative val="0"/>
            <c:bubble3D val="0"/>
            <c:extLst>
              <c:ext xmlns:c16="http://schemas.microsoft.com/office/drawing/2014/chart" uri="{C3380CC4-5D6E-409C-BE32-E72D297353CC}">
                <c16:uniqueId val="{00000006-7F81-4968-9737-CBE44D057B50}"/>
              </c:ext>
            </c:extLst>
          </c:dPt>
          <c:dPt>
            <c:idx val="9"/>
            <c:invertIfNegative val="0"/>
            <c:bubble3D val="0"/>
            <c:extLst>
              <c:ext xmlns:c16="http://schemas.microsoft.com/office/drawing/2014/chart" uri="{C3380CC4-5D6E-409C-BE32-E72D297353CC}">
                <c16:uniqueId val="{00000007-7F81-4968-9737-CBE44D057B50}"/>
              </c:ext>
            </c:extLst>
          </c:dPt>
          <c:dPt>
            <c:idx val="10"/>
            <c:invertIfNegative val="0"/>
            <c:bubble3D val="0"/>
            <c:extLst>
              <c:ext xmlns:c16="http://schemas.microsoft.com/office/drawing/2014/chart" uri="{C3380CC4-5D6E-409C-BE32-E72D297353CC}">
                <c16:uniqueId val="{00000008-7F81-4968-9737-CBE44D057B50}"/>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7F81-4968-9737-CBE44D057B50}"/>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iVysílání</c:v>
                </c:pt>
                <c:pt idx="1">
                  <c:v>ČT24</c:v>
                </c:pt>
                <c:pt idx="2">
                  <c:v>ČT sport</c:v>
                </c:pt>
              </c:strCache>
            </c:strRef>
          </c:cat>
          <c:val>
            <c:numRef>
              <c:f>List1!$B$2:$B$4</c:f>
              <c:numCache>
                <c:formatCode>#,##0</c:formatCode>
                <c:ptCount val="3"/>
                <c:pt idx="0">
                  <c:v>184985</c:v>
                </c:pt>
                <c:pt idx="1">
                  <c:v>52310</c:v>
                </c:pt>
                <c:pt idx="2">
                  <c:v>118430</c:v>
                </c:pt>
              </c:numCache>
            </c:numRef>
          </c:val>
          <c:extLst>
            <c:ext xmlns:c16="http://schemas.microsoft.com/office/drawing/2014/chart" uri="{C3380CC4-5D6E-409C-BE32-E72D297353CC}">
              <c16:uniqueId val="{00000009-7F81-4968-9737-CBE44D057B50}"/>
            </c:ext>
          </c:extLst>
        </c:ser>
        <c:ser>
          <c:idx val="1"/>
          <c:order val="1"/>
          <c:tx>
            <c:strRef>
              <c:f>List1!$C$1</c:f>
              <c:strCache>
                <c:ptCount val="1"/>
                <c:pt idx="0">
                  <c:v>2022</c:v>
                </c:pt>
              </c:strCache>
            </c:strRef>
          </c:tx>
          <c:spPr>
            <a:solidFill>
              <a:srgbClr val="6D7F95"/>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iVysílání</c:v>
                </c:pt>
                <c:pt idx="1">
                  <c:v>ČT24</c:v>
                </c:pt>
                <c:pt idx="2">
                  <c:v>ČT sport</c:v>
                </c:pt>
              </c:strCache>
            </c:strRef>
          </c:cat>
          <c:val>
            <c:numRef>
              <c:f>List1!$C$2:$C$4</c:f>
              <c:numCache>
                <c:formatCode>#,##0</c:formatCode>
                <c:ptCount val="3"/>
                <c:pt idx="0">
                  <c:v>171491</c:v>
                </c:pt>
                <c:pt idx="1">
                  <c:v>54415</c:v>
                </c:pt>
                <c:pt idx="2">
                  <c:v>119916</c:v>
                </c:pt>
              </c:numCache>
            </c:numRef>
          </c:val>
          <c:extLst>
            <c:ext xmlns:c16="http://schemas.microsoft.com/office/drawing/2014/chart" uri="{C3380CC4-5D6E-409C-BE32-E72D297353CC}">
              <c16:uniqueId val="{0000000A-3496-4688-8753-3C967BC8B4DA}"/>
            </c:ext>
          </c:extLst>
        </c:ser>
        <c:ser>
          <c:idx val="2"/>
          <c:order val="2"/>
          <c:tx>
            <c:strRef>
              <c:f>List1!$D$1</c:f>
              <c:strCache>
                <c:ptCount val="1"/>
                <c:pt idx="0">
                  <c:v>2021</c:v>
                </c:pt>
              </c:strCache>
            </c:strRef>
          </c:tx>
          <c:spPr>
            <a:solidFill>
              <a:srgbClr val="B5BEC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iVysílání</c:v>
                </c:pt>
                <c:pt idx="1">
                  <c:v>ČT24</c:v>
                </c:pt>
                <c:pt idx="2">
                  <c:v>ČT sport</c:v>
                </c:pt>
              </c:strCache>
            </c:strRef>
          </c:cat>
          <c:val>
            <c:numRef>
              <c:f>List1!$D$2:$D$4</c:f>
              <c:numCache>
                <c:formatCode>#,##0</c:formatCode>
                <c:ptCount val="3"/>
                <c:pt idx="0">
                  <c:v>135583</c:v>
                </c:pt>
                <c:pt idx="1">
                  <c:v>63417</c:v>
                </c:pt>
                <c:pt idx="2">
                  <c:v>105500</c:v>
                </c:pt>
              </c:numCache>
            </c:numRef>
          </c:val>
          <c:extLst>
            <c:ext xmlns:c16="http://schemas.microsoft.com/office/drawing/2014/chart" uri="{C3380CC4-5D6E-409C-BE32-E72D297353CC}">
              <c16:uniqueId val="{00000009-AAE9-4612-981B-7FA415A3C216}"/>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txPr>
          <a:bodyPr/>
          <a:lstStyle/>
          <a:p>
            <a:pPr>
              <a:defRPr sz="1200" b="1"/>
            </a:pPr>
            <a:endParaRPr lang="cs-CZ"/>
          </a:p>
        </c:txPr>
        <c:crossAx val="103117568"/>
        <c:crosses val="autoZero"/>
        <c:auto val="1"/>
        <c:lblAlgn val="ctr"/>
        <c:lblOffset val="100"/>
        <c:tickLblSkip val="1"/>
        <c:noMultiLvlLbl val="0"/>
      </c:catAx>
      <c:valAx>
        <c:axId val="103117568"/>
        <c:scaling>
          <c:orientation val="minMax"/>
          <c:max val="20000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37650819710994554"/>
          <c:y val="0.91168589243752973"/>
          <c:w val="0.2527209963645945"/>
          <c:h val="7.3792151089461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4759765597684"/>
          <c:y val="6.9808279412173505E-2"/>
          <c:w val="0.44601110473979377"/>
          <c:h val="0.82656600293357274"/>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Průměrný čas strávený sledováním internetového archivu iVysílání ČT</c:v>
                </c:pt>
                <c:pt idx="1">
                  <c:v>Průměrný čas strávený sledováním živého vysílání ČT na internetu</c:v>
                </c:pt>
                <c:pt idx="2">
                  <c:v>Průměrný čas strávený sledováním vysílání ČT24 na internetu</c:v>
                </c:pt>
                <c:pt idx="3">
                  <c:v>Průměrný čas strávený sledováním vysílání ČT sport na internetu</c:v>
                </c:pt>
                <c:pt idx="4">
                  <c:v>Průměrný čas strávený sledováním HbbTV ČT</c:v>
                </c:pt>
              </c:strCache>
            </c:strRef>
          </c:cat>
          <c:val>
            <c:numRef>
              <c:f>List1!$B$2:$B$6</c:f>
              <c:numCache>
                <c:formatCode>General</c:formatCode>
                <c:ptCount val="5"/>
                <c:pt idx="0">
                  <c:v>29</c:v>
                </c:pt>
                <c:pt idx="1">
                  <c:v>14</c:v>
                </c:pt>
                <c:pt idx="2">
                  <c:v>3</c:v>
                </c:pt>
                <c:pt idx="3">
                  <c:v>5</c:v>
                </c:pt>
                <c:pt idx="4">
                  <c:v>21</c:v>
                </c:pt>
              </c:numCache>
            </c:numRef>
          </c:val>
          <c:extLst>
            <c:ext xmlns:c16="http://schemas.microsoft.com/office/drawing/2014/chart" uri="{C3380CC4-5D6E-409C-BE32-E72D297353CC}">
              <c16:uniqueId val="{00000000-F986-4B66-A837-07FF64961AA6}"/>
            </c:ext>
          </c:extLst>
        </c:ser>
        <c:ser>
          <c:idx val="1"/>
          <c:order val="1"/>
          <c:tx>
            <c:strRef>
              <c:f>List1!$C$1</c:f>
              <c:strCache>
                <c:ptCount val="1"/>
                <c:pt idx="0">
                  <c:v>2022</c:v>
                </c:pt>
              </c:strCache>
            </c:strRef>
          </c:tx>
          <c:spPr>
            <a:solidFill>
              <a:srgbClr val="6D7F95"/>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Průměrný čas strávený sledováním internetového archivu iVysílání ČT</c:v>
                </c:pt>
                <c:pt idx="1">
                  <c:v>Průměrný čas strávený sledováním živého vysílání ČT na internetu</c:v>
                </c:pt>
                <c:pt idx="2">
                  <c:v>Průměrný čas strávený sledováním vysílání ČT24 na internetu</c:v>
                </c:pt>
                <c:pt idx="3">
                  <c:v>Průměrný čas strávený sledováním vysílání ČT sport na internetu</c:v>
                </c:pt>
                <c:pt idx="4">
                  <c:v>Průměrný čas strávený sledováním HbbTV ČT</c:v>
                </c:pt>
              </c:strCache>
            </c:strRef>
          </c:cat>
          <c:val>
            <c:numRef>
              <c:f>List1!$C$2:$C$6</c:f>
              <c:numCache>
                <c:formatCode>General</c:formatCode>
                <c:ptCount val="5"/>
                <c:pt idx="0">
                  <c:v>26</c:v>
                </c:pt>
                <c:pt idx="1">
                  <c:v>17</c:v>
                </c:pt>
                <c:pt idx="2">
                  <c:v>0.3</c:v>
                </c:pt>
                <c:pt idx="3">
                  <c:v>7</c:v>
                </c:pt>
                <c:pt idx="4">
                  <c:v>12</c:v>
                </c:pt>
              </c:numCache>
            </c:numRef>
          </c:val>
          <c:extLst>
            <c:ext xmlns:c16="http://schemas.microsoft.com/office/drawing/2014/chart" uri="{C3380CC4-5D6E-409C-BE32-E72D297353CC}">
              <c16:uniqueId val="{00000001-F986-4B66-A837-07FF64961AA6}"/>
            </c:ext>
          </c:extLst>
        </c:ser>
        <c:ser>
          <c:idx val="2"/>
          <c:order val="2"/>
          <c:tx>
            <c:strRef>
              <c:f>List1!$D$1</c:f>
              <c:strCache>
                <c:ptCount val="1"/>
                <c:pt idx="0">
                  <c:v>Ø 2018-2021</c:v>
                </c:pt>
              </c:strCache>
            </c:strRef>
          </c:tx>
          <c:spPr>
            <a:solidFill>
              <a:srgbClr val="B5BEC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List1!$A$2:$A$6</c:f>
              <c:strCache>
                <c:ptCount val="5"/>
                <c:pt idx="0">
                  <c:v>Průměrný čas strávený sledováním internetového archivu iVysílání ČT</c:v>
                </c:pt>
                <c:pt idx="1">
                  <c:v>Průměrný čas strávený sledováním živého vysílání ČT na internetu</c:v>
                </c:pt>
                <c:pt idx="2">
                  <c:v>Průměrný čas strávený sledováním vysílání ČT24 na internetu</c:v>
                </c:pt>
                <c:pt idx="3">
                  <c:v>Průměrný čas strávený sledováním vysílání ČT sport na internetu</c:v>
                </c:pt>
                <c:pt idx="4">
                  <c:v>Průměrný čas strávený sledováním HbbTV ČT</c:v>
                </c:pt>
              </c:strCache>
            </c:strRef>
          </c:cat>
          <c:val>
            <c:numRef>
              <c:f>List1!$D$2:$D$6</c:f>
              <c:numCache>
                <c:formatCode>0</c:formatCode>
                <c:ptCount val="5"/>
                <c:pt idx="0">
                  <c:v>24.25</c:v>
                </c:pt>
                <c:pt idx="1">
                  <c:v>13.25</c:v>
                </c:pt>
                <c:pt idx="2" formatCode="0.0">
                  <c:v>0.27500000000000002</c:v>
                </c:pt>
                <c:pt idx="3">
                  <c:v>5.25</c:v>
                </c:pt>
                <c:pt idx="4">
                  <c:v>7.25</c:v>
                </c:pt>
              </c:numCache>
            </c:numRef>
          </c:val>
          <c:extLst>
            <c:ext xmlns:c16="http://schemas.microsoft.com/office/drawing/2014/chart" uri="{C3380CC4-5D6E-409C-BE32-E72D297353CC}">
              <c16:uniqueId val="{00000002-F986-4B66-A837-07FF64961AA6}"/>
            </c:ext>
          </c:extLst>
        </c:ser>
        <c:dLbls>
          <c:showLegendKey val="0"/>
          <c:showVal val="0"/>
          <c:showCatName val="0"/>
          <c:showSerName val="0"/>
          <c:showPercent val="0"/>
          <c:showBubbleSize val="0"/>
        </c:dLbls>
        <c:gapWidth val="65"/>
        <c:overlap val="-20"/>
        <c:axId val="136401664"/>
        <c:axId val="136403200"/>
      </c:barChart>
      <c:catAx>
        <c:axId val="136401664"/>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tickLblSkip val="1"/>
        <c:noMultiLvlLbl val="0"/>
      </c:catAx>
      <c:valAx>
        <c:axId val="136403200"/>
        <c:scaling>
          <c:orientation val="minMax"/>
        </c:scaling>
        <c:delete val="1"/>
        <c:axPos val="t"/>
        <c:numFmt formatCode="General" sourceLinked="1"/>
        <c:majorTickMark val="out"/>
        <c:minorTickMark val="none"/>
        <c:tickLblPos val="nextTo"/>
        <c:crossAx val="136401664"/>
        <c:crosses val="autoZero"/>
        <c:crossBetween val="between"/>
      </c:valAx>
      <c:spPr>
        <a:noFill/>
        <a:ln w="25400">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2020</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28EB-40A7-84F7-883E90522DE4}"/>
              </c:ext>
            </c:extLst>
          </c:dPt>
          <c:dPt>
            <c:idx val="1"/>
            <c:invertIfNegative val="0"/>
            <c:bubble3D val="0"/>
            <c:spPr>
              <a:solidFill>
                <a:srgbClr val="FF66FF"/>
              </a:solidFill>
            </c:spPr>
            <c:extLst>
              <c:ext xmlns:c16="http://schemas.microsoft.com/office/drawing/2014/chart" uri="{C3380CC4-5D6E-409C-BE32-E72D297353CC}">
                <c16:uniqueId val="{00000006-4180-40AB-9C30-AF4187307351}"/>
              </c:ext>
            </c:extLst>
          </c:dPt>
          <c:dPt>
            <c:idx val="2"/>
            <c:invertIfNegative val="0"/>
            <c:bubble3D val="0"/>
            <c:spPr>
              <a:solidFill>
                <a:srgbClr val="A6A6A6"/>
              </a:solidFill>
            </c:spPr>
            <c:extLst>
              <c:ext xmlns:c16="http://schemas.microsoft.com/office/drawing/2014/chart" uri="{C3380CC4-5D6E-409C-BE32-E72D297353CC}">
                <c16:uniqueId val="{00000002-28EB-40A7-84F7-883E90522DE4}"/>
              </c:ext>
            </c:extLst>
          </c:dPt>
          <c:dPt>
            <c:idx val="5"/>
            <c:invertIfNegative val="0"/>
            <c:bubble3D val="0"/>
            <c:extLst>
              <c:ext xmlns:c16="http://schemas.microsoft.com/office/drawing/2014/chart" uri="{C3380CC4-5D6E-409C-BE32-E72D297353CC}">
                <c16:uniqueId val="{00000003-28EB-40A7-84F7-883E90522DE4}"/>
              </c:ext>
            </c:extLst>
          </c:dPt>
          <c:dPt>
            <c:idx val="7"/>
            <c:invertIfNegative val="0"/>
            <c:bubble3D val="0"/>
            <c:extLst>
              <c:ext xmlns:c16="http://schemas.microsoft.com/office/drawing/2014/chart" uri="{C3380CC4-5D6E-409C-BE32-E72D297353CC}">
                <c16:uniqueId val="{00000005-28EB-40A7-84F7-883E90522DE4}"/>
              </c:ext>
            </c:extLst>
          </c:dPt>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List1!$A$2:$A$17</c:f>
              <c:strCache>
                <c:ptCount val="16"/>
                <c:pt idx="0">
                  <c:v>NRK Super (Norsko)</c:v>
                </c:pt>
                <c:pt idx="1">
                  <c:v>ČT :D (Česká republika)</c:v>
                </c:pt>
                <c:pt idx="2">
                  <c:v>SVT Barn (Švédsko)</c:v>
                </c:pt>
                <c:pt idx="3">
                  <c:v>Ketnet (Belgie)</c:v>
                </c:pt>
                <c:pt idx="4">
                  <c:v>KIKA (Německo)</c:v>
                </c:pt>
                <c:pt idx="5">
                  <c:v>cbeebies (Velká Británie)</c:v>
                </c:pt>
                <c:pt idx="6">
                  <c:v>Clan (Španělsko)</c:v>
                </c:pt>
                <c:pt idx="7">
                  <c:v>France 4 (Francie)</c:v>
                </c:pt>
                <c:pt idx="8">
                  <c:v>Rai Yoyo (Itálie)</c:v>
                </c:pt>
                <c:pt idx="9">
                  <c:v>Ouftivi (Belgie)</c:v>
                </c:pt>
                <c:pt idx="10">
                  <c:v>M2 (Maďarsko)</c:v>
                </c:pt>
                <c:pt idx="11">
                  <c:v>TVP ABC (Polsko)</c:v>
                </c:pt>
                <c:pt idx="12">
                  <c:v>CBBC (Velká Británie)</c:v>
                </c:pt>
                <c:pt idx="13">
                  <c:v>RTÉ jr (Irsko)</c:v>
                </c:pt>
                <c:pt idx="14">
                  <c:v>Rai Gulp (Itálie)</c:v>
                </c:pt>
                <c:pt idx="15">
                  <c:v>RTP2 (Portugalsko)</c:v>
                </c:pt>
              </c:strCache>
            </c:strRef>
          </c:cat>
          <c:val>
            <c:numRef>
              <c:f>List1!$B$2:$B$17</c:f>
              <c:numCache>
                <c:formatCode>0.0</c:formatCode>
                <c:ptCount val="16"/>
                <c:pt idx="0">
                  <c:v>32.799999999999997</c:v>
                </c:pt>
                <c:pt idx="1">
                  <c:v>30.5</c:v>
                </c:pt>
                <c:pt idx="2">
                  <c:v>24.9</c:v>
                </c:pt>
                <c:pt idx="3" formatCode="General">
                  <c:v>16.899999999999999</c:v>
                </c:pt>
                <c:pt idx="4">
                  <c:v>11.5</c:v>
                </c:pt>
                <c:pt idx="5">
                  <c:v>11.4</c:v>
                </c:pt>
                <c:pt idx="6">
                  <c:v>8.1</c:v>
                </c:pt>
                <c:pt idx="7">
                  <c:v>7</c:v>
                </c:pt>
                <c:pt idx="8">
                  <c:v>6</c:v>
                </c:pt>
                <c:pt idx="9">
                  <c:v>4.9000000000000004</c:v>
                </c:pt>
                <c:pt idx="10">
                  <c:v>3.7</c:v>
                </c:pt>
                <c:pt idx="11">
                  <c:v>3.6</c:v>
                </c:pt>
                <c:pt idx="12">
                  <c:v>2.6</c:v>
                </c:pt>
                <c:pt idx="13">
                  <c:v>2.4</c:v>
                </c:pt>
                <c:pt idx="14">
                  <c:v>1.2</c:v>
                </c:pt>
                <c:pt idx="15">
                  <c:v>1</c:v>
                </c:pt>
              </c:numCache>
            </c:numRef>
          </c:val>
          <c:extLst>
            <c:ext xmlns:c16="http://schemas.microsoft.com/office/drawing/2014/chart" uri="{C3380CC4-5D6E-409C-BE32-E72D297353CC}">
              <c16:uniqueId val="{00000006-28EB-40A7-84F7-883E90522DE4}"/>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200" b="1"/>
            </a:pPr>
            <a:endParaRPr lang="cs-CZ"/>
          </a:p>
        </c:txPr>
        <c:crossAx val="168028416"/>
        <c:crosses val="autoZero"/>
        <c:auto val="1"/>
        <c:lblAlgn val="ctr"/>
        <c:lblOffset val="100"/>
        <c:tickLblSkip val="1"/>
        <c:noMultiLvlLbl val="0"/>
      </c:catAx>
      <c:valAx>
        <c:axId val="168028416"/>
        <c:scaling>
          <c:orientation val="minMax"/>
        </c:scaling>
        <c:delete val="1"/>
        <c:axPos val="t"/>
        <c:majorGridlines>
          <c:spPr>
            <a:ln>
              <a:noFill/>
              <a:prstDash val="sysDot"/>
            </a:ln>
          </c:spPr>
        </c:majorGridlines>
        <c:numFmt formatCode="0" sourceLinked="0"/>
        <c:majorTickMark val="out"/>
        <c:minorTickMark val="none"/>
        <c:tickLblPos val="nextTo"/>
        <c:crossAx val="168026880"/>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7788913374769"/>
          <c:y val="0.22886110263680204"/>
          <c:w val="0.9262972884202314"/>
          <c:h val="0.67948322409968187"/>
        </c:manualLayout>
      </c:layout>
      <c:barChart>
        <c:barDir val="col"/>
        <c:grouping val="stacked"/>
        <c:varyColors val="0"/>
        <c:ser>
          <c:idx val="0"/>
          <c:order val="0"/>
          <c:tx>
            <c:strRef>
              <c:f>List1!$B$1</c:f>
              <c:strCache>
                <c:ptCount val="1"/>
                <c:pt idx="0">
                  <c:v>4-14 let</c:v>
                </c:pt>
              </c:strCache>
            </c:strRef>
          </c:tx>
          <c:spPr>
            <a:solidFill>
              <a:srgbClr val="293315"/>
            </a:solidFill>
            <a:ln w="23050">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3C-4F33-9B73-CD173A796F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3C-4F33-9B73-CD173A796FCA}"/>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List1!$B$2:$B$3</c:f>
              <c:numCache>
                <c:formatCode>0</c:formatCode>
                <c:ptCount val="2"/>
                <c:pt idx="0">
                  <c:v>8</c:v>
                </c:pt>
                <c:pt idx="1">
                  <c:v>5</c:v>
                </c:pt>
              </c:numCache>
            </c:numRef>
          </c:val>
          <c:extLst>
            <c:ext xmlns:c16="http://schemas.microsoft.com/office/drawing/2014/chart" uri="{C3380CC4-5D6E-409C-BE32-E72D297353CC}">
              <c16:uniqueId val="{00000002-0A3C-4F33-9B73-CD173A796FCA}"/>
            </c:ext>
          </c:extLst>
        </c:ser>
        <c:ser>
          <c:idx val="1"/>
          <c:order val="1"/>
          <c:tx>
            <c:strRef>
              <c:f>List1!$C$1</c:f>
              <c:strCache>
                <c:ptCount val="1"/>
                <c:pt idx="0">
                  <c:v>15-24 let</c:v>
                </c:pt>
              </c:strCache>
            </c:strRef>
          </c:tx>
          <c:spPr>
            <a:solidFill>
              <a:schemeClr val="accent3">
                <a:lumMod val="50000"/>
              </a:schemeClr>
            </a:solidFill>
            <a:ln>
              <a:no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3C-4F33-9B73-CD173A796FCA}"/>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3C-4F33-9B73-CD173A796FCA}"/>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List1!$C$2:$C$3</c:f>
              <c:numCache>
                <c:formatCode>0</c:formatCode>
                <c:ptCount val="2"/>
                <c:pt idx="0">
                  <c:v>8</c:v>
                </c:pt>
                <c:pt idx="1">
                  <c:v>1</c:v>
                </c:pt>
              </c:numCache>
            </c:numRef>
          </c:val>
          <c:extLst>
            <c:ext xmlns:c16="http://schemas.microsoft.com/office/drawing/2014/chart" uri="{C3380CC4-5D6E-409C-BE32-E72D297353CC}">
              <c16:uniqueId val="{00000005-0A3C-4F33-9B73-CD173A796FCA}"/>
            </c:ext>
          </c:extLst>
        </c:ser>
        <c:ser>
          <c:idx val="2"/>
          <c:order val="2"/>
          <c:tx>
            <c:strRef>
              <c:f>List1!$D$1</c:f>
              <c:strCache>
                <c:ptCount val="1"/>
                <c:pt idx="0">
                  <c:v>25-34 let</c:v>
                </c:pt>
              </c:strCache>
            </c:strRef>
          </c:tx>
          <c:spPr>
            <a:solidFill>
              <a:schemeClr val="accent3">
                <a:lumMod val="75000"/>
              </a:schemeClr>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3C-4F33-9B73-CD173A796F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3C-4F33-9B73-CD173A796FCA}"/>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List1!$D$2:$D$3</c:f>
              <c:numCache>
                <c:formatCode>0</c:formatCode>
                <c:ptCount val="2"/>
                <c:pt idx="0">
                  <c:v>13</c:v>
                </c:pt>
                <c:pt idx="1">
                  <c:v>4</c:v>
                </c:pt>
              </c:numCache>
            </c:numRef>
          </c:val>
          <c:extLst>
            <c:ext xmlns:c16="http://schemas.microsoft.com/office/drawing/2014/chart" uri="{C3380CC4-5D6E-409C-BE32-E72D297353CC}">
              <c16:uniqueId val="{00000008-0A3C-4F33-9B73-CD173A796FCA}"/>
            </c:ext>
          </c:extLst>
        </c:ser>
        <c:ser>
          <c:idx val="3"/>
          <c:order val="3"/>
          <c:tx>
            <c:strRef>
              <c:f>List1!$E$1</c:f>
              <c:strCache>
                <c:ptCount val="1"/>
                <c:pt idx="0">
                  <c:v>35-44 let</c:v>
                </c:pt>
              </c:strCache>
            </c:strRef>
          </c:tx>
          <c:spPr>
            <a:solidFill>
              <a:schemeClr val="accent3"/>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3C-4F33-9B73-CD173A796F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3C-4F33-9B73-CD173A796FCA}"/>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List1!$E$2:$E$3</c:f>
              <c:numCache>
                <c:formatCode>0</c:formatCode>
                <c:ptCount val="2"/>
                <c:pt idx="0">
                  <c:v>20</c:v>
                </c:pt>
                <c:pt idx="1">
                  <c:v>10</c:v>
                </c:pt>
              </c:numCache>
            </c:numRef>
          </c:val>
          <c:extLst>
            <c:ext xmlns:c16="http://schemas.microsoft.com/office/drawing/2014/chart" uri="{C3380CC4-5D6E-409C-BE32-E72D297353CC}">
              <c16:uniqueId val="{0000000B-0A3C-4F33-9B73-CD173A796FCA}"/>
            </c:ext>
          </c:extLst>
        </c:ser>
        <c:ser>
          <c:idx val="4"/>
          <c:order val="4"/>
          <c:tx>
            <c:strRef>
              <c:f>List1!$F$1</c:f>
              <c:strCache>
                <c:ptCount val="1"/>
                <c:pt idx="0">
                  <c:v>45-54 let</c:v>
                </c:pt>
              </c:strCache>
            </c:strRef>
          </c:tx>
          <c:spPr>
            <a:solidFill>
              <a:srgbClr val="00B0F0"/>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A3C-4F33-9B73-CD173A796F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A3C-4F33-9B73-CD173A796FCA}"/>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List1!$F$2:$F$3</c:f>
              <c:numCache>
                <c:formatCode>0</c:formatCode>
                <c:ptCount val="2"/>
                <c:pt idx="0">
                  <c:v>24</c:v>
                </c:pt>
                <c:pt idx="1">
                  <c:v>17</c:v>
                </c:pt>
              </c:numCache>
            </c:numRef>
          </c:val>
          <c:extLst>
            <c:ext xmlns:c16="http://schemas.microsoft.com/office/drawing/2014/chart" uri="{C3380CC4-5D6E-409C-BE32-E72D297353CC}">
              <c16:uniqueId val="{0000000E-0A3C-4F33-9B73-CD173A796FCA}"/>
            </c:ext>
          </c:extLst>
        </c:ser>
        <c:ser>
          <c:idx val="5"/>
          <c:order val="5"/>
          <c:tx>
            <c:strRef>
              <c:f>List1!$G$1</c:f>
              <c:strCache>
                <c:ptCount val="1"/>
                <c:pt idx="0">
                  <c:v>55-64 let</c:v>
                </c:pt>
              </c:strCache>
            </c:strRef>
          </c:tx>
          <c:spPr>
            <a:solidFill>
              <a:srgbClr val="0070C0"/>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A3C-4F33-9B73-CD173A796F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A3C-4F33-9B73-CD173A796FCA}"/>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List1!$G$2:$G$3</c:f>
              <c:numCache>
                <c:formatCode>0</c:formatCode>
                <c:ptCount val="2"/>
                <c:pt idx="0">
                  <c:v>15</c:v>
                </c:pt>
                <c:pt idx="1">
                  <c:v>18</c:v>
                </c:pt>
              </c:numCache>
            </c:numRef>
          </c:val>
          <c:extLst>
            <c:ext xmlns:c16="http://schemas.microsoft.com/office/drawing/2014/chart" uri="{C3380CC4-5D6E-409C-BE32-E72D297353CC}">
              <c16:uniqueId val="{00000011-0A3C-4F33-9B73-CD173A796FCA}"/>
            </c:ext>
          </c:extLst>
        </c:ser>
        <c:ser>
          <c:idx val="6"/>
          <c:order val="6"/>
          <c:tx>
            <c:strRef>
              <c:f>List1!$H$1</c:f>
              <c:strCache>
                <c:ptCount val="1"/>
                <c:pt idx="0">
                  <c:v>65+</c:v>
                </c:pt>
              </c:strCache>
            </c:strRef>
          </c:tx>
          <c:spPr>
            <a:solidFill>
              <a:srgbClr val="002060"/>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A3C-4F33-9B73-CD173A796F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A3C-4F33-9B73-CD173A796FCA}"/>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List1!$H$2:$H$3</c:f>
              <c:numCache>
                <c:formatCode>0</c:formatCode>
                <c:ptCount val="2"/>
                <c:pt idx="0">
                  <c:v>12</c:v>
                </c:pt>
                <c:pt idx="1">
                  <c:v>45</c:v>
                </c:pt>
              </c:numCache>
            </c:numRef>
          </c:val>
          <c:extLst>
            <c:ext xmlns:c16="http://schemas.microsoft.com/office/drawing/2014/chart" uri="{C3380CC4-5D6E-409C-BE32-E72D297353CC}">
              <c16:uniqueId val="{00000014-0A3C-4F33-9B73-CD173A796FCA}"/>
            </c:ext>
          </c:extLst>
        </c:ser>
        <c:dLbls>
          <c:showLegendKey val="0"/>
          <c:showVal val="0"/>
          <c:showCatName val="0"/>
          <c:showSerName val="0"/>
          <c:showPercent val="0"/>
          <c:showBubbleSize val="0"/>
        </c:dLbls>
        <c:gapWidth val="50"/>
        <c:overlap val="100"/>
        <c:axId val="219596288"/>
        <c:axId val="219597824"/>
      </c:barChart>
      <c:catAx>
        <c:axId val="219596288"/>
        <c:scaling>
          <c:orientation val="minMax"/>
        </c:scaling>
        <c:delete val="0"/>
        <c:axPos val="b"/>
        <c:numFmt formatCode="General" sourceLinked="1"/>
        <c:majorTickMark val="out"/>
        <c:minorTickMark val="none"/>
        <c:tickLblPos val="nextTo"/>
        <c:spPr>
          <a:ln w="6350">
            <a:solidFill>
              <a:schemeClr val="bg1">
                <a:lumMod val="75000"/>
              </a:schemeClr>
            </a:solidFill>
          </a:ln>
        </c:spPr>
        <c:txPr>
          <a:bodyPr rot="0" vert="horz" anchor="ctr" anchorCtr="0"/>
          <a:lstStyle/>
          <a:p>
            <a:pPr>
              <a:defRPr sz="1400" b="0" i="0" u="none" strike="noStrike" baseline="0">
                <a:solidFill>
                  <a:srgbClr val="000000"/>
                </a:solidFill>
                <a:latin typeface="Calibri"/>
                <a:ea typeface="Calibri"/>
                <a:cs typeface="Calibri"/>
              </a:defRPr>
            </a:pPr>
            <a:endParaRPr lang="cs-CZ"/>
          </a:p>
        </c:txPr>
        <c:crossAx val="219597824"/>
        <c:crosses val="autoZero"/>
        <c:auto val="1"/>
        <c:lblAlgn val="ctr"/>
        <c:lblOffset val="100"/>
        <c:noMultiLvlLbl val="0"/>
      </c:catAx>
      <c:valAx>
        <c:axId val="219597824"/>
        <c:scaling>
          <c:orientation val="minMax"/>
          <c:max val="100"/>
        </c:scaling>
        <c:delete val="1"/>
        <c:axPos val="l"/>
        <c:numFmt formatCode="0" sourceLinked="1"/>
        <c:majorTickMark val="out"/>
        <c:minorTickMark val="none"/>
        <c:tickLblPos val="nextTo"/>
        <c:crossAx val="219596288"/>
        <c:crosses val="autoZero"/>
        <c:crossBetween val="between"/>
      </c:valAx>
      <c:spPr>
        <a:noFill/>
        <a:ln w="25400">
          <a:noFill/>
        </a:ln>
      </c:spPr>
    </c:plotArea>
    <c:legend>
      <c:legendPos val="t"/>
      <c:layout>
        <c:manualLayout>
          <c:xMode val="edge"/>
          <c:yMode val="edge"/>
          <c:x val="0.15699245165048897"/>
          <c:y val="1.9163462068039344E-2"/>
          <c:w val="0.75707155091201939"/>
          <c:h val="0.18808486066458022"/>
        </c:manualLayout>
      </c:layout>
      <c:overlay val="0"/>
      <c:txPr>
        <a:bodyPr/>
        <a:lstStyle/>
        <a:p>
          <a:pPr>
            <a:defRPr sz="1200"/>
          </a:pPr>
          <a:endParaRPr lang="cs-CZ"/>
        </a:p>
      </c:txPr>
    </c:legend>
    <c:plotVisOnly val="1"/>
    <c:dispBlanksAs val="gap"/>
    <c:showDLblsOverMax val="0"/>
  </c:chart>
  <c:txPr>
    <a:bodyPr/>
    <a:lstStyle/>
    <a:p>
      <a:pPr>
        <a:defRPr sz="1633" b="0" i="0" u="none" strike="noStrike" baseline="0">
          <a:solidFill>
            <a:srgbClr val="000000"/>
          </a:solidFill>
          <a:latin typeface="Calibri"/>
          <a:ea typeface="Calibri"/>
          <a:cs typeface="Calibri"/>
        </a:defRPr>
      </a:pPr>
      <a:endParaRPr lang="cs-CZ"/>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691993544071656E-2"/>
          <c:y val="0.22540548087496592"/>
          <c:w val="0.9262972884202314"/>
          <c:h val="0.68550411842833825"/>
        </c:manualLayout>
      </c:layout>
      <c:barChart>
        <c:barDir val="col"/>
        <c:grouping val="stacked"/>
        <c:varyColors val="0"/>
        <c:ser>
          <c:idx val="0"/>
          <c:order val="0"/>
          <c:tx>
            <c:strRef>
              <c:f>List1!$B$1</c:f>
              <c:strCache>
                <c:ptCount val="1"/>
                <c:pt idx="0">
                  <c:v>ZŠ</c:v>
                </c:pt>
              </c:strCache>
            </c:strRef>
          </c:tx>
          <c:spPr>
            <a:solidFill>
              <a:srgbClr val="C00000"/>
            </a:solidFill>
            <a:ln w="23050">
              <a:noFill/>
            </a:ln>
          </c:spPr>
          <c:invertIfNegative val="0"/>
          <c:dLbls>
            <c:dLbl>
              <c:idx val="0"/>
              <c:layout>
                <c:manualLayout>
                  <c:x val="0"/>
                  <c:y val="-1.43629283545468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AB-4213-B317-7C2C2025D85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AB-4213-B317-7C2C2025D859}"/>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List1!$B$2:$B$3</c:f>
              <c:numCache>
                <c:formatCode>0</c:formatCode>
                <c:ptCount val="2"/>
                <c:pt idx="0">
                  <c:v>3</c:v>
                </c:pt>
                <c:pt idx="1">
                  <c:v>7</c:v>
                </c:pt>
              </c:numCache>
            </c:numRef>
          </c:val>
          <c:extLst>
            <c:ext xmlns:c16="http://schemas.microsoft.com/office/drawing/2014/chart" uri="{C3380CC4-5D6E-409C-BE32-E72D297353CC}">
              <c16:uniqueId val="{00000002-19AB-4213-B317-7C2C2025D859}"/>
            </c:ext>
          </c:extLst>
        </c:ser>
        <c:ser>
          <c:idx val="1"/>
          <c:order val="1"/>
          <c:tx>
            <c:strRef>
              <c:f>List1!$C$1</c:f>
              <c:strCache>
                <c:ptCount val="1"/>
                <c:pt idx="0">
                  <c:v>Vyučení bez mat.</c:v>
                </c:pt>
              </c:strCache>
            </c:strRef>
          </c:tx>
          <c:spPr>
            <a:solidFill>
              <a:schemeClr val="accent6"/>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AB-4213-B317-7C2C2025D85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AB-4213-B317-7C2C2025D859}"/>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List1!$C$2:$C$3</c:f>
              <c:numCache>
                <c:formatCode>0</c:formatCode>
                <c:ptCount val="2"/>
                <c:pt idx="0">
                  <c:v>24</c:v>
                </c:pt>
                <c:pt idx="1">
                  <c:v>38</c:v>
                </c:pt>
              </c:numCache>
            </c:numRef>
          </c:val>
          <c:extLst>
            <c:ext xmlns:c16="http://schemas.microsoft.com/office/drawing/2014/chart" uri="{C3380CC4-5D6E-409C-BE32-E72D297353CC}">
              <c16:uniqueId val="{00000005-19AB-4213-B317-7C2C2025D859}"/>
            </c:ext>
          </c:extLst>
        </c:ser>
        <c:ser>
          <c:idx val="2"/>
          <c:order val="2"/>
          <c:tx>
            <c:strRef>
              <c:f>List1!$D$1</c:f>
              <c:strCache>
                <c:ptCount val="1"/>
                <c:pt idx="0">
                  <c:v>SŠ s mat.</c:v>
                </c:pt>
              </c:strCache>
            </c:strRef>
          </c:tx>
          <c:spPr>
            <a:solidFill>
              <a:srgbClr val="00B050"/>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AB-4213-B317-7C2C2025D85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AB-4213-B317-7C2C2025D859}"/>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List1!$D$2:$D$3</c:f>
              <c:numCache>
                <c:formatCode>0</c:formatCode>
                <c:ptCount val="2"/>
                <c:pt idx="0">
                  <c:v>39</c:v>
                </c:pt>
                <c:pt idx="1">
                  <c:v>36</c:v>
                </c:pt>
              </c:numCache>
            </c:numRef>
          </c:val>
          <c:extLst>
            <c:ext xmlns:c16="http://schemas.microsoft.com/office/drawing/2014/chart" uri="{C3380CC4-5D6E-409C-BE32-E72D297353CC}">
              <c16:uniqueId val="{00000008-19AB-4213-B317-7C2C2025D859}"/>
            </c:ext>
          </c:extLst>
        </c:ser>
        <c:ser>
          <c:idx val="3"/>
          <c:order val="3"/>
          <c:tx>
            <c:strRef>
              <c:f>List1!$E$1</c:f>
              <c:strCache>
                <c:ptCount val="1"/>
                <c:pt idx="0">
                  <c:v>VŠ</c:v>
                </c:pt>
              </c:strCache>
            </c:strRef>
          </c:tx>
          <c:spPr>
            <a:solidFill>
              <a:srgbClr val="006600"/>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AB-4213-B317-7C2C2025D85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AB-4213-B317-7C2C2025D859}"/>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List1!$E$2:$E$3</c:f>
              <c:numCache>
                <c:formatCode>0</c:formatCode>
                <c:ptCount val="2"/>
                <c:pt idx="0">
                  <c:v>33</c:v>
                </c:pt>
                <c:pt idx="1">
                  <c:v>19</c:v>
                </c:pt>
              </c:numCache>
            </c:numRef>
          </c:val>
          <c:extLst>
            <c:ext xmlns:c16="http://schemas.microsoft.com/office/drawing/2014/chart" uri="{C3380CC4-5D6E-409C-BE32-E72D297353CC}">
              <c16:uniqueId val="{0000000B-19AB-4213-B317-7C2C2025D859}"/>
            </c:ext>
          </c:extLst>
        </c:ser>
        <c:dLbls>
          <c:showLegendKey val="0"/>
          <c:showVal val="0"/>
          <c:showCatName val="0"/>
          <c:showSerName val="0"/>
          <c:showPercent val="0"/>
          <c:showBubbleSize val="0"/>
        </c:dLbls>
        <c:gapWidth val="50"/>
        <c:overlap val="100"/>
        <c:axId val="219596288"/>
        <c:axId val="219597824"/>
      </c:barChart>
      <c:catAx>
        <c:axId val="219596288"/>
        <c:scaling>
          <c:orientation val="minMax"/>
        </c:scaling>
        <c:delete val="0"/>
        <c:axPos val="b"/>
        <c:numFmt formatCode="General" sourceLinked="1"/>
        <c:majorTickMark val="out"/>
        <c:minorTickMark val="none"/>
        <c:tickLblPos val="nextTo"/>
        <c:spPr>
          <a:ln w="12700">
            <a:solidFill>
              <a:schemeClr val="bg1">
                <a:lumMod val="75000"/>
              </a:schemeClr>
            </a:solidFill>
          </a:ln>
        </c:spPr>
        <c:txPr>
          <a:bodyPr rot="0" vert="horz" anchor="ctr" anchorCtr="0"/>
          <a:lstStyle/>
          <a:p>
            <a:pPr>
              <a:defRPr sz="1400" b="0" i="0" u="none" strike="noStrike" baseline="0">
                <a:solidFill>
                  <a:srgbClr val="000000"/>
                </a:solidFill>
                <a:latin typeface="Calibri"/>
                <a:ea typeface="Calibri"/>
                <a:cs typeface="Calibri"/>
              </a:defRPr>
            </a:pPr>
            <a:endParaRPr lang="cs-CZ"/>
          </a:p>
        </c:txPr>
        <c:crossAx val="219597824"/>
        <c:crosses val="autoZero"/>
        <c:auto val="1"/>
        <c:lblAlgn val="ctr"/>
        <c:lblOffset val="100"/>
        <c:noMultiLvlLbl val="0"/>
      </c:catAx>
      <c:valAx>
        <c:axId val="219597824"/>
        <c:scaling>
          <c:orientation val="minMax"/>
          <c:max val="100"/>
        </c:scaling>
        <c:delete val="1"/>
        <c:axPos val="l"/>
        <c:numFmt formatCode="0" sourceLinked="1"/>
        <c:majorTickMark val="out"/>
        <c:minorTickMark val="none"/>
        <c:tickLblPos val="nextTo"/>
        <c:crossAx val="219596288"/>
        <c:crosses val="autoZero"/>
        <c:crossBetween val="between"/>
      </c:valAx>
      <c:spPr>
        <a:noFill/>
        <a:ln w="25400">
          <a:noFill/>
        </a:ln>
      </c:spPr>
    </c:plotArea>
    <c:legend>
      <c:legendPos val="t"/>
      <c:layout>
        <c:manualLayout>
          <c:xMode val="edge"/>
          <c:yMode val="edge"/>
          <c:x val="0.10401447985066954"/>
          <c:y val="3.3114992463198385E-2"/>
          <c:w val="0.88079125837763284"/>
          <c:h val="0.10390332603001967"/>
        </c:manualLayout>
      </c:layout>
      <c:overlay val="0"/>
      <c:txPr>
        <a:bodyPr/>
        <a:lstStyle/>
        <a:p>
          <a:pPr>
            <a:defRPr sz="1200"/>
          </a:pPr>
          <a:endParaRPr lang="cs-CZ"/>
        </a:p>
      </c:txPr>
    </c:legend>
    <c:plotVisOnly val="1"/>
    <c:dispBlanksAs val="gap"/>
    <c:showDLblsOverMax val="0"/>
  </c:chart>
  <c:txPr>
    <a:bodyPr/>
    <a:lstStyle/>
    <a:p>
      <a:pPr>
        <a:defRPr sz="1633" b="0" i="0" u="none" strike="noStrike" baseline="0">
          <a:solidFill>
            <a:srgbClr val="000000"/>
          </a:solidFill>
          <a:latin typeface="Calibri"/>
          <a:ea typeface="Calibri"/>
          <a:cs typeface="Calibri"/>
        </a:defRPr>
      </a:pPr>
      <a:endParaRPr lang="cs-CZ"/>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7788913374769"/>
          <c:y val="0.22841593473525665"/>
          <c:w val="0.9262972884202314"/>
          <c:h val="0.68249355817008606"/>
        </c:manualLayout>
      </c:layout>
      <c:barChart>
        <c:barDir val="col"/>
        <c:grouping val="stacked"/>
        <c:varyColors val="0"/>
        <c:ser>
          <c:idx val="0"/>
          <c:order val="0"/>
          <c:tx>
            <c:strRef>
              <c:f>List1!$B$1</c:f>
              <c:strCache>
                <c:ptCount val="1"/>
                <c:pt idx="0">
                  <c:v>Muži</c:v>
                </c:pt>
              </c:strCache>
            </c:strRef>
          </c:tx>
          <c:spPr>
            <a:solidFill>
              <a:schemeClr val="tx2">
                <a:lumMod val="75000"/>
              </a:schemeClr>
            </a:solidFill>
            <a:ln w="23050">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CF-426A-8DA6-C10C19E0194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CF-426A-8DA6-C10C19E01944}"/>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List1!$B$2:$B$3</c:f>
              <c:numCache>
                <c:formatCode>0</c:formatCode>
                <c:ptCount val="2"/>
                <c:pt idx="0">
                  <c:v>52</c:v>
                </c:pt>
                <c:pt idx="1">
                  <c:v>48</c:v>
                </c:pt>
              </c:numCache>
            </c:numRef>
          </c:val>
          <c:extLst>
            <c:ext xmlns:c16="http://schemas.microsoft.com/office/drawing/2014/chart" uri="{C3380CC4-5D6E-409C-BE32-E72D297353CC}">
              <c16:uniqueId val="{00000002-BBCF-426A-8DA6-C10C19E01944}"/>
            </c:ext>
          </c:extLst>
        </c:ser>
        <c:ser>
          <c:idx val="1"/>
          <c:order val="1"/>
          <c:tx>
            <c:strRef>
              <c:f>List1!$C$1</c:f>
              <c:strCache>
                <c:ptCount val="1"/>
                <c:pt idx="0">
                  <c:v>Ženy</c:v>
                </c:pt>
              </c:strCache>
            </c:strRef>
          </c:tx>
          <c:spPr>
            <a:solidFill>
              <a:srgbClr val="C00000"/>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CF-426A-8DA6-C10C19E0194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CF-426A-8DA6-C10C19E01944}"/>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List1!$C$2:$C$3</c:f>
              <c:numCache>
                <c:formatCode>0</c:formatCode>
                <c:ptCount val="2"/>
                <c:pt idx="0">
                  <c:v>48</c:v>
                </c:pt>
                <c:pt idx="1">
                  <c:v>52</c:v>
                </c:pt>
              </c:numCache>
            </c:numRef>
          </c:val>
          <c:extLst>
            <c:ext xmlns:c16="http://schemas.microsoft.com/office/drawing/2014/chart" uri="{C3380CC4-5D6E-409C-BE32-E72D297353CC}">
              <c16:uniqueId val="{00000005-BBCF-426A-8DA6-C10C19E01944}"/>
            </c:ext>
          </c:extLst>
        </c:ser>
        <c:dLbls>
          <c:showLegendKey val="0"/>
          <c:showVal val="0"/>
          <c:showCatName val="0"/>
          <c:showSerName val="0"/>
          <c:showPercent val="0"/>
          <c:showBubbleSize val="0"/>
        </c:dLbls>
        <c:gapWidth val="50"/>
        <c:overlap val="100"/>
        <c:axId val="219596288"/>
        <c:axId val="219597824"/>
      </c:barChart>
      <c:catAx>
        <c:axId val="219596288"/>
        <c:scaling>
          <c:orientation val="minMax"/>
        </c:scaling>
        <c:delete val="0"/>
        <c:axPos val="b"/>
        <c:numFmt formatCode="General" sourceLinked="1"/>
        <c:majorTickMark val="out"/>
        <c:minorTickMark val="none"/>
        <c:tickLblPos val="nextTo"/>
        <c:spPr>
          <a:ln w="6350">
            <a:solidFill>
              <a:schemeClr val="bg1">
                <a:lumMod val="75000"/>
              </a:schemeClr>
            </a:solidFill>
          </a:ln>
        </c:spPr>
        <c:txPr>
          <a:bodyPr rot="0" vert="horz" anchor="ctr" anchorCtr="0"/>
          <a:lstStyle/>
          <a:p>
            <a:pPr>
              <a:defRPr sz="1400" b="0" i="0" u="none" strike="noStrike" baseline="0">
                <a:solidFill>
                  <a:srgbClr val="000000"/>
                </a:solidFill>
                <a:latin typeface="Calibri"/>
                <a:ea typeface="Calibri"/>
                <a:cs typeface="Calibri"/>
              </a:defRPr>
            </a:pPr>
            <a:endParaRPr lang="cs-CZ"/>
          </a:p>
        </c:txPr>
        <c:crossAx val="219597824"/>
        <c:crosses val="autoZero"/>
        <c:auto val="1"/>
        <c:lblAlgn val="ctr"/>
        <c:lblOffset val="100"/>
        <c:noMultiLvlLbl val="0"/>
      </c:catAx>
      <c:valAx>
        <c:axId val="219597824"/>
        <c:scaling>
          <c:orientation val="minMax"/>
          <c:max val="100"/>
        </c:scaling>
        <c:delete val="1"/>
        <c:axPos val="l"/>
        <c:numFmt formatCode="0" sourceLinked="1"/>
        <c:majorTickMark val="out"/>
        <c:minorTickMark val="none"/>
        <c:tickLblPos val="nextTo"/>
        <c:crossAx val="219596288"/>
        <c:crosses val="autoZero"/>
        <c:crossBetween val="between"/>
      </c:valAx>
      <c:spPr>
        <a:noFill/>
        <a:ln w="25400">
          <a:noFill/>
        </a:ln>
      </c:spPr>
    </c:plotArea>
    <c:legend>
      <c:legendPos val="t"/>
      <c:layout>
        <c:manualLayout>
          <c:xMode val="edge"/>
          <c:yMode val="edge"/>
          <c:x val="0.25017816566644446"/>
          <c:y val="1.8062723161744575E-2"/>
          <c:w val="0.53073051769802271"/>
          <c:h val="6.1724971098457725E-2"/>
        </c:manualLayout>
      </c:layout>
      <c:overlay val="0"/>
      <c:txPr>
        <a:bodyPr/>
        <a:lstStyle/>
        <a:p>
          <a:pPr>
            <a:defRPr sz="1200"/>
          </a:pPr>
          <a:endParaRPr lang="cs-CZ"/>
        </a:p>
      </c:txPr>
    </c:legend>
    <c:plotVisOnly val="1"/>
    <c:dispBlanksAs val="gap"/>
    <c:showDLblsOverMax val="0"/>
  </c:chart>
  <c:txPr>
    <a:bodyPr/>
    <a:lstStyle/>
    <a:p>
      <a:pPr>
        <a:defRPr sz="1633" b="0" i="0" u="none" strike="noStrike" baseline="0">
          <a:solidFill>
            <a:srgbClr val="000000"/>
          </a:solidFill>
          <a:latin typeface="Calibri"/>
          <a:ea typeface="Calibri"/>
          <a:cs typeface="Calibri"/>
        </a:defRPr>
      </a:pPr>
      <a:endParaRPr lang="cs-CZ"/>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28020867766151E-3"/>
          <c:y val="1.8266774661323839E-2"/>
          <c:w val="0.99203719791322342"/>
          <c:h val="0.76720853667535904"/>
        </c:manualLayout>
      </c:layout>
      <c:barChart>
        <c:barDir val="col"/>
        <c:grouping val="stacked"/>
        <c:varyColors val="1"/>
        <c:ser>
          <c:idx val="0"/>
          <c:order val="0"/>
          <c:tx>
            <c:strRef>
              <c:f>List1!$B$1</c:f>
              <c:strCache>
                <c:ptCount val="1"/>
                <c:pt idx="0">
                  <c:v>Živě</c:v>
                </c:pt>
              </c:strCache>
            </c:strRef>
          </c:tx>
          <c:spPr>
            <a:solidFill>
              <a:srgbClr val="254061"/>
            </a:solidFill>
            <a:ln>
              <a:noFill/>
            </a:ln>
          </c:spPr>
          <c:invertIfNegative val="1"/>
          <c:dLbls>
            <c:numFmt formatCode="_(* #,##0_);_(* \(#,##0\);_(* &quot;-&quot;_);_(@_)" sourceLinked="0"/>
            <c:spPr>
              <a:noFill/>
              <a:ln>
                <a:noFill/>
              </a:ln>
              <a:effectLst/>
            </c:spPr>
            <c:txPr>
              <a:bodyPr rot="-5400000" vert="horz" wrap="square" lIns="38100" tIns="19050" rIns="38100" bIns="19050" anchor="ctr" anchorCtr="0">
                <a:spAutoFit/>
              </a:bodyPr>
              <a:lstStyle/>
              <a:p>
                <a:pPr algn="ctr">
                  <a:defRPr lang="en-GB" sz="1200" b="1" i="0" u="none" strike="noStrike" kern="1200" baseline="0">
                    <a:solidFill>
                      <a:schemeClr val="bg1"/>
                    </a:solidFill>
                    <a:latin typeface="Calibri" panose="020F0502020204030204" pitchFamily="34" charset="0"/>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List1!$A$2:$A$17</c:f>
              <c:strCache>
                <c:ptCount val="16"/>
                <c:pt idx="0">
                  <c:v>2021</c:v>
                </c:pt>
                <c:pt idx="1">
                  <c:v>2022</c:v>
                </c:pt>
                <c:pt idx="2">
                  <c:v>2023</c:v>
                </c:pt>
                <c:pt idx="4">
                  <c:v>leden '23</c:v>
                </c:pt>
                <c:pt idx="5">
                  <c:v>únor '23</c:v>
                </c:pt>
                <c:pt idx="6">
                  <c:v>březen '23</c:v>
                </c:pt>
                <c:pt idx="7">
                  <c:v>duben '23</c:v>
                </c:pt>
                <c:pt idx="8">
                  <c:v>květen '23</c:v>
                </c:pt>
                <c:pt idx="9">
                  <c:v>červen '23</c:v>
                </c:pt>
                <c:pt idx="10">
                  <c:v>červenec '23</c:v>
                </c:pt>
                <c:pt idx="11">
                  <c:v>srpen '23</c:v>
                </c:pt>
                <c:pt idx="12">
                  <c:v>září '23</c:v>
                </c:pt>
                <c:pt idx="13">
                  <c:v>říjen '23</c:v>
                </c:pt>
                <c:pt idx="14">
                  <c:v>listopad '23</c:v>
                </c:pt>
                <c:pt idx="15">
                  <c:v>prosinec '23</c:v>
                </c:pt>
              </c:strCache>
            </c:strRef>
          </c:cat>
          <c:val>
            <c:numRef>
              <c:f>List1!$B$2:$B$17</c:f>
              <c:numCache>
                <c:formatCode>General</c:formatCode>
                <c:ptCount val="16"/>
                <c:pt idx="0">
                  <c:v>104</c:v>
                </c:pt>
                <c:pt idx="1">
                  <c:v>94</c:v>
                </c:pt>
                <c:pt idx="2" formatCode="#,##0">
                  <c:v>79</c:v>
                </c:pt>
                <c:pt idx="4" formatCode="#,##0">
                  <c:v>102.68741898745519</c:v>
                </c:pt>
                <c:pt idx="5" formatCode="#,##0">
                  <c:v>72.737125585317472</c:v>
                </c:pt>
                <c:pt idx="6" formatCode="#,##0">
                  <c:v>82.895215600358426</c:v>
                </c:pt>
                <c:pt idx="7" formatCode="#,##0">
                  <c:v>77.340761472222226</c:v>
                </c:pt>
                <c:pt idx="8" formatCode="#,##0">
                  <c:v>136.60936344086022</c:v>
                </c:pt>
                <c:pt idx="9" formatCode="#,##0">
                  <c:v>56.771054101851853</c:v>
                </c:pt>
                <c:pt idx="10" formatCode="#,##0">
                  <c:v>55.36715147849462</c:v>
                </c:pt>
                <c:pt idx="11" formatCode="#,##0">
                  <c:v>54.685844587813627</c:v>
                </c:pt>
                <c:pt idx="12" formatCode="#,##0">
                  <c:v>61.115498083333335</c:v>
                </c:pt>
                <c:pt idx="13" formatCode="#,##0">
                  <c:v>72.787664695340496</c:v>
                </c:pt>
                <c:pt idx="14" formatCode="#,##0">
                  <c:v>75.74970553703703</c:v>
                </c:pt>
                <c:pt idx="15" formatCode="#,##0">
                  <c:v>95.463996926523293</c:v>
                </c:pt>
              </c:numCache>
            </c:numRef>
          </c:val>
          <c:extLst>
            <c:ext xmlns:c14="http://schemas.microsoft.com/office/drawing/2007/8/2/chart" uri="{6F2FDCE9-48DA-4B69-8628-5D25D57E5C99}">
              <c14:invertSolidFillFmt>
                <c14:spPr xmlns:c14="http://schemas.microsoft.com/office/drawing/2007/8/2/chart">
                  <a:solidFill>
                    <a:srgbClr val="254061"/>
                  </a:solidFill>
                  <a:ln>
                    <a:noFill/>
                  </a:ln>
                </c14:spPr>
              </c14:invertSolidFillFmt>
            </c:ext>
            <c:ext xmlns:c16="http://schemas.microsoft.com/office/drawing/2014/chart" uri="{C3380CC4-5D6E-409C-BE32-E72D297353CC}">
              <c16:uniqueId val="{0000000A-AE33-47C1-94AE-CA755B261FA0}"/>
            </c:ext>
          </c:extLst>
        </c:ser>
        <c:ser>
          <c:idx val="1"/>
          <c:order val="1"/>
          <c:tx>
            <c:strRef>
              <c:f>List1!$C$1</c:f>
              <c:strCache>
                <c:ptCount val="1"/>
                <c:pt idx="0">
                  <c:v>VOD (video on demand - video na vyžádání)</c:v>
                </c:pt>
              </c:strCache>
            </c:strRef>
          </c:tx>
          <c:spPr>
            <a:solidFill>
              <a:schemeClr val="accent1">
                <a:lumMod val="60000"/>
                <a:lumOff val="40000"/>
              </a:schemeClr>
            </a:solidFill>
          </c:spPr>
          <c:invertIfNegative val="0"/>
          <c:dLbls>
            <c:numFmt formatCode="_(* #,##0_);_(* \(#,##0\);_(* &quot;-&quot;_);_(@_)" sourceLinked="0"/>
            <c:spPr>
              <a:noFill/>
              <a:ln>
                <a:noFill/>
              </a:ln>
              <a:effectLst/>
            </c:spPr>
            <c:txPr>
              <a:bodyPr rot="-5400000" vert="horz" wrap="square" lIns="38100" tIns="19050" rIns="38100" bIns="19050" anchor="ctr" anchorCtr="0">
                <a:spAutoFit/>
              </a:bodyPr>
              <a:lstStyle/>
              <a:p>
                <a:pPr algn="ctr">
                  <a:defRPr lang="en-GB" sz="1200" b="1" i="0" u="none" strike="noStrike" kern="1200" baseline="0">
                    <a:solidFill>
                      <a:schemeClr val="bg1"/>
                    </a:solidFill>
                    <a:latin typeface="Calibri" panose="020F0502020204030204" pitchFamily="34" charset="0"/>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List1!$A$2:$A$17</c:f>
              <c:strCache>
                <c:ptCount val="16"/>
                <c:pt idx="0">
                  <c:v>2021</c:v>
                </c:pt>
                <c:pt idx="1">
                  <c:v>2022</c:v>
                </c:pt>
                <c:pt idx="2">
                  <c:v>2023</c:v>
                </c:pt>
                <c:pt idx="4">
                  <c:v>leden '23</c:v>
                </c:pt>
                <c:pt idx="5">
                  <c:v>únor '23</c:v>
                </c:pt>
                <c:pt idx="6">
                  <c:v>březen '23</c:v>
                </c:pt>
                <c:pt idx="7">
                  <c:v>duben '23</c:v>
                </c:pt>
                <c:pt idx="8">
                  <c:v>květen '23</c:v>
                </c:pt>
                <c:pt idx="9">
                  <c:v>červen '23</c:v>
                </c:pt>
                <c:pt idx="10">
                  <c:v>červenec '23</c:v>
                </c:pt>
                <c:pt idx="11">
                  <c:v>srpen '23</c:v>
                </c:pt>
                <c:pt idx="12">
                  <c:v>září '23</c:v>
                </c:pt>
                <c:pt idx="13">
                  <c:v>říjen '23</c:v>
                </c:pt>
                <c:pt idx="14">
                  <c:v>listopad '23</c:v>
                </c:pt>
                <c:pt idx="15">
                  <c:v>prosinec '23</c:v>
                </c:pt>
              </c:strCache>
            </c:strRef>
          </c:cat>
          <c:val>
            <c:numRef>
              <c:f>List1!$C$2:$C$17</c:f>
              <c:numCache>
                <c:formatCode>General</c:formatCode>
                <c:ptCount val="16"/>
                <c:pt idx="0">
                  <c:v>152</c:v>
                </c:pt>
                <c:pt idx="1">
                  <c:v>160</c:v>
                </c:pt>
                <c:pt idx="2" formatCode="#,##0">
                  <c:v>239</c:v>
                </c:pt>
                <c:pt idx="4" formatCode="#,##0">
                  <c:v>286.10255991935486</c:v>
                </c:pt>
                <c:pt idx="5" formatCode="#,##0">
                  <c:v>312.62709098214287</c:v>
                </c:pt>
                <c:pt idx="6" formatCode="#,##0">
                  <c:v>271.80392387992828</c:v>
                </c:pt>
                <c:pt idx="7" formatCode="#,##0">
                  <c:v>254.12696625000001</c:v>
                </c:pt>
                <c:pt idx="8" formatCode="#,##0">
                  <c:v>197.48692082437276</c:v>
                </c:pt>
                <c:pt idx="9" formatCode="#,##0">
                  <c:v>182.25083796296295</c:v>
                </c:pt>
                <c:pt idx="10" formatCode="#,##0">
                  <c:v>190.66817069892471</c:v>
                </c:pt>
                <c:pt idx="11" formatCode="#,##0">
                  <c:v>197.25559019713265</c:v>
                </c:pt>
                <c:pt idx="12" formatCode="#,##0">
                  <c:v>209.92392150000001</c:v>
                </c:pt>
                <c:pt idx="13" formatCode="#,##0">
                  <c:v>240.58606629928315</c:v>
                </c:pt>
                <c:pt idx="14" formatCode="#,##0">
                  <c:v>264.76209480555553</c:v>
                </c:pt>
                <c:pt idx="15" formatCode="#,##0">
                  <c:v>270.14935641577063</c:v>
                </c:pt>
              </c:numCache>
            </c:numRef>
          </c:val>
          <c:extLst>
            <c:ext xmlns:c16="http://schemas.microsoft.com/office/drawing/2014/chart" uri="{C3380CC4-5D6E-409C-BE32-E72D297353CC}">
              <c16:uniqueId val="{0000000D-AE33-47C1-94AE-CA755B261FA0}"/>
            </c:ext>
          </c:extLst>
        </c:ser>
        <c:dLbls>
          <c:showLegendKey val="0"/>
          <c:showVal val="0"/>
          <c:showCatName val="0"/>
          <c:showSerName val="0"/>
          <c:showPercent val="0"/>
          <c:showBubbleSize val="0"/>
        </c:dLbls>
        <c:gapWidth val="49"/>
        <c:overlap val="100"/>
        <c:axId val="386686696"/>
        <c:axId val="386683952"/>
      </c:barChart>
      <c:lineChart>
        <c:grouping val="standard"/>
        <c:varyColors val="1"/>
        <c:ser>
          <c:idx val="2"/>
          <c:order val="2"/>
          <c:tx>
            <c:strRef>
              <c:f>List1!$D$1</c:f>
              <c:strCache>
                <c:ptCount val="1"/>
                <c:pt idx="0">
                  <c:v>Celkem</c:v>
                </c:pt>
              </c:strCache>
            </c:strRef>
          </c:tx>
          <c:spPr>
            <a:ln>
              <a:noFill/>
            </a:ln>
          </c:spPr>
          <c:marker>
            <c:symbol val="none"/>
          </c:marker>
          <c:dLbls>
            <c:numFmt formatCode="_(* #,##0_);_(* \(#,##0\);_(* &quot;-&quot;_);_(@_)" sourceLinked="0"/>
            <c:spPr>
              <a:noFill/>
              <a:ln>
                <a:noFill/>
              </a:ln>
              <a:effectLst/>
            </c:spPr>
            <c:txPr>
              <a:bodyPr rot="-5400000" vert="horz" wrap="square" lIns="38100" tIns="19050" rIns="38100" bIns="19050" anchor="ctr" anchorCtr="0">
                <a:spAutoFit/>
              </a:bodyPr>
              <a:lstStyle/>
              <a:p>
                <a:pPr algn="ctr">
                  <a:defRPr lang="en-GB" sz="1200" b="1" i="0" u="none" strike="noStrike" kern="1200" baseline="0">
                    <a:solidFill>
                      <a:schemeClr val="tx1"/>
                    </a:solidFill>
                    <a:latin typeface="Calibri" panose="020F0502020204030204" pitchFamily="34" charset="0"/>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List1!$A$2:$A$17</c:f>
              <c:strCache>
                <c:ptCount val="16"/>
                <c:pt idx="0">
                  <c:v>2021</c:v>
                </c:pt>
                <c:pt idx="1">
                  <c:v>2022</c:v>
                </c:pt>
                <c:pt idx="2">
                  <c:v>2023</c:v>
                </c:pt>
                <c:pt idx="4">
                  <c:v>leden '23</c:v>
                </c:pt>
                <c:pt idx="5">
                  <c:v>únor '23</c:v>
                </c:pt>
                <c:pt idx="6">
                  <c:v>březen '23</c:v>
                </c:pt>
                <c:pt idx="7">
                  <c:v>duben '23</c:v>
                </c:pt>
                <c:pt idx="8">
                  <c:v>květen '23</c:v>
                </c:pt>
                <c:pt idx="9">
                  <c:v>červen '23</c:v>
                </c:pt>
                <c:pt idx="10">
                  <c:v>červenec '23</c:v>
                </c:pt>
                <c:pt idx="11">
                  <c:v>srpen '23</c:v>
                </c:pt>
                <c:pt idx="12">
                  <c:v>září '23</c:v>
                </c:pt>
                <c:pt idx="13">
                  <c:v>říjen '23</c:v>
                </c:pt>
                <c:pt idx="14">
                  <c:v>listopad '23</c:v>
                </c:pt>
                <c:pt idx="15">
                  <c:v>prosinec '23</c:v>
                </c:pt>
              </c:strCache>
            </c:strRef>
          </c:cat>
          <c:val>
            <c:numRef>
              <c:f>List1!$D$2:$D$17</c:f>
              <c:numCache>
                <c:formatCode>General</c:formatCode>
                <c:ptCount val="16"/>
                <c:pt idx="0">
                  <c:v>256</c:v>
                </c:pt>
                <c:pt idx="1">
                  <c:v>254</c:v>
                </c:pt>
                <c:pt idx="2" formatCode="#,##0">
                  <c:v>318</c:v>
                </c:pt>
                <c:pt idx="4" formatCode="#,##0">
                  <c:v>388.78997890681001</c:v>
                </c:pt>
                <c:pt idx="5" formatCode="#,##0">
                  <c:v>385.36421656746029</c:v>
                </c:pt>
                <c:pt idx="6" formatCode="#,##0">
                  <c:v>354.69913948028676</c:v>
                </c:pt>
                <c:pt idx="7" formatCode="#,##0">
                  <c:v>331.46772772222221</c:v>
                </c:pt>
                <c:pt idx="8" formatCode="#,##0">
                  <c:v>334.09628426523295</c:v>
                </c:pt>
                <c:pt idx="9" formatCode="#,##0">
                  <c:v>239.02189206481481</c:v>
                </c:pt>
                <c:pt idx="10" formatCode="#,##0">
                  <c:v>246.03532217741935</c:v>
                </c:pt>
                <c:pt idx="11" formatCode="#,##0">
                  <c:v>251.94143478494624</c:v>
                </c:pt>
                <c:pt idx="12" formatCode="#,##0">
                  <c:v>271.03941958333331</c:v>
                </c:pt>
                <c:pt idx="13" formatCode="#,##0">
                  <c:v>313.3737309946236</c:v>
                </c:pt>
                <c:pt idx="14" formatCode="#,##0">
                  <c:v>340.51180034259261</c:v>
                </c:pt>
                <c:pt idx="15" formatCode="#,##0">
                  <c:v>365.61335334229386</c:v>
                </c:pt>
              </c:numCache>
            </c:numRef>
          </c:val>
          <c:smooth val="0"/>
          <c:extLst>
            <c:ext xmlns:c16="http://schemas.microsoft.com/office/drawing/2014/chart" uri="{C3380CC4-5D6E-409C-BE32-E72D297353CC}">
              <c16:uniqueId val="{0000000E-AE33-47C1-94AE-CA755B261FA0}"/>
            </c:ext>
          </c:extLst>
        </c:ser>
        <c:dLbls>
          <c:showLegendKey val="0"/>
          <c:showVal val="0"/>
          <c:showCatName val="0"/>
          <c:showSerName val="0"/>
          <c:showPercent val="0"/>
          <c:showBubbleSize val="0"/>
        </c:dLbls>
        <c:marker val="1"/>
        <c:smooth val="0"/>
        <c:axId val="498208680"/>
        <c:axId val="498206384"/>
      </c:lineChart>
      <c:catAx>
        <c:axId val="386686696"/>
        <c:scaling>
          <c:orientation val="minMax"/>
        </c:scaling>
        <c:delete val="0"/>
        <c:axPos val="b"/>
        <c:numFmt formatCode="General" sourceLinked="1"/>
        <c:majorTickMark val="out"/>
        <c:minorTickMark val="none"/>
        <c:tickLblPos val="nextTo"/>
        <c:spPr>
          <a:ln>
            <a:solidFill>
              <a:schemeClr val="bg1">
                <a:lumMod val="65000"/>
              </a:schemeClr>
            </a:solidFill>
          </a:ln>
        </c:spPr>
        <c:txPr>
          <a:bodyPr rot="-5400000" vert="horz"/>
          <a:lstStyle/>
          <a:p>
            <a:pPr>
              <a:defRPr lang="en-GB" sz="1200" b="1">
                <a:latin typeface="Calibri" panose="020F0502020204030204" pitchFamily="34" charset="0"/>
              </a:defRPr>
            </a:pPr>
            <a:endParaRPr lang="cs-CZ"/>
          </a:p>
        </c:txPr>
        <c:crossAx val="386683952"/>
        <c:crosses val="autoZero"/>
        <c:auto val="1"/>
        <c:lblAlgn val="ctr"/>
        <c:lblOffset val="50"/>
        <c:noMultiLvlLbl val="1"/>
      </c:catAx>
      <c:valAx>
        <c:axId val="386683952"/>
        <c:scaling>
          <c:orientation val="minMax"/>
          <c:max val="550"/>
          <c:min val="0"/>
        </c:scaling>
        <c:delete val="1"/>
        <c:axPos val="l"/>
        <c:numFmt formatCode="#,##0" sourceLinked="0"/>
        <c:majorTickMark val="out"/>
        <c:minorTickMark val="cross"/>
        <c:tickLblPos val="nextTo"/>
        <c:crossAx val="386686696"/>
        <c:crosses val="autoZero"/>
        <c:crossBetween val="between"/>
      </c:valAx>
      <c:valAx>
        <c:axId val="498206384"/>
        <c:scaling>
          <c:orientation val="minMax"/>
          <c:max val="1"/>
        </c:scaling>
        <c:delete val="1"/>
        <c:axPos val="r"/>
        <c:numFmt formatCode="General" sourceLinked="1"/>
        <c:majorTickMark val="out"/>
        <c:minorTickMark val="none"/>
        <c:tickLblPos val="nextTo"/>
        <c:crossAx val="498208680"/>
        <c:crosses val="max"/>
        <c:crossBetween val="between"/>
      </c:valAx>
      <c:catAx>
        <c:axId val="498208680"/>
        <c:scaling>
          <c:orientation val="minMax"/>
        </c:scaling>
        <c:delete val="1"/>
        <c:axPos val="b"/>
        <c:numFmt formatCode="General" sourceLinked="1"/>
        <c:majorTickMark val="out"/>
        <c:minorTickMark val="none"/>
        <c:tickLblPos val="nextTo"/>
        <c:crossAx val="498206384"/>
        <c:crosses val="autoZero"/>
        <c:auto val="1"/>
        <c:lblAlgn val="ctr"/>
        <c:lblOffset val="100"/>
        <c:noMultiLvlLbl val="0"/>
      </c:catAx>
      <c:spPr>
        <a:noFill/>
        <a:ln w="24153">
          <a:noFill/>
        </a:ln>
      </c:spPr>
    </c:plotArea>
    <c:legend>
      <c:legendPos val="t"/>
      <c:legendEntry>
        <c:idx val="2"/>
        <c:delete val="1"/>
      </c:legendEntry>
      <c:layout>
        <c:manualLayout>
          <c:xMode val="edge"/>
          <c:yMode val="edge"/>
          <c:x val="0.48713807871641368"/>
          <c:y val="8.7787520215657389E-2"/>
          <c:w val="0.41622492439104736"/>
          <c:h val="0.10760931124955213"/>
        </c:manualLayout>
      </c:layout>
      <c:overlay val="0"/>
      <c:txPr>
        <a:bodyPr/>
        <a:lstStyle/>
        <a:p>
          <a:pPr>
            <a:defRPr sz="1300" b="1">
              <a:latin typeface="Calibri" panose="020F0502020204030204" pitchFamily="34" charset="0"/>
              <a:cs typeface="Calibri" panose="020F0502020204030204" pitchFamily="34" charset="0"/>
            </a:defRPr>
          </a:pPr>
          <a:endParaRPr lang="cs-CZ"/>
        </a:p>
      </c:txPr>
    </c:legend>
    <c:plotVisOnly val="1"/>
    <c:dispBlanksAs val="gap"/>
    <c:showDLblsOverMax val="1"/>
  </c:chart>
  <c:spPr>
    <a:noFill/>
    <a:ln>
      <a:noFill/>
    </a:ln>
  </c:spPr>
  <c:txPr>
    <a:bodyPr/>
    <a:lstStyle/>
    <a:p>
      <a:pPr>
        <a:defRPr sz="1712"/>
      </a:pPr>
      <a:endParaRPr lang="cs-CZ"/>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58114840697093"/>
          <c:y val="0"/>
          <c:w val="0.84276714069844161"/>
          <c:h val="0.99891678917265314"/>
        </c:manualLayout>
      </c:layout>
      <c:barChart>
        <c:barDir val="bar"/>
        <c:grouping val="clustered"/>
        <c:varyColors val="0"/>
        <c:ser>
          <c:idx val="0"/>
          <c:order val="0"/>
          <c:tx>
            <c:strRef>
              <c:f>List1!$B$1</c:f>
              <c:strCache>
                <c:ptCount val="1"/>
                <c:pt idx="0">
                  <c:v>Sloupec2</c:v>
                </c:pt>
              </c:strCache>
            </c:strRef>
          </c:tx>
          <c:spPr>
            <a:solidFill>
              <a:srgbClr val="990033"/>
            </a:solidFill>
          </c:spPr>
          <c:invertIfNegative val="0"/>
          <c:dPt>
            <c:idx val="0"/>
            <c:invertIfNegative val="0"/>
            <c:bubble3D val="0"/>
            <c:spPr>
              <a:solidFill>
                <a:srgbClr val="FF0000"/>
              </a:solidFill>
            </c:spPr>
            <c:extLst>
              <c:ext xmlns:c16="http://schemas.microsoft.com/office/drawing/2014/chart" uri="{C3380CC4-5D6E-409C-BE32-E72D297353CC}">
                <c16:uniqueId val="{00000001-D2CB-48AC-BA5D-1EC9C99611B7}"/>
              </c:ext>
            </c:extLst>
          </c:dPt>
          <c:dPt>
            <c:idx val="1"/>
            <c:invertIfNegative val="0"/>
            <c:bubble3D val="0"/>
            <c:spPr>
              <a:solidFill>
                <a:srgbClr val="008000"/>
              </a:solidFill>
            </c:spPr>
            <c:extLst>
              <c:ext xmlns:c16="http://schemas.microsoft.com/office/drawing/2014/chart" uri="{C3380CC4-5D6E-409C-BE32-E72D297353CC}">
                <c16:uniqueId val="{00000003-D2CB-48AC-BA5D-1EC9C99611B7}"/>
              </c:ext>
            </c:extLst>
          </c:dPt>
          <c:dPt>
            <c:idx val="2"/>
            <c:invertIfNegative val="0"/>
            <c:bubble3D val="0"/>
            <c:spPr>
              <a:solidFill>
                <a:srgbClr val="0000FF"/>
              </a:solidFill>
            </c:spPr>
            <c:extLst>
              <c:ext xmlns:c16="http://schemas.microsoft.com/office/drawing/2014/chart" uri="{C3380CC4-5D6E-409C-BE32-E72D297353CC}">
                <c16:uniqueId val="{00000005-D2CB-48AC-BA5D-1EC9C99611B7}"/>
              </c:ext>
            </c:extLst>
          </c:dPt>
          <c:dPt>
            <c:idx val="3"/>
            <c:invertIfNegative val="0"/>
            <c:bubble3D val="0"/>
            <c:spPr>
              <a:solidFill>
                <a:srgbClr val="EC008C"/>
              </a:solidFill>
            </c:spPr>
            <c:extLst>
              <c:ext xmlns:c16="http://schemas.microsoft.com/office/drawing/2014/chart" uri="{C3380CC4-5D6E-409C-BE32-E72D297353CC}">
                <c16:uniqueId val="{00000007-D2CB-48AC-BA5D-1EC9C99611B7}"/>
              </c:ext>
            </c:extLst>
          </c:dPt>
          <c:dLbls>
            <c:dLbl>
              <c:idx val="3"/>
              <c:numFmt formatCode="#,##0.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extLst>
                <c:ext xmlns:c16="http://schemas.microsoft.com/office/drawing/2014/chart" uri="{C3380CC4-5D6E-409C-BE32-E72D297353CC}">
                  <c16:uniqueId val="{00000007-D2CB-48AC-BA5D-1EC9C99611B7}"/>
                </c:ext>
              </c:extLst>
            </c:dLbl>
            <c:dLbl>
              <c:idx val="4"/>
              <c:numFmt formatCode="#,##0.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extLst>
                <c:ext xmlns:c16="http://schemas.microsoft.com/office/drawing/2014/chart" uri="{C3380CC4-5D6E-409C-BE32-E72D297353CC}">
                  <c16:uniqueId val="{00000008-D2CB-48AC-BA5D-1EC9C99611B7}"/>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List1!$A$2:$A$6</c:f>
              <c:strCache>
                <c:ptCount val="5"/>
                <c:pt idx="0">
                  <c:v>Česká televize</c:v>
                </c:pt>
                <c:pt idx="1">
                  <c:v>FTV Prima</c:v>
                </c:pt>
                <c:pt idx="2">
                  <c:v>Nova TV</c:v>
                </c:pt>
                <c:pt idx="3">
                  <c:v>Stanice O</c:v>
                </c:pt>
                <c:pt idx="4">
                  <c:v>Barrandov TS</c:v>
                </c:pt>
              </c:strCache>
            </c:strRef>
          </c:cat>
          <c:val>
            <c:numRef>
              <c:f>List1!$B$2:$B$6</c:f>
              <c:numCache>
                <c:formatCode>0</c:formatCode>
                <c:ptCount val="5"/>
                <c:pt idx="0">
                  <c:v>116</c:v>
                </c:pt>
                <c:pt idx="1">
                  <c:v>51</c:v>
                </c:pt>
                <c:pt idx="2">
                  <c:v>15</c:v>
                </c:pt>
                <c:pt idx="3" formatCode="0.0">
                  <c:v>0.3</c:v>
                </c:pt>
                <c:pt idx="4" formatCode="0.0">
                  <c:v>0</c:v>
                </c:pt>
              </c:numCache>
            </c:numRef>
          </c:val>
          <c:extLst>
            <c:ext xmlns:c16="http://schemas.microsoft.com/office/drawing/2014/chart" uri="{C3380CC4-5D6E-409C-BE32-E72D297353CC}">
              <c16:uniqueId val="{00000009-D2CB-48AC-BA5D-1EC9C99611B7}"/>
            </c:ext>
          </c:extLst>
        </c:ser>
        <c:dLbls>
          <c:showLegendKey val="0"/>
          <c:showVal val="0"/>
          <c:showCatName val="0"/>
          <c:showSerName val="0"/>
          <c:showPercent val="0"/>
          <c:showBubbleSize val="0"/>
        </c:dLbls>
        <c:gapWidth val="10"/>
        <c:axId val="136401664"/>
        <c:axId val="136403200"/>
      </c:barChart>
      <c:catAx>
        <c:axId val="136401664"/>
        <c:scaling>
          <c:orientation val="maxMin"/>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30"/>
          <c:min val="0"/>
        </c:scaling>
        <c:delete val="1"/>
        <c:axPos val="t"/>
        <c:numFmt formatCode="0" sourceLinked="1"/>
        <c:majorTickMark val="out"/>
        <c:minorTickMark val="none"/>
        <c:tickLblPos val="nextTo"/>
        <c:crossAx val="136401664"/>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iVysílání</c:v>
                </c:pt>
              </c:strCache>
            </c:strRef>
          </c:tx>
          <c:spPr>
            <a:solidFill>
              <a:srgbClr val="FF0000"/>
            </a:solidFill>
          </c:spPr>
          <c:invertIfNegative val="0"/>
          <c:dLbls>
            <c:dLbl>
              <c:idx val="0"/>
              <c:numFmt formatCode="#,##0" sourceLinked="0"/>
              <c:spPr>
                <a:noFill/>
                <a:ln>
                  <a:noFill/>
                </a:ln>
                <a:effectLst/>
              </c:spPr>
              <c:txPr>
                <a:bodyPr/>
                <a:lstStyle/>
                <a:p>
                  <a:pPr>
                    <a:defRPr sz="1200" b="1">
                      <a:solidFill>
                        <a:schemeClr val="bg1"/>
                      </a:solidFill>
                    </a:defRPr>
                  </a:pPr>
                  <a:endParaRPr lang="cs-CZ"/>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598-4B4C-83D1-EF25CFABCC5F}"/>
                </c:ext>
              </c:extLst>
            </c:dLbl>
            <c:numFmt formatCode="#,##0" sourceLinked="0"/>
            <c:spPr>
              <a:noFill/>
              <a:ln>
                <a:noFill/>
              </a:ln>
              <a:effectLst/>
            </c:spPr>
            <c:txPr>
              <a:bodyPr/>
              <a:lstStyle/>
              <a:p>
                <a:pPr>
                  <a:defRPr sz="1400" b="1">
                    <a:solidFill>
                      <a:schemeClr val="bg1"/>
                    </a:solidFill>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Česká televize</c:v>
                </c:pt>
              </c:strCache>
            </c:strRef>
          </c:cat>
          <c:val>
            <c:numRef>
              <c:f>List1!$B$2</c:f>
              <c:numCache>
                <c:formatCode>0</c:formatCode>
                <c:ptCount val="1"/>
                <c:pt idx="0">
                  <c:v>59</c:v>
                </c:pt>
              </c:numCache>
            </c:numRef>
          </c:val>
          <c:extLst>
            <c:ext xmlns:c16="http://schemas.microsoft.com/office/drawing/2014/chart" uri="{C3380CC4-5D6E-409C-BE32-E72D297353CC}">
              <c16:uniqueId val="{00000001-1598-4B4C-83D1-EF25CFABCC5F}"/>
            </c:ext>
          </c:extLst>
        </c:ser>
        <c:ser>
          <c:idx val="1"/>
          <c:order val="1"/>
          <c:tx>
            <c:strRef>
              <c:f>List1!$C$1</c:f>
              <c:strCache>
                <c:ptCount val="1"/>
                <c:pt idx="0">
                  <c:v>ČT sport</c:v>
                </c:pt>
              </c:strCache>
            </c:strRef>
          </c:tx>
          <c:spPr>
            <a:solidFill>
              <a:srgbClr val="953735"/>
            </a:solidFill>
          </c:spPr>
          <c:invertIfNegative val="0"/>
          <c:dLbls>
            <c:dLbl>
              <c:idx val="0"/>
              <c:layout>
                <c:manualLayout>
                  <c:x val="1.3485404646640645E-3"/>
                  <c:y val="0.19470119450776394"/>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13238360302653107"/>
                      <c:h val="0.50873016345373634"/>
                    </c:manualLayout>
                  </c15:layout>
                </c:ext>
                <c:ext xmlns:c16="http://schemas.microsoft.com/office/drawing/2014/chart" uri="{C3380CC4-5D6E-409C-BE32-E72D297353CC}">
                  <c16:uniqueId val="{00000002-1598-4B4C-83D1-EF25CFABCC5F}"/>
                </c:ext>
              </c:extLst>
            </c:dLbl>
            <c:numFmt formatCode="#,##0" sourceLinked="0"/>
            <c:spPr>
              <a:noFill/>
              <a:ln>
                <a:noFill/>
              </a:ln>
              <a:effectLst/>
            </c:spPr>
            <c:txPr>
              <a:bodyPr anchorCtr="0"/>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Česká televize</c:v>
                </c:pt>
              </c:strCache>
            </c:strRef>
          </c:cat>
          <c:val>
            <c:numRef>
              <c:f>List1!$C$2</c:f>
              <c:numCache>
                <c:formatCode>0</c:formatCode>
                <c:ptCount val="1"/>
                <c:pt idx="0">
                  <c:v>10</c:v>
                </c:pt>
              </c:numCache>
            </c:numRef>
          </c:val>
          <c:extLst>
            <c:ext xmlns:c16="http://schemas.microsoft.com/office/drawing/2014/chart" uri="{C3380CC4-5D6E-409C-BE32-E72D297353CC}">
              <c16:uniqueId val="{00000003-1598-4B4C-83D1-EF25CFABCC5F}"/>
            </c:ext>
          </c:extLst>
        </c:ser>
        <c:ser>
          <c:idx val="2"/>
          <c:order val="2"/>
          <c:tx>
            <c:strRef>
              <c:f>List1!$D$1</c:f>
              <c:strCache>
                <c:ptCount val="1"/>
                <c:pt idx="0">
                  <c:v>ČT24</c:v>
                </c:pt>
              </c:strCache>
            </c:strRef>
          </c:tx>
          <c:spPr>
            <a:solidFill>
              <a:srgbClr val="953735">
                <a:alpha val="60000"/>
              </a:srgbClr>
            </a:solidFill>
          </c:spPr>
          <c:invertIfNegative val="0"/>
          <c:dLbls>
            <c:dLbl>
              <c:idx val="0"/>
              <c:layout>
                <c:manualLayout>
                  <c:x val="2.8237775679790427E-3"/>
                  <c:y val="-0.15121504115605974"/>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598-4B4C-83D1-EF25CFABCC5F}"/>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Česká televize</c:v>
                </c:pt>
              </c:strCache>
            </c:strRef>
          </c:cat>
          <c:val>
            <c:numRef>
              <c:f>List1!$D$2</c:f>
              <c:numCache>
                <c:formatCode>0</c:formatCode>
                <c:ptCount val="1"/>
                <c:pt idx="0">
                  <c:v>6</c:v>
                </c:pt>
              </c:numCache>
            </c:numRef>
          </c:val>
          <c:extLst>
            <c:ext xmlns:c16="http://schemas.microsoft.com/office/drawing/2014/chart" uri="{C3380CC4-5D6E-409C-BE32-E72D297353CC}">
              <c16:uniqueId val="{00000005-1598-4B4C-83D1-EF25CFABCC5F}"/>
            </c:ext>
          </c:extLst>
        </c:ser>
        <c:ser>
          <c:idx val="3"/>
          <c:order val="3"/>
          <c:tx>
            <c:strRef>
              <c:f>List1!$E$1</c:f>
              <c:strCache>
                <c:ptCount val="1"/>
                <c:pt idx="0">
                  <c:v>ČT HbbTV</c:v>
                </c:pt>
              </c:strCache>
            </c:strRef>
          </c:tx>
          <c:spPr>
            <a:solidFill>
              <a:srgbClr val="E6B9B8"/>
            </a:solidFill>
          </c:spPr>
          <c:invertIfNegative val="0"/>
          <c:dLbls>
            <c:dLbl>
              <c:idx val="0"/>
              <c:layout>
                <c:manualLayout>
                  <c:x val="2.8056622682939951E-3"/>
                  <c:y val="0"/>
                </c:manualLayout>
              </c:layout>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bg1"/>
                      </a:solidFill>
                      <a:latin typeface="+mn-lt"/>
                      <a:ea typeface="+mn-ea"/>
                      <a:cs typeface="+mn-cs"/>
                    </a:defRPr>
                  </a:pPr>
                  <a:endParaRPr lang="cs-CZ"/>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598-4B4C-83D1-EF25CFABCC5F}"/>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Česká televize</c:v>
                </c:pt>
              </c:strCache>
            </c:strRef>
          </c:cat>
          <c:val>
            <c:numRef>
              <c:f>List1!$E$2</c:f>
              <c:numCache>
                <c:formatCode>0</c:formatCode>
                <c:ptCount val="1"/>
                <c:pt idx="0">
                  <c:v>42</c:v>
                </c:pt>
              </c:numCache>
            </c:numRef>
          </c:val>
          <c:extLst>
            <c:ext xmlns:c16="http://schemas.microsoft.com/office/drawing/2014/chart" uri="{C3380CC4-5D6E-409C-BE32-E72D297353CC}">
              <c16:uniqueId val="{00000007-1598-4B4C-83D1-EF25CFABCC5F}"/>
            </c:ext>
          </c:extLst>
        </c:ser>
        <c:ser>
          <c:idx val="4"/>
          <c:order val="4"/>
          <c:tx>
            <c:strRef>
              <c:f>List1!$F$1</c:f>
              <c:strCache>
                <c:ptCount val="1"/>
                <c:pt idx="0">
                  <c:v>ČT celkem</c:v>
                </c:pt>
              </c:strCache>
            </c:strRef>
          </c:tx>
          <c:spPr>
            <a:solidFill>
              <a:schemeClr val="bg1"/>
            </a:solidFill>
          </c:spPr>
          <c:invertIfNegative val="0"/>
          <c:dPt>
            <c:idx val="0"/>
            <c:invertIfNegative val="0"/>
            <c:bubble3D val="0"/>
            <c:extLst>
              <c:ext xmlns:c16="http://schemas.microsoft.com/office/drawing/2014/chart" uri="{C3380CC4-5D6E-409C-BE32-E72D297353CC}">
                <c16:uniqueId val="{00000008-1598-4B4C-83D1-EF25CFABCC5F}"/>
              </c:ext>
            </c:extLst>
          </c:dPt>
          <c:dLbls>
            <c:dLbl>
              <c:idx val="0"/>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tx1"/>
                      </a:solidFill>
                      <a:latin typeface="+mn-lt"/>
                      <a:ea typeface="+mn-ea"/>
                      <a:cs typeface="+mn-cs"/>
                    </a:defRPr>
                  </a:pPr>
                  <a:endParaRPr lang="cs-CZ"/>
                </a:p>
              </c:txPr>
              <c:dLblPos val="inBase"/>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598-4B4C-83D1-EF25CFABCC5F}"/>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Česká televize</c:v>
                </c:pt>
              </c:strCache>
            </c:strRef>
          </c:cat>
          <c:val>
            <c:numRef>
              <c:f>List1!$F$2</c:f>
              <c:numCache>
                <c:formatCode>0</c:formatCode>
                <c:ptCount val="1"/>
                <c:pt idx="0">
                  <c:v>116</c:v>
                </c:pt>
              </c:numCache>
            </c:numRef>
          </c:val>
          <c:extLst>
            <c:ext xmlns:c16="http://schemas.microsoft.com/office/drawing/2014/chart" uri="{C3380CC4-5D6E-409C-BE32-E72D297353CC}">
              <c16:uniqueId val="{00000009-1598-4B4C-83D1-EF25CFABCC5F}"/>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40"/>
          <c:min val="0"/>
        </c:scaling>
        <c:delete val="1"/>
        <c:axPos val="b"/>
        <c:numFmt formatCode="0" sourceLinked="1"/>
        <c:majorTickMark val="out"/>
        <c:minorTickMark val="none"/>
        <c:tickLblPos val="nextTo"/>
        <c:crossAx val="136401664"/>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iPrima</c:v>
                </c:pt>
              </c:strCache>
            </c:strRef>
          </c:tx>
          <c:spPr>
            <a:solidFill>
              <a:srgbClr val="FF0000"/>
            </a:solidFill>
          </c:spPr>
          <c:invertIfNegative val="0"/>
          <c:dPt>
            <c:idx val="0"/>
            <c:invertIfNegative val="0"/>
            <c:bubble3D val="0"/>
            <c:spPr>
              <a:solidFill>
                <a:srgbClr val="008000"/>
              </a:solidFill>
            </c:spPr>
            <c:extLst>
              <c:ext xmlns:c16="http://schemas.microsoft.com/office/drawing/2014/chart" uri="{C3380CC4-5D6E-409C-BE32-E72D297353CC}">
                <c16:uniqueId val="{00000001-D9D0-4A0E-8669-2F9966DD2EC3}"/>
              </c:ext>
            </c:extLst>
          </c:dPt>
          <c:dLbls>
            <c:dLbl>
              <c:idx val="0"/>
              <c:layout>
                <c:manualLayout>
                  <c:x val="0"/>
                  <c:y val="5.0391126400387259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9D0-4A0E-8669-2F9966DD2EC3}"/>
                </c:ext>
              </c:extLst>
            </c:dLbl>
            <c:numFmt formatCode="#,##0" sourceLinked="0"/>
            <c:spPr>
              <a:noFill/>
              <a:ln>
                <a:noFill/>
              </a:ln>
              <a:effectLst/>
            </c:spPr>
            <c:txPr>
              <a:bodyPr/>
              <a:lstStyle/>
              <a:p>
                <a:pPr>
                  <a:defRPr sz="1200" b="1">
                    <a:solidFill>
                      <a:schemeClr val="bg1"/>
                    </a:solidFill>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FTV Prima</c:v>
                </c:pt>
              </c:strCache>
            </c:strRef>
          </c:cat>
          <c:val>
            <c:numRef>
              <c:f>List1!$B$2</c:f>
              <c:numCache>
                <c:formatCode>0</c:formatCode>
                <c:ptCount val="1"/>
                <c:pt idx="0">
                  <c:v>41</c:v>
                </c:pt>
              </c:numCache>
            </c:numRef>
          </c:val>
          <c:extLst>
            <c:ext xmlns:c16="http://schemas.microsoft.com/office/drawing/2014/chart" uri="{C3380CC4-5D6E-409C-BE32-E72D297353CC}">
              <c16:uniqueId val="{00000002-D9D0-4A0E-8669-2F9966DD2EC3}"/>
            </c:ext>
          </c:extLst>
        </c:ser>
        <c:ser>
          <c:idx val="1"/>
          <c:order val="1"/>
          <c:tx>
            <c:strRef>
              <c:f>List1!$C$1</c:f>
              <c:strCache>
                <c:ptCount val="1"/>
                <c:pt idx="0">
                  <c:v>Prima HbbTV</c:v>
                </c:pt>
              </c:strCache>
            </c:strRef>
          </c:tx>
          <c:spPr>
            <a:solidFill>
              <a:srgbClr val="02D600"/>
            </a:solidFill>
          </c:spPr>
          <c:invertIfNegative val="0"/>
          <c:dLbls>
            <c:dLbl>
              <c:idx val="0"/>
              <c:layout>
                <c:manualLayout>
                  <c:x val="-2.6653791548792952E-2"/>
                  <c:y val="0"/>
                </c:manualLayout>
              </c:layout>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9D0-4A0E-8669-2F9966DD2EC3}"/>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FTV Prima</c:v>
                </c:pt>
              </c:strCache>
            </c:strRef>
          </c:cat>
          <c:val>
            <c:numRef>
              <c:f>List1!$C$2</c:f>
              <c:numCache>
                <c:formatCode>0</c:formatCode>
                <c:ptCount val="1"/>
                <c:pt idx="0">
                  <c:v>14</c:v>
                </c:pt>
              </c:numCache>
            </c:numRef>
          </c:val>
          <c:extLst>
            <c:ext xmlns:c16="http://schemas.microsoft.com/office/drawing/2014/chart" uri="{C3380CC4-5D6E-409C-BE32-E72D297353CC}">
              <c16:uniqueId val="{00000004-D9D0-4A0E-8669-2F9966DD2EC3}"/>
            </c:ext>
          </c:extLst>
        </c:ser>
        <c:ser>
          <c:idx val="2"/>
          <c:order val="2"/>
          <c:tx>
            <c:strRef>
              <c:f>List1!$D$1</c:f>
              <c:strCache>
                <c:ptCount val="1"/>
                <c:pt idx="0">
                  <c:v>Prima celkem</c:v>
                </c:pt>
              </c:strCache>
            </c:strRef>
          </c:tx>
          <c:spPr>
            <a:solidFill>
              <a:schemeClr val="bg1"/>
            </a:solidFill>
          </c:spPr>
          <c:invertIfNegative val="0"/>
          <c:dLbls>
            <c:dLbl>
              <c:idx val="0"/>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tx1"/>
                      </a:solidFill>
                      <a:latin typeface="+mn-lt"/>
                      <a:ea typeface="+mn-ea"/>
                      <a:cs typeface="+mn-cs"/>
                    </a:defRPr>
                  </a:pPr>
                  <a:endParaRPr lang="cs-CZ"/>
                </a:p>
              </c:txPr>
              <c:dLblPos val="inBase"/>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D0-4A0E-8669-2F9966DD2EC3}"/>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dLblPos val="inBase"/>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FTV Prima</c:v>
                </c:pt>
              </c:strCache>
            </c:strRef>
          </c:cat>
          <c:val>
            <c:numRef>
              <c:f>List1!$D$2</c:f>
              <c:numCache>
                <c:formatCode>0</c:formatCode>
                <c:ptCount val="1"/>
                <c:pt idx="0">
                  <c:v>55</c:v>
                </c:pt>
              </c:numCache>
            </c:numRef>
          </c:val>
          <c:extLst>
            <c:ext xmlns:c16="http://schemas.microsoft.com/office/drawing/2014/chart" uri="{C3380CC4-5D6E-409C-BE32-E72D297353CC}">
              <c16:uniqueId val="{00000006-D9D0-4A0E-8669-2F9966DD2EC3}"/>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40"/>
          <c:min val="0"/>
        </c:scaling>
        <c:delete val="1"/>
        <c:axPos val="b"/>
        <c:numFmt formatCode="0" sourceLinked="1"/>
        <c:majorTickMark val="out"/>
        <c:minorTickMark val="none"/>
        <c:tickLblPos val="nextTo"/>
        <c:crossAx val="136401664"/>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Nova.cz</c:v>
                </c:pt>
              </c:strCache>
            </c:strRef>
          </c:tx>
          <c:spPr>
            <a:solidFill>
              <a:srgbClr val="0000FF"/>
            </a:solidFill>
          </c:spPr>
          <c:invertIfNegative val="0"/>
          <c:dPt>
            <c:idx val="0"/>
            <c:invertIfNegative val="0"/>
            <c:bubble3D val="0"/>
            <c:extLst>
              <c:ext xmlns:c16="http://schemas.microsoft.com/office/drawing/2014/chart" uri="{C3380CC4-5D6E-409C-BE32-E72D297353CC}">
                <c16:uniqueId val="{00000000-5A3A-4DCC-8755-51096F39C15A}"/>
              </c:ext>
            </c:extLst>
          </c:dPt>
          <c:dLbls>
            <c:dLbl>
              <c:idx val="0"/>
              <c:layout>
                <c:manualLayout>
                  <c:x val="2.0177958518393824E-2"/>
                  <c:y val="0.22676205270435684"/>
                </c:manualLayout>
              </c:layout>
              <c:showLegendKey val="0"/>
              <c:showVal val="1"/>
              <c:showCatName val="0"/>
              <c:showSerName val="1"/>
              <c:showPercent val="0"/>
              <c:showBubbleSize val="0"/>
              <c:separator> </c:separator>
              <c:extLst>
                <c:ext xmlns:c15="http://schemas.microsoft.com/office/drawing/2012/chart" uri="{CE6537A1-D6FC-4f65-9D91-7224C49458BB}">
                  <c15:layout>
                    <c:manualLayout>
                      <c:w val="0.10411878953125667"/>
                      <c:h val="0.33236122105238097"/>
                    </c:manualLayout>
                  </c15:layout>
                </c:ext>
                <c:ext xmlns:c16="http://schemas.microsoft.com/office/drawing/2014/chart" uri="{C3380CC4-5D6E-409C-BE32-E72D297353CC}">
                  <c16:uniqueId val="{00000000-5A3A-4DCC-8755-51096F39C15A}"/>
                </c:ext>
              </c:extLst>
            </c:dLbl>
            <c:numFmt formatCode="#,##0" sourceLinked="0"/>
            <c:spPr>
              <a:noFill/>
              <a:ln>
                <a:noFill/>
              </a:ln>
              <a:effectLst/>
            </c:spPr>
            <c:txPr>
              <a:bodyPr anchorCtr="0"/>
              <a:lstStyle/>
              <a:p>
                <a:pPr algn="ctr">
                  <a:defRPr lang="en-US" sz="1200" b="1" i="0" u="none" strike="noStrike" kern="1200" baseline="0">
                    <a:solidFill>
                      <a:schemeClr val="bg1"/>
                    </a:solidFill>
                    <a:latin typeface="+mn-lt"/>
                    <a:ea typeface="+mn-ea"/>
                    <a:cs typeface="+mn-cs"/>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Nova TV</c:v>
                </c:pt>
              </c:strCache>
            </c:strRef>
          </c:cat>
          <c:val>
            <c:numRef>
              <c:f>List1!$B$2</c:f>
              <c:numCache>
                <c:formatCode>0</c:formatCode>
                <c:ptCount val="1"/>
                <c:pt idx="0">
                  <c:v>11</c:v>
                </c:pt>
              </c:numCache>
            </c:numRef>
          </c:val>
          <c:extLst>
            <c:ext xmlns:c16="http://schemas.microsoft.com/office/drawing/2014/chart" uri="{C3380CC4-5D6E-409C-BE32-E72D297353CC}">
              <c16:uniqueId val="{00000001-5A3A-4DCC-8755-51096F39C15A}"/>
            </c:ext>
          </c:extLst>
        </c:ser>
        <c:ser>
          <c:idx val="1"/>
          <c:order val="1"/>
          <c:tx>
            <c:strRef>
              <c:f>List1!$C$1</c:f>
              <c:strCache>
                <c:ptCount val="1"/>
                <c:pt idx="0">
                  <c:v>Nova HbbTV</c:v>
                </c:pt>
              </c:strCache>
            </c:strRef>
          </c:tx>
          <c:spPr>
            <a:solidFill>
              <a:srgbClr val="0000FF"/>
            </a:solidFill>
          </c:spPr>
          <c:invertIfNegative val="0"/>
          <c:dPt>
            <c:idx val="0"/>
            <c:invertIfNegative val="0"/>
            <c:bubble3D val="0"/>
            <c:spPr>
              <a:solidFill>
                <a:srgbClr val="00009E"/>
              </a:solidFill>
            </c:spPr>
            <c:extLst>
              <c:ext xmlns:c16="http://schemas.microsoft.com/office/drawing/2014/chart" uri="{C3380CC4-5D6E-409C-BE32-E72D297353CC}">
                <c16:uniqueId val="{00000003-5A3A-4DCC-8755-51096F39C15A}"/>
              </c:ext>
            </c:extLst>
          </c:dPt>
          <c:dLbls>
            <c:dLbl>
              <c:idx val="0"/>
              <c:layout>
                <c:manualLayout>
                  <c:x val="-3.4659207581562206E-2"/>
                  <c:y val="-0.16377116080125859"/>
                </c:manualLayout>
              </c:layout>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13982393475134156"/>
                      <c:h val="0.53392572665393001"/>
                    </c:manualLayout>
                  </c15:layout>
                </c:ext>
                <c:ext xmlns:c16="http://schemas.microsoft.com/office/drawing/2014/chart" uri="{C3380CC4-5D6E-409C-BE32-E72D297353CC}">
                  <c16:uniqueId val="{00000003-5A3A-4DCC-8755-51096F39C15A}"/>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Nova TV</c:v>
                </c:pt>
              </c:strCache>
            </c:strRef>
          </c:cat>
          <c:val>
            <c:numRef>
              <c:f>List1!$C$2</c:f>
              <c:numCache>
                <c:formatCode>0</c:formatCode>
                <c:ptCount val="1"/>
                <c:pt idx="0">
                  <c:v>6</c:v>
                </c:pt>
              </c:numCache>
            </c:numRef>
          </c:val>
          <c:extLst>
            <c:ext xmlns:c16="http://schemas.microsoft.com/office/drawing/2014/chart" uri="{C3380CC4-5D6E-409C-BE32-E72D297353CC}">
              <c16:uniqueId val="{00000004-5A3A-4DCC-8755-51096F39C15A}"/>
            </c:ext>
          </c:extLst>
        </c:ser>
        <c:ser>
          <c:idx val="2"/>
          <c:order val="2"/>
          <c:tx>
            <c:strRef>
              <c:f>List1!$D$1</c:f>
              <c:strCache>
                <c:ptCount val="1"/>
                <c:pt idx="0">
                  <c:v>Nova celkem</c:v>
                </c:pt>
              </c:strCache>
            </c:strRef>
          </c:tx>
          <c:spPr>
            <a:solidFill>
              <a:schemeClr val="bg1"/>
            </a:solidFill>
          </c:spPr>
          <c:invertIfNegative val="0"/>
          <c:dLbls>
            <c:dLbl>
              <c:idx val="0"/>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tx1"/>
                      </a:solidFill>
                      <a:latin typeface="+mn-lt"/>
                      <a:ea typeface="+mn-ea"/>
                      <a:cs typeface="+mn-cs"/>
                    </a:defRPr>
                  </a:pPr>
                  <a:endParaRPr lang="cs-CZ"/>
                </a:p>
              </c:txPr>
              <c:dLblPos val="inBase"/>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A3A-4DCC-8755-51096F39C15A}"/>
                </c:ext>
              </c:extLst>
            </c:dLbl>
            <c:numFmt formatCode="#,##0"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mn-lt"/>
                    <a:ea typeface="+mn-ea"/>
                    <a:cs typeface="+mn-cs"/>
                  </a:defRPr>
                </a:pPr>
                <a:endParaRPr lang="cs-CZ"/>
              </a:p>
            </c:txPr>
            <c:dLblPos val="inBase"/>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Nova TV</c:v>
                </c:pt>
              </c:strCache>
            </c:strRef>
          </c:cat>
          <c:val>
            <c:numRef>
              <c:f>List1!$D$2</c:f>
              <c:numCache>
                <c:formatCode>0</c:formatCode>
                <c:ptCount val="1"/>
                <c:pt idx="0">
                  <c:v>17</c:v>
                </c:pt>
              </c:numCache>
            </c:numRef>
          </c:val>
          <c:extLst>
            <c:ext xmlns:c16="http://schemas.microsoft.com/office/drawing/2014/chart" uri="{C3380CC4-5D6E-409C-BE32-E72D297353CC}">
              <c16:uniqueId val="{00000006-5A3A-4DCC-8755-51096F39C15A}"/>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40"/>
          <c:min val="0"/>
        </c:scaling>
        <c:delete val="1"/>
        <c:axPos val="b"/>
        <c:numFmt formatCode="0" sourceLinked="1"/>
        <c:majorTickMark val="out"/>
        <c:minorTickMark val="none"/>
        <c:tickLblPos val="nextTo"/>
        <c:crossAx val="136401664"/>
        <c:crosses val="autoZero"/>
        <c:crossBetween val="between"/>
      </c:valAx>
      <c:spPr>
        <a:solidFill>
          <a:schemeClr val="bg1"/>
        </a:solid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Stanice O</c:v>
                </c:pt>
              </c:strCache>
            </c:strRef>
          </c:tx>
          <c:spPr>
            <a:solidFill>
              <a:srgbClr val="990033"/>
            </a:solidFill>
          </c:spPr>
          <c:invertIfNegative val="0"/>
          <c:dPt>
            <c:idx val="0"/>
            <c:invertIfNegative val="0"/>
            <c:bubble3D val="0"/>
            <c:extLst>
              <c:ext xmlns:c16="http://schemas.microsoft.com/office/drawing/2014/chart" uri="{C3380CC4-5D6E-409C-BE32-E72D297353CC}">
                <c16:uniqueId val="{00000000-7EA4-4152-8BCC-30F8A00C5F5D}"/>
              </c:ext>
            </c:extLst>
          </c:dPt>
          <c:dLbls>
            <c:dLbl>
              <c:idx val="0"/>
              <c:layout>
                <c:manualLayout>
                  <c:x val="6.5875182713232269E-2"/>
                  <c:y val="0"/>
                </c:manualLayout>
              </c:layout>
              <c:numFmt formatCode="#,##0.0" sourceLinked="0"/>
              <c:spPr>
                <a:noFill/>
                <a:ln>
                  <a:noFill/>
                </a:ln>
                <a:effectLst/>
              </c:spPr>
              <c:txPr>
                <a:bodyPr/>
                <a:lstStyle/>
                <a:p>
                  <a:pPr>
                    <a:defRPr sz="1200" b="1">
                      <a:solidFill>
                        <a:schemeClr val="tx1"/>
                      </a:solidFill>
                    </a:defRPr>
                  </a:pPr>
                  <a:endParaRPr lang="cs-CZ"/>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7EA4-4152-8BCC-30F8A00C5F5D}"/>
                </c:ext>
              </c:extLst>
            </c:dLbl>
            <c:numFmt formatCode="#,##0.0" sourceLinked="0"/>
            <c:spPr>
              <a:noFill/>
              <a:ln>
                <a:noFill/>
              </a:ln>
              <a:effectLst/>
            </c:spPr>
            <c:txPr>
              <a:bodyPr/>
              <a:lstStyle/>
              <a:p>
                <a:pPr>
                  <a:defRPr sz="1200" b="1">
                    <a:solidFill>
                      <a:schemeClr val="bg1"/>
                    </a:solidFill>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Stanice O</c:v>
                </c:pt>
              </c:strCache>
            </c:strRef>
          </c:cat>
          <c:val>
            <c:numRef>
              <c:f>List1!$B$2</c:f>
              <c:numCache>
                <c:formatCode>General</c:formatCode>
                <c:ptCount val="1"/>
                <c:pt idx="0">
                  <c:v>0.3</c:v>
                </c:pt>
              </c:numCache>
            </c:numRef>
          </c:val>
          <c:extLst>
            <c:ext xmlns:c16="http://schemas.microsoft.com/office/drawing/2014/chart" uri="{C3380CC4-5D6E-409C-BE32-E72D297353CC}">
              <c16:uniqueId val="{00000001-7EA4-4152-8BCC-30F8A00C5F5D}"/>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40"/>
          <c:min val="0"/>
        </c:scaling>
        <c:delete val="1"/>
        <c:axPos val="b"/>
        <c:numFmt formatCode="General" sourceLinked="1"/>
        <c:majorTickMark val="out"/>
        <c:minorTickMark val="none"/>
        <c:tickLblPos val="nextTo"/>
        <c:crossAx val="136401664"/>
        <c:crosses val="autoZero"/>
        <c:crossBetween val="between"/>
      </c:valAx>
      <c:spPr>
        <a:solidFill>
          <a:schemeClr val="bg1"/>
        </a:solid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Barrandov TS</c:v>
                </c:pt>
              </c:strCache>
            </c:strRef>
          </c:tx>
          <c:spPr>
            <a:solidFill>
              <a:srgbClr val="EC008C"/>
            </a:solidFill>
          </c:spPr>
          <c:invertIfNegative val="0"/>
          <c:dPt>
            <c:idx val="0"/>
            <c:invertIfNegative val="0"/>
            <c:bubble3D val="0"/>
            <c:extLst>
              <c:ext xmlns:c16="http://schemas.microsoft.com/office/drawing/2014/chart" uri="{C3380CC4-5D6E-409C-BE32-E72D297353CC}">
                <c16:uniqueId val="{00000000-3B37-48A8-B785-B65350296599}"/>
              </c:ext>
            </c:extLst>
          </c:dPt>
          <c:dLbls>
            <c:dLbl>
              <c:idx val="0"/>
              <c:numFmt formatCode="#,##0.0" sourceLinked="0"/>
              <c:spPr>
                <a:noFill/>
                <a:ln>
                  <a:noFill/>
                </a:ln>
                <a:effectLst/>
              </c:spPr>
              <c:txPr>
                <a:bodyPr/>
                <a:lstStyle/>
                <a:p>
                  <a:pPr>
                    <a:defRPr sz="1200" b="1">
                      <a:solidFill>
                        <a:schemeClr val="tx1"/>
                      </a:solidFill>
                    </a:defRPr>
                  </a:pPr>
                  <a:endParaRPr lang="cs-CZ"/>
                </a:p>
              </c:txPr>
              <c:dLblPos val="inBase"/>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B37-48A8-B785-B65350296599}"/>
                </c:ext>
              </c:extLst>
            </c:dLbl>
            <c:numFmt formatCode="#,##0.0" sourceLinked="0"/>
            <c:spPr>
              <a:noFill/>
              <a:ln>
                <a:noFill/>
              </a:ln>
              <a:effectLst/>
            </c:spPr>
            <c:txPr>
              <a:bodyPr/>
              <a:lstStyle/>
              <a:p>
                <a:pPr>
                  <a:defRPr sz="1200" b="1">
                    <a:solidFill>
                      <a:schemeClr val="bg1"/>
                    </a:solidFill>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Barrandov TS</c:v>
                </c:pt>
              </c:strCache>
            </c:strRef>
          </c:cat>
          <c:val>
            <c:numRef>
              <c:f>List1!$B$2</c:f>
              <c:numCache>
                <c:formatCode>0.0</c:formatCode>
                <c:ptCount val="1"/>
                <c:pt idx="0">
                  <c:v>0</c:v>
                </c:pt>
              </c:numCache>
            </c:numRef>
          </c:val>
          <c:extLst>
            <c:ext xmlns:c16="http://schemas.microsoft.com/office/drawing/2014/chart" uri="{C3380CC4-5D6E-409C-BE32-E72D297353CC}">
              <c16:uniqueId val="{00000001-3B37-48A8-B785-B65350296599}"/>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40"/>
          <c:min val="0"/>
        </c:scaling>
        <c:delete val="1"/>
        <c:axPos val="b"/>
        <c:numFmt formatCode="0.0" sourceLinked="1"/>
        <c:majorTickMark val="out"/>
        <c:minorTickMark val="none"/>
        <c:tickLblPos val="nextTo"/>
        <c:crossAx val="136401664"/>
        <c:crosses val="autoZero"/>
        <c:crossBetween val="between"/>
      </c:valAx>
      <c:spPr>
        <a:solidFill>
          <a:schemeClr val="bg1"/>
        </a:solid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Dramatické</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0</c:formatCode>
                <c:ptCount val="3"/>
                <c:pt idx="0">
                  <c:v>37</c:v>
                </c:pt>
                <c:pt idx="1">
                  <c:v>37</c:v>
                </c:pt>
                <c:pt idx="2" formatCode="General">
                  <c:v>36</c:v>
                </c:pt>
              </c:numCache>
            </c:numRef>
          </c:val>
          <c:extLst>
            <c:ext xmlns:c16="http://schemas.microsoft.com/office/drawing/2014/chart" uri="{C3380CC4-5D6E-409C-BE32-E72D297353CC}">
              <c16:uniqueId val="{00000000-7F2C-4C7E-BC46-DDECD0B74B46}"/>
            </c:ext>
          </c:extLst>
        </c:ser>
        <c:ser>
          <c:idx val="1"/>
          <c:order val="1"/>
          <c:tx>
            <c:strRef>
              <c:f>List1!$C$1</c:f>
              <c:strCache>
                <c:ptCount val="1"/>
                <c:pt idx="0">
                  <c:v>Zábavné</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0</c:formatCode>
                <c:ptCount val="3"/>
                <c:pt idx="0">
                  <c:v>18</c:v>
                </c:pt>
                <c:pt idx="1">
                  <c:v>16</c:v>
                </c:pt>
                <c:pt idx="2" formatCode="General">
                  <c:v>18</c:v>
                </c:pt>
              </c:numCache>
            </c:numRef>
          </c:val>
          <c:extLst>
            <c:ext xmlns:c16="http://schemas.microsoft.com/office/drawing/2014/chart" uri="{C3380CC4-5D6E-409C-BE32-E72D297353CC}">
              <c16:uniqueId val="{00000001-7F2C-4C7E-BC46-DDECD0B74B46}"/>
            </c:ext>
          </c:extLst>
        </c:ser>
        <c:ser>
          <c:idx val="2"/>
          <c:order val="2"/>
          <c:tx>
            <c:strRef>
              <c:f>List1!$D$1</c:f>
              <c:strCache>
                <c:ptCount val="1"/>
                <c:pt idx="0">
                  <c:v>Hudební</c:v>
                </c:pt>
              </c:strCache>
            </c:strRef>
          </c:tx>
          <c:spPr>
            <a:solidFill>
              <a:schemeClr val="accent3">
                <a:lumMod val="75000"/>
              </a:schemeClr>
            </a:solidFill>
          </c:spPr>
          <c:invertIfNegative val="0"/>
          <c:dLbls>
            <c:dLbl>
              <c:idx val="0"/>
              <c:layout>
                <c:manualLayout>
                  <c:x val="-7.3152881111822419E-3"/>
                  <c:y val="7.84646661838474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6E-4702-9A4F-DFD52E2F61EB}"/>
                </c:ext>
              </c:extLst>
            </c:dLbl>
            <c:dLbl>
              <c:idx val="1"/>
              <c:layout>
                <c:manualLayout>
                  <c:x val="-4.389172866709345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6E-4702-9A4F-DFD52E2F61EB}"/>
                </c:ext>
              </c:extLst>
            </c:dLbl>
            <c:dLbl>
              <c:idx val="2"/>
              <c:layout>
                <c:manualLayout>
                  <c:x val="-5.8522304889457935E-3"/>
                  <c:y val="3.9232333101058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6E-4702-9A4F-DFD52E2F61EB}"/>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List1!$D$2:$D$4</c:f>
              <c:numCache>
                <c:formatCode>General</c:formatCode>
                <c:ptCount val="3"/>
              </c:numCache>
            </c:numRef>
          </c:val>
          <c:extLst>
            <c:ext xmlns:c16="http://schemas.microsoft.com/office/drawing/2014/chart" uri="{C3380CC4-5D6E-409C-BE32-E72D297353CC}">
              <c16:uniqueId val="{00000005-7F2C-4C7E-BC46-DDECD0B74B46}"/>
            </c:ext>
          </c:extLst>
        </c:ser>
        <c:ser>
          <c:idx val="3"/>
          <c:order val="3"/>
          <c:tx>
            <c:strRef>
              <c:f>List1!$E$1</c:f>
              <c:strCache>
                <c:ptCount val="1"/>
                <c:pt idx="0">
                  <c:v>Sportovní</c:v>
                </c:pt>
              </c:strCache>
            </c:strRef>
          </c:tx>
          <c:invertIfNegative val="0"/>
          <c:dLbls>
            <c:spPr>
              <a:noFill/>
              <a:ln>
                <a:noFill/>
              </a:ln>
              <a:effectLst/>
            </c:spPr>
            <c:txPr>
              <a:bodyPr wrap="square" lIns="38100" tIns="19050" rIns="38100" bIns="19050" anchor="ctr" anchorCtr="0">
                <a:spAutoFit/>
              </a:bodyPr>
              <a:lstStyle/>
              <a:p>
                <a:pPr algn="ctr">
                  <a:defRPr lang="en-GB"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List1!$E$2:$E$4</c:f>
              <c:numCache>
                <c:formatCode>0</c:formatCode>
                <c:ptCount val="3"/>
                <c:pt idx="0">
                  <c:v>1</c:v>
                </c:pt>
                <c:pt idx="1">
                  <c:v>1</c:v>
                </c:pt>
                <c:pt idx="2" formatCode="General">
                  <c:v>1</c:v>
                </c:pt>
              </c:numCache>
            </c:numRef>
          </c:val>
          <c:extLst>
            <c:ext xmlns:c16="http://schemas.microsoft.com/office/drawing/2014/chart" uri="{C3380CC4-5D6E-409C-BE32-E72D297353CC}">
              <c16:uniqueId val="{00000008-7F2C-4C7E-BC46-DDECD0B74B46}"/>
            </c:ext>
          </c:extLst>
        </c:ser>
        <c:ser>
          <c:idx val="4"/>
          <c:order val="4"/>
          <c:tx>
            <c:strRef>
              <c:f>List1!$F$1</c:f>
              <c:strCache>
                <c:ptCount val="1"/>
                <c:pt idx="0">
                  <c:v>Zpravodajské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List1!$F$2:$F$4</c:f>
              <c:numCache>
                <c:formatCode>0</c:formatCode>
                <c:ptCount val="3"/>
                <c:pt idx="0">
                  <c:v>16</c:v>
                </c:pt>
                <c:pt idx="1">
                  <c:v>17</c:v>
                </c:pt>
                <c:pt idx="2" formatCode="General">
                  <c:v>17</c:v>
                </c:pt>
              </c:numCache>
            </c:numRef>
          </c:val>
          <c:extLst>
            <c:ext xmlns:c16="http://schemas.microsoft.com/office/drawing/2014/chart" uri="{C3380CC4-5D6E-409C-BE32-E72D297353CC}">
              <c16:uniqueId val="{00000009-7F2C-4C7E-BC46-DDECD0B74B46}"/>
            </c:ext>
          </c:extLst>
        </c:ser>
        <c:ser>
          <c:idx val="5"/>
          <c:order val="5"/>
          <c:tx>
            <c:strRef>
              <c:f>List1!$G$1</c:f>
              <c:strCache>
                <c:ptCount val="1"/>
                <c:pt idx="0">
                  <c:v>Publicistické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List1!$G$2:$G$4</c:f>
              <c:numCache>
                <c:formatCode>0</c:formatCode>
                <c:ptCount val="3"/>
                <c:pt idx="0">
                  <c:v>4</c:v>
                </c:pt>
                <c:pt idx="1">
                  <c:v>5</c:v>
                </c:pt>
                <c:pt idx="2" formatCode="General">
                  <c:v>5</c:v>
                </c:pt>
              </c:numCache>
            </c:numRef>
          </c:val>
          <c:extLst>
            <c:ext xmlns:c16="http://schemas.microsoft.com/office/drawing/2014/chart" uri="{C3380CC4-5D6E-409C-BE32-E72D297353CC}">
              <c16:uniqueId val="{0000000A-7F2C-4C7E-BC46-DDECD0B74B46}"/>
            </c:ext>
          </c:extLst>
        </c:ser>
        <c:ser>
          <c:idx val="6"/>
          <c:order val="6"/>
          <c:tx>
            <c:strRef>
              <c:f>List1!$H$1</c:f>
              <c:strCache>
                <c:ptCount val="1"/>
                <c:pt idx="0">
                  <c:v>Dokumentární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List1!$H$2:$H$4</c:f>
              <c:numCache>
                <c:formatCode>0</c:formatCode>
                <c:ptCount val="3"/>
                <c:pt idx="0">
                  <c:v>4</c:v>
                </c:pt>
                <c:pt idx="1">
                  <c:v>5</c:v>
                </c:pt>
                <c:pt idx="2" formatCode="General">
                  <c:v>4</c:v>
                </c:pt>
              </c:numCache>
            </c:numRef>
          </c:val>
          <c:extLst>
            <c:ext xmlns:c16="http://schemas.microsoft.com/office/drawing/2014/chart" uri="{C3380CC4-5D6E-409C-BE32-E72D297353CC}">
              <c16:uniqueId val="{0000000B-7F2C-4C7E-BC46-DDECD0B74B46}"/>
            </c:ext>
          </c:extLst>
        </c:ser>
        <c:ser>
          <c:idx val="7"/>
          <c:order val="7"/>
          <c:tx>
            <c:strRef>
              <c:f>List1!$I$1</c:f>
              <c:strCache>
                <c:ptCount val="1"/>
                <c:pt idx="0">
                  <c:v>Náboženské</c:v>
                </c:pt>
              </c:strCache>
            </c:strRef>
          </c:tx>
          <c:invertIfNegative val="0"/>
          <c:dLbls>
            <c:delete val="1"/>
          </c:dLbls>
          <c:cat>
            <c:numRef>
              <c:f>List1!$A$2:$A$4</c:f>
              <c:numCache>
                <c:formatCode>General</c:formatCode>
                <c:ptCount val="3"/>
                <c:pt idx="0">
                  <c:v>2023</c:v>
                </c:pt>
                <c:pt idx="1">
                  <c:v>2022</c:v>
                </c:pt>
                <c:pt idx="2">
                  <c:v>2021</c:v>
                </c:pt>
              </c:numCache>
            </c:numRef>
          </c:cat>
          <c:val>
            <c:numRef>
              <c:f>List1!$I$2:$I$4</c:f>
              <c:numCache>
                <c:formatCode>0</c:formatCode>
                <c:ptCount val="3"/>
                <c:pt idx="0">
                  <c:v>0</c:v>
                </c:pt>
                <c:pt idx="1">
                  <c:v>0</c:v>
                </c:pt>
                <c:pt idx="2" formatCode="General">
                  <c:v>0</c:v>
                </c:pt>
              </c:numCache>
            </c:numRef>
          </c:val>
          <c:extLst>
            <c:ext xmlns:c16="http://schemas.microsoft.com/office/drawing/2014/chart" uri="{C3380CC4-5D6E-409C-BE32-E72D297353CC}">
              <c16:uniqueId val="{0000000C-7F2C-4C7E-BC46-DDECD0B74B46}"/>
            </c:ext>
          </c:extLst>
        </c:ser>
        <c:ser>
          <c:idx val="8"/>
          <c:order val="8"/>
          <c:tx>
            <c:strRef>
              <c:f>List1!$J$1</c:f>
              <c:strCache>
                <c:ptCount val="1"/>
                <c:pt idx="0">
                  <c:v>Vzdělávací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List1!$J$2:$J$4</c:f>
              <c:numCache>
                <c:formatCode>0</c:formatCode>
                <c:ptCount val="3"/>
                <c:pt idx="0">
                  <c:v>13</c:v>
                </c:pt>
                <c:pt idx="1">
                  <c:v>14</c:v>
                </c:pt>
                <c:pt idx="2" formatCode="General">
                  <c:v>13</c:v>
                </c:pt>
              </c:numCache>
            </c:numRef>
          </c:val>
          <c:extLst>
            <c:ext xmlns:c16="http://schemas.microsoft.com/office/drawing/2014/chart" uri="{C3380CC4-5D6E-409C-BE32-E72D297353CC}">
              <c16:uniqueId val="{0000000D-7F2C-4C7E-BC46-DDECD0B74B46}"/>
            </c:ext>
          </c:extLst>
        </c:ser>
        <c:ser>
          <c:idx val="9"/>
          <c:order val="9"/>
          <c:tx>
            <c:strRef>
              <c:f>List1!$K$1</c:f>
              <c:strCache>
                <c:ptCount val="1"/>
                <c:pt idx="0">
                  <c:v>Ostatní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List1!$K$2:$K$4</c:f>
              <c:numCache>
                <c:formatCode>0</c:formatCode>
                <c:ptCount val="3"/>
                <c:pt idx="0">
                  <c:v>7</c:v>
                </c:pt>
                <c:pt idx="1">
                  <c:v>5</c:v>
                </c:pt>
                <c:pt idx="2" formatCode="General">
                  <c:v>6</c:v>
                </c:pt>
              </c:numCache>
            </c:numRef>
          </c:val>
          <c:extLst>
            <c:ext xmlns:c16="http://schemas.microsoft.com/office/drawing/2014/chart" uri="{C3380CC4-5D6E-409C-BE32-E72D297353CC}">
              <c16:uniqueId val="{0000000E-7F2C-4C7E-BC46-DDECD0B74B46}"/>
            </c:ext>
          </c:extLst>
        </c:ser>
        <c:dLbls>
          <c:dLblPos val="ctr"/>
          <c:showLegendKey val="0"/>
          <c:showVal val="1"/>
          <c:showCatName val="0"/>
          <c:showSerName val="0"/>
          <c:showPercent val="0"/>
          <c:showBubbleSize val="0"/>
        </c:dLbls>
        <c:gapWidth val="50"/>
        <c:overlap val="100"/>
        <c:axId val="150048128"/>
        <c:axId val="150372352"/>
      </c:barChart>
      <c:catAx>
        <c:axId val="150048128"/>
        <c:scaling>
          <c:orientation val="maxMin"/>
        </c:scaling>
        <c:delete val="0"/>
        <c:axPos val="l"/>
        <c:numFmt formatCode="General" sourceLinked="0"/>
        <c:majorTickMark val="out"/>
        <c:minorTickMark val="none"/>
        <c:tickLblPos val="nextTo"/>
        <c:txPr>
          <a:bodyPr/>
          <a:lstStyle/>
          <a:p>
            <a:pPr>
              <a:defRPr sz="1400" b="1"/>
            </a:pPr>
            <a:endParaRPr lang="cs-CZ"/>
          </a:p>
        </c:txPr>
        <c:crossAx val="150372352"/>
        <c:crosses val="autoZero"/>
        <c:auto val="1"/>
        <c:lblAlgn val="ctr"/>
        <c:lblOffset val="100"/>
        <c:noMultiLvlLbl val="0"/>
      </c:catAx>
      <c:valAx>
        <c:axId val="150372352"/>
        <c:scaling>
          <c:orientation val="minMax"/>
          <c:max val="1"/>
        </c:scaling>
        <c:delete val="1"/>
        <c:axPos val="t"/>
        <c:numFmt formatCode="0%" sourceLinked="1"/>
        <c:majorTickMark val="out"/>
        <c:minorTickMark val="none"/>
        <c:tickLblPos val="nextTo"/>
        <c:crossAx val="150048128"/>
        <c:crosses val="autoZero"/>
        <c:crossBetween val="between"/>
      </c:valAx>
      <c:spPr>
        <a:noFill/>
        <a:ln w="25400">
          <a:noFill/>
        </a:ln>
      </c:spPr>
    </c:plotArea>
    <c:legend>
      <c:legendPos val="t"/>
      <c:layout>
        <c:manualLayout>
          <c:xMode val="edge"/>
          <c:yMode val="edge"/>
          <c:x val="0.16033308625054196"/>
          <c:y val="3.1645963893699461E-2"/>
          <c:w val="0.81006195717542417"/>
          <c:h val="0.23385287533898974"/>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25160117603581"/>
          <c:y val="3.9596307550313577E-2"/>
          <c:w val="0.65925526896243902"/>
          <c:h val="0.8672009140076448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1D1F-4415-8C18-2BBE7866EC88}"/>
              </c:ext>
            </c:extLst>
          </c:dPt>
          <c:dPt>
            <c:idx val="1"/>
            <c:invertIfNegative val="0"/>
            <c:bubble3D val="0"/>
            <c:extLst>
              <c:ext xmlns:c16="http://schemas.microsoft.com/office/drawing/2014/chart" uri="{C3380CC4-5D6E-409C-BE32-E72D297353CC}">
                <c16:uniqueId val="{00000001-1D1F-4415-8C18-2BBE7866EC88}"/>
              </c:ext>
            </c:extLst>
          </c:dPt>
          <c:dPt>
            <c:idx val="2"/>
            <c:invertIfNegative val="0"/>
            <c:bubble3D val="0"/>
            <c:extLst>
              <c:ext xmlns:c16="http://schemas.microsoft.com/office/drawing/2014/chart" uri="{C3380CC4-5D6E-409C-BE32-E72D297353CC}">
                <c16:uniqueId val="{00000002-1D1F-4415-8C18-2BBE7866EC88}"/>
              </c:ext>
            </c:extLst>
          </c:dPt>
          <c:dPt>
            <c:idx val="4"/>
            <c:invertIfNegative val="0"/>
            <c:bubble3D val="0"/>
            <c:extLst>
              <c:ext xmlns:c16="http://schemas.microsoft.com/office/drawing/2014/chart" uri="{C3380CC4-5D6E-409C-BE32-E72D297353CC}">
                <c16:uniqueId val="{00000003-1D1F-4415-8C18-2BBE7866EC88}"/>
              </c:ext>
            </c:extLst>
          </c:dPt>
          <c:dPt>
            <c:idx val="5"/>
            <c:invertIfNegative val="0"/>
            <c:bubble3D val="0"/>
            <c:extLst>
              <c:ext xmlns:c16="http://schemas.microsoft.com/office/drawing/2014/chart" uri="{C3380CC4-5D6E-409C-BE32-E72D297353CC}">
                <c16:uniqueId val="{00000004-1D1F-4415-8C18-2BBE7866EC88}"/>
              </c:ext>
            </c:extLst>
          </c:dPt>
          <c:dPt>
            <c:idx val="6"/>
            <c:invertIfNegative val="0"/>
            <c:bubble3D val="0"/>
            <c:extLst>
              <c:ext xmlns:c16="http://schemas.microsoft.com/office/drawing/2014/chart" uri="{C3380CC4-5D6E-409C-BE32-E72D297353CC}">
                <c16:uniqueId val="{00000005-1D1F-4415-8C18-2BBE7866EC88}"/>
              </c:ext>
            </c:extLst>
          </c:dPt>
          <c:dPt>
            <c:idx val="7"/>
            <c:invertIfNegative val="0"/>
            <c:bubble3D val="0"/>
            <c:extLst>
              <c:ext xmlns:c16="http://schemas.microsoft.com/office/drawing/2014/chart" uri="{C3380CC4-5D6E-409C-BE32-E72D297353CC}">
                <c16:uniqueId val="{00000006-1D1F-4415-8C18-2BBE7866EC88}"/>
              </c:ext>
            </c:extLst>
          </c:dPt>
          <c:dPt>
            <c:idx val="9"/>
            <c:invertIfNegative val="0"/>
            <c:bubble3D val="0"/>
            <c:extLst>
              <c:ext xmlns:c16="http://schemas.microsoft.com/office/drawing/2014/chart" uri="{C3380CC4-5D6E-409C-BE32-E72D297353CC}">
                <c16:uniqueId val="{00000007-1D1F-4415-8C18-2BBE7866EC88}"/>
              </c:ext>
            </c:extLst>
          </c:dPt>
          <c:dPt>
            <c:idx val="10"/>
            <c:invertIfNegative val="0"/>
            <c:bubble3D val="0"/>
            <c:extLst>
              <c:ext xmlns:c16="http://schemas.microsoft.com/office/drawing/2014/chart" uri="{C3380CC4-5D6E-409C-BE32-E72D297353CC}">
                <c16:uniqueId val="{00000008-1D1F-4415-8C18-2BBE7866EC88}"/>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1D1F-4415-8C18-2BBE7866EC88}"/>
                </c:ext>
              </c:extLst>
            </c:dLbl>
            <c:numFmt formatCode="#,##0" sourceLinked="0"/>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List1!$A$2:$A$12</c:f>
              <c:strCache>
                <c:ptCount val="11"/>
                <c:pt idx="0">
                  <c:v>Mobilní a tablet aplikace</c:v>
                </c:pt>
                <c:pt idx="1">
                  <c:v>Browser - prohlížeč</c:v>
                </c:pt>
                <c:pt idx="2">
                  <c:v>HbbTV</c:v>
                </c:pt>
                <c:pt idx="4">
                  <c:v>Počítač</c:v>
                </c:pt>
                <c:pt idx="5">
                  <c:v>Mobilní telefon</c:v>
                </c:pt>
                <c:pt idx="6">
                  <c:v>Tablet</c:v>
                </c:pt>
                <c:pt idx="7">
                  <c:v>TV (HbbTV + browser)</c:v>
                </c:pt>
                <c:pt idx="9">
                  <c:v>živě</c:v>
                </c:pt>
                <c:pt idx="10">
                  <c:v>z archivu</c:v>
                </c:pt>
              </c:strCache>
            </c:strRef>
          </c:cat>
          <c:val>
            <c:numRef>
              <c:f>List1!$B$2:$B$12</c:f>
              <c:numCache>
                <c:formatCode>General</c:formatCode>
                <c:ptCount val="11"/>
                <c:pt idx="0">
                  <c:v>9</c:v>
                </c:pt>
                <c:pt idx="1">
                  <c:v>55</c:v>
                </c:pt>
                <c:pt idx="2">
                  <c:v>36</c:v>
                </c:pt>
                <c:pt idx="4">
                  <c:v>39</c:v>
                </c:pt>
                <c:pt idx="5">
                  <c:v>17</c:v>
                </c:pt>
                <c:pt idx="6">
                  <c:v>6</c:v>
                </c:pt>
                <c:pt idx="7">
                  <c:v>38</c:v>
                </c:pt>
                <c:pt idx="9">
                  <c:v>25</c:v>
                </c:pt>
                <c:pt idx="10">
                  <c:v>75</c:v>
                </c:pt>
              </c:numCache>
            </c:numRef>
          </c:val>
          <c:extLst>
            <c:ext xmlns:c16="http://schemas.microsoft.com/office/drawing/2014/chart" uri="{C3380CC4-5D6E-409C-BE32-E72D297353CC}">
              <c16:uniqueId val="{00000009-1D1F-4415-8C18-2BBE7866EC88}"/>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List1!$A$2:$A$12</c:f>
              <c:strCache>
                <c:ptCount val="11"/>
                <c:pt idx="0">
                  <c:v>Mobilní a tablet aplikace</c:v>
                </c:pt>
                <c:pt idx="1">
                  <c:v>Browser - prohlížeč</c:v>
                </c:pt>
                <c:pt idx="2">
                  <c:v>HbbTV</c:v>
                </c:pt>
                <c:pt idx="4">
                  <c:v>Počítač</c:v>
                </c:pt>
                <c:pt idx="5">
                  <c:v>Mobilní telefon</c:v>
                </c:pt>
                <c:pt idx="6">
                  <c:v>Tablet</c:v>
                </c:pt>
                <c:pt idx="7">
                  <c:v>TV (HbbTV + browser)</c:v>
                </c:pt>
                <c:pt idx="9">
                  <c:v>živě</c:v>
                </c:pt>
                <c:pt idx="10">
                  <c:v>z archivu</c:v>
                </c:pt>
              </c:strCache>
            </c:strRef>
          </c:cat>
          <c:val>
            <c:numRef>
              <c:f>List1!$C$2:$C$12</c:f>
              <c:numCache>
                <c:formatCode>General</c:formatCode>
                <c:ptCount val="11"/>
                <c:pt idx="0">
                  <c:v>10</c:v>
                </c:pt>
                <c:pt idx="1">
                  <c:v>64</c:v>
                </c:pt>
                <c:pt idx="2">
                  <c:v>26</c:v>
                </c:pt>
                <c:pt idx="4">
                  <c:v>47</c:v>
                </c:pt>
                <c:pt idx="5">
                  <c:v>18</c:v>
                </c:pt>
                <c:pt idx="6">
                  <c:v>6</c:v>
                </c:pt>
                <c:pt idx="7">
                  <c:v>29</c:v>
                </c:pt>
                <c:pt idx="9">
                  <c:v>37</c:v>
                </c:pt>
                <c:pt idx="10">
                  <c:v>63</c:v>
                </c:pt>
              </c:numCache>
            </c:numRef>
          </c:val>
          <c:extLst>
            <c:ext xmlns:c16="http://schemas.microsoft.com/office/drawing/2014/chart" uri="{C3380CC4-5D6E-409C-BE32-E72D297353CC}">
              <c16:uniqueId val="{0000000A-1D1F-4415-8C18-2BBE7866EC88}"/>
            </c:ext>
          </c:extLst>
        </c:ser>
        <c:ser>
          <c:idx val="2"/>
          <c:order val="2"/>
          <c:tx>
            <c:strRef>
              <c:f>List1!$D$1</c:f>
              <c:strCache>
                <c:ptCount val="1"/>
                <c:pt idx="0">
                  <c:v>Ø 2018-2021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List1!$A$2:$A$12</c:f>
              <c:strCache>
                <c:ptCount val="11"/>
                <c:pt idx="0">
                  <c:v>Mobilní a tablet aplikace</c:v>
                </c:pt>
                <c:pt idx="1">
                  <c:v>Browser - prohlížeč</c:v>
                </c:pt>
                <c:pt idx="2">
                  <c:v>HbbTV</c:v>
                </c:pt>
                <c:pt idx="4">
                  <c:v>Počítač</c:v>
                </c:pt>
                <c:pt idx="5">
                  <c:v>Mobilní telefon</c:v>
                </c:pt>
                <c:pt idx="6">
                  <c:v>Tablet</c:v>
                </c:pt>
                <c:pt idx="7">
                  <c:v>TV (HbbTV + browser)</c:v>
                </c:pt>
                <c:pt idx="9">
                  <c:v>živě</c:v>
                </c:pt>
                <c:pt idx="10">
                  <c:v>z archivu</c:v>
                </c:pt>
              </c:strCache>
            </c:strRef>
          </c:cat>
          <c:val>
            <c:numRef>
              <c:f>List1!$D$2:$D$12</c:f>
              <c:numCache>
                <c:formatCode>0</c:formatCode>
                <c:ptCount val="11"/>
                <c:pt idx="0">
                  <c:v>7.5</c:v>
                </c:pt>
                <c:pt idx="1">
                  <c:v>72.75</c:v>
                </c:pt>
                <c:pt idx="2">
                  <c:v>19.75</c:v>
                </c:pt>
                <c:pt idx="4">
                  <c:v>58.25</c:v>
                </c:pt>
                <c:pt idx="5">
                  <c:v>13.5</c:v>
                </c:pt>
                <c:pt idx="6">
                  <c:v>6.5</c:v>
                </c:pt>
                <c:pt idx="7">
                  <c:v>21.75</c:v>
                </c:pt>
                <c:pt idx="9">
                  <c:v>36.25</c:v>
                </c:pt>
                <c:pt idx="10">
                  <c:v>63.75</c:v>
                </c:pt>
              </c:numCache>
            </c:numRef>
          </c:val>
          <c:extLst>
            <c:ext xmlns:c16="http://schemas.microsoft.com/office/drawing/2014/chart" uri="{C3380CC4-5D6E-409C-BE32-E72D297353CC}">
              <c16:uniqueId val="{0000000B-1D1F-4415-8C18-2BBE7866EC88}"/>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0"/>
        <c:axPos val="l"/>
        <c:numFmt formatCode="#,##0.00" sourceLinked="0"/>
        <c:majorTickMark val="out"/>
        <c:minorTickMark val="none"/>
        <c:tickLblPos val="nextTo"/>
        <c:txPr>
          <a:bodyPr/>
          <a:lstStyle/>
          <a:p>
            <a:pPr>
              <a:defRPr sz="1200" b="1"/>
            </a:pPr>
            <a:endParaRPr lang="cs-CZ"/>
          </a:p>
        </c:txPr>
        <c:crossAx val="103117568"/>
        <c:crosses val="autoZero"/>
        <c:auto val="1"/>
        <c:lblAlgn val="ctr"/>
        <c:lblOffset val="100"/>
        <c:tickLblSkip val="1"/>
        <c:noMultiLvlLbl val="0"/>
      </c:catAx>
      <c:valAx>
        <c:axId val="103117568"/>
        <c:scaling>
          <c:orientation val="minMax"/>
        </c:scaling>
        <c:delete val="1"/>
        <c:axPos val="t"/>
        <c:numFmt formatCode="General"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28799573825189728"/>
          <c:y val="0.93192348658835322"/>
          <c:w val="0.42117369998143261"/>
          <c:h val="6.3159431938117988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60678397914646"/>
          <c:y val="3.0413600595538232E-2"/>
          <c:w val="0.74910320465962865"/>
          <c:h val="0.86133006187628114"/>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21F2-458E-B221-EDC8EE137171}"/>
              </c:ext>
            </c:extLst>
          </c:dPt>
          <c:dPt>
            <c:idx val="1"/>
            <c:invertIfNegative val="0"/>
            <c:bubble3D val="0"/>
            <c:extLst>
              <c:ext xmlns:c16="http://schemas.microsoft.com/office/drawing/2014/chart" uri="{C3380CC4-5D6E-409C-BE32-E72D297353CC}">
                <c16:uniqueId val="{00000001-21F2-458E-B221-EDC8EE137171}"/>
              </c:ext>
            </c:extLst>
          </c:dPt>
          <c:dPt>
            <c:idx val="2"/>
            <c:invertIfNegative val="0"/>
            <c:bubble3D val="0"/>
            <c:extLst>
              <c:ext xmlns:c16="http://schemas.microsoft.com/office/drawing/2014/chart" uri="{C3380CC4-5D6E-409C-BE32-E72D297353CC}">
                <c16:uniqueId val="{00000002-21F2-458E-B221-EDC8EE137171}"/>
              </c:ext>
            </c:extLst>
          </c:dPt>
          <c:dPt>
            <c:idx val="4"/>
            <c:invertIfNegative val="0"/>
            <c:bubble3D val="0"/>
            <c:extLst>
              <c:ext xmlns:c16="http://schemas.microsoft.com/office/drawing/2014/chart" uri="{C3380CC4-5D6E-409C-BE32-E72D297353CC}">
                <c16:uniqueId val="{00000003-21F2-458E-B221-EDC8EE137171}"/>
              </c:ext>
            </c:extLst>
          </c:dPt>
          <c:dPt>
            <c:idx val="5"/>
            <c:invertIfNegative val="0"/>
            <c:bubble3D val="0"/>
            <c:extLst>
              <c:ext xmlns:c16="http://schemas.microsoft.com/office/drawing/2014/chart" uri="{C3380CC4-5D6E-409C-BE32-E72D297353CC}">
                <c16:uniqueId val="{00000004-21F2-458E-B221-EDC8EE137171}"/>
              </c:ext>
            </c:extLst>
          </c:dPt>
          <c:dPt>
            <c:idx val="6"/>
            <c:invertIfNegative val="0"/>
            <c:bubble3D val="0"/>
            <c:extLst>
              <c:ext xmlns:c16="http://schemas.microsoft.com/office/drawing/2014/chart" uri="{C3380CC4-5D6E-409C-BE32-E72D297353CC}">
                <c16:uniqueId val="{00000005-21F2-458E-B221-EDC8EE137171}"/>
              </c:ext>
            </c:extLst>
          </c:dPt>
          <c:dPt>
            <c:idx val="7"/>
            <c:invertIfNegative val="0"/>
            <c:bubble3D val="0"/>
            <c:extLst>
              <c:ext xmlns:c16="http://schemas.microsoft.com/office/drawing/2014/chart" uri="{C3380CC4-5D6E-409C-BE32-E72D297353CC}">
                <c16:uniqueId val="{00000006-21F2-458E-B221-EDC8EE137171}"/>
              </c:ext>
            </c:extLst>
          </c:dPt>
          <c:dPt>
            <c:idx val="9"/>
            <c:invertIfNegative val="0"/>
            <c:bubble3D val="0"/>
            <c:extLst>
              <c:ext xmlns:c16="http://schemas.microsoft.com/office/drawing/2014/chart" uri="{C3380CC4-5D6E-409C-BE32-E72D297353CC}">
                <c16:uniqueId val="{00000007-21F2-458E-B221-EDC8EE137171}"/>
              </c:ext>
            </c:extLst>
          </c:dPt>
          <c:dPt>
            <c:idx val="10"/>
            <c:invertIfNegative val="0"/>
            <c:bubble3D val="0"/>
            <c:extLst>
              <c:ext xmlns:c16="http://schemas.microsoft.com/office/drawing/2014/chart" uri="{C3380CC4-5D6E-409C-BE32-E72D297353CC}">
                <c16:uniqueId val="{00000008-21F2-458E-B221-EDC8EE137171}"/>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21F2-458E-B221-EDC8EE137171}"/>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List1!$A$2:$A$9</c:f>
              <c:strCache>
                <c:ptCount val="8"/>
                <c:pt idx="0">
                  <c:v>iVysílání</c:v>
                </c:pt>
                <c:pt idx="1">
                  <c:v>teletext</c:v>
                </c:pt>
                <c:pt idx="2">
                  <c:v>iVysílání ČT :D</c:v>
                </c:pt>
                <c:pt idx="3">
                  <c:v>Panorama</c:v>
                </c:pt>
                <c:pt idx="4">
                  <c:v>Počasí</c:v>
                </c:pt>
                <c:pt idx="5">
                  <c:v>TV program</c:v>
                </c:pt>
                <c:pt idx="6">
                  <c:v>Čtsport - online</c:v>
                </c:pt>
                <c:pt idx="7">
                  <c:v>ÁbécéDéčko</c:v>
                </c:pt>
              </c:strCache>
            </c:strRef>
          </c:cat>
          <c:val>
            <c:numRef>
              <c:f>List1!$B$2:$B$9</c:f>
              <c:numCache>
                <c:formatCode>General</c:formatCode>
                <c:ptCount val="8"/>
                <c:pt idx="0">
                  <c:v>476</c:v>
                </c:pt>
                <c:pt idx="1">
                  <c:v>117</c:v>
                </c:pt>
                <c:pt idx="2">
                  <c:v>78</c:v>
                </c:pt>
                <c:pt idx="3">
                  <c:v>36</c:v>
                </c:pt>
                <c:pt idx="4">
                  <c:v>38</c:v>
                </c:pt>
                <c:pt idx="5">
                  <c:v>31</c:v>
                </c:pt>
                <c:pt idx="6">
                  <c:v>20</c:v>
                </c:pt>
                <c:pt idx="7">
                  <c:v>3</c:v>
                </c:pt>
              </c:numCache>
            </c:numRef>
          </c:val>
          <c:extLst>
            <c:ext xmlns:c16="http://schemas.microsoft.com/office/drawing/2014/chart" uri="{C3380CC4-5D6E-409C-BE32-E72D297353CC}">
              <c16:uniqueId val="{00000009-21F2-458E-B221-EDC8EE137171}"/>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List1!$A$2:$A$9</c:f>
              <c:strCache>
                <c:ptCount val="8"/>
                <c:pt idx="0">
                  <c:v>iVysílání</c:v>
                </c:pt>
                <c:pt idx="1">
                  <c:v>teletext</c:v>
                </c:pt>
                <c:pt idx="2">
                  <c:v>iVysílání ČT :D</c:v>
                </c:pt>
                <c:pt idx="3">
                  <c:v>Panorama</c:v>
                </c:pt>
                <c:pt idx="4">
                  <c:v>Počasí</c:v>
                </c:pt>
                <c:pt idx="5">
                  <c:v>TV program</c:v>
                </c:pt>
                <c:pt idx="6">
                  <c:v>Čtsport - online</c:v>
                </c:pt>
                <c:pt idx="7">
                  <c:v>ÁbécéDéčko</c:v>
                </c:pt>
              </c:strCache>
            </c:strRef>
          </c:cat>
          <c:val>
            <c:numRef>
              <c:f>List1!$C$2:$C$9</c:f>
              <c:numCache>
                <c:formatCode>General</c:formatCode>
                <c:ptCount val="8"/>
                <c:pt idx="0">
                  <c:v>388</c:v>
                </c:pt>
                <c:pt idx="1">
                  <c:v>107</c:v>
                </c:pt>
                <c:pt idx="2">
                  <c:v>64</c:v>
                </c:pt>
                <c:pt idx="3">
                  <c:v>32</c:v>
                </c:pt>
                <c:pt idx="4">
                  <c:v>34</c:v>
                </c:pt>
                <c:pt idx="5">
                  <c:v>31</c:v>
                </c:pt>
                <c:pt idx="6">
                  <c:v>14</c:v>
                </c:pt>
                <c:pt idx="7">
                  <c:v>4</c:v>
                </c:pt>
              </c:numCache>
            </c:numRef>
          </c:val>
          <c:extLst>
            <c:ext xmlns:c16="http://schemas.microsoft.com/office/drawing/2014/chart" uri="{C3380CC4-5D6E-409C-BE32-E72D297353CC}">
              <c16:uniqueId val="{0000000A-21F2-458E-B221-EDC8EE137171}"/>
            </c:ext>
          </c:extLst>
        </c:ser>
        <c:ser>
          <c:idx val="2"/>
          <c:order val="2"/>
          <c:tx>
            <c:strRef>
              <c:f>List1!$D$1</c:f>
              <c:strCache>
                <c:ptCount val="1"/>
                <c:pt idx="0">
                  <c:v>Ø 2018-2021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List1!$A$2:$A$9</c:f>
              <c:strCache>
                <c:ptCount val="8"/>
                <c:pt idx="0">
                  <c:v>iVysílání</c:v>
                </c:pt>
                <c:pt idx="1">
                  <c:v>teletext</c:v>
                </c:pt>
                <c:pt idx="2">
                  <c:v>iVysílání ČT :D</c:v>
                </c:pt>
                <c:pt idx="3">
                  <c:v>Panorama</c:v>
                </c:pt>
                <c:pt idx="4">
                  <c:v>Počasí</c:v>
                </c:pt>
                <c:pt idx="5">
                  <c:v>TV program</c:v>
                </c:pt>
                <c:pt idx="6">
                  <c:v>Čtsport - online</c:v>
                </c:pt>
                <c:pt idx="7">
                  <c:v>ÁbécéDéčko</c:v>
                </c:pt>
              </c:strCache>
            </c:strRef>
          </c:cat>
          <c:val>
            <c:numRef>
              <c:f>List1!$D$2:$D$9</c:f>
              <c:numCache>
                <c:formatCode>0</c:formatCode>
                <c:ptCount val="8"/>
                <c:pt idx="0">
                  <c:v>245</c:v>
                </c:pt>
                <c:pt idx="1">
                  <c:v>69.25</c:v>
                </c:pt>
                <c:pt idx="2">
                  <c:v>47.25</c:v>
                </c:pt>
                <c:pt idx="3">
                  <c:v>23.75</c:v>
                </c:pt>
                <c:pt idx="4">
                  <c:v>29</c:v>
                </c:pt>
                <c:pt idx="5">
                  <c:v>24.25</c:v>
                </c:pt>
                <c:pt idx="6">
                  <c:v>8.6666666666666661</c:v>
                </c:pt>
                <c:pt idx="7">
                  <c:v>5.25</c:v>
                </c:pt>
              </c:numCache>
            </c:numRef>
          </c:val>
          <c:extLst>
            <c:ext xmlns:c16="http://schemas.microsoft.com/office/drawing/2014/chart" uri="{C3380CC4-5D6E-409C-BE32-E72D297353CC}">
              <c16:uniqueId val="{0000000B-21F2-458E-B221-EDC8EE137171}"/>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a:solidFill>
              <a:schemeClr val="bg1">
                <a:lumMod val="75000"/>
              </a:schemeClr>
            </a:solidFill>
          </a:ln>
        </c:spPr>
        <c:txPr>
          <a:bodyPr/>
          <a:lstStyle/>
          <a:p>
            <a:pPr>
              <a:defRPr sz="1400" b="1"/>
            </a:pPr>
            <a:endParaRPr lang="cs-CZ"/>
          </a:p>
        </c:txPr>
        <c:crossAx val="103117568"/>
        <c:crosses val="autoZero"/>
        <c:auto val="1"/>
        <c:lblAlgn val="ctr"/>
        <c:lblOffset val="100"/>
        <c:tickLblSkip val="1"/>
        <c:noMultiLvlLbl val="0"/>
      </c:catAx>
      <c:valAx>
        <c:axId val="103117568"/>
        <c:scaling>
          <c:orientation val="minMax"/>
        </c:scaling>
        <c:delete val="1"/>
        <c:axPos val="t"/>
        <c:numFmt formatCode="General"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31032062821645051"/>
          <c:y val="0.90888222204166369"/>
          <c:w val="0.37498940795655472"/>
          <c:h val="6.4258566381231008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1082107603032E-2"/>
          <c:y val="6.9665767263978703E-2"/>
          <c:w val="0.93621734618609642"/>
          <c:h val="0.8248816051947792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717F-42EB-8806-882A12498337}"/>
              </c:ext>
            </c:extLst>
          </c:dPt>
          <c:dPt>
            <c:idx val="1"/>
            <c:invertIfNegative val="0"/>
            <c:bubble3D val="0"/>
            <c:extLst>
              <c:ext xmlns:c16="http://schemas.microsoft.com/office/drawing/2014/chart" uri="{C3380CC4-5D6E-409C-BE32-E72D297353CC}">
                <c16:uniqueId val="{00000001-717F-42EB-8806-882A12498337}"/>
              </c:ext>
            </c:extLst>
          </c:dPt>
          <c:dPt>
            <c:idx val="2"/>
            <c:invertIfNegative val="0"/>
            <c:bubble3D val="0"/>
            <c:extLst>
              <c:ext xmlns:c16="http://schemas.microsoft.com/office/drawing/2014/chart" uri="{C3380CC4-5D6E-409C-BE32-E72D297353CC}">
                <c16:uniqueId val="{00000002-717F-42EB-8806-882A12498337}"/>
              </c:ext>
            </c:extLst>
          </c:dPt>
          <c:dPt>
            <c:idx val="4"/>
            <c:invertIfNegative val="0"/>
            <c:bubble3D val="0"/>
            <c:extLst>
              <c:ext xmlns:c16="http://schemas.microsoft.com/office/drawing/2014/chart" uri="{C3380CC4-5D6E-409C-BE32-E72D297353CC}">
                <c16:uniqueId val="{00000003-717F-42EB-8806-882A12498337}"/>
              </c:ext>
            </c:extLst>
          </c:dPt>
          <c:dPt>
            <c:idx val="5"/>
            <c:invertIfNegative val="0"/>
            <c:bubble3D val="0"/>
            <c:extLst>
              <c:ext xmlns:c16="http://schemas.microsoft.com/office/drawing/2014/chart" uri="{C3380CC4-5D6E-409C-BE32-E72D297353CC}">
                <c16:uniqueId val="{00000004-717F-42EB-8806-882A12498337}"/>
              </c:ext>
            </c:extLst>
          </c:dPt>
          <c:dPt>
            <c:idx val="6"/>
            <c:invertIfNegative val="0"/>
            <c:bubble3D val="0"/>
            <c:extLst>
              <c:ext xmlns:c16="http://schemas.microsoft.com/office/drawing/2014/chart" uri="{C3380CC4-5D6E-409C-BE32-E72D297353CC}">
                <c16:uniqueId val="{00000005-717F-42EB-8806-882A12498337}"/>
              </c:ext>
            </c:extLst>
          </c:dPt>
          <c:dPt>
            <c:idx val="7"/>
            <c:invertIfNegative val="0"/>
            <c:bubble3D val="0"/>
            <c:extLst>
              <c:ext xmlns:c16="http://schemas.microsoft.com/office/drawing/2014/chart" uri="{C3380CC4-5D6E-409C-BE32-E72D297353CC}">
                <c16:uniqueId val="{00000006-717F-42EB-8806-882A12498337}"/>
              </c:ext>
            </c:extLst>
          </c:dPt>
          <c:dPt>
            <c:idx val="9"/>
            <c:invertIfNegative val="0"/>
            <c:bubble3D val="0"/>
            <c:extLst>
              <c:ext xmlns:c16="http://schemas.microsoft.com/office/drawing/2014/chart" uri="{C3380CC4-5D6E-409C-BE32-E72D297353CC}">
                <c16:uniqueId val="{00000007-717F-42EB-8806-882A12498337}"/>
              </c:ext>
            </c:extLst>
          </c:dPt>
          <c:dPt>
            <c:idx val="10"/>
            <c:invertIfNegative val="0"/>
            <c:bubble3D val="0"/>
            <c:extLst>
              <c:ext xmlns:c16="http://schemas.microsoft.com/office/drawing/2014/chart" uri="{C3380CC4-5D6E-409C-BE32-E72D297353CC}">
                <c16:uniqueId val="{00000008-717F-42EB-8806-882A12498337}"/>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717F-42EB-8806-882A12498337}"/>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Facebook</c:v>
                </c:pt>
                <c:pt idx="1">
                  <c:v>Twitter</c:v>
                </c:pt>
                <c:pt idx="2">
                  <c:v>Instagram</c:v>
                </c:pt>
                <c:pt idx="3">
                  <c:v>Tik Tok</c:v>
                </c:pt>
              </c:strCache>
            </c:strRef>
          </c:cat>
          <c:val>
            <c:numRef>
              <c:f>List1!$B$2:$B$5</c:f>
              <c:numCache>
                <c:formatCode>#,##0</c:formatCode>
                <c:ptCount val="4"/>
                <c:pt idx="0">
                  <c:v>192435</c:v>
                </c:pt>
                <c:pt idx="1">
                  <c:v>411617</c:v>
                </c:pt>
                <c:pt idx="2">
                  <c:v>144616</c:v>
                </c:pt>
                <c:pt idx="3">
                  <c:v>65594</c:v>
                </c:pt>
              </c:numCache>
            </c:numRef>
          </c:val>
          <c:extLst>
            <c:ext xmlns:c16="http://schemas.microsoft.com/office/drawing/2014/chart" uri="{C3380CC4-5D6E-409C-BE32-E72D297353CC}">
              <c16:uniqueId val="{00000009-717F-42EB-8806-882A12498337}"/>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Facebook</c:v>
                </c:pt>
                <c:pt idx="1">
                  <c:v>Twitter</c:v>
                </c:pt>
                <c:pt idx="2">
                  <c:v>Instagram</c:v>
                </c:pt>
                <c:pt idx="3">
                  <c:v>Tik Tok</c:v>
                </c:pt>
              </c:strCache>
            </c:strRef>
          </c:cat>
          <c:val>
            <c:numRef>
              <c:f>List1!$C$2:$C$5</c:f>
              <c:numCache>
                <c:formatCode>#,##0</c:formatCode>
                <c:ptCount val="4"/>
                <c:pt idx="0">
                  <c:v>185908</c:v>
                </c:pt>
                <c:pt idx="1">
                  <c:v>394308</c:v>
                </c:pt>
                <c:pt idx="2">
                  <c:v>135946</c:v>
                </c:pt>
                <c:pt idx="3">
                  <c:v>57589</c:v>
                </c:pt>
              </c:numCache>
            </c:numRef>
          </c:val>
          <c:extLst>
            <c:ext xmlns:c16="http://schemas.microsoft.com/office/drawing/2014/chart" uri="{C3380CC4-5D6E-409C-BE32-E72D297353CC}">
              <c16:uniqueId val="{0000000A-717F-42EB-8806-882A12498337}"/>
            </c:ext>
          </c:extLst>
        </c:ser>
        <c:ser>
          <c:idx val="2"/>
          <c:order val="2"/>
          <c:tx>
            <c:strRef>
              <c:f>List1!$D$1</c:f>
              <c:strCache>
                <c:ptCount val="1"/>
                <c:pt idx="0">
                  <c:v>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Facebook</c:v>
                </c:pt>
                <c:pt idx="1">
                  <c:v>Twitter</c:v>
                </c:pt>
                <c:pt idx="2">
                  <c:v>Instagram</c:v>
                </c:pt>
                <c:pt idx="3">
                  <c:v>Tik Tok</c:v>
                </c:pt>
              </c:strCache>
            </c:strRef>
          </c:cat>
          <c:val>
            <c:numRef>
              <c:f>List1!$D$2:$D$5</c:f>
              <c:numCache>
                <c:formatCode>#,##0</c:formatCode>
                <c:ptCount val="4"/>
                <c:pt idx="0">
                  <c:v>175258</c:v>
                </c:pt>
                <c:pt idx="1">
                  <c:v>327016</c:v>
                </c:pt>
                <c:pt idx="2">
                  <c:v>124321</c:v>
                </c:pt>
              </c:numCache>
            </c:numRef>
          </c:val>
          <c:extLst>
            <c:ext xmlns:c16="http://schemas.microsoft.com/office/drawing/2014/chart" uri="{C3380CC4-5D6E-409C-BE32-E72D297353CC}">
              <c16:uniqueId val="{0000000B-717F-42EB-8806-882A12498337}"/>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1"/>
        <c:axPos val="l"/>
        <c:majorGridlines>
          <c:spPr>
            <a:ln w="6350">
              <a:solidFill>
                <a:schemeClr val="bg1">
                  <a:lumMod val="75000"/>
                </a:schemeClr>
              </a:solidFill>
            </a:ln>
          </c:spPr>
        </c:majorGridlines>
        <c:numFmt formatCode="#,##0.00" sourceLinked="0"/>
        <c:majorTickMark val="out"/>
        <c:minorTickMark val="none"/>
        <c:tickLblPos val="nextTo"/>
        <c:crossAx val="103117568"/>
        <c:crosses val="autoZero"/>
        <c:auto val="1"/>
        <c:lblAlgn val="ctr"/>
        <c:lblOffset val="100"/>
        <c:tickLblSkip val="1"/>
        <c:noMultiLvlLbl val="0"/>
      </c:catAx>
      <c:valAx>
        <c:axId val="103117568"/>
        <c:scaling>
          <c:orientation val="minMax"/>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29541891650944974"/>
          <c:y val="0.91168593671778198"/>
          <c:w val="0.40608348655968518"/>
          <c:h val="6.3217278649608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5198275711655"/>
          <c:y val="6.9665767263978703E-2"/>
          <c:w val="0.7854801724288345"/>
          <c:h val="0.8248816051947792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70AA-4BD2-B2D0-ACEC828B6274}"/>
              </c:ext>
            </c:extLst>
          </c:dPt>
          <c:dPt>
            <c:idx val="1"/>
            <c:invertIfNegative val="0"/>
            <c:bubble3D val="0"/>
            <c:extLst>
              <c:ext xmlns:c16="http://schemas.microsoft.com/office/drawing/2014/chart" uri="{C3380CC4-5D6E-409C-BE32-E72D297353CC}">
                <c16:uniqueId val="{00000001-70AA-4BD2-B2D0-ACEC828B6274}"/>
              </c:ext>
            </c:extLst>
          </c:dPt>
          <c:dPt>
            <c:idx val="2"/>
            <c:invertIfNegative val="0"/>
            <c:bubble3D val="0"/>
            <c:extLst>
              <c:ext xmlns:c16="http://schemas.microsoft.com/office/drawing/2014/chart" uri="{C3380CC4-5D6E-409C-BE32-E72D297353CC}">
                <c16:uniqueId val="{00000002-70AA-4BD2-B2D0-ACEC828B6274}"/>
              </c:ext>
            </c:extLst>
          </c:dPt>
          <c:dPt>
            <c:idx val="4"/>
            <c:invertIfNegative val="0"/>
            <c:bubble3D val="0"/>
            <c:extLst>
              <c:ext xmlns:c16="http://schemas.microsoft.com/office/drawing/2014/chart" uri="{C3380CC4-5D6E-409C-BE32-E72D297353CC}">
                <c16:uniqueId val="{00000003-70AA-4BD2-B2D0-ACEC828B6274}"/>
              </c:ext>
            </c:extLst>
          </c:dPt>
          <c:dPt>
            <c:idx val="5"/>
            <c:invertIfNegative val="0"/>
            <c:bubble3D val="0"/>
            <c:extLst>
              <c:ext xmlns:c16="http://schemas.microsoft.com/office/drawing/2014/chart" uri="{C3380CC4-5D6E-409C-BE32-E72D297353CC}">
                <c16:uniqueId val="{00000004-70AA-4BD2-B2D0-ACEC828B6274}"/>
              </c:ext>
            </c:extLst>
          </c:dPt>
          <c:dPt>
            <c:idx val="6"/>
            <c:invertIfNegative val="0"/>
            <c:bubble3D val="0"/>
            <c:extLst>
              <c:ext xmlns:c16="http://schemas.microsoft.com/office/drawing/2014/chart" uri="{C3380CC4-5D6E-409C-BE32-E72D297353CC}">
                <c16:uniqueId val="{00000005-70AA-4BD2-B2D0-ACEC828B6274}"/>
              </c:ext>
            </c:extLst>
          </c:dPt>
          <c:dPt>
            <c:idx val="7"/>
            <c:invertIfNegative val="0"/>
            <c:bubble3D val="0"/>
            <c:extLst>
              <c:ext xmlns:c16="http://schemas.microsoft.com/office/drawing/2014/chart" uri="{C3380CC4-5D6E-409C-BE32-E72D297353CC}">
                <c16:uniqueId val="{00000006-70AA-4BD2-B2D0-ACEC828B6274}"/>
              </c:ext>
            </c:extLst>
          </c:dPt>
          <c:dPt>
            <c:idx val="9"/>
            <c:invertIfNegative val="0"/>
            <c:bubble3D val="0"/>
            <c:extLst>
              <c:ext xmlns:c16="http://schemas.microsoft.com/office/drawing/2014/chart" uri="{C3380CC4-5D6E-409C-BE32-E72D297353CC}">
                <c16:uniqueId val="{00000007-70AA-4BD2-B2D0-ACEC828B6274}"/>
              </c:ext>
            </c:extLst>
          </c:dPt>
          <c:dPt>
            <c:idx val="10"/>
            <c:invertIfNegative val="0"/>
            <c:bubble3D val="0"/>
            <c:extLst>
              <c:ext xmlns:c16="http://schemas.microsoft.com/office/drawing/2014/chart" uri="{C3380CC4-5D6E-409C-BE32-E72D297353CC}">
                <c16:uniqueId val="{00000008-70AA-4BD2-B2D0-ACEC828B6274}"/>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70AA-4BD2-B2D0-ACEC828B6274}"/>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PRŮMĚRNÝ DENNÍ DOSAH *</c:v>
                </c:pt>
                <c:pt idx="1">
                  <c:v>PRŮMĚRNÉ DENNÍ IMPRESE **</c:v>
                </c:pt>
                <c:pt idx="2">
                  <c:v>PRŮMĚRNÝ DENNÍ ZÁSAH ***</c:v>
                </c:pt>
                <c:pt idx="3">
                  <c:v>PRŮMĚRNÝ DOSAH ZA JEDEN PUBLIKOVANÝ PŘÍSPĚVEK****</c:v>
                </c:pt>
              </c:strCache>
            </c:strRef>
          </c:cat>
          <c:val>
            <c:numRef>
              <c:f>List1!$B$2:$B$5</c:f>
              <c:numCache>
                <c:formatCode>#,##0</c:formatCode>
                <c:ptCount val="4"/>
                <c:pt idx="0">
                  <c:v>125188</c:v>
                </c:pt>
                <c:pt idx="1">
                  <c:v>8102</c:v>
                </c:pt>
                <c:pt idx="2">
                  <c:v>20252</c:v>
                </c:pt>
                <c:pt idx="3">
                  <c:v>63826</c:v>
                </c:pt>
              </c:numCache>
            </c:numRef>
          </c:val>
          <c:extLst>
            <c:ext xmlns:c16="http://schemas.microsoft.com/office/drawing/2014/chart" uri="{C3380CC4-5D6E-409C-BE32-E72D297353CC}">
              <c16:uniqueId val="{00000009-70AA-4BD2-B2D0-ACEC828B6274}"/>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PRŮMĚRNÝ DENNÍ DOSAH *</c:v>
                </c:pt>
                <c:pt idx="1">
                  <c:v>PRŮMĚRNÉ DENNÍ IMPRESE **</c:v>
                </c:pt>
                <c:pt idx="2">
                  <c:v>PRŮMĚRNÝ DENNÍ ZÁSAH ***</c:v>
                </c:pt>
                <c:pt idx="3">
                  <c:v>PRŮMĚRNÝ DOSAH ZA JEDEN PUBLIKOVANÝ PŘÍSPĚVEK****</c:v>
                </c:pt>
              </c:strCache>
            </c:strRef>
          </c:cat>
          <c:val>
            <c:numRef>
              <c:f>List1!$C$2:$C$5</c:f>
              <c:numCache>
                <c:formatCode>#,##0</c:formatCode>
                <c:ptCount val="4"/>
                <c:pt idx="0">
                  <c:v>162614</c:v>
                </c:pt>
                <c:pt idx="1">
                  <c:v>20153</c:v>
                </c:pt>
                <c:pt idx="2">
                  <c:v>28680</c:v>
                </c:pt>
                <c:pt idx="3">
                  <c:v>144401</c:v>
                </c:pt>
              </c:numCache>
            </c:numRef>
          </c:val>
          <c:extLst>
            <c:ext xmlns:c16="http://schemas.microsoft.com/office/drawing/2014/chart" uri="{C3380CC4-5D6E-409C-BE32-E72D297353CC}">
              <c16:uniqueId val="{0000000A-70AA-4BD2-B2D0-ACEC828B6274}"/>
            </c:ext>
          </c:extLst>
        </c:ser>
        <c:ser>
          <c:idx val="2"/>
          <c:order val="2"/>
          <c:tx>
            <c:strRef>
              <c:f>List1!$D$1</c:f>
              <c:strCache>
                <c:ptCount val="1"/>
                <c:pt idx="0">
                  <c:v>Ø 2018-2021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PRŮMĚRNÝ DENNÍ DOSAH *</c:v>
                </c:pt>
                <c:pt idx="1">
                  <c:v>PRŮMĚRNÉ DENNÍ IMPRESE **</c:v>
                </c:pt>
                <c:pt idx="2">
                  <c:v>PRŮMĚRNÝ DENNÍ ZÁSAH ***</c:v>
                </c:pt>
                <c:pt idx="3">
                  <c:v>PRŮMĚRNÝ DOSAH ZA JEDEN PUBLIKOVANÝ PŘÍSPĚVEK****</c:v>
                </c:pt>
              </c:strCache>
            </c:strRef>
          </c:cat>
          <c:val>
            <c:numRef>
              <c:f>List1!$D$2:$D$5</c:f>
              <c:numCache>
                <c:formatCode>#,##0</c:formatCode>
                <c:ptCount val="4"/>
                <c:pt idx="0">
                  <c:v>115092.5</c:v>
                </c:pt>
                <c:pt idx="1">
                  <c:v>18182.5</c:v>
                </c:pt>
                <c:pt idx="2">
                  <c:v>29835</c:v>
                </c:pt>
              </c:numCache>
            </c:numRef>
          </c:val>
          <c:extLst>
            <c:ext xmlns:c16="http://schemas.microsoft.com/office/drawing/2014/chart" uri="{C3380CC4-5D6E-409C-BE32-E72D297353CC}">
              <c16:uniqueId val="{0000000B-70AA-4BD2-B2D0-ACEC828B6274}"/>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txPr>
          <a:bodyPr/>
          <a:lstStyle/>
          <a:p>
            <a:pPr>
              <a:defRPr sz="1200" b="1"/>
            </a:pPr>
            <a:endParaRPr lang="cs-CZ"/>
          </a:p>
        </c:txPr>
        <c:crossAx val="103117568"/>
        <c:crosses val="autoZero"/>
        <c:auto val="1"/>
        <c:lblAlgn val="ctr"/>
        <c:lblOffset val="100"/>
        <c:tickLblSkip val="1"/>
        <c:noMultiLvlLbl val="0"/>
      </c:catAx>
      <c:valAx>
        <c:axId val="103117568"/>
        <c:scaling>
          <c:orientation val="minMax"/>
          <c:max val="22000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35237351516885329"/>
          <c:y val="0.91168600301535985"/>
          <c:w val="0.35188438830124308"/>
          <c:h val="7.3792151089461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1082107603032E-2"/>
          <c:y val="6.9665767263978703E-2"/>
          <c:w val="0.95191470278405788"/>
          <c:h val="0.73981497783867778"/>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C390-47BE-BF29-7131B552F628}"/>
              </c:ext>
            </c:extLst>
          </c:dPt>
          <c:dPt>
            <c:idx val="1"/>
            <c:invertIfNegative val="0"/>
            <c:bubble3D val="0"/>
            <c:extLst>
              <c:ext xmlns:c16="http://schemas.microsoft.com/office/drawing/2014/chart" uri="{C3380CC4-5D6E-409C-BE32-E72D297353CC}">
                <c16:uniqueId val="{00000001-C390-47BE-BF29-7131B552F628}"/>
              </c:ext>
            </c:extLst>
          </c:dPt>
          <c:dPt>
            <c:idx val="2"/>
            <c:invertIfNegative val="0"/>
            <c:bubble3D val="0"/>
            <c:extLst>
              <c:ext xmlns:c16="http://schemas.microsoft.com/office/drawing/2014/chart" uri="{C3380CC4-5D6E-409C-BE32-E72D297353CC}">
                <c16:uniqueId val="{00000002-C390-47BE-BF29-7131B552F628}"/>
              </c:ext>
            </c:extLst>
          </c:dPt>
          <c:dPt>
            <c:idx val="4"/>
            <c:invertIfNegative val="0"/>
            <c:bubble3D val="0"/>
            <c:extLst>
              <c:ext xmlns:c16="http://schemas.microsoft.com/office/drawing/2014/chart" uri="{C3380CC4-5D6E-409C-BE32-E72D297353CC}">
                <c16:uniqueId val="{00000003-C390-47BE-BF29-7131B552F628}"/>
              </c:ext>
            </c:extLst>
          </c:dPt>
          <c:dPt>
            <c:idx val="5"/>
            <c:invertIfNegative val="0"/>
            <c:bubble3D val="0"/>
            <c:extLst>
              <c:ext xmlns:c16="http://schemas.microsoft.com/office/drawing/2014/chart" uri="{C3380CC4-5D6E-409C-BE32-E72D297353CC}">
                <c16:uniqueId val="{00000004-C390-47BE-BF29-7131B552F628}"/>
              </c:ext>
            </c:extLst>
          </c:dPt>
          <c:dPt>
            <c:idx val="6"/>
            <c:invertIfNegative val="0"/>
            <c:bubble3D val="0"/>
            <c:extLst>
              <c:ext xmlns:c16="http://schemas.microsoft.com/office/drawing/2014/chart" uri="{C3380CC4-5D6E-409C-BE32-E72D297353CC}">
                <c16:uniqueId val="{00000005-C390-47BE-BF29-7131B552F628}"/>
              </c:ext>
            </c:extLst>
          </c:dPt>
          <c:dPt>
            <c:idx val="7"/>
            <c:invertIfNegative val="0"/>
            <c:bubble3D val="0"/>
            <c:extLst>
              <c:ext xmlns:c16="http://schemas.microsoft.com/office/drawing/2014/chart" uri="{C3380CC4-5D6E-409C-BE32-E72D297353CC}">
                <c16:uniqueId val="{00000006-C390-47BE-BF29-7131B552F628}"/>
              </c:ext>
            </c:extLst>
          </c:dPt>
          <c:dPt>
            <c:idx val="9"/>
            <c:invertIfNegative val="0"/>
            <c:bubble3D val="0"/>
            <c:extLst>
              <c:ext xmlns:c16="http://schemas.microsoft.com/office/drawing/2014/chart" uri="{C3380CC4-5D6E-409C-BE32-E72D297353CC}">
                <c16:uniqueId val="{00000007-C390-47BE-BF29-7131B552F628}"/>
              </c:ext>
            </c:extLst>
          </c:dPt>
          <c:dPt>
            <c:idx val="10"/>
            <c:invertIfNegative val="0"/>
            <c:bubble3D val="0"/>
            <c:extLst>
              <c:ext xmlns:c16="http://schemas.microsoft.com/office/drawing/2014/chart" uri="{C3380CC4-5D6E-409C-BE32-E72D297353CC}">
                <c16:uniqueId val="{00000008-C390-47BE-BF29-7131B552F628}"/>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C390-47BE-BF29-7131B552F628}"/>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Youtube</c:v>
                </c:pt>
              </c:strCache>
            </c:strRef>
          </c:cat>
          <c:val>
            <c:numRef>
              <c:f>List1!$B$2</c:f>
              <c:numCache>
                <c:formatCode>#,##0</c:formatCode>
                <c:ptCount val="1"/>
                <c:pt idx="0">
                  <c:v>68200</c:v>
                </c:pt>
              </c:numCache>
            </c:numRef>
          </c:val>
          <c:extLst>
            <c:ext xmlns:c16="http://schemas.microsoft.com/office/drawing/2014/chart" uri="{C3380CC4-5D6E-409C-BE32-E72D297353CC}">
              <c16:uniqueId val="{00000009-C390-47BE-BF29-7131B552F628}"/>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Youtube</c:v>
                </c:pt>
              </c:strCache>
            </c:strRef>
          </c:cat>
          <c:val>
            <c:numRef>
              <c:f>List1!$C$2</c:f>
              <c:numCache>
                <c:formatCode>#,##0</c:formatCode>
                <c:ptCount val="1"/>
                <c:pt idx="0">
                  <c:v>39000</c:v>
                </c:pt>
              </c:numCache>
            </c:numRef>
          </c:val>
          <c:extLst>
            <c:ext xmlns:c16="http://schemas.microsoft.com/office/drawing/2014/chart" uri="{C3380CC4-5D6E-409C-BE32-E72D297353CC}">
              <c16:uniqueId val="{00000009-1F6F-4CC1-9150-51356F802241}"/>
            </c:ext>
          </c:extLst>
        </c:ser>
        <c:ser>
          <c:idx val="2"/>
          <c:order val="2"/>
          <c:tx>
            <c:strRef>
              <c:f>List1!$D$1</c:f>
              <c:strCache>
                <c:ptCount val="1"/>
                <c:pt idx="0">
                  <c:v>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Youtube</c:v>
                </c:pt>
              </c:strCache>
            </c:strRef>
          </c:cat>
          <c:val>
            <c:numRef>
              <c:f>List1!$D$2</c:f>
              <c:numCache>
                <c:formatCode>#,##0</c:formatCode>
                <c:ptCount val="1"/>
                <c:pt idx="0">
                  <c:v>33800</c:v>
                </c:pt>
              </c:numCache>
            </c:numRef>
          </c:val>
          <c:extLst>
            <c:ext xmlns:c16="http://schemas.microsoft.com/office/drawing/2014/chart" uri="{C3380CC4-5D6E-409C-BE32-E72D297353CC}">
              <c16:uniqueId val="{00000000-68ED-4C90-9CB2-80F758B29131}"/>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1"/>
        <c:axPos val="l"/>
        <c:majorGridlines>
          <c:spPr>
            <a:ln w="6350">
              <a:solidFill>
                <a:schemeClr val="bg1">
                  <a:lumMod val="75000"/>
                </a:schemeClr>
              </a:solidFill>
            </a:ln>
          </c:spPr>
        </c:majorGridlines>
        <c:numFmt formatCode="#,##0.00" sourceLinked="0"/>
        <c:majorTickMark val="out"/>
        <c:minorTickMark val="none"/>
        <c:tickLblPos val="nextTo"/>
        <c:crossAx val="103117568"/>
        <c:crosses val="autoZero"/>
        <c:auto val="1"/>
        <c:lblAlgn val="ctr"/>
        <c:lblOffset val="100"/>
        <c:tickLblSkip val="1"/>
        <c:noMultiLvlLbl val="0"/>
      </c:catAx>
      <c:valAx>
        <c:axId val="103117568"/>
        <c:scaling>
          <c:orientation val="minMax"/>
          <c:max val="80000"/>
          <c:min val="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28911339592380719"/>
          <c:y val="0.92073872263257617"/>
          <c:w val="0.41495285772379836"/>
          <c:h val="6.4258566381231008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1082107603032E-2"/>
          <c:y val="6.9665767263978703E-2"/>
          <c:w val="0.95446241741063309"/>
          <c:h val="0.8248816051947792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A183-4FE4-996D-BD32A28EB723}"/>
              </c:ext>
            </c:extLst>
          </c:dPt>
          <c:dPt>
            <c:idx val="1"/>
            <c:invertIfNegative val="0"/>
            <c:bubble3D val="0"/>
            <c:extLst>
              <c:ext xmlns:c16="http://schemas.microsoft.com/office/drawing/2014/chart" uri="{C3380CC4-5D6E-409C-BE32-E72D297353CC}">
                <c16:uniqueId val="{00000001-A183-4FE4-996D-BD32A28EB723}"/>
              </c:ext>
            </c:extLst>
          </c:dPt>
          <c:dPt>
            <c:idx val="2"/>
            <c:invertIfNegative val="0"/>
            <c:bubble3D val="0"/>
            <c:extLst>
              <c:ext xmlns:c16="http://schemas.microsoft.com/office/drawing/2014/chart" uri="{C3380CC4-5D6E-409C-BE32-E72D297353CC}">
                <c16:uniqueId val="{00000002-A183-4FE4-996D-BD32A28EB723}"/>
              </c:ext>
            </c:extLst>
          </c:dPt>
          <c:dPt>
            <c:idx val="4"/>
            <c:invertIfNegative val="0"/>
            <c:bubble3D val="0"/>
            <c:extLst>
              <c:ext xmlns:c16="http://schemas.microsoft.com/office/drawing/2014/chart" uri="{C3380CC4-5D6E-409C-BE32-E72D297353CC}">
                <c16:uniqueId val="{00000003-A183-4FE4-996D-BD32A28EB723}"/>
              </c:ext>
            </c:extLst>
          </c:dPt>
          <c:dPt>
            <c:idx val="5"/>
            <c:invertIfNegative val="0"/>
            <c:bubble3D val="0"/>
            <c:extLst>
              <c:ext xmlns:c16="http://schemas.microsoft.com/office/drawing/2014/chart" uri="{C3380CC4-5D6E-409C-BE32-E72D297353CC}">
                <c16:uniqueId val="{00000004-A183-4FE4-996D-BD32A28EB723}"/>
              </c:ext>
            </c:extLst>
          </c:dPt>
          <c:dPt>
            <c:idx val="6"/>
            <c:invertIfNegative val="0"/>
            <c:bubble3D val="0"/>
            <c:extLst>
              <c:ext xmlns:c16="http://schemas.microsoft.com/office/drawing/2014/chart" uri="{C3380CC4-5D6E-409C-BE32-E72D297353CC}">
                <c16:uniqueId val="{00000005-A183-4FE4-996D-BD32A28EB723}"/>
              </c:ext>
            </c:extLst>
          </c:dPt>
          <c:dPt>
            <c:idx val="7"/>
            <c:invertIfNegative val="0"/>
            <c:bubble3D val="0"/>
            <c:extLst>
              <c:ext xmlns:c16="http://schemas.microsoft.com/office/drawing/2014/chart" uri="{C3380CC4-5D6E-409C-BE32-E72D297353CC}">
                <c16:uniqueId val="{00000006-A183-4FE4-996D-BD32A28EB723}"/>
              </c:ext>
            </c:extLst>
          </c:dPt>
          <c:dPt>
            <c:idx val="9"/>
            <c:invertIfNegative val="0"/>
            <c:bubble3D val="0"/>
            <c:extLst>
              <c:ext xmlns:c16="http://schemas.microsoft.com/office/drawing/2014/chart" uri="{C3380CC4-5D6E-409C-BE32-E72D297353CC}">
                <c16:uniqueId val="{00000007-A183-4FE4-996D-BD32A28EB723}"/>
              </c:ext>
            </c:extLst>
          </c:dPt>
          <c:dPt>
            <c:idx val="10"/>
            <c:invertIfNegative val="0"/>
            <c:bubble3D val="0"/>
            <c:extLst>
              <c:ext xmlns:c16="http://schemas.microsoft.com/office/drawing/2014/chart" uri="{C3380CC4-5D6E-409C-BE32-E72D297353CC}">
                <c16:uniqueId val="{00000008-A183-4FE4-996D-BD32A28EB723}"/>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A183-4FE4-996D-BD32A28EB723}"/>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List1!$B$2:$B$4</c:f>
              <c:numCache>
                <c:formatCode>#,##0</c:formatCode>
                <c:ptCount val="3"/>
                <c:pt idx="0">
                  <c:v>576315</c:v>
                </c:pt>
                <c:pt idx="1">
                  <c:v>830655</c:v>
                </c:pt>
                <c:pt idx="2">
                  <c:v>373316</c:v>
                </c:pt>
              </c:numCache>
            </c:numRef>
          </c:val>
          <c:extLst>
            <c:ext xmlns:c16="http://schemas.microsoft.com/office/drawing/2014/chart" uri="{C3380CC4-5D6E-409C-BE32-E72D297353CC}">
              <c16:uniqueId val="{00000009-A183-4FE4-996D-BD32A28EB723}"/>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List1!$C$2:$C$4</c:f>
              <c:numCache>
                <c:formatCode>#,##0</c:formatCode>
                <c:ptCount val="3"/>
                <c:pt idx="0">
                  <c:v>566650</c:v>
                </c:pt>
                <c:pt idx="1">
                  <c:v>738838</c:v>
                </c:pt>
                <c:pt idx="2">
                  <c:v>335603</c:v>
                </c:pt>
              </c:numCache>
            </c:numRef>
          </c:val>
          <c:extLst>
            <c:ext xmlns:c16="http://schemas.microsoft.com/office/drawing/2014/chart" uri="{C3380CC4-5D6E-409C-BE32-E72D297353CC}">
              <c16:uniqueId val="{0000000A-A183-4FE4-996D-BD32A28EB723}"/>
            </c:ext>
          </c:extLst>
        </c:ser>
        <c:ser>
          <c:idx val="2"/>
          <c:order val="2"/>
          <c:tx>
            <c:strRef>
              <c:f>List1!$D$1</c:f>
              <c:strCache>
                <c:ptCount val="1"/>
                <c:pt idx="0">
                  <c:v>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List1!$D$2:$D$4</c:f>
              <c:numCache>
                <c:formatCode>#,##0</c:formatCode>
                <c:ptCount val="3"/>
                <c:pt idx="0">
                  <c:v>541192</c:v>
                </c:pt>
                <c:pt idx="1">
                  <c:v>493104</c:v>
                </c:pt>
                <c:pt idx="2">
                  <c:v>262814</c:v>
                </c:pt>
              </c:numCache>
            </c:numRef>
          </c:val>
          <c:extLst>
            <c:ext xmlns:c16="http://schemas.microsoft.com/office/drawing/2014/chart" uri="{C3380CC4-5D6E-409C-BE32-E72D297353CC}">
              <c16:uniqueId val="{00000000-DC4C-41EE-9421-2DCD74861099}"/>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1"/>
        <c:axPos val="l"/>
        <c:majorGridlines>
          <c:spPr>
            <a:ln w="6350">
              <a:solidFill>
                <a:schemeClr val="bg1">
                  <a:lumMod val="75000"/>
                </a:schemeClr>
              </a:solidFill>
            </a:ln>
          </c:spPr>
        </c:majorGridlines>
        <c:numFmt formatCode="#,##0.00" sourceLinked="0"/>
        <c:majorTickMark val="out"/>
        <c:minorTickMark val="none"/>
        <c:tickLblPos val="nextTo"/>
        <c:crossAx val="103117568"/>
        <c:crosses val="autoZero"/>
        <c:auto val="1"/>
        <c:lblAlgn val="ctr"/>
        <c:lblOffset val="100"/>
        <c:tickLblSkip val="1"/>
        <c:noMultiLvlLbl val="0"/>
      </c:catAx>
      <c:valAx>
        <c:axId val="103117568"/>
        <c:scaling>
          <c:orientation val="minMax"/>
          <c:max val="900000"/>
          <c:min val="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29541891650944974"/>
          <c:y val="0.91168593671778198"/>
          <c:w val="0.40608348655968518"/>
          <c:h val="6.3217278649608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4681870920502"/>
          <c:y val="6.9665767263978703E-2"/>
          <c:w val="0.7460415588265692"/>
          <c:h val="0.8248816051947792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87CF-4CF6-929E-00EBF87B175E}"/>
              </c:ext>
            </c:extLst>
          </c:dPt>
          <c:dPt>
            <c:idx val="1"/>
            <c:invertIfNegative val="0"/>
            <c:bubble3D val="0"/>
            <c:extLst>
              <c:ext xmlns:c16="http://schemas.microsoft.com/office/drawing/2014/chart" uri="{C3380CC4-5D6E-409C-BE32-E72D297353CC}">
                <c16:uniqueId val="{00000001-87CF-4CF6-929E-00EBF87B175E}"/>
              </c:ext>
            </c:extLst>
          </c:dPt>
          <c:dPt>
            <c:idx val="2"/>
            <c:invertIfNegative val="0"/>
            <c:bubble3D val="0"/>
            <c:extLst>
              <c:ext xmlns:c16="http://schemas.microsoft.com/office/drawing/2014/chart" uri="{C3380CC4-5D6E-409C-BE32-E72D297353CC}">
                <c16:uniqueId val="{00000002-87CF-4CF6-929E-00EBF87B175E}"/>
              </c:ext>
            </c:extLst>
          </c:dPt>
          <c:dPt>
            <c:idx val="4"/>
            <c:invertIfNegative val="0"/>
            <c:bubble3D val="0"/>
            <c:extLst>
              <c:ext xmlns:c16="http://schemas.microsoft.com/office/drawing/2014/chart" uri="{C3380CC4-5D6E-409C-BE32-E72D297353CC}">
                <c16:uniqueId val="{00000003-87CF-4CF6-929E-00EBF87B175E}"/>
              </c:ext>
            </c:extLst>
          </c:dPt>
          <c:dPt>
            <c:idx val="5"/>
            <c:invertIfNegative val="0"/>
            <c:bubble3D val="0"/>
            <c:extLst>
              <c:ext xmlns:c16="http://schemas.microsoft.com/office/drawing/2014/chart" uri="{C3380CC4-5D6E-409C-BE32-E72D297353CC}">
                <c16:uniqueId val="{00000004-87CF-4CF6-929E-00EBF87B175E}"/>
              </c:ext>
            </c:extLst>
          </c:dPt>
          <c:dPt>
            <c:idx val="6"/>
            <c:invertIfNegative val="0"/>
            <c:bubble3D val="0"/>
            <c:extLst>
              <c:ext xmlns:c16="http://schemas.microsoft.com/office/drawing/2014/chart" uri="{C3380CC4-5D6E-409C-BE32-E72D297353CC}">
                <c16:uniqueId val="{00000005-87CF-4CF6-929E-00EBF87B175E}"/>
              </c:ext>
            </c:extLst>
          </c:dPt>
          <c:dPt>
            <c:idx val="7"/>
            <c:invertIfNegative val="0"/>
            <c:bubble3D val="0"/>
            <c:extLst>
              <c:ext xmlns:c16="http://schemas.microsoft.com/office/drawing/2014/chart" uri="{C3380CC4-5D6E-409C-BE32-E72D297353CC}">
                <c16:uniqueId val="{00000006-87CF-4CF6-929E-00EBF87B175E}"/>
              </c:ext>
            </c:extLst>
          </c:dPt>
          <c:dPt>
            <c:idx val="9"/>
            <c:invertIfNegative val="0"/>
            <c:bubble3D val="0"/>
            <c:extLst>
              <c:ext xmlns:c16="http://schemas.microsoft.com/office/drawing/2014/chart" uri="{C3380CC4-5D6E-409C-BE32-E72D297353CC}">
                <c16:uniqueId val="{00000007-87CF-4CF6-929E-00EBF87B175E}"/>
              </c:ext>
            </c:extLst>
          </c:dPt>
          <c:dPt>
            <c:idx val="10"/>
            <c:invertIfNegative val="0"/>
            <c:bubble3D val="0"/>
            <c:extLst>
              <c:ext xmlns:c16="http://schemas.microsoft.com/office/drawing/2014/chart" uri="{C3380CC4-5D6E-409C-BE32-E72D297353CC}">
                <c16:uniqueId val="{00000008-87CF-4CF6-929E-00EBF87B175E}"/>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87CF-4CF6-929E-00EBF87B175E}"/>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PRŮMĚRNÝ DENNÍ DOSAH*</c:v>
                </c:pt>
                <c:pt idx="1">
                  <c:v>PRŮMĚRNÉ DENNÍ IMPRESE**</c:v>
                </c:pt>
                <c:pt idx="2">
                  <c:v>PRŮMĚRNÝ DENNÍ ZÁSAH***</c:v>
                </c:pt>
              </c:strCache>
            </c:strRef>
          </c:cat>
          <c:val>
            <c:numRef>
              <c:f>List1!$B$2:$B$4</c:f>
              <c:numCache>
                <c:formatCode>#,##0</c:formatCode>
                <c:ptCount val="3"/>
                <c:pt idx="0">
                  <c:v>800249</c:v>
                </c:pt>
                <c:pt idx="1">
                  <c:v>1139452</c:v>
                </c:pt>
                <c:pt idx="2">
                  <c:v>144206</c:v>
                </c:pt>
              </c:numCache>
            </c:numRef>
          </c:val>
          <c:extLst>
            <c:ext xmlns:c16="http://schemas.microsoft.com/office/drawing/2014/chart" uri="{C3380CC4-5D6E-409C-BE32-E72D297353CC}">
              <c16:uniqueId val="{00000009-87CF-4CF6-929E-00EBF87B175E}"/>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PRŮMĚRNÝ DENNÍ DOSAH*</c:v>
                </c:pt>
                <c:pt idx="1">
                  <c:v>PRŮMĚRNÉ DENNÍ IMPRESE**</c:v>
                </c:pt>
                <c:pt idx="2">
                  <c:v>PRŮMĚRNÝ DENNÍ ZÁSAH***</c:v>
                </c:pt>
              </c:strCache>
            </c:strRef>
          </c:cat>
          <c:val>
            <c:numRef>
              <c:f>List1!$C$2:$C$4</c:f>
              <c:numCache>
                <c:formatCode>#,##0</c:formatCode>
                <c:ptCount val="3"/>
                <c:pt idx="0">
                  <c:v>1060953</c:v>
                </c:pt>
                <c:pt idx="1">
                  <c:v>1434795</c:v>
                </c:pt>
                <c:pt idx="2">
                  <c:v>135196</c:v>
                </c:pt>
              </c:numCache>
            </c:numRef>
          </c:val>
          <c:extLst>
            <c:ext xmlns:c16="http://schemas.microsoft.com/office/drawing/2014/chart" uri="{C3380CC4-5D6E-409C-BE32-E72D297353CC}">
              <c16:uniqueId val="{0000000A-87CF-4CF6-929E-00EBF87B175E}"/>
            </c:ext>
          </c:extLst>
        </c:ser>
        <c:ser>
          <c:idx val="2"/>
          <c:order val="2"/>
          <c:tx>
            <c:strRef>
              <c:f>List1!$D$1</c:f>
              <c:strCache>
                <c:ptCount val="1"/>
                <c:pt idx="0">
                  <c:v>Ø 2018-2021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PRŮMĚRNÝ DENNÍ DOSAH*</c:v>
                </c:pt>
                <c:pt idx="1">
                  <c:v>PRŮMĚRNÉ DENNÍ IMPRESE**</c:v>
                </c:pt>
                <c:pt idx="2">
                  <c:v>PRŮMĚRNÝ DENNÍ ZÁSAH***</c:v>
                </c:pt>
              </c:strCache>
            </c:strRef>
          </c:cat>
          <c:val>
            <c:numRef>
              <c:f>List1!$D$2:$D$4</c:f>
              <c:numCache>
                <c:formatCode>#,##0</c:formatCode>
                <c:ptCount val="3"/>
                <c:pt idx="0">
                  <c:v>1249157.1171232876</c:v>
                </c:pt>
                <c:pt idx="1">
                  <c:v>803426</c:v>
                </c:pt>
                <c:pt idx="2">
                  <c:v>53365</c:v>
                </c:pt>
              </c:numCache>
            </c:numRef>
          </c:val>
          <c:extLst>
            <c:ext xmlns:c16="http://schemas.microsoft.com/office/drawing/2014/chart" uri="{C3380CC4-5D6E-409C-BE32-E72D297353CC}">
              <c16:uniqueId val="{0000000B-87CF-4CF6-929E-00EBF87B175E}"/>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txPr>
          <a:bodyPr/>
          <a:lstStyle/>
          <a:p>
            <a:pPr>
              <a:defRPr sz="1200" b="1"/>
            </a:pPr>
            <a:endParaRPr lang="cs-CZ"/>
          </a:p>
        </c:txPr>
        <c:crossAx val="103117568"/>
        <c:crosses val="autoZero"/>
        <c:auto val="1"/>
        <c:lblAlgn val="ctr"/>
        <c:lblOffset val="100"/>
        <c:tickLblSkip val="1"/>
        <c:noMultiLvlLbl val="0"/>
      </c:catAx>
      <c:valAx>
        <c:axId val="103117568"/>
        <c:scaling>
          <c:orientation val="minMax"/>
          <c:max val="220000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35237351516885329"/>
          <c:y val="0.91168600301535985"/>
          <c:w val="0.34074527673163846"/>
          <c:h val="7.3792151089461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1082107603032E-2"/>
          <c:y val="6.9665767263978703E-2"/>
          <c:w val="0.95446241741063309"/>
          <c:h val="0.8248816051947792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F2D5-43CC-A1BE-B81B89EA42B6}"/>
              </c:ext>
            </c:extLst>
          </c:dPt>
          <c:dPt>
            <c:idx val="1"/>
            <c:invertIfNegative val="0"/>
            <c:bubble3D val="0"/>
            <c:extLst>
              <c:ext xmlns:c16="http://schemas.microsoft.com/office/drawing/2014/chart" uri="{C3380CC4-5D6E-409C-BE32-E72D297353CC}">
                <c16:uniqueId val="{00000001-F2D5-43CC-A1BE-B81B89EA42B6}"/>
              </c:ext>
            </c:extLst>
          </c:dPt>
          <c:dPt>
            <c:idx val="2"/>
            <c:invertIfNegative val="0"/>
            <c:bubble3D val="0"/>
            <c:extLst>
              <c:ext xmlns:c16="http://schemas.microsoft.com/office/drawing/2014/chart" uri="{C3380CC4-5D6E-409C-BE32-E72D297353CC}">
                <c16:uniqueId val="{00000002-F2D5-43CC-A1BE-B81B89EA42B6}"/>
              </c:ext>
            </c:extLst>
          </c:dPt>
          <c:dPt>
            <c:idx val="4"/>
            <c:invertIfNegative val="0"/>
            <c:bubble3D val="0"/>
            <c:extLst>
              <c:ext xmlns:c16="http://schemas.microsoft.com/office/drawing/2014/chart" uri="{C3380CC4-5D6E-409C-BE32-E72D297353CC}">
                <c16:uniqueId val="{00000003-F2D5-43CC-A1BE-B81B89EA42B6}"/>
              </c:ext>
            </c:extLst>
          </c:dPt>
          <c:dPt>
            <c:idx val="5"/>
            <c:invertIfNegative val="0"/>
            <c:bubble3D val="0"/>
            <c:extLst>
              <c:ext xmlns:c16="http://schemas.microsoft.com/office/drawing/2014/chart" uri="{C3380CC4-5D6E-409C-BE32-E72D297353CC}">
                <c16:uniqueId val="{00000004-F2D5-43CC-A1BE-B81B89EA42B6}"/>
              </c:ext>
            </c:extLst>
          </c:dPt>
          <c:dPt>
            <c:idx val="6"/>
            <c:invertIfNegative val="0"/>
            <c:bubble3D val="0"/>
            <c:extLst>
              <c:ext xmlns:c16="http://schemas.microsoft.com/office/drawing/2014/chart" uri="{C3380CC4-5D6E-409C-BE32-E72D297353CC}">
                <c16:uniqueId val="{00000005-F2D5-43CC-A1BE-B81B89EA42B6}"/>
              </c:ext>
            </c:extLst>
          </c:dPt>
          <c:dPt>
            <c:idx val="7"/>
            <c:invertIfNegative val="0"/>
            <c:bubble3D val="0"/>
            <c:extLst>
              <c:ext xmlns:c16="http://schemas.microsoft.com/office/drawing/2014/chart" uri="{C3380CC4-5D6E-409C-BE32-E72D297353CC}">
                <c16:uniqueId val="{00000006-F2D5-43CC-A1BE-B81B89EA42B6}"/>
              </c:ext>
            </c:extLst>
          </c:dPt>
          <c:dPt>
            <c:idx val="9"/>
            <c:invertIfNegative val="0"/>
            <c:bubble3D val="0"/>
            <c:extLst>
              <c:ext xmlns:c16="http://schemas.microsoft.com/office/drawing/2014/chart" uri="{C3380CC4-5D6E-409C-BE32-E72D297353CC}">
                <c16:uniqueId val="{00000007-F2D5-43CC-A1BE-B81B89EA42B6}"/>
              </c:ext>
            </c:extLst>
          </c:dPt>
          <c:dPt>
            <c:idx val="10"/>
            <c:invertIfNegative val="0"/>
            <c:bubble3D val="0"/>
            <c:extLst>
              <c:ext xmlns:c16="http://schemas.microsoft.com/office/drawing/2014/chart" uri="{C3380CC4-5D6E-409C-BE32-E72D297353CC}">
                <c16:uniqueId val="{00000008-F2D5-43CC-A1BE-B81B89EA42B6}"/>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F2D5-43CC-A1BE-B81B89EA42B6}"/>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List1!$B$2:$B$4</c:f>
              <c:numCache>
                <c:formatCode>#,##0</c:formatCode>
                <c:ptCount val="3"/>
                <c:pt idx="0">
                  <c:v>8851</c:v>
                </c:pt>
                <c:pt idx="1">
                  <c:v>13688</c:v>
                </c:pt>
                <c:pt idx="2">
                  <c:v>1448</c:v>
                </c:pt>
              </c:numCache>
            </c:numRef>
          </c:val>
          <c:extLst>
            <c:ext xmlns:c16="http://schemas.microsoft.com/office/drawing/2014/chart" uri="{C3380CC4-5D6E-409C-BE32-E72D297353CC}">
              <c16:uniqueId val="{00000009-F2D5-43CC-A1BE-B81B89EA42B6}"/>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List1!$C$2:$C$4</c:f>
              <c:numCache>
                <c:formatCode>#,##0</c:formatCode>
                <c:ptCount val="3"/>
                <c:pt idx="0">
                  <c:v>8569</c:v>
                </c:pt>
                <c:pt idx="1">
                  <c:v>14475</c:v>
                </c:pt>
                <c:pt idx="2">
                  <c:v>1262</c:v>
                </c:pt>
              </c:numCache>
            </c:numRef>
          </c:val>
          <c:extLst>
            <c:ext xmlns:c16="http://schemas.microsoft.com/office/drawing/2014/chart" uri="{C3380CC4-5D6E-409C-BE32-E72D297353CC}">
              <c16:uniqueId val="{0000000A-F2D5-43CC-A1BE-B81B89EA42B6}"/>
            </c:ext>
          </c:extLst>
        </c:ser>
        <c:ser>
          <c:idx val="2"/>
          <c:order val="2"/>
          <c:tx>
            <c:strRef>
              <c:f>List1!$D$1</c:f>
              <c:strCache>
                <c:ptCount val="1"/>
                <c:pt idx="0">
                  <c:v>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List1!$D$2:$D$4</c:f>
              <c:numCache>
                <c:formatCode>#,##0</c:formatCode>
                <c:ptCount val="3"/>
                <c:pt idx="0">
                  <c:v>9136</c:v>
                </c:pt>
                <c:pt idx="1">
                  <c:v>17269</c:v>
                </c:pt>
                <c:pt idx="2">
                  <c:v>1624</c:v>
                </c:pt>
              </c:numCache>
            </c:numRef>
          </c:val>
          <c:extLst>
            <c:ext xmlns:c16="http://schemas.microsoft.com/office/drawing/2014/chart" uri="{C3380CC4-5D6E-409C-BE32-E72D297353CC}">
              <c16:uniqueId val="{0000000A-FE4E-4B7F-8719-BBBC557DF3FC}"/>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1"/>
        <c:axPos val="l"/>
        <c:majorGridlines>
          <c:spPr>
            <a:ln w="6350">
              <a:solidFill>
                <a:schemeClr val="bg1">
                  <a:lumMod val="75000"/>
                </a:schemeClr>
              </a:solidFill>
            </a:ln>
          </c:spPr>
        </c:majorGridlines>
        <c:numFmt formatCode="#,##0.00" sourceLinked="0"/>
        <c:majorTickMark val="out"/>
        <c:minorTickMark val="none"/>
        <c:tickLblPos val="nextTo"/>
        <c:crossAx val="103117568"/>
        <c:crosses val="autoZero"/>
        <c:auto val="1"/>
        <c:lblAlgn val="ctr"/>
        <c:lblOffset val="100"/>
        <c:tickLblSkip val="1"/>
        <c:noMultiLvlLbl val="0"/>
      </c:catAx>
      <c:valAx>
        <c:axId val="103117568"/>
        <c:scaling>
          <c:orientation val="minMax"/>
          <c:max val="21000"/>
          <c:min val="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33393634201302952"/>
          <c:y val="0.91444423087573667"/>
          <c:w val="0.38829603410986996"/>
          <c:h val="6.3217278649608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1082107603032E-2"/>
          <c:y val="6.9665767263978703E-2"/>
          <c:w val="0.95191470278405788"/>
          <c:h val="0.8248816051947792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C390-47BE-BF29-7131B552F628}"/>
              </c:ext>
            </c:extLst>
          </c:dPt>
          <c:dPt>
            <c:idx val="1"/>
            <c:invertIfNegative val="0"/>
            <c:bubble3D val="0"/>
            <c:extLst>
              <c:ext xmlns:c16="http://schemas.microsoft.com/office/drawing/2014/chart" uri="{C3380CC4-5D6E-409C-BE32-E72D297353CC}">
                <c16:uniqueId val="{00000001-C390-47BE-BF29-7131B552F628}"/>
              </c:ext>
            </c:extLst>
          </c:dPt>
          <c:dPt>
            <c:idx val="2"/>
            <c:invertIfNegative val="0"/>
            <c:bubble3D val="0"/>
            <c:extLst>
              <c:ext xmlns:c16="http://schemas.microsoft.com/office/drawing/2014/chart" uri="{C3380CC4-5D6E-409C-BE32-E72D297353CC}">
                <c16:uniqueId val="{00000002-C390-47BE-BF29-7131B552F628}"/>
              </c:ext>
            </c:extLst>
          </c:dPt>
          <c:dPt>
            <c:idx val="4"/>
            <c:invertIfNegative val="0"/>
            <c:bubble3D val="0"/>
            <c:extLst>
              <c:ext xmlns:c16="http://schemas.microsoft.com/office/drawing/2014/chart" uri="{C3380CC4-5D6E-409C-BE32-E72D297353CC}">
                <c16:uniqueId val="{00000003-C390-47BE-BF29-7131B552F628}"/>
              </c:ext>
            </c:extLst>
          </c:dPt>
          <c:dPt>
            <c:idx val="5"/>
            <c:invertIfNegative val="0"/>
            <c:bubble3D val="0"/>
            <c:extLst>
              <c:ext xmlns:c16="http://schemas.microsoft.com/office/drawing/2014/chart" uri="{C3380CC4-5D6E-409C-BE32-E72D297353CC}">
                <c16:uniqueId val="{00000004-C390-47BE-BF29-7131B552F628}"/>
              </c:ext>
            </c:extLst>
          </c:dPt>
          <c:dPt>
            <c:idx val="6"/>
            <c:invertIfNegative val="0"/>
            <c:bubble3D val="0"/>
            <c:extLst>
              <c:ext xmlns:c16="http://schemas.microsoft.com/office/drawing/2014/chart" uri="{C3380CC4-5D6E-409C-BE32-E72D297353CC}">
                <c16:uniqueId val="{00000005-C390-47BE-BF29-7131B552F628}"/>
              </c:ext>
            </c:extLst>
          </c:dPt>
          <c:dPt>
            <c:idx val="7"/>
            <c:invertIfNegative val="0"/>
            <c:bubble3D val="0"/>
            <c:extLst>
              <c:ext xmlns:c16="http://schemas.microsoft.com/office/drawing/2014/chart" uri="{C3380CC4-5D6E-409C-BE32-E72D297353CC}">
                <c16:uniqueId val="{00000006-C390-47BE-BF29-7131B552F628}"/>
              </c:ext>
            </c:extLst>
          </c:dPt>
          <c:dPt>
            <c:idx val="9"/>
            <c:invertIfNegative val="0"/>
            <c:bubble3D val="0"/>
            <c:extLst>
              <c:ext xmlns:c16="http://schemas.microsoft.com/office/drawing/2014/chart" uri="{C3380CC4-5D6E-409C-BE32-E72D297353CC}">
                <c16:uniqueId val="{00000007-C390-47BE-BF29-7131B552F628}"/>
              </c:ext>
            </c:extLst>
          </c:dPt>
          <c:dPt>
            <c:idx val="10"/>
            <c:invertIfNegative val="0"/>
            <c:bubble3D val="0"/>
            <c:extLst>
              <c:ext xmlns:c16="http://schemas.microsoft.com/office/drawing/2014/chart" uri="{C3380CC4-5D6E-409C-BE32-E72D297353CC}">
                <c16:uniqueId val="{00000008-C390-47BE-BF29-7131B552F628}"/>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C390-47BE-BF29-7131B552F628}"/>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List1!$B$2:$B$4</c:f>
              <c:numCache>
                <c:formatCode>#,##0</c:formatCode>
                <c:ptCount val="3"/>
                <c:pt idx="0">
                  <c:v>273000</c:v>
                </c:pt>
                <c:pt idx="1">
                  <c:v>248000</c:v>
                </c:pt>
                <c:pt idx="2">
                  <c:v>115000</c:v>
                </c:pt>
              </c:numCache>
            </c:numRef>
          </c:val>
          <c:extLst>
            <c:ext xmlns:c16="http://schemas.microsoft.com/office/drawing/2014/chart" uri="{C3380CC4-5D6E-409C-BE32-E72D297353CC}">
              <c16:uniqueId val="{00000009-C390-47BE-BF29-7131B552F628}"/>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List1!$C$2:$C$4</c:f>
              <c:numCache>
                <c:formatCode>#,##0</c:formatCode>
                <c:ptCount val="3"/>
                <c:pt idx="0">
                  <c:v>268000</c:v>
                </c:pt>
                <c:pt idx="1">
                  <c:v>236000</c:v>
                </c:pt>
                <c:pt idx="2">
                  <c:v>109000</c:v>
                </c:pt>
              </c:numCache>
            </c:numRef>
          </c:val>
          <c:extLst>
            <c:ext xmlns:c16="http://schemas.microsoft.com/office/drawing/2014/chart" uri="{C3380CC4-5D6E-409C-BE32-E72D297353CC}">
              <c16:uniqueId val="{00000009-1F6F-4CC1-9150-51356F802241}"/>
            </c:ext>
          </c:extLst>
        </c:ser>
        <c:ser>
          <c:idx val="2"/>
          <c:order val="2"/>
          <c:tx>
            <c:strRef>
              <c:f>List1!$D$1</c:f>
              <c:strCache>
                <c:ptCount val="1"/>
                <c:pt idx="0">
                  <c:v>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List1!$D$2:$D$4</c:f>
              <c:numCache>
                <c:formatCode>#,##0</c:formatCode>
                <c:ptCount val="3"/>
                <c:pt idx="0">
                  <c:v>261000</c:v>
                </c:pt>
                <c:pt idx="1">
                  <c:v>216000</c:v>
                </c:pt>
                <c:pt idx="2">
                  <c:v>95000</c:v>
                </c:pt>
              </c:numCache>
            </c:numRef>
          </c:val>
          <c:extLst>
            <c:ext xmlns:c16="http://schemas.microsoft.com/office/drawing/2014/chart" uri="{C3380CC4-5D6E-409C-BE32-E72D297353CC}">
              <c16:uniqueId val="{00000000-68ED-4C90-9CB2-80F758B29131}"/>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1"/>
        <c:axPos val="l"/>
        <c:majorGridlines>
          <c:spPr>
            <a:ln w="6350">
              <a:solidFill>
                <a:schemeClr val="bg1">
                  <a:lumMod val="75000"/>
                </a:schemeClr>
              </a:solidFill>
            </a:ln>
          </c:spPr>
        </c:majorGridlines>
        <c:numFmt formatCode="#,##0.00" sourceLinked="0"/>
        <c:majorTickMark val="out"/>
        <c:minorTickMark val="none"/>
        <c:tickLblPos val="nextTo"/>
        <c:crossAx val="103117568"/>
        <c:crosses val="autoZero"/>
        <c:auto val="1"/>
        <c:lblAlgn val="ctr"/>
        <c:lblOffset val="100"/>
        <c:tickLblSkip val="1"/>
        <c:noMultiLvlLbl val="0"/>
      </c:catAx>
      <c:valAx>
        <c:axId val="103117568"/>
        <c:scaling>
          <c:orientation val="minMax"/>
          <c:max val="330000"/>
          <c:min val="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29113951111276315"/>
          <c:y val="0.91168589243752973"/>
          <c:w val="0.41495285772379836"/>
          <c:h val="6.4258566381231008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4403574775177"/>
          <c:y val="2.7342597065240962E-2"/>
          <c:w val="0.82813678130375812"/>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List1!$B$2:$B$4</c:f>
              <c:numCache>
                <c:formatCode>General</c:formatCode>
                <c:ptCount val="3"/>
                <c:pt idx="0">
                  <c:v>78</c:v>
                </c:pt>
                <c:pt idx="1">
                  <c:v>77</c:v>
                </c:pt>
                <c:pt idx="2">
                  <c:v>75</c:v>
                </c:pt>
              </c:numCache>
            </c:numRef>
          </c:val>
          <c:extLst>
            <c:ext xmlns:c16="http://schemas.microsoft.com/office/drawing/2014/chart" uri="{C3380CC4-5D6E-409C-BE32-E72D297353CC}">
              <c16:uniqueId val="{00000000-8DF0-447E-BD4B-6ADCDAE62FCD}"/>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List1!$C$2:$C$4</c:f>
              <c:numCache>
                <c:formatCode>General</c:formatCode>
                <c:ptCount val="3"/>
                <c:pt idx="0">
                  <c:v>76</c:v>
                </c:pt>
                <c:pt idx="1">
                  <c:v>78</c:v>
                </c:pt>
                <c:pt idx="2">
                  <c:v>75</c:v>
                </c:pt>
              </c:numCache>
            </c:numRef>
          </c:val>
          <c:extLst>
            <c:ext xmlns:c16="http://schemas.microsoft.com/office/drawing/2014/chart" uri="{C3380CC4-5D6E-409C-BE32-E72D297353CC}">
              <c16:uniqueId val="{00000001-8DF0-447E-BD4B-6ADCDAE62FCD}"/>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List1!$D$2:$D$4</c:f>
              <c:numCache>
                <c:formatCode>0</c:formatCode>
                <c:ptCount val="3"/>
                <c:pt idx="0">
                  <c:v>78.2</c:v>
                </c:pt>
                <c:pt idx="1">
                  <c:v>78.8</c:v>
                </c:pt>
                <c:pt idx="2">
                  <c:v>76.2</c:v>
                </c:pt>
              </c:numCache>
            </c:numRef>
          </c:val>
          <c:extLst>
            <c:ext xmlns:c16="http://schemas.microsoft.com/office/drawing/2014/chart" uri="{C3380CC4-5D6E-409C-BE32-E72D297353CC}">
              <c16:uniqueId val="{00000002-8DF0-447E-BD4B-6ADCDAE62FCD}"/>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Dramatické</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List1!$B$2:$B$4</c:f>
              <c:numCache>
                <c:formatCode>0</c:formatCode>
                <c:ptCount val="3"/>
                <c:pt idx="0">
                  <c:v>18</c:v>
                </c:pt>
                <c:pt idx="1">
                  <c:v>20</c:v>
                </c:pt>
                <c:pt idx="2" formatCode="General">
                  <c:v>20</c:v>
                </c:pt>
              </c:numCache>
            </c:numRef>
          </c:val>
          <c:extLst>
            <c:ext xmlns:c16="http://schemas.microsoft.com/office/drawing/2014/chart" uri="{C3380CC4-5D6E-409C-BE32-E72D297353CC}">
              <c16:uniqueId val="{00000000-8DE6-4EFF-8802-4129F6EB5A33}"/>
            </c:ext>
          </c:extLst>
        </c:ser>
        <c:ser>
          <c:idx val="1"/>
          <c:order val="1"/>
          <c:tx>
            <c:strRef>
              <c:f>List1!$C$1</c:f>
              <c:strCache>
                <c:ptCount val="1"/>
                <c:pt idx="0">
                  <c:v>Zábavné</c:v>
                </c:pt>
              </c:strCache>
            </c:strRef>
          </c:tx>
          <c:spPr>
            <a:solidFill>
              <a:schemeClr val="accent1">
                <a:lumMod val="75000"/>
              </a:schemeClr>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2022</c:v>
                </c:pt>
                <c:pt idx="1">
                  <c:v>2021</c:v>
                </c:pt>
                <c:pt idx="2">
                  <c:v>2020</c:v>
                </c:pt>
              </c:numCache>
            </c:numRef>
          </c:cat>
          <c:val>
            <c:numRef>
              <c:f>List1!$C$2:$C$4</c:f>
              <c:numCache>
                <c:formatCode>0</c:formatCode>
                <c:ptCount val="3"/>
                <c:pt idx="0">
                  <c:v>2</c:v>
                </c:pt>
                <c:pt idx="1">
                  <c:v>2</c:v>
                </c:pt>
                <c:pt idx="2" formatCode="General">
                  <c:v>2</c:v>
                </c:pt>
              </c:numCache>
            </c:numRef>
          </c:val>
          <c:extLst>
            <c:ext xmlns:c16="http://schemas.microsoft.com/office/drawing/2014/chart" uri="{C3380CC4-5D6E-409C-BE32-E72D297353CC}">
              <c16:uniqueId val="{00000001-8DE6-4EFF-8802-4129F6EB5A33}"/>
            </c:ext>
          </c:extLst>
        </c:ser>
        <c:ser>
          <c:idx val="2"/>
          <c:order val="2"/>
          <c:tx>
            <c:strRef>
              <c:f>List1!$D$1</c:f>
              <c:strCache>
                <c:ptCount val="1"/>
                <c:pt idx="0">
                  <c:v>Hudební</c:v>
                </c:pt>
              </c:strCache>
            </c:strRef>
          </c:tx>
          <c:spPr>
            <a:solidFill>
              <a:schemeClr val="accent3">
                <a:lumMod val="75000"/>
              </a:schemeClr>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2022</c:v>
                </c:pt>
                <c:pt idx="1">
                  <c:v>2021</c:v>
                </c:pt>
                <c:pt idx="2">
                  <c:v>2020</c:v>
                </c:pt>
              </c:numCache>
            </c:numRef>
          </c:cat>
          <c:val>
            <c:numRef>
              <c:f>List1!$D$2:$D$4</c:f>
              <c:numCache>
                <c:formatCode>0</c:formatCode>
                <c:ptCount val="3"/>
                <c:pt idx="0">
                  <c:v>2</c:v>
                </c:pt>
                <c:pt idx="1">
                  <c:v>1</c:v>
                </c:pt>
                <c:pt idx="2" formatCode="General">
                  <c:v>1</c:v>
                </c:pt>
              </c:numCache>
            </c:numRef>
          </c:val>
          <c:extLst>
            <c:ext xmlns:c16="http://schemas.microsoft.com/office/drawing/2014/chart" uri="{C3380CC4-5D6E-409C-BE32-E72D297353CC}">
              <c16:uniqueId val="{00000002-8DE6-4EFF-8802-4129F6EB5A33}"/>
            </c:ext>
          </c:extLst>
        </c:ser>
        <c:ser>
          <c:idx val="3"/>
          <c:order val="3"/>
          <c:tx>
            <c:strRef>
              <c:f>List1!$E$1</c:f>
              <c:strCache>
                <c:ptCount val="1"/>
                <c:pt idx="0">
                  <c:v>Sportovní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List1!$E$2:$E$4</c:f>
              <c:numCache>
                <c:formatCode>0</c:formatCode>
                <c:ptCount val="3"/>
                <c:pt idx="0">
                  <c:v>1</c:v>
                </c:pt>
                <c:pt idx="1">
                  <c:v>1</c:v>
                </c:pt>
                <c:pt idx="2" formatCode="General">
                  <c:v>1</c:v>
                </c:pt>
              </c:numCache>
            </c:numRef>
          </c:val>
          <c:extLst>
            <c:ext xmlns:c16="http://schemas.microsoft.com/office/drawing/2014/chart" uri="{C3380CC4-5D6E-409C-BE32-E72D297353CC}">
              <c16:uniqueId val="{00000004-8DE6-4EFF-8802-4129F6EB5A33}"/>
            </c:ext>
          </c:extLst>
        </c:ser>
        <c:ser>
          <c:idx val="4"/>
          <c:order val="4"/>
          <c:tx>
            <c:strRef>
              <c:f>List1!$F$1</c:f>
              <c:strCache>
                <c:ptCount val="1"/>
                <c:pt idx="0">
                  <c:v>Zpravodajské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List1!$F$2:$F$4</c:f>
              <c:numCache>
                <c:formatCode>0</c:formatCode>
                <c:ptCount val="3"/>
                <c:pt idx="0">
                  <c:v>1</c:v>
                </c:pt>
                <c:pt idx="1">
                  <c:v>1</c:v>
                </c:pt>
                <c:pt idx="2" formatCode="General">
                  <c:v>1</c:v>
                </c:pt>
              </c:numCache>
            </c:numRef>
          </c:val>
          <c:extLst>
            <c:ext xmlns:c16="http://schemas.microsoft.com/office/drawing/2014/chart" uri="{C3380CC4-5D6E-409C-BE32-E72D297353CC}">
              <c16:uniqueId val="{00000005-8DE6-4EFF-8802-4129F6EB5A33}"/>
            </c:ext>
          </c:extLst>
        </c:ser>
        <c:ser>
          <c:idx val="5"/>
          <c:order val="5"/>
          <c:tx>
            <c:strRef>
              <c:f>List1!$G$1</c:f>
              <c:strCache>
                <c:ptCount val="1"/>
                <c:pt idx="0">
                  <c:v>Publicistické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List1!$G$2:$G$4</c:f>
              <c:numCache>
                <c:formatCode>0</c:formatCode>
                <c:ptCount val="3"/>
                <c:pt idx="0">
                  <c:v>6</c:v>
                </c:pt>
                <c:pt idx="1">
                  <c:v>7</c:v>
                </c:pt>
                <c:pt idx="2" formatCode="General">
                  <c:v>8</c:v>
                </c:pt>
              </c:numCache>
            </c:numRef>
          </c:val>
          <c:extLst>
            <c:ext xmlns:c16="http://schemas.microsoft.com/office/drawing/2014/chart" uri="{C3380CC4-5D6E-409C-BE32-E72D297353CC}">
              <c16:uniqueId val="{00000006-8DE6-4EFF-8802-4129F6EB5A33}"/>
            </c:ext>
          </c:extLst>
        </c:ser>
        <c:ser>
          <c:idx val="6"/>
          <c:order val="6"/>
          <c:tx>
            <c:strRef>
              <c:f>List1!$H$1</c:f>
              <c:strCache>
                <c:ptCount val="1"/>
                <c:pt idx="0">
                  <c:v>Dokumentární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List1!$H$2:$H$4</c:f>
              <c:numCache>
                <c:formatCode>0</c:formatCode>
                <c:ptCount val="3"/>
                <c:pt idx="0">
                  <c:v>53</c:v>
                </c:pt>
                <c:pt idx="1">
                  <c:v>50</c:v>
                </c:pt>
                <c:pt idx="2" formatCode="General">
                  <c:v>48</c:v>
                </c:pt>
              </c:numCache>
            </c:numRef>
          </c:val>
          <c:extLst>
            <c:ext xmlns:c16="http://schemas.microsoft.com/office/drawing/2014/chart" uri="{C3380CC4-5D6E-409C-BE32-E72D297353CC}">
              <c16:uniqueId val="{00000007-8DE6-4EFF-8802-4129F6EB5A33}"/>
            </c:ext>
          </c:extLst>
        </c:ser>
        <c:ser>
          <c:idx val="7"/>
          <c:order val="7"/>
          <c:tx>
            <c:strRef>
              <c:f>List1!$I$1</c:f>
              <c:strCache>
                <c:ptCount val="1"/>
                <c:pt idx="0">
                  <c:v>Náboženské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List1!$I$2:$I$4</c:f>
              <c:numCache>
                <c:formatCode>0</c:formatCode>
                <c:ptCount val="3"/>
                <c:pt idx="0">
                  <c:v>2</c:v>
                </c:pt>
                <c:pt idx="1">
                  <c:v>3</c:v>
                </c:pt>
                <c:pt idx="2" formatCode="General">
                  <c:v>4</c:v>
                </c:pt>
              </c:numCache>
            </c:numRef>
          </c:val>
          <c:extLst>
            <c:ext xmlns:c16="http://schemas.microsoft.com/office/drawing/2014/chart" uri="{C3380CC4-5D6E-409C-BE32-E72D297353CC}">
              <c16:uniqueId val="{00000008-8DE6-4EFF-8802-4129F6EB5A33}"/>
            </c:ext>
          </c:extLst>
        </c:ser>
        <c:ser>
          <c:idx val="8"/>
          <c:order val="8"/>
          <c:tx>
            <c:strRef>
              <c:f>List1!$J$1</c:f>
              <c:strCache>
                <c:ptCount val="1"/>
                <c:pt idx="0">
                  <c:v>Vzdělávací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List1!$J$2:$J$4</c:f>
              <c:numCache>
                <c:formatCode>0</c:formatCode>
                <c:ptCount val="3"/>
                <c:pt idx="0">
                  <c:v>10</c:v>
                </c:pt>
                <c:pt idx="1">
                  <c:v>10</c:v>
                </c:pt>
                <c:pt idx="2" formatCode="General">
                  <c:v>10</c:v>
                </c:pt>
              </c:numCache>
            </c:numRef>
          </c:val>
          <c:extLst>
            <c:ext xmlns:c16="http://schemas.microsoft.com/office/drawing/2014/chart" uri="{C3380CC4-5D6E-409C-BE32-E72D297353CC}">
              <c16:uniqueId val="{00000009-8DE6-4EFF-8802-4129F6EB5A33}"/>
            </c:ext>
          </c:extLst>
        </c:ser>
        <c:ser>
          <c:idx val="9"/>
          <c:order val="9"/>
          <c:tx>
            <c:strRef>
              <c:f>List1!$K$1</c:f>
              <c:strCache>
                <c:ptCount val="1"/>
                <c:pt idx="0">
                  <c:v>Ostatní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List1!$K$2:$K$4</c:f>
              <c:numCache>
                <c:formatCode>0</c:formatCode>
                <c:ptCount val="3"/>
                <c:pt idx="0">
                  <c:v>5</c:v>
                </c:pt>
                <c:pt idx="1">
                  <c:v>5</c:v>
                </c:pt>
                <c:pt idx="2" formatCode="General">
                  <c:v>5</c:v>
                </c:pt>
              </c:numCache>
            </c:numRef>
          </c:val>
          <c:extLst>
            <c:ext xmlns:c16="http://schemas.microsoft.com/office/drawing/2014/chart" uri="{C3380CC4-5D6E-409C-BE32-E72D297353CC}">
              <c16:uniqueId val="{0000000A-8DE6-4EFF-8802-4129F6EB5A33}"/>
            </c:ext>
          </c:extLst>
        </c:ser>
        <c:dLbls>
          <c:dLblPos val="ctr"/>
          <c:showLegendKey val="0"/>
          <c:showVal val="1"/>
          <c:showCatName val="0"/>
          <c:showSerName val="0"/>
          <c:showPercent val="0"/>
          <c:showBubbleSize val="0"/>
        </c:dLbls>
        <c:gapWidth val="50"/>
        <c:overlap val="100"/>
        <c:axId val="178000640"/>
        <c:axId val="178002176"/>
      </c:barChart>
      <c:catAx>
        <c:axId val="178000640"/>
        <c:scaling>
          <c:orientation val="maxMin"/>
        </c:scaling>
        <c:delete val="0"/>
        <c:axPos val="l"/>
        <c:numFmt formatCode="General" sourceLinked="0"/>
        <c:majorTickMark val="out"/>
        <c:minorTickMark val="none"/>
        <c:tickLblPos val="nextTo"/>
        <c:txPr>
          <a:bodyPr/>
          <a:lstStyle/>
          <a:p>
            <a:pPr>
              <a:defRPr sz="1400" b="1"/>
            </a:pPr>
            <a:endParaRPr lang="cs-CZ"/>
          </a:p>
        </c:txPr>
        <c:crossAx val="178002176"/>
        <c:crosses val="autoZero"/>
        <c:auto val="1"/>
        <c:lblAlgn val="ctr"/>
        <c:lblOffset val="100"/>
        <c:noMultiLvlLbl val="0"/>
      </c:catAx>
      <c:valAx>
        <c:axId val="178002176"/>
        <c:scaling>
          <c:orientation val="minMax"/>
          <c:max val="1"/>
        </c:scaling>
        <c:delete val="1"/>
        <c:axPos val="t"/>
        <c:numFmt formatCode="0%" sourceLinked="1"/>
        <c:majorTickMark val="out"/>
        <c:minorTickMark val="none"/>
        <c:tickLblPos val="nextTo"/>
        <c:crossAx val="178000640"/>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2759577528218"/>
          <c:y val="3.0817218817695304E-2"/>
          <c:w val="0.64680789737480571"/>
          <c:h val="0.85734716027159741"/>
        </c:manualLayout>
      </c:layout>
      <c:barChart>
        <c:barDir val="bar"/>
        <c:grouping val="clustered"/>
        <c:varyColors val="0"/>
        <c:ser>
          <c:idx val="0"/>
          <c:order val="0"/>
          <c:tx>
            <c:strRef>
              <c:f>List1!$B$1</c:f>
              <c:strCache>
                <c:ptCount val="1"/>
                <c:pt idx="0">
                  <c:v>www.ivysilani.cz</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Informační hodnota stránky</c:v>
                </c:pt>
                <c:pt idx="1">
                  <c:v>Grafické provedení stránky</c:v>
                </c:pt>
                <c:pt idx="2">
                  <c:v>Přehlednost stránky, orientace na stránce</c:v>
                </c:pt>
                <c:pt idx="3">
                  <c:v>Kvalita obsahu</c:v>
                </c:pt>
              </c:strCache>
            </c:strRef>
          </c:cat>
          <c:val>
            <c:numRef>
              <c:f>List1!$B$2:$B$5</c:f>
              <c:numCache>
                <c:formatCode>General</c:formatCode>
                <c:ptCount val="4"/>
                <c:pt idx="0">
                  <c:v>78</c:v>
                </c:pt>
                <c:pt idx="1">
                  <c:v>80</c:v>
                </c:pt>
                <c:pt idx="2">
                  <c:v>79</c:v>
                </c:pt>
                <c:pt idx="3">
                  <c:v>81</c:v>
                </c:pt>
              </c:numCache>
            </c:numRef>
          </c:val>
          <c:extLst>
            <c:ext xmlns:c16="http://schemas.microsoft.com/office/drawing/2014/chart" uri="{C3380CC4-5D6E-409C-BE32-E72D297353CC}">
              <c16:uniqueId val="{00000000-A031-4235-97B1-E2782623A016}"/>
            </c:ext>
          </c:extLst>
        </c:ser>
        <c:ser>
          <c:idx val="1"/>
          <c:order val="1"/>
          <c:tx>
            <c:strRef>
              <c:f>List1!$C$1</c:f>
              <c:strCache>
                <c:ptCount val="1"/>
                <c:pt idx="0">
                  <c:v>www.ct24.cz</c:v>
                </c:pt>
              </c:strCache>
            </c:strRef>
          </c:tx>
          <c:spPr>
            <a:solidFill>
              <a:srgbClr val="FF8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Informační hodnota stránky</c:v>
                </c:pt>
                <c:pt idx="1">
                  <c:v>Grafické provedení stránky</c:v>
                </c:pt>
                <c:pt idx="2">
                  <c:v>Přehlednost stránky, orientace na stránce</c:v>
                </c:pt>
                <c:pt idx="3">
                  <c:v>Kvalita obsahu</c:v>
                </c:pt>
              </c:strCache>
            </c:strRef>
          </c:cat>
          <c:val>
            <c:numRef>
              <c:f>List1!$C$2:$C$5</c:f>
              <c:numCache>
                <c:formatCode>General</c:formatCode>
                <c:ptCount val="4"/>
                <c:pt idx="0">
                  <c:v>82</c:v>
                </c:pt>
                <c:pt idx="1">
                  <c:v>76</c:v>
                </c:pt>
                <c:pt idx="2">
                  <c:v>79</c:v>
                </c:pt>
                <c:pt idx="3">
                  <c:v>82</c:v>
                </c:pt>
              </c:numCache>
            </c:numRef>
          </c:val>
          <c:extLst>
            <c:ext xmlns:c16="http://schemas.microsoft.com/office/drawing/2014/chart" uri="{C3380CC4-5D6E-409C-BE32-E72D297353CC}">
              <c16:uniqueId val="{00000001-A031-4235-97B1-E2782623A016}"/>
            </c:ext>
          </c:extLst>
        </c:ser>
        <c:ser>
          <c:idx val="2"/>
          <c:order val="2"/>
          <c:tx>
            <c:strRef>
              <c:f>List1!$D$1</c:f>
              <c:strCache>
                <c:ptCount val="1"/>
                <c:pt idx="0">
                  <c:v>www.ctsport.cz</c:v>
                </c:pt>
              </c:strCache>
            </c:strRef>
          </c:tx>
          <c:spPr>
            <a:solidFill>
              <a:srgbClr val="004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Informační hodnota stránky</c:v>
                </c:pt>
                <c:pt idx="1">
                  <c:v>Grafické provedení stránky</c:v>
                </c:pt>
                <c:pt idx="2">
                  <c:v>Přehlednost stránky, orientace na stránce</c:v>
                </c:pt>
                <c:pt idx="3">
                  <c:v>Kvalita obsahu</c:v>
                </c:pt>
              </c:strCache>
            </c:strRef>
          </c:cat>
          <c:val>
            <c:numRef>
              <c:f>List1!$D$2:$D$5</c:f>
              <c:numCache>
                <c:formatCode>General</c:formatCode>
                <c:ptCount val="4"/>
                <c:pt idx="0">
                  <c:v>77</c:v>
                </c:pt>
                <c:pt idx="1">
                  <c:v>74</c:v>
                </c:pt>
                <c:pt idx="2">
                  <c:v>74</c:v>
                </c:pt>
                <c:pt idx="3">
                  <c:v>77</c:v>
                </c:pt>
              </c:numCache>
            </c:numRef>
          </c:val>
          <c:extLst>
            <c:ext xmlns:c16="http://schemas.microsoft.com/office/drawing/2014/chart" uri="{C3380CC4-5D6E-409C-BE32-E72D297353CC}">
              <c16:uniqueId val="{00000002-A031-4235-97B1-E2782623A016}"/>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41422346581542E-2"/>
          <c:y val="0.11110554343218325"/>
          <c:w val="0.95030842736502708"/>
          <c:h val="0.79435720488039807"/>
        </c:manualLayout>
      </c:layout>
      <c:lineChart>
        <c:grouping val="standard"/>
        <c:varyColors val="1"/>
        <c:ser>
          <c:idx val="0"/>
          <c:order val="0"/>
          <c:tx>
            <c:strRef>
              <c:f>List1!$B$1</c:f>
              <c:strCache>
                <c:ptCount val="1"/>
                <c:pt idx="0">
                  <c:v>www.ivysilani.cz</c:v>
                </c:pt>
              </c:strCache>
            </c:strRef>
          </c:tx>
          <c:spPr>
            <a:ln w="31750" cap="rnd" cmpd="sng">
              <a:solidFill>
                <a:srgbClr val="FF0000"/>
              </a:solidFill>
              <a:prstDash val="solid"/>
              <a:round/>
            </a:ln>
          </c:spPr>
          <c:marker>
            <c:symbol val="none"/>
          </c:marker>
          <c:dPt>
            <c:idx val="1"/>
            <c:bubble3D val="0"/>
            <c:extLst>
              <c:ext xmlns:c16="http://schemas.microsoft.com/office/drawing/2014/chart" uri="{C3380CC4-5D6E-409C-BE32-E72D297353CC}">
                <c16:uniqueId val="{00000000-68A3-4014-93E7-38926C57DC2F}"/>
              </c:ext>
            </c:extLst>
          </c:dPt>
          <c:dPt>
            <c:idx val="2"/>
            <c:bubble3D val="0"/>
            <c:extLst>
              <c:ext xmlns:c16="http://schemas.microsoft.com/office/drawing/2014/chart" uri="{C3380CC4-5D6E-409C-BE32-E72D297353CC}">
                <c16:uniqueId val="{00000001-68A3-4014-93E7-38926C57DC2F}"/>
              </c:ext>
            </c:extLst>
          </c:dPt>
          <c:dPt>
            <c:idx val="3"/>
            <c:bubble3D val="0"/>
            <c:extLst>
              <c:ext xmlns:c16="http://schemas.microsoft.com/office/drawing/2014/chart" uri="{C3380CC4-5D6E-409C-BE32-E72D297353CC}">
                <c16:uniqueId val="{00000002-68A3-4014-93E7-38926C57DC2F}"/>
              </c:ext>
            </c:extLst>
          </c:dPt>
          <c:dPt>
            <c:idx val="4"/>
            <c:bubble3D val="0"/>
            <c:extLst>
              <c:ext xmlns:c16="http://schemas.microsoft.com/office/drawing/2014/chart" uri="{C3380CC4-5D6E-409C-BE32-E72D297353CC}">
                <c16:uniqueId val="{00000003-68A3-4014-93E7-38926C57DC2F}"/>
              </c:ext>
            </c:extLst>
          </c:dPt>
          <c:dLbls>
            <c:dLbl>
              <c:idx val="3"/>
              <c:layout>
                <c:manualLayout>
                  <c:x val="-2.670046465453892E-2"/>
                  <c:y val="2.7393434169817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A3-4014-93E7-38926C57DC2F}"/>
                </c:ext>
              </c:extLst>
            </c:dLbl>
            <c:dLbl>
              <c:idx val="4"/>
              <c:layout>
                <c:manualLayout>
                  <c:x val="-2.3748506152102333E-2"/>
                  <c:y val="2.4327590468943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A3-4014-93E7-38926C57DC2F}"/>
                </c:ext>
              </c:extLst>
            </c:dLbl>
            <c:dLbl>
              <c:idx val="5"/>
              <c:layout>
                <c:manualLayout>
                  <c:x val="-2.5224485403320628E-2"/>
                  <c:y val="-2.779175244591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A3-4014-93E7-38926C57DC2F}"/>
                </c:ext>
              </c:extLst>
            </c:dLbl>
            <c:spPr>
              <a:noFill/>
              <a:ln>
                <a:noFill/>
              </a:ln>
              <a:effectLst/>
            </c:spPr>
            <c:txPr>
              <a:bodyPr wrap="square" lIns="38100" tIns="19050" rIns="38100" bIns="19050" anchor="ctr" anchorCtr="0">
                <a:spAutoFit/>
              </a:bodyPr>
              <a:lstStyle/>
              <a:p>
                <a:pPr algn="ctr">
                  <a:defRPr lang="en-GB" sz="1300" b="1" i="0" u="none" strike="noStrike" kern="1200" baseline="0">
                    <a:solidFill>
                      <a:srgbClr val="FF0000"/>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2018</c:v>
                </c:pt>
                <c:pt idx="1">
                  <c:v>2019</c:v>
                </c:pt>
                <c:pt idx="2">
                  <c:v>2020</c:v>
                </c:pt>
                <c:pt idx="3">
                  <c:v>2021</c:v>
                </c:pt>
                <c:pt idx="4">
                  <c:v>2022</c:v>
                </c:pt>
                <c:pt idx="5">
                  <c:v>2023</c:v>
                </c:pt>
              </c:strCache>
            </c:strRef>
          </c:cat>
          <c:val>
            <c:numRef>
              <c:f>List1!$B$2:$B$7</c:f>
              <c:numCache>
                <c:formatCode>General</c:formatCode>
                <c:ptCount val="6"/>
                <c:pt idx="0">
                  <c:v>65</c:v>
                </c:pt>
                <c:pt idx="1">
                  <c:v>62</c:v>
                </c:pt>
                <c:pt idx="2">
                  <c:v>61</c:v>
                </c:pt>
                <c:pt idx="3">
                  <c:v>58</c:v>
                </c:pt>
                <c:pt idx="4">
                  <c:v>54</c:v>
                </c:pt>
                <c:pt idx="5">
                  <c:v>60</c:v>
                </c:pt>
              </c:numCache>
            </c:numRef>
          </c:val>
          <c:smooth val="0"/>
          <c:extLst>
            <c:ext xmlns:c16="http://schemas.microsoft.com/office/drawing/2014/chart" uri="{C3380CC4-5D6E-409C-BE32-E72D297353CC}">
              <c16:uniqueId val="{00000005-68A3-4014-93E7-38926C57DC2F}"/>
            </c:ext>
          </c:extLst>
        </c:ser>
        <c:ser>
          <c:idx val="1"/>
          <c:order val="1"/>
          <c:tx>
            <c:strRef>
              <c:f>List1!$C$1</c:f>
              <c:strCache>
                <c:ptCount val="1"/>
                <c:pt idx="0">
                  <c:v>www.ct24.cz</c:v>
                </c:pt>
              </c:strCache>
            </c:strRef>
          </c:tx>
          <c:spPr>
            <a:ln w="31750">
              <a:solidFill>
                <a:srgbClr val="FF8000"/>
              </a:solidFill>
              <a:prstDash val="solid"/>
            </a:ln>
          </c:spPr>
          <c:marker>
            <c:symbol val="none"/>
          </c:marker>
          <c:dPt>
            <c:idx val="1"/>
            <c:bubble3D val="0"/>
            <c:extLst>
              <c:ext xmlns:c16="http://schemas.microsoft.com/office/drawing/2014/chart" uri="{C3380CC4-5D6E-409C-BE32-E72D297353CC}">
                <c16:uniqueId val="{00000006-68A3-4014-93E7-38926C57DC2F}"/>
              </c:ext>
            </c:extLst>
          </c:dPt>
          <c:dPt>
            <c:idx val="2"/>
            <c:bubble3D val="0"/>
            <c:extLst>
              <c:ext xmlns:c16="http://schemas.microsoft.com/office/drawing/2014/chart" uri="{C3380CC4-5D6E-409C-BE32-E72D297353CC}">
                <c16:uniqueId val="{00000007-68A3-4014-93E7-38926C57DC2F}"/>
              </c:ext>
            </c:extLst>
          </c:dPt>
          <c:dPt>
            <c:idx val="3"/>
            <c:bubble3D val="0"/>
            <c:extLst>
              <c:ext xmlns:c16="http://schemas.microsoft.com/office/drawing/2014/chart" uri="{C3380CC4-5D6E-409C-BE32-E72D297353CC}">
                <c16:uniqueId val="{00000008-68A3-4014-93E7-38926C57DC2F}"/>
              </c:ext>
            </c:extLst>
          </c:dPt>
          <c:dPt>
            <c:idx val="4"/>
            <c:bubble3D val="0"/>
            <c:extLst>
              <c:ext xmlns:c16="http://schemas.microsoft.com/office/drawing/2014/chart" uri="{C3380CC4-5D6E-409C-BE32-E72D297353CC}">
                <c16:uniqueId val="{00000009-68A3-4014-93E7-38926C57DC2F}"/>
              </c:ext>
            </c:extLst>
          </c:dPt>
          <c:dLbls>
            <c:dLbl>
              <c:idx val="1"/>
              <c:layout>
                <c:manualLayout>
                  <c:x val="-2.0796547649665802E-2"/>
                  <c:y val="-3.9656567568298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A3-4014-93E7-38926C57DC2F}"/>
                </c:ext>
              </c:extLst>
            </c:dLbl>
            <c:dLbl>
              <c:idx val="2"/>
              <c:layout>
                <c:manualLayout>
                  <c:x val="-1.9320568398447455E-2"/>
                  <c:y val="1.8195903067195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A3-4014-93E7-38926C57DC2F}"/>
                </c:ext>
              </c:extLst>
            </c:dLbl>
            <c:dLbl>
              <c:idx val="5"/>
              <c:layout>
                <c:manualLayout>
                  <c:x val="-2.5224485403320628E-2"/>
                  <c:y val="2.43275904689437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A3-4014-93E7-38926C57DC2F}"/>
                </c:ext>
              </c:extLst>
            </c:dLbl>
            <c:spPr>
              <a:noFill/>
              <a:ln>
                <a:noFill/>
              </a:ln>
              <a:effectLst/>
            </c:spPr>
            <c:txPr>
              <a:bodyPr wrap="square" lIns="38100" tIns="19050" rIns="38100" bIns="19050" anchor="ctr" anchorCtr="0">
                <a:spAutoFit/>
              </a:bodyPr>
              <a:lstStyle/>
              <a:p>
                <a:pPr algn="ctr">
                  <a:defRPr lang="en-GB" sz="1300" b="1" i="0" u="none" strike="noStrike" kern="1200" baseline="0">
                    <a:solidFill>
                      <a:srgbClr val="FF8000"/>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2018</c:v>
                </c:pt>
                <c:pt idx="1">
                  <c:v>2019</c:v>
                </c:pt>
                <c:pt idx="2">
                  <c:v>2020</c:v>
                </c:pt>
                <c:pt idx="3">
                  <c:v>2021</c:v>
                </c:pt>
                <c:pt idx="4">
                  <c:v>2022</c:v>
                </c:pt>
                <c:pt idx="5">
                  <c:v>2023</c:v>
                </c:pt>
              </c:strCache>
            </c:strRef>
          </c:cat>
          <c:val>
            <c:numRef>
              <c:f>List1!$C$2:$C$7</c:f>
              <c:numCache>
                <c:formatCode>General</c:formatCode>
                <c:ptCount val="6"/>
                <c:pt idx="0">
                  <c:v>58</c:v>
                </c:pt>
                <c:pt idx="1">
                  <c:v>56</c:v>
                </c:pt>
                <c:pt idx="2">
                  <c:v>58</c:v>
                </c:pt>
                <c:pt idx="3">
                  <c:v>61</c:v>
                </c:pt>
                <c:pt idx="4">
                  <c:v>56</c:v>
                </c:pt>
                <c:pt idx="5">
                  <c:v>51</c:v>
                </c:pt>
              </c:numCache>
            </c:numRef>
          </c:val>
          <c:smooth val="0"/>
          <c:extLst>
            <c:ext xmlns:c16="http://schemas.microsoft.com/office/drawing/2014/chart" uri="{C3380CC4-5D6E-409C-BE32-E72D297353CC}">
              <c16:uniqueId val="{0000000B-68A3-4014-93E7-38926C57DC2F}"/>
            </c:ext>
          </c:extLst>
        </c:ser>
        <c:ser>
          <c:idx val="2"/>
          <c:order val="2"/>
          <c:tx>
            <c:strRef>
              <c:f>List1!$D$1</c:f>
              <c:strCache>
                <c:ptCount val="1"/>
                <c:pt idx="0">
                  <c:v>www.ctsport.cz</c:v>
                </c:pt>
              </c:strCache>
            </c:strRef>
          </c:tx>
          <c:spPr>
            <a:ln w="31750">
              <a:solidFill>
                <a:srgbClr val="004000"/>
              </a:solidFill>
              <a:prstDash val="solid"/>
            </a:ln>
          </c:spPr>
          <c:marker>
            <c:symbol val="none"/>
          </c:marker>
          <c:dPt>
            <c:idx val="1"/>
            <c:bubble3D val="0"/>
            <c:extLst>
              <c:ext xmlns:c16="http://schemas.microsoft.com/office/drawing/2014/chart" uri="{C3380CC4-5D6E-409C-BE32-E72D297353CC}">
                <c16:uniqueId val="{0000000C-68A3-4014-93E7-38926C57DC2F}"/>
              </c:ext>
            </c:extLst>
          </c:dPt>
          <c:dPt>
            <c:idx val="2"/>
            <c:bubble3D val="0"/>
            <c:extLst>
              <c:ext xmlns:c16="http://schemas.microsoft.com/office/drawing/2014/chart" uri="{C3380CC4-5D6E-409C-BE32-E72D297353CC}">
                <c16:uniqueId val="{0000000D-68A3-4014-93E7-38926C57DC2F}"/>
              </c:ext>
            </c:extLst>
          </c:dPt>
          <c:dPt>
            <c:idx val="3"/>
            <c:bubble3D val="0"/>
            <c:extLst>
              <c:ext xmlns:c16="http://schemas.microsoft.com/office/drawing/2014/chart" uri="{C3380CC4-5D6E-409C-BE32-E72D297353CC}">
                <c16:uniqueId val="{0000000E-68A3-4014-93E7-38926C57DC2F}"/>
              </c:ext>
            </c:extLst>
          </c:dPt>
          <c:dPt>
            <c:idx val="4"/>
            <c:bubble3D val="0"/>
            <c:extLst>
              <c:ext xmlns:c16="http://schemas.microsoft.com/office/drawing/2014/chart" uri="{C3380CC4-5D6E-409C-BE32-E72D297353CC}">
                <c16:uniqueId val="{0000000F-68A3-4014-93E7-38926C57DC2F}"/>
              </c:ext>
            </c:extLst>
          </c:dPt>
          <c:dLbls>
            <c:dLbl>
              <c:idx val="0"/>
              <c:layout>
                <c:manualLayout>
                  <c:x val="-2.0796547649665761E-2"/>
                  <c:y val="3.08578375518055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8A3-4014-93E7-38926C57DC2F}"/>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A3-4014-93E7-38926C57DC2F}"/>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A3-4014-93E7-38926C57DC2F}"/>
                </c:ext>
              </c:extLst>
            </c:dLbl>
            <c:dLbl>
              <c:idx val="3"/>
              <c:layout>
                <c:manualLayout>
                  <c:x val="-1.9320568398447455E-2"/>
                  <c:y val="3.03073248006033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A3-4014-93E7-38926C57DC2F}"/>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8A3-4014-93E7-38926C57DC2F}"/>
                </c:ext>
              </c:extLst>
            </c:dLbl>
            <c:dLbl>
              <c:idx val="5"/>
              <c:layout>
                <c:manualLayout>
                  <c:x val="-2.5224485403320628E-2"/>
                  <c:y val="3.35251215715659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8A3-4014-93E7-38926C57DC2F}"/>
                </c:ext>
              </c:extLst>
            </c:dLbl>
            <c:spPr>
              <a:noFill/>
              <a:ln>
                <a:noFill/>
              </a:ln>
              <a:effectLst/>
            </c:spPr>
            <c:txPr>
              <a:bodyPr wrap="square" lIns="38100" tIns="19050" rIns="38100" bIns="19050" anchor="ctr" anchorCtr="0">
                <a:spAutoFit/>
              </a:bodyPr>
              <a:lstStyle/>
              <a:p>
                <a:pPr algn="ctr">
                  <a:defRPr lang="en-GB" sz="1300" b="1" i="0" u="none" strike="noStrike" kern="1200" baseline="0">
                    <a:solidFill>
                      <a:srgbClr val="004000"/>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2018</c:v>
                </c:pt>
                <c:pt idx="1">
                  <c:v>2019</c:v>
                </c:pt>
                <c:pt idx="2">
                  <c:v>2020</c:v>
                </c:pt>
                <c:pt idx="3">
                  <c:v>2021</c:v>
                </c:pt>
                <c:pt idx="4">
                  <c:v>2022</c:v>
                </c:pt>
                <c:pt idx="5">
                  <c:v>2023</c:v>
                </c:pt>
              </c:strCache>
            </c:strRef>
          </c:cat>
          <c:val>
            <c:numRef>
              <c:f>List1!$D$2:$D$7</c:f>
              <c:numCache>
                <c:formatCode>General</c:formatCode>
                <c:ptCount val="6"/>
                <c:pt idx="0">
                  <c:v>53</c:v>
                </c:pt>
                <c:pt idx="1">
                  <c:v>44</c:v>
                </c:pt>
                <c:pt idx="2">
                  <c:v>43</c:v>
                </c:pt>
                <c:pt idx="3">
                  <c:v>53</c:v>
                </c:pt>
                <c:pt idx="4">
                  <c:v>43</c:v>
                </c:pt>
                <c:pt idx="5">
                  <c:v>40</c:v>
                </c:pt>
              </c:numCache>
            </c:numRef>
          </c:val>
          <c:smooth val="0"/>
          <c:extLst>
            <c:ext xmlns:c16="http://schemas.microsoft.com/office/drawing/2014/chart" uri="{C3380CC4-5D6E-409C-BE32-E72D297353CC}">
              <c16:uniqueId val="{00000012-68A3-4014-93E7-38926C57DC2F}"/>
            </c:ext>
          </c:extLst>
        </c:ser>
        <c:dLbls>
          <c:showLegendKey val="0"/>
          <c:showVal val="0"/>
          <c:showCatName val="0"/>
          <c:showSerName val="0"/>
          <c:showPercent val="0"/>
          <c:showBubbleSize val="0"/>
        </c:dLbls>
        <c:smooth val="0"/>
        <c:axId val="136366336"/>
        <c:axId val="136372224"/>
      </c:lineChart>
      <c:catAx>
        <c:axId val="136366336"/>
        <c:scaling>
          <c:orientation val="minMax"/>
        </c:scaling>
        <c:delete val="0"/>
        <c:axPos val="b"/>
        <c:numFmt formatCode="General" sourceLinked="1"/>
        <c:majorTickMark val="out"/>
        <c:minorTickMark val="none"/>
        <c:tickLblPos val="nextTo"/>
        <c:spPr>
          <a:ln>
            <a:solidFill>
              <a:schemeClr val="bg1">
                <a:lumMod val="65000"/>
              </a:schemeClr>
            </a:solidFill>
          </a:ln>
        </c:spPr>
        <c:txPr>
          <a:bodyPr rot="0" vert="horz"/>
          <a:lstStyle/>
          <a:p>
            <a:pPr>
              <a:defRPr lang="en-GB" sz="1300" b="1">
                <a:latin typeface="Calibri" panose="020F0502020204030204" pitchFamily="34" charset="0"/>
              </a:defRPr>
            </a:pPr>
            <a:endParaRPr lang="cs-CZ"/>
          </a:p>
        </c:txPr>
        <c:crossAx val="136372224"/>
        <c:crosses val="autoZero"/>
        <c:auto val="1"/>
        <c:lblAlgn val="ctr"/>
        <c:lblOffset val="50"/>
        <c:noMultiLvlLbl val="1"/>
      </c:catAx>
      <c:valAx>
        <c:axId val="136372224"/>
        <c:scaling>
          <c:orientation val="minMax"/>
          <c:max val="75"/>
          <c:min val="0"/>
        </c:scaling>
        <c:delete val="0"/>
        <c:axPos val="l"/>
        <c:majorGridlines>
          <c:spPr>
            <a:ln w="6350">
              <a:prstDash val="sysDot"/>
            </a:ln>
          </c:spPr>
        </c:majorGridlines>
        <c:numFmt formatCode="#,##0" sourceLinked="0"/>
        <c:majorTickMark val="out"/>
        <c:minorTickMark val="none"/>
        <c:tickLblPos val="nextTo"/>
        <c:txPr>
          <a:bodyPr/>
          <a:lstStyle/>
          <a:p>
            <a:pPr>
              <a:defRPr sz="1200"/>
            </a:pPr>
            <a:endParaRPr lang="cs-CZ"/>
          </a:p>
        </c:txPr>
        <c:crossAx val="136366336"/>
        <c:crosses val="autoZero"/>
        <c:crossBetween val="between"/>
      </c:valAx>
      <c:spPr>
        <a:noFill/>
        <a:ln w="24153">
          <a:noFill/>
        </a:ln>
      </c:spPr>
    </c:plotArea>
    <c:legend>
      <c:legendPos val="t"/>
      <c:overlay val="0"/>
      <c:txPr>
        <a:bodyPr/>
        <a:lstStyle/>
        <a:p>
          <a:pPr>
            <a:defRPr sz="1600" b="0"/>
          </a:pPr>
          <a:endParaRPr lang="cs-CZ"/>
        </a:p>
      </c:txPr>
    </c:legend>
    <c:plotVisOnly val="1"/>
    <c:dispBlanksAs val="gap"/>
    <c:showDLblsOverMax val="1"/>
  </c:chart>
  <c:spPr>
    <a:noFill/>
    <a:ln>
      <a:noFill/>
    </a:ln>
  </c:spPr>
  <c:txPr>
    <a:bodyPr/>
    <a:lstStyle/>
    <a:p>
      <a:pPr>
        <a:defRPr sz="1712"/>
      </a:pPr>
      <a:endParaRPr lang="cs-CZ"/>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32164745897525"/>
          <c:y val="2.8494096194600197E-2"/>
          <c:w val="0.76166524777359701"/>
          <c:h val="0.94301180761079961"/>
        </c:manualLayout>
      </c:layout>
      <c:barChart>
        <c:barDir val="bar"/>
        <c:grouping val="clustered"/>
        <c:varyColors val="0"/>
        <c:ser>
          <c:idx val="0"/>
          <c:order val="0"/>
          <c:tx>
            <c:strRef>
              <c:f>List1!$B$1</c:f>
              <c:strCache>
                <c:ptCount val="1"/>
                <c:pt idx="0">
                  <c:v>Spokojenost</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List1!$A$2:$A$12</c:f>
              <c:strCache>
                <c:ptCount val="11"/>
                <c:pt idx="0">
                  <c:v>Populace 15+</c:v>
                </c:pt>
                <c:pt idx="2">
                  <c:v>Muži 15+</c:v>
                </c:pt>
                <c:pt idx="3">
                  <c:v>Ženy 15+</c:v>
                </c:pt>
                <c:pt idx="5">
                  <c:v>15-24 let</c:v>
                </c:pt>
                <c:pt idx="6">
                  <c:v>25-34 let</c:v>
                </c:pt>
                <c:pt idx="7">
                  <c:v>35-44 let</c:v>
                </c:pt>
                <c:pt idx="8">
                  <c:v>45-54 let</c:v>
                </c:pt>
                <c:pt idx="9">
                  <c:v>55-64 let</c:v>
                </c:pt>
                <c:pt idx="10">
                  <c:v>65 nebo více let</c:v>
                </c:pt>
              </c:strCache>
            </c:strRef>
          </c:cat>
          <c:val>
            <c:numRef>
              <c:f>List1!$B$2:$B$12</c:f>
              <c:numCache>
                <c:formatCode>General</c:formatCode>
                <c:ptCount val="11"/>
                <c:pt idx="0">
                  <c:v>83</c:v>
                </c:pt>
                <c:pt idx="2">
                  <c:v>80</c:v>
                </c:pt>
                <c:pt idx="3">
                  <c:v>84</c:v>
                </c:pt>
                <c:pt idx="5">
                  <c:v>78</c:v>
                </c:pt>
                <c:pt idx="6">
                  <c:v>87</c:v>
                </c:pt>
                <c:pt idx="7">
                  <c:v>80</c:v>
                </c:pt>
                <c:pt idx="8">
                  <c:v>86</c:v>
                </c:pt>
                <c:pt idx="9">
                  <c:v>81</c:v>
                </c:pt>
                <c:pt idx="10">
                  <c:v>83</c:v>
                </c:pt>
              </c:numCache>
            </c:numRef>
          </c:val>
          <c:extLst>
            <c:ext xmlns:c16="http://schemas.microsoft.com/office/drawing/2014/chart" uri="{C3380CC4-5D6E-409C-BE32-E72D297353CC}">
              <c16:uniqueId val="{00000000-9ED1-4226-8112-C7132937F533}"/>
            </c:ext>
          </c:extLst>
        </c:ser>
        <c:dLbls>
          <c:showLegendKey val="0"/>
          <c:showVal val="0"/>
          <c:showCatName val="0"/>
          <c:showSerName val="0"/>
          <c:showPercent val="0"/>
          <c:showBubbleSize val="0"/>
        </c:dLbls>
        <c:gapWidth val="34"/>
        <c:overlap val="-20"/>
        <c:axId val="94056448"/>
        <c:axId val="94057984"/>
      </c:barChart>
      <c:catAx>
        <c:axId val="94056448"/>
        <c:scaling>
          <c:orientation val="maxMin"/>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min val="0"/>
        </c:scaling>
        <c:delete val="1"/>
        <c:axPos val="t"/>
        <c:numFmt formatCode="0%" sourceLinked="0"/>
        <c:majorTickMark val="out"/>
        <c:minorTickMark val="none"/>
        <c:tickLblPos val="nextTo"/>
        <c:crossAx val="94056448"/>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1240829253411"/>
          <c:y val="2.9868322815635694E-2"/>
          <c:w val="0.71502308485755384"/>
          <c:h val="0.86173959782741627"/>
        </c:manualLayout>
      </c:layout>
      <c:barChart>
        <c:barDir val="bar"/>
        <c:grouping val="clustered"/>
        <c:varyColors val="0"/>
        <c:ser>
          <c:idx val="0"/>
          <c:order val="0"/>
          <c:tx>
            <c:strRef>
              <c:f>List1!$B$1</c:f>
              <c:strCache>
                <c:ptCount val="1"/>
                <c:pt idx="0">
                  <c:v>CS 15+</c:v>
                </c:pt>
              </c:strCache>
            </c:strRef>
          </c:tx>
          <c:spPr>
            <a:solidFill>
              <a:schemeClr val="accent3">
                <a:alpha val="33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Zásah CELÉ ČT (ATO)</c:v>
                </c:pt>
                <c:pt idx="1">
                  <c:v>Zásah DĚTSKÝCH POŘADŮ (ATO)</c:v>
                </c:pt>
                <c:pt idx="2">
                  <c:v>Zásah ČT :D (ATO)</c:v>
                </c:pt>
              </c:strCache>
            </c:strRef>
          </c:cat>
          <c:val>
            <c:numRef>
              <c:f>List1!$B$2:$B$4</c:f>
              <c:numCache>
                <c:formatCode>General</c:formatCode>
                <c:ptCount val="3"/>
                <c:pt idx="0">
                  <c:v>70</c:v>
                </c:pt>
                <c:pt idx="1">
                  <c:v>23</c:v>
                </c:pt>
                <c:pt idx="2">
                  <c:v>8</c:v>
                </c:pt>
              </c:numCache>
            </c:numRef>
          </c:val>
          <c:extLst>
            <c:ext xmlns:c16="http://schemas.microsoft.com/office/drawing/2014/chart" uri="{C3380CC4-5D6E-409C-BE32-E72D297353CC}">
              <c16:uniqueId val="{00000000-1E5D-4F5E-9002-B15595DB17B3}"/>
            </c:ext>
          </c:extLst>
        </c:ser>
        <c:ser>
          <c:idx val="1"/>
          <c:order val="1"/>
          <c:tx>
            <c:strRef>
              <c:f>List1!$C$1</c:f>
              <c:strCache>
                <c:ptCount val="1"/>
                <c:pt idx="0">
                  <c:v>CS 4-9 let</c:v>
                </c:pt>
              </c:strCache>
            </c:strRef>
          </c:tx>
          <c:spPr>
            <a:solidFill>
              <a:schemeClr val="accent3"/>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Zásah CELÉ ČT (ATO)</c:v>
                </c:pt>
                <c:pt idx="1">
                  <c:v>Zásah DĚTSKÝCH POŘADŮ (ATO)</c:v>
                </c:pt>
                <c:pt idx="2">
                  <c:v>Zásah ČT :D (ATO)</c:v>
                </c:pt>
              </c:strCache>
            </c:strRef>
          </c:cat>
          <c:val>
            <c:numRef>
              <c:f>List1!$C$2:$C$4</c:f>
              <c:numCache>
                <c:formatCode>General</c:formatCode>
                <c:ptCount val="3"/>
                <c:pt idx="0">
                  <c:v>55</c:v>
                </c:pt>
                <c:pt idx="1">
                  <c:v>43</c:v>
                </c:pt>
                <c:pt idx="2">
                  <c:v>43</c:v>
                </c:pt>
              </c:numCache>
            </c:numRef>
          </c:val>
          <c:extLst>
            <c:ext xmlns:c16="http://schemas.microsoft.com/office/drawing/2014/chart" uri="{C3380CC4-5D6E-409C-BE32-E72D297353CC}">
              <c16:uniqueId val="{00000001-1E5D-4F5E-9002-B15595DB17B3}"/>
            </c:ext>
          </c:extLst>
        </c:ser>
        <c:ser>
          <c:idx val="2"/>
          <c:order val="2"/>
          <c:tx>
            <c:strRef>
              <c:f>List1!$D$1</c:f>
              <c:strCache>
                <c:ptCount val="1"/>
                <c:pt idx="0">
                  <c:v>CS 4-12 let</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Zásah CELÉ ČT (ATO)</c:v>
                </c:pt>
                <c:pt idx="1">
                  <c:v>Zásah DĚTSKÝCH POŘADŮ (ATO)</c:v>
                </c:pt>
                <c:pt idx="2">
                  <c:v>Zásah ČT :D (ATO)</c:v>
                </c:pt>
              </c:strCache>
            </c:strRef>
          </c:cat>
          <c:val>
            <c:numRef>
              <c:f>List1!$D$2:$D$4</c:f>
              <c:numCache>
                <c:formatCode>General</c:formatCode>
                <c:ptCount val="3"/>
                <c:pt idx="0">
                  <c:v>52</c:v>
                </c:pt>
                <c:pt idx="1">
                  <c:v>36</c:v>
                </c:pt>
                <c:pt idx="2">
                  <c:v>36</c:v>
                </c:pt>
              </c:numCache>
            </c:numRef>
          </c:val>
          <c:extLst>
            <c:ext xmlns:c16="http://schemas.microsoft.com/office/drawing/2014/chart" uri="{C3380CC4-5D6E-409C-BE32-E72D297353CC}">
              <c16:uniqueId val="{00000002-1E5D-4F5E-9002-B15595DB17B3}"/>
            </c:ext>
          </c:extLst>
        </c:ser>
        <c:dLbls>
          <c:showLegendKey val="0"/>
          <c:showVal val="0"/>
          <c:showCatName val="0"/>
          <c:showSerName val="0"/>
          <c:showPercent val="0"/>
          <c:showBubbleSize val="0"/>
        </c:dLbls>
        <c:gapWidth val="65"/>
        <c:overlap val="-20"/>
        <c:axId val="138133888"/>
        <c:axId val="138135424"/>
      </c:barChart>
      <c:catAx>
        <c:axId val="13813388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c:spPr>
        <c:txPr>
          <a:bodyPr/>
          <a:lstStyle/>
          <a:p>
            <a:pPr>
              <a:defRPr sz="1200" b="1"/>
            </a:pPr>
            <a:endParaRPr lang="cs-CZ"/>
          </a:p>
        </c:txPr>
        <c:crossAx val="138135424"/>
        <c:crosses val="autoZero"/>
        <c:auto val="1"/>
        <c:lblAlgn val="ctr"/>
        <c:lblOffset val="100"/>
        <c:tickLblSkip val="1"/>
        <c:noMultiLvlLbl val="0"/>
      </c:catAx>
      <c:valAx>
        <c:axId val="138135424"/>
        <c:scaling>
          <c:orientation val="minMax"/>
          <c:max val="100"/>
        </c:scaling>
        <c:delete val="1"/>
        <c:axPos val="t"/>
        <c:numFmt formatCode="General" sourceLinked="1"/>
        <c:majorTickMark val="out"/>
        <c:minorTickMark val="none"/>
        <c:tickLblPos val="nextTo"/>
        <c:crossAx val="138133888"/>
        <c:crosses val="autoZero"/>
        <c:crossBetween val="between"/>
      </c:valAx>
      <c:spPr>
        <a:noFill/>
        <a:ln w="25400">
          <a:noFill/>
        </a:ln>
      </c:spPr>
    </c:plotArea>
    <c:legend>
      <c:legendPos val="b"/>
      <c:layout>
        <c:manualLayout>
          <c:xMode val="edge"/>
          <c:yMode val="edge"/>
          <c:x val="0.31912373750115003"/>
          <c:y val="0.91199168971086519"/>
          <c:w val="0.36175240627903044"/>
          <c:h val="6.9748678453155175E-2"/>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c:f>
              <c:strCache>
                <c:ptCount val="1"/>
                <c:pt idx="0">
                  <c:v>Vnímání ČT jako televize prezentující ve vysílání pro děti hodnoty slušnosti, vzdělanosti, úcty k národnostním menšinám a k životnímu prostředí. (TRA)</c:v>
                </c:pt>
              </c:strCache>
            </c:strRef>
          </c:cat>
          <c:val>
            <c:numRef>
              <c:f>List1!$B$2</c:f>
              <c:numCache>
                <c:formatCode>General</c:formatCode>
                <c:ptCount val="1"/>
                <c:pt idx="0">
                  <c:v>71</c:v>
                </c:pt>
              </c:numCache>
            </c:numRef>
          </c:val>
          <c:extLst>
            <c:ext xmlns:c16="http://schemas.microsoft.com/office/drawing/2014/chart" uri="{C3380CC4-5D6E-409C-BE32-E72D297353CC}">
              <c16:uniqueId val="{00000000-0EAD-453E-923F-D62329EE1FEC}"/>
            </c:ext>
          </c:extLst>
        </c:ser>
        <c:ser>
          <c:idx val="1"/>
          <c:order val="1"/>
          <c:tx>
            <c:strRef>
              <c:f>List1!$C$1</c:f>
              <c:strCache>
                <c:ptCount val="1"/>
                <c:pt idx="0">
                  <c:v>2022</c:v>
                </c:pt>
              </c:strCache>
            </c:strRef>
          </c:tx>
          <c:spPr>
            <a:solidFill>
              <a:srgbClr val="6D7F95"/>
            </a:solidFill>
          </c:spPr>
          <c:invertIfNegative val="0"/>
          <c:dLbls>
            <c:spPr>
              <a:noFill/>
              <a:ln>
                <a:noFill/>
              </a:ln>
              <a:effectLst/>
            </c:spPr>
            <c:txPr>
              <a:bodyPr/>
              <a:lstStyle/>
              <a:p>
                <a:pPr algn="ctr">
                  <a:defRPr lang="cs-CZ" sz="12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c:f>
              <c:strCache>
                <c:ptCount val="1"/>
                <c:pt idx="0">
                  <c:v>Vnímání ČT jako televize prezentující ve vysílání pro děti hodnoty slušnosti, vzdělanosti, úcty k národnostním menšinám a k životnímu prostředí. (TRA)</c:v>
                </c:pt>
              </c:strCache>
            </c:strRef>
          </c:cat>
          <c:val>
            <c:numRef>
              <c:f>List1!$C$2</c:f>
              <c:numCache>
                <c:formatCode>General</c:formatCode>
                <c:ptCount val="1"/>
                <c:pt idx="0">
                  <c:v>72</c:v>
                </c:pt>
              </c:numCache>
            </c:numRef>
          </c:val>
          <c:extLst>
            <c:ext xmlns:c16="http://schemas.microsoft.com/office/drawing/2014/chart" uri="{C3380CC4-5D6E-409C-BE32-E72D297353CC}">
              <c16:uniqueId val="{00000001-0EAD-453E-923F-D62329EE1FEC}"/>
            </c:ext>
          </c:extLst>
        </c:ser>
        <c:ser>
          <c:idx val="2"/>
          <c:order val="2"/>
          <c:tx>
            <c:strRef>
              <c:f>List1!$D$1</c:f>
              <c:strCache>
                <c:ptCount val="1"/>
                <c:pt idx="0">
                  <c:v>Ø 2017-2021</c:v>
                </c:pt>
              </c:strCache>
            </c:strRef>
          </c:tx>
          <c:spPr>
            <a:solidFill>
              <a:srgbClr val="B5BEC9"/>
            </a:solidFill>
          </c:spPr>
          <c:invertIfNegative val="0"/>
          <c:dLbls>
            <c:spPr>
              <a:noFill/>
              <a:ln>
                <a:noFill/>
              </a:ln>
              <a:effectLst/>
            </c:spPr>
            <c:txPr>
              <a:bodyPr/>
              <a:lstStyle/>
              <a:p>
                <a:pPr algn="ctr">
                  <a:defRPr lang="cs-CZ" sz="12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c:f>
              <c:strCache>
                <c:ptCount val="1"/>
                <c:pt idx="0">
                  <c:v>Vnímání ČT jako televize prezentující ve vysílání pro děti hodnoty slušnosti, vzdělanosti, úcty k národnostním menšinám a k životnímu prostředí. (TRA)</c:v>
                </c:pt>
              </c:strCache>
            </c:strRef>
          </c:cat>
          <c:val>
            <c:numRef>
              <c:f>List1!$D$2</c:f>
              <c:numCache>
                <c:formatCode>General</c:formatCode>
                <c:ptCount val="1"/>
                <c:pt idx="0">
                  <c:v>72</c:v>
                </c:pt>
              </c:numCache>
            </c:numRef>
          </c:val>
          <c:extLst>
            <c:ext xmlns:c16="http://schemas.microsoft.com/office/drawing/2014/chart" uri="{C3380CC4-5D6E-409C-BE32-E72D297353CC}">
              <c16:uniqueId val="{00000002-0EAD-453E-923F-D62329EE1FEC}"/>
            </c:ext>
          </c:extLst>
        </c:ser>
        <c:dLbls>
          <c:showLegendKey val="0"/>
          <c:showVal val="0"/>
          <c:showCatName val="0"/>
          <c:showSerName val="0"/>
          <c:showPercent val="0"/>
          <c:showBubbleSize val="0"/>
        </c:dLbls>
        <c:gapWidth val="65"/>
        <c:overlap val="-20"/>
        <c:axId val="137892992"/>
        <c:axId val="137894528"/>
      </c:barChart>
      <c:catAx>
        <c:axId val="1378929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txPr>
          <a:bodyPr/>
          <a:lstStyle/>
          <a:p>
            <a:pPr>
              <a:defRPr sz="1200" b="1"/>
            </a:pPr>
            <a:endParaRPr lang="cs-CZ"/>
          </a:p>
        </c:txPr>
        <c:crossAx val="137894528"/>
        <c:crosses val="autoZero"/>
        <c:auto val="1"/>
        <c:lblAlgn val="ctr"/>
        <c:lblOffset val="100"/>
        <c:tickLblSkip val="1"/>
        <c:noMultiLvlLbl val="0"/>
      </c:catAx>
      <c:valAx>
        <c:axId val="137894528"/>
        <c:scaling>
          <c:orientation val="minMax"/>
          <c:max val="100"/>
        </c:scaling>
        <c:delete val="1"/>
        <c:axPos val="t"/>
        <c:numFmt formatCode="General" sourceLinked="1"/>
        <c:majorTickMark val="out"/>
        <c:minorTickMark val="none"/>
        <c:tickLblPos val="nextTo"/>
        <c:crossAx val="137892992"/>
        <c:crosses val="autoZero"/>
        <c:crossBetween val="between"/>
      </c:valAx>
      <c:spPr>
        <a:ln>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51178431192163E-2"/>
          <c:y val="0.23550209467659214"/>
          <c:w val="0.9355488215688077"/>
          <c:h val="0.74197350617708746"/>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c:v>36</c:v>
                </c:pt>
                <c:pt idx="1">
                  <c:v>37</c:v>
                </c:pt>
                <c:pt idx="2">
                  <c:v>38</c:v>
                </c:pt>
              </c:numCache>
            </c:numRef>
          </c:val>
          <c:extLst>
            <c:ext xmlns:c16="http://schemas.microsoft.com/office/drawing/2014/chart" uri="{C3380CC4-5D6E-409C-BE32-E72D297353CC}">
              <c16:uniqueId val="{00000000-F600-477A-A6A1-E8B22651512A}"/>
            </c:ext>
          </c:extLst>
        </c:ser>
        <c:ser>
          <c:idx val="1"/>
          <c:order val="1"/>
          <c:tx>
            <c:strRef>
              <c:f>List1!$C$1</c:f>
              <c:strCache>
                <c:ptCount val="1"/>
                <c:pt idx="0">
                  <c:v>Evropská tvorba *</c:v>
                </c:pt>
              </c:strCache>
            </c:strRef>
          </c:tx>
          <c:spPr>
            <a:ln>
              <a:noFill/>
            </a:ln>
          </c:spPr>
          <c:invertIfNegative val="0"/>
          <c:dLbls>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c:v>32</c:v>
                </c:pt>
                <c:pt idx="1">
                  <c:v>33</c:v>
                </c:pt>
                <c:pt idx="2">
                  <c:v>30</c:v>
                </c:pt>
              </c:numCache>
            </c:numRef>
          </c:val>
          <c:extLst>
            <c:ext xmlns:c16="http://schemas.microsoft.com/office/drawing/2014/chart" uri="{C3380CC4-5D6E-409C-BE32-E72D297353CC}">
              <c16:uniqueId val="{00000004-F600-477A-A6A1-E8B22651512A}"/>
            </c:ext>
          </c:extLst>
        </c:ser>
        <c:ser>
          <c:idx val="2"/>
          <c:order val="2"/>
          <c:tx>
            <c:strRef>
              <c:f>List1!$D$1</c:f>
              <c:strCache>
                <c:ptCount val="1"/>
                <c:pt idx="0">
                  <c:v>Mimoevropská tvorba</c:v>
                </c:pt>
              </c:strCache>
            </c:strRef>
          </c:tx>
          <c:spPr>
            <a:ln>
              <a:noFill/>
            </a:ln>
          </c:spPr>
          <c:invertIfNegative val="0"/>
          <c:dLbls>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c:v>32</c:v>
                </c:pt>
                <c:pt idx="1">
                  <c:v>30</c:v>
                </c:pt>
                <c:pt idx="2">
                  <c:v>32</c:v>
                </c:pt>
              </c:numCache>
            </c:numRef>
          </c:val>
          <c:extLst>
            <c:ext xmlns:c16="http://schemas.microsoft.com/office/drawing/2014/chart" uri="{C3380CC4-5D6E-409C-BE32-E72D297353CC}">
              <c16:uniqueId val="{00000009-F600-477A-A6A1-E8B22651512A}"/>
            </c:ext>
          </c:extLst>
        </c:ser>
        <c:dLbls>
          <c:showLegendKey val="0"/>
          <c:showVal val="1"/>
          <c:showCatName val="0"/>
          <c:showSerName val="0"/>
          <c:showPercent val="0"/>
          <c:showBubbleSize val="0"/>
        </c:dLbls>
        <c:gapWidth val="46"/>
        <c:overlap val="100"/>
        <c:axId val="138037504"/>
        <c:axId val="138063872"/>
      </c:barChart>
      <c:catAx>
        <c:axId val="138037504"/>
        <c:scaling>
          <c:orientation val="maxMin"/>
        </c:scaling>
        <c:delete val="0"/>
        <c:axPos val="l"/>
        <c:numFmt formatCode="General" sourceLinked="1"/>
        <c:majorTickMark val="out"/>
        <c:minorTickMark val="none"/>
        <c:tickLblPos val="nextTo"/>
        <c:spPr>
          <a:ln w="6350">
            <a:solidFill>
              <a:schemeClr val="bg1">
                <a:lumMod val="75000"/>
              </a:schemeClr>
            </a:solidFill>
          </a:ln>
        </c:spPr>
        <c:txPr>
          <a:bodyPr/>
          <a:lstStyle/>
          <a:p>
            <a:pPr>
              <a:defRPr sz="1300"/>
            </a:pPr>
            <a:endParaRPr lang="cs-CZ"/>
          </a:p>
        </c:txPr>
        <c:crossAx val="138063872"/>
        <c:crosses val="autoZero"/>
        <c:auto val="1"/>
        <c:lblAlgn val="ctr"/>
        <c:lblOffset val="100"/>
        <c:noMultiLvlLbl val="0"/>
      </c:catAx>
      <c:valAx>
        <c:axId val="138063872"/>
        <c:scaling>
          <c:orientation val="minMax"/>
          <c:max val="100"/>
        </c:scaling>
        <c:delete val="1"/>
        <c:axPos val="t"/>
        <c:numFmt formatCode="General" sourceLinked="1"/>
        <c:majorTickMark val="out"/>
        <c:minorTickMark val="none"/>
        <c:tickLblPos val="nextTo"/>
        <c:crossAx val="138037504"/>
        <c:crosses val="autoZero"/>
        <c:crossBetween val="between"/>
      </c:valAx>
    </c:plotArea>
    <c:legend>
      <c:legendPos val="t"/>
      <c:layout>
        <c:manualLayout>
          <c:xMode val="edge"/>
          <c:yMode val="edge"/>
          <c:x val="0.20815169871576081"/>
          <c:y val="6.1487371455065637E-2"/>
          <c:w val="0.5832731330747245"/>
          <c:h val="0.14728477203238274"/>
        </c:manualLayout>
      </c:layout>
      <c:overlay val="0"/>
      <c:txPr>
        <a:bodyPr/>
        <a:lstStyle/>
        <a:p>
          <a:pPr>
            <a:defRPr sz="1300" b="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6016200822578"/>
          <c:y val="0.12148427287743213"/>
          <c:w val="0.86522061012841078"/>
          <c:h val="0.8450397434450454"/>
        </c:manualLayout>
      </c:layout>
      <c:barChart>
        <c:barDir val="bar"/>
        <c:grouping val="percentStacked"/>
        <c:varyColors val="0"/>
        <c:ser>
          <c:idx val="0"/>
          <c:order val="0"/>
          <c:tx>
            <c:strRef>
              <c:f>List1!$B$1</c:f>
              <c:strCache>
                <c:ptCount val="1"/>
                <c:pt idx="0">
                  <c:v>Dramatické</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c:v>71</c:v>
                </c:pt>
                <c:pt idx="1">
                  <c:v>72</c:v>
                </c:pt>
                <c:pt idx="2">
                  <c:v>71</c:v>
                </c:pt>
              </c:numCache>
            </c:numRef>
          </c:val>
          <c:extLst>
            <c:ext xmlns:c16="http://schemas.microsoft.com/office/drawing/2014/chart" uri="{C3380CC4-5D6E-409C-BE32-E72D297353CC}">
              <c16:uniqueId val="{00000000-ACC9-49A0-8F76-0E72ECA7288E}"/>
            </c:ext>
          </c:extLst>
        </c:ser>
        <c:ser>
          <c:idx val="1"/>
          <c:order val="1"/>
          <c:tx>
            <c:strRef>
              <c:f>List1!$C$1</c:f>
              <c:strCache>
                <c:ptCount val="1"/>
                <c:pt idx="0">
                  <c:v>Vzdělávací</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c:v>22</c:v>
                </c:pt>
                <c:pt idx="1">
                  <c:v>20</c:v>
                </c:pt>
                <c:pt idx="2">
                  <c:v>21</c:v>
                </c:pt>
              </c:numCache>
            </c:numRef>
          </c:val>
          <c:extLst>
            <c:ext xmlns:c16="http://schemas.microsoft.com/office/drawing/2014/chart" uri="{C3380CC4-5D6E-409C-BE32-E72D297353CC}">
              <c16:uniqueId val="{00000001-ACC9-49A0-8F76-0E72ECA7288E}"/>
            </c:ext>
          </c:extLst>
        </c:ser>
        <c:ser>
          <c:idx val="2"/>
          <c:order val="2"/>
          <c:tx>
            <c:strRef>
              <c:f>List1!$D$1</c:f>
              <c:strCache>
                <c:ptCount val="1"/>
                <c:pt idx="0">
                  <c:v>Dokumentární</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c:v>2</c:v>
                </c:pt>
                <c:pt idx="1">
                  <c:v>3</c:v>
                </c:pt>
                <c:pt idx="2">
                  <c:v>1</c:v>
                </c:pt>
              </c:numCache>
            </c:numRef>
          </c:val>
          <c:extLst>
            <c:ext xmlns:c16="http://schemas.microsoft.com/office/drawing/2014/chart" uri="{C3380CC4-5D6E-409C-BE32-E72D297353CC}">
              <c16:uniqueId val="{00000002-ACC9-49A0-8F76-0E72ECA7288E}"/>
            </c:ext>
          </c:extLst>
        </c:ser>
        <c:ser>
          <c:idx val="3"/>
          <c:order val="3"/>
          <c:tx>
            <c:strRef>
              <c:f>List1!$E$1</c:f>
              <c:strCache>
                <c:ptCount val="1"/>
                <c:pt idx="0">
                  <c:v>Zábavné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List1!$E$2:$E$4</c:f>
              <c:numCache>
                <c:formatCode>General</c:formatCode>
                <c:ptCount val="3"/>
                <c:pt idx="0">
                  <c:v>3</c:v>
                </c:pt>
                <c:pt idx="1">
                  <c:v>3</c:v>
                </c:pt>
                <c:pt idx="2">
                  <c:v>3</c:v>
                </c:pt>
              </c:numCache>
            </c:numRef>
          </c:val>
          <c:extLst>
            <c:ext xmlns:c16="http://schemas.microsoft.com/office/drawing/2014/chart" uri="{C3380CC4-5D6E-409C-BE32-E72D297353CC}">
              <c16:uniqueId val="{00000003-ACC9-49A0-8F76-0E72ECA7288E}"/>
            </c:ext>
          </c:extLst>
        </c:ser>
        <c:ser>
          <c:idx val="4"/>
          <c:order val="4"/>
          <c:tx>
            <c:strRef>
              <c:f>List1!$F$1</c:f>
              <c:strCache>
                <c:ptCount val="1"/>
                <c:pt idx="0">
                  <c:v>Publicistický</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List1!$F$2:$F$4</c:f>
              <c:numCache>
                <c:formatCode>General</c:formatCode>
                <c:ptCount val="3"/>
                <c:pt idx="0">
                  <c:v>1</c:v>
                </c:pt>
                <c:pt idx="1">
                  <c:v>1</c:v>
                </c:pt>
                <c:pt idx="2">
                  <c:v>1</c:v>
                </c:pt>
              </c:numCache>
            </c:numRef>
          </c:val>
          <c:extLst>
            <c:ext xmlns:c16="http://schemas.microsoft.com/office/drawing/2014/chart" uri="{C3380CC4-5D6E-409C-BE32-E72D297353CC}">
              <c16:uniqueId val="{00000004-ACC9-49A0-8F76-0E72ECA7288E}"/>
            </c:ext>
          </c:extLst>
        </c:ser>
        <c:ser>
          <c:idx val="5"/>
          <c:order val="5"/>
          <c:tx>
            <c:strRef>
              <c:f>List1!$G$1</c:f>
              <c:strCache>
                <c:ptCount val="1"/>
                <c:pt idx="0">
                  <c:v>Hudební</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List1!$G$2:$G$4</c:f>
              <c:numCache>
                <c:formatCode>General</c:formatCode>
                <c:ptCount val="3"/>
                <c:pt idx="2">
                  <c:v>2</c:v>
                </c:pt>
              </c:numCache>
            </c:numRef>
          </c:val>
          <c:extLst>
            <c:ext xmlns:c16="http://schemas.microsoft.com/office/drawing/2014/chart" uri="{C3380CC4-5D6E-409C-BE32-E72D297353CC}">
              <c16:uniqueId val="{00000005-ACC9-49A0-8F76-0E72ECA7288E}"/>
            </c:ext>
          </c:extLst>
        </c:ser>
        <c:ser>
          <c:idx val="6"/>
          <c:order val="6"/>
          <c:tx>
            <c:strRef>
              <c:f>List1!$H$1</c:f>
              <c:strCache>
                <c:ptCount val="1"/>
                <c:pt idx="0">
                  <c:v>Sportovní</c:v>
                </c:pt>
              </c:strCache>
            </c:strRef>
          </c:tx>
          <c:invertIfNegative val="0"/>
          <c:dLbls>
            <c:dLbl>
              <c:idx val="1"/>
              <c:spPr>
                <a:noFill/>
                <a:ln>
                  <a:noFill/>
                </a:ln>
                <a:effectLst/>
              </c:spPr>
              <c:txPr>
                <a:bodyPr anchorCtr="0"/>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extLst>
                <c:ext xmlns:c16="http://schemas.microsoft.com/office/drawing/2014/chart" uri="{C3380CC4-5D6E-409C-BE32-E72D297353CC}">
                  <c16:uniqueId val="{00000001-B5BB-438E-80DD-25D97C3A66E4}"/>
                </c:ext>
              </c:extLst>
            </c:dLbl>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List1!$H$2:$H$4</c:f>
              <c:numCache>
                <c:formatCode>General</c:formatCode>
                <c:ptCount val="3"/>
                <c:pt idx="0">
                  <c:v>1</c:v>
                </c:pt>
                <c:pt idx="1">
                  <c:v>1</c:v>
                </c:pt>
                <c:pt idx="2">
                  <c:v>1</c:v>
                </c:pt>
              </c:numCache>
            </c:numRef>
          </c:val>
          <c:extLst>
            <c:ext xmlns:c16="http://schemas.microsoft.com/office/drawing/2014/chart" uri="{C3380CC4-5D6E-409C-BE32-E72D297353CC}">
              <c16:uniqueId val="{00000006-ACC9-49A0-8F76-0E72ECA7288E}"/>
            </c:ext>
          </c:extLst>
        </c:ser>
        <c:dLbls>
          <c:showLegendKey val="0"/>
          <c:showVal val="0"/>
          <c:showCatName val="0"/>
          <c:showSerName val="0"/>
          <c:showPercent val="0"/>
          <c:showBubbleSize val="0"/>
        </c:dLbls>
        <c:gapWidth val="65"/>
        <c:overlap val="100"/>
        <c:axId val="138012928"/>
        <c:axId val="138158080"/>
      </c:barChart>
      <c:catAx>
        <c:axId val="138012928"/>
        <c:scaling>
          <c:orientation val="maxMin"/>
        </c:scaling>
        <c:delete val="0"/>
        <c:axPos val="l"/>
        <c:numFmt formatCode="General" sourceLinked="0"/>
        <c:majorTickMark val="out"/>
        <c:minorTickMark val="none"/>
        <c:tickLblPos val="nextTo"/>
        <c:txPr>
          <a:bodyPr/>
          <a:lstStyle/>
          <a:p>
            <a:pPr>
              <a:defRPr sz="1400" b="1"/>
            </a:pPr>
            <a:endParaRPr lang="cs-CZ"/>
          </a:p>
        </c:txPr>
        <c:crossAx val="138158080"/>
        <c:crosses val="autoZero"/>
        <c:auto val="1"/>
        <c:lblAlgn val="ctr"/>
        <c:lblOffset val="100"/>
        <c:noMultiLvlLbl val="0"/>
      </c:catAx>
      <c:valAx>
        <c:axId val="138158080"/>
        <c:scaling>
          <c:orientation val="minMax"/>
          <c:max val="1"/>
        </c:scaling>
        <c:delete val="1"/>
        <c:axPos val="t"/>
        <c:numFmt formatCode="0%" sourceLinked="1"/>
        <c:majorTickMark val="out"/>
        <c:minorTickMark val="none"/>
        <c:tickLblPos val="nextTo"/>
        <c:crossAx val="138012928"/>
        <c:crosses val="autoZero"/>
        <c:crossBetween val="between"/>
      </c:valAx>
      <c:spPr>
        <a:noFill/>
        <a:ln w="25400">
          <a:noFill/>
        </a:ln>
      </c:spPr>
    </c:plotArea>
    <c:legend>
      <c:legendPos val="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93295188473274"/>
          <c:y val="2.8830160020802291E-2"/>
          <c:w val="0.61140253285385149"/>
          <c:h val="0.86654525117528824"/>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Podíl pořadů se skrytými a otevřenými titulky</c:v>
                </c:pt>
                <c:pt idx="1">
                  <c:v>Podíl pořadů v českém znakovém jazyce</c:v>
                </c:pt>
                <c:pt idx="2">
                  <c:v>Podíl pořadů vhodných pro osoby se zrakovým hendikepem</c:v>
                </c:pt>
                <c:pt idx="3">
                  <c:v>Podíl pořadů opatřených audiopopisem</c:v>
                </c:pt>
              </c:strCache>
            </c:strRef>
          </c:cat>
          <c:val>
            <c:numRef>
              <c:f>List1!$B$2:$B$5</c:f>
              <c:numCache>
                <c:formatCode>General</c:formatCode>
                <c:ptCount val="4"/>
                <c:pt idx="0">
                  <c:v>87</c:v>
                </c:pt>
                <c:pt idx="1">
                  <c:v>7</c:v>
                </c:pt>
                <c:pt idx="2">
                  <c:v>42</c:v>
                </c:pt>
                <c:pt idx="3" formatCode="0">
                  <c:v>21</c:v>
                </c:pt>
              </c:numCache>
            </c:numRef>
          </c:val>
          <c:extLst>
            <c:ext xmlns:c16="http://schemas.microsoft.com/office/drawing/2014/chart" uri="{C3380CC4-5D6E-409C-BE32-E72D297353CC}">
              <c16:uniqueId val="{00000000-613A-45B6-9D35-9298D0D9F9EA}"/>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Podíl pořadů se skrytými a otevřenými titulky</c:v>
                </c:pt>
                <c:pt idx="1">
                  <c:v>Podíl pořadů v českém znakovém jazyce</c:v>
                </c:pt>
                <c:pt idx="2">
                  <c:v>Podíl pořadů vhodných pro osoby se zrakovým hendikepem</c:v>
                </c:pt>
                <c:pt idx="3">
                  <c:v>Podíl pořadů opatřených audiopopisem</c:v>
                </c:pt>
              </c:strCache>
            </c:strRef>
          </c:cat>
          <c:val>
            <c:numRef>
              <c:f>List1!$C$2:$C$5</c:f>
              <c:numCache>
                <c:formatCode>General</c:formatCode>
                <c:ptCount val="4"/>
                <c:pt idx="0">
                  <c:v>86</c:v>
                </c:pt>
                <c:pt idx="1">
                  <c:v>7</c:v>
                </c:pt>
                <c:pt idx="2">
                  <c:v>41</c:v>
                </c:pt>
                <c:pt idx="3" formatCode="0">
                  <c:v>21</c:v>
                </c:pt>
              </c:numCache>
            </c:numRef>
          </c:val>
          <c:extLst>
            <c:ext xmlns:c16="http://schemas.microsoft.com/office/drawing/2014/chart" uri="{C3380CC4-5D6E-409C-BE32-E72D297353CC}">
              <c16:uniqueId val="{00000001-613A-45B6-9D35-9298D0D9F9EA}"/>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Podíl pořadů se skrytými a otevřenými titulky</c:v>
                </c:pt>
                <c:pt idx="1">
                  <c:v>Podíl pořadů v českém znakovém jazyce</c:v>
                </c:pt>
                <c:pt idx="2">
                  <c:v>Podíl pořadů vhodných pro osoby se zrakovým hendikepem</c:v>
                </c:pt>
                <c:pt idx="3">
                  <c:v>Podíl pořadů opatřených audiopopisem</c:v>
                </c:pt>
              </c:strCache>
            </c:strRef>
          </c:cat>
          <c:val>
            <c:numRef>
              <c:f>List1!$D$2:$D$5</c:f>
              <c:numCache>
                <c:formatCode>0</c:formatCode>
                <c:ptCount val="4"/>
                <c:pt idx="0">
                  <c:v>84.4</c:v>
                </c:pt>
                <c:pt idx="1">
                  <c:v>4.5999999999999996</c:v>
                </c:pt>
                <c:pt idx="2">
                  <c:v>39.4</c:v>
                </c:pt>
                <c:pt idx="3">
                  <c:v>19.399999999999999</c:v>
                </c:pt>
              </c:numCache>
            </c:numRef>
          </c:val>
          <c:extLst>
            <c:ext xmlns:c16="http://schemas.microsoft.com/office/drawing/2014/chart" uri="{C3380CC4-5D6E-409C-BE32-E72D297353CC}">
              <c16:uniqueId val="{00000002-613A-45B6-9D35-9298D0D9F9EA}"/>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2490626886621"/>
          <c:y val="2.7342597065240962E-2"/>
          <c:w val="0.48235449654523022"/>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zpravodajských, aktuálně-publicistických a diskusních pořadů (ATO)</c:v>
                </c:pt>
                <c:pt idx="1">
                  <c:v>Vnímaná schopnost ČT předávat pravdivý obraz skutečnosti (TRA)</c:v>
                </c:pt>
                <c:pt idx="2">
                  <c:v>Vnímaná objektivita, všestrannost a vyváženost informací (TRA)</c:v>
                </c:pt>
                <c:pt idx="3">
                  <c:v>Spokojenost se zpravodajskými, aktuálně-publicistickými a diskusními pořady (DKV)</c:v>
                </c:pt>
                <c:pt idx="4">
                  <c:v>Originalita zpravodajských, aktuálně-publicistických a diskusních pořadů (DKV)</c:v>
                </c:pt>
                <c:pt idx="5">
                  <c:v>Zaujetí zpravodajskými, aktuálně-publicistickými a diskusními pořady (DKV)</c:v>
                </c:pt>
              </c:strCache>
            </c:strRef>
          </c:cat>
          <c:val>
            <c:numRef>
              <c:f>List1!$B$2:$B$7</c:f>
              <c:numCache>
                <c:formatCode>General</c:formatCode>
                <c:ptCount val="6"/>
                <c:pt idx="0">
                  <c:v>45</c:v>
                </c:pt>
                <c:pt idx="1">
                  <c:v>52</c:v>
                </c:pt>
                <c:pt idx="2">
                  <c:v>56</c:v>
                </c:pt>
                <c:pt idx="3">
                  <c:v>80</c:v>
                </c:pt>
                <c:pt idx="4">
                  <c:v>53</c:v>
                </c:pt>
                <c:pt idx="5">
                  <c:v>67</c:v>
                </c:pt>
              </c:numCache>
            </c:numRef>
          </c:val>
          <c:extLst>
            <c:ext xmlns:c16="http://schemas.microsoft.com/office/drawing/2014/chart" uri="{C3380CC4-5D6E-409C-BE32-E72D297353CC}">
              <c16:uniqueId val="{00000000-84D4-4706-81E8-361D5AA46B58}"/>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zpravodajských, aktuálně-publicistických a diskusních pořadů (ATO)</c:v>
                </c:pt>
                <c:pt idx="1">
                  <c:v>Vnímaná schopnost ČT předávat pravdivý obraz skutečnosti (TRA)</c:v>
                </c:pt>
                <c:pt idx="2">
                  <c:v>Vnímaná objektivita, všestrannost a vyváženost informací (TRA)</c:v>
                </c:pt>
                <c:pt idx="3">
                  <c:v>Spokojenost se zpravodajskými, aktuálně-publicistickými a diskusními pořady (DKV)</c:v>
                </c:pt>
                <c:pt idx="4">
                  <c:v>Originalita zpravodajských, aktuálně-publicistických a diskusních pořadů (DKV)</c:v>
                </c:pt>
                <c:pt idx="5">
                  <c:v>Zaujetí zpravodajskými, aktuálně-publicistickými a diskusními pořady (DKV)</c:v>
                </c:pt>
              </c:strCache>
            </c:strRef>
          </c:cat>
          <c:val>
            <c:numRef>
              <c:f>List1!$C$2:$C$7</c:f>
              <c:numCache>
                <c:formatCode>General</c:formatCode>
                <c:ptCount val="6"/>
                <c:pt idx="0">
                  <c:v>47</c:v>
                </c:pt>
                <c:pt idx="1">
                  <c:v>56</c:v>
                </c:pt>
                <c:pt idx="2">
                  <c:v>58</c:v>
                </c:pt>
                <c:pt idx="3">
                  <c:v>82</c:v>
                </c:pt>
                <c:pt idx="4">
                  <c:v>49</c:v>
                </c:pt>
                <c:pt idx="5">
                  <c:v>69</c:v>
                </c:pt>
              </c:numCache>
            </c:numRef>
          </c:val>
          <c:extLst>
            <c:ext xmlns:c16="http://schemas.microsoft.com/office/drawing/2014/chart" uri="{C3380CC4-5D6E-409C-BE32-E72D297353CC}">
              <c16:uniqueId val="{00000001-84D4-4706-81E8-361D5AA46B58}"/>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zpravodajských, aktuálně-publicistických a diskusních pořadů (ATO)</c:v>
                </c:pt>
                <c:pt idx="1">
                  <c:v>Vnímaná schopnost ČT předávat pravdivý obraz skutečnosti (TRA)</c:v>
                </c:pt>
                <c:pt idx="2">
                  <c:v>Vnímaná objektivita, všestrannost a vyváženost informací (TRA)</c:v>
                </c:pt>
                <c:pt idx="3">
                  <c:v>Spokojenost se zpravodajskými, aktuálně-publicistickými a diskusními pořady (DKV)</c:v>
                </c:pt>
                <c:pt idx="4">
                  <c:v>Originalita zpravodajských, aktuálně-publicistických a diskusních pořadů (DKV)</c:v>
                </c:pt>
                <c:pt idx="5">
                  <c:v>Zaujetí zpravodajskými, aktuálně-publicistickými a diskusními pořady (DKV)</c:v>
                </c:pt>
              </c:strCache>
            </c:strRef>
          </c:cat>
          <c:val>
            <c:numRef>
              <c:f>List1!$D$2:$D$7</c:f>
              <c:numCache>
                <c:formatCode>0</c:formatCode>
                <c:ptCount val="6"/>
                <c:pt idx="0">
                  <c:v>48.2</c:v>
                </c:pt>
                <c:pt idx="1">
                  <c:v>55.4</c:v>
                </c:pt>
                <c:pt idx="2">
                  <c:v>60</c:v>
                </c:pt>
                <c:pt idx="3">
                  <c:v>80.2</c:v>
                </c:pt>
                <c:pt idx="4">
                  <c:v>53</c:v>
                </c:pt>
                <c:pt idx="5">
                  <c:v>66.2</c:v>
                </c:pt>
              </c:numCache>
            </c:numRef>
          </c:val>
          <c:extLst>
            <c:ext xmlns:c16="http://schemas.microsoft.com/office/drawing/2014/chart" uri="{C3380CC4-5D6E-409C-BE32-E72D297353CC}">
              <c16:uniqueId val="{00000002-84D4-4706-81E8-361D5AA46B58}"/>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Sloupec3</c:v>
                </c:pt>
              </c:strCache>
            </c:strRef>
          </c:tx>
          <c:spPr>
            <a:solidFill>
              <a:schemeClr val="accent1">
                <a:lumMod val="50000"/>
              </a:schemeClr>
            </a:solidFill>
          </c:spPr>
          <c:invertIfNegative val="0"/>
          <c:dPt>
            <c:idx val="2"/>
            <c:invertIfNegative val="0"/>
            <c:bubble3D val="0"/>
            <c:extLst>
              <c:ext xmlns:c16="http://schemas.microsoft.com/office/drawing/2014/chart" uri="{C3380CC4-5D6E-409C-BE32-E72D297353CC}">
                <c16:uniqueId val="{00000000-0E62-4FC7-85A2-E3EAFE147124}"/>
              </c:ext>
            </c:extLst>
          </c:dPt>
          <c:dPt>
            <c:idx val="4"/>
            <c:invertIfNegative val="0"/>
            <c:bubble3D val="0"/>
            <c:extLst>
              <c:ext xmlns:c16="http://schemas.microsoft.com/office/drawing/2014/chart" uri="{C3380CC4-5D6E-409C-BE32-E72D297353CC}">
                <c16:uniqueId val="{00000006-F62F-478C-A6B5-951CBE2D95D2}"/>
              </c:ext>
            </c:extLst>
          </c:dPt>
          <c:dPt>
            <c:idx val="5"/>
            <c:invertIfNegative val="0"/>
            <c:bubble3D val="0"/>
            <c:extLst>
              <c:ext xmlns:c16="http://schemas.microsoft.com/office/drawing/2014/chart" uri="{C3380CC4-5D6E-409C-BE32-E72D297353CC}">
                <c16:uniqueId val="{00000002-960D-4D09-9E84-DC3DCB0C7B2B}"/>
              </c:ext>
            </c:extLst>
          </c:dPt>
          <c:dPt>
            <c:idx val="7"/>
            <c:invertIfNegative val="0"/>
            <c:bubble3D val="0"/>
            <c:spPr>
              <a:solidFill>
                <a:srgbClr val="FF0000"/>
              </a:solidFill>
            </c:spPr>
            <c:extLst>
              <c:ext xmlns:c16="http://schemas.microsoft.com/office/drawing/2014/chart" uri="{C3380CC4-5D6E-409C-BE32-E72D297353CC}">
                <c16:uniqueId val="{00000004-DD2F-4A94-BC3B-FE0E4AF03875}"/>
              </c:ext>
            </c:extLst>
          </c:dPt>
          <c:dPt>
            <c:idx val="8"/>
            <c:invertIfNegative val="0"/>
            <c:bubble3D val="0"/>
            <c:extLst>
              <c:ext xmlns:c16="http://schemas.microsoft.com/office/drawing/2014/chart" uri="{C3380CC4-5D6E-409C-BE32-E72D297353CC}">
                <c16:uniqueId val="{00000005-4E9D-4ABF-AE86-9D717EBF4412}"/>
              </c:ext>
            </c:extLst>
          </c:dPt>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NOS Nieuws (Nizozemsko)</c:v>
                </c:pt>
                <c:pt idx="1">
                  <c:v>SVT News (Švédsko)</c:v>
                </c:pt>
                <c:pt idx="2">
                  <c:v>RAI News (Itálie)</c:v>
                </c:pt>
                <c:pt idx="3">
                  <c:v>ARD Tagesschau (Německo)</c:v>
                </c:pt>
                <c:pt idx="4">
                  <c:v>ORF News (Rakousko)</c:v>
                </c:pt>
                <c:pt idx="5">
                  <c:v>BBC News (Velká Británie)</c:v>
                </c:pt>
                <c:pt idx="6">
                  <c:v>ZDF heute (Německo)</c:v>
                </c:pt>
                <c:pt idx="7">
                  <c:v>Česká televize</c:v>
                </c:pt>
                <c:pt idx="8">
                  <c:v>France Télévision News (Francie)</c:v>
                </c:pt>
                <c:pt idx="9">
                  <c:v>RTVS (Slovensko)</c:v>
                </c:pt>
                <c:pt idx="10">
                  <c:v>ERT News (Řecko)</c:v>
                </c:pt>
                <c:pt idx="11">
                  <c:v>HTV News (Chorvatsko)</c:v>
                </c:pt>
                <c:pt idx="12">
                  <c:v>RTVE (Španělsko)</c:v>
                </c:pt>
                <c:pt idx="13">
                  <c:v>MTV (Maďarsko)</c:v>
                </c:pt>
                <c:pt idx="14">
                  <c:v>TVP News (Polsko)</c:v>
                </c:pt>
              </c:strCache>
            </c:strRef>
          </c:cat>
          <c:val>
            <c:numRef>
              <c:f>List1!$B$2:$B$16</c:f>
              <c:numCache>
                <c:formatCode>General</c:formatCode>
                <c:ptCount val="15"/>
                <c:pt idx="0">
                  <c:v>80</c:v>
                </c:pt>
                <c:pt idx="1">
                  <c:v>75</c:v>
                </c:pt>
                <c:pt idx="2">
                  <c:v>63</c:v>
                </c:pt>
                <c:pt idx="3">
                  <c:v>62</c:v>
                </c:pt>
                <c:pt idx="4">
                  <c:v>61</c:v>
                </c:pt>
                <c:pt idx="5">
                  <c:v>61</c:v>
                </c:pt>
                <c:pt idx="6">
                  <c:v>60</c:v>
                </c:pt>
                <c:pt idx="7">
                  <c:v>57</c:v>
                </c:pt>
                <c:pt idx="8">
                  <c:v>57</c:v>
                </c:pt>
                <c:pt idx="9">
                  <c:v>54</c:v>
                </c:pt>
                <c:pt idx="10">
                  <c:v>49</c:v>
                </c:pt>
                <c:pt idx="11">
                  <c:v>49</c:v>
                </c:pt>
                <c:pt idx="12">
                  <c:v>48</c:v>
                </c:pt>
                <c:pt idx="13">
                  <c:v>29</c:v>
                </c:pt>
                <c:pt idx="14" formatCode="0">
                  <c:v>28</c:v>
                </c:pt>
              </c:numCache>
            </c:numRef>
          </c:val>
          <c:extLst>
            <c:ext xmlns:c16="http://schemas.microsoft.com/office/drawing/2014/chart" uri="{C3380CC4-5D6E-409C-BE32-E72D297353CC}">
              <c16:uniqueId val="{00000000-BDBE-42F8-BF52-09B2E4BB1620}"/>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200" b="1"/>
            </a:pPr>
            <a:endParaRPr lang="cs-CZ"/>
          </a:p>
        </c:txPr>
        <c:crossAx val="168028416"/>
        <c:crosses val="autoZero"/>
        <c:auto val="1"/>
        <c:lblAlgn val="ctr"/>
        <c:lblOffset val="100"/>
        <c:tickLblSkip val="1"/>
        <c:noMultiLvlLbl val="0"/>
      </c:catAx>
      <c:valAx>
        <c:axId val="168028416"/>
        <c:scaling>
          <c:orientation val="minMax"/>
        </c:scaling>
        <c:delete val="1"/>
        <c:axPos val="t"/>
        <c:numFmt formatCode="0" sourceLinked="0"/>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4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44.png"/></Relationships>
</file>

<file path=ppt/drawings/drawing1.xml><?xml version="1.0" encoding="utf-8"?>
<c:userShapes xmlns:c="http://schemas.openxmlformats.org/drawingml/2006/chart">
  <cdr:relSizeAnchor xmlns:cdr="http://schemas.openxmlformats.org/drawingml/2006/chartDrawing">
    <cdr:from>
      <cdr:x>0</cdr:x>
      <cdr:y>0.02823</cdr:y>
    </cdr:from>
    <cdr:to>
      <cdr:x>0.11075</cdr:x>
      <cdr:y>0.18873</cdr:y>
    </cdr:to>
    <cdr:pic>
      <cdr:nvPicPr>
        <cdr:cNvPr id="5" name="Picture 12" descr="Výsledek obrázku pro LOGO ČT24">
          <a:extLst xmlns:a="http://schemas.openxmlformats.org/drawingml/2006/main">
            <a:ext uri="{FF2B5EF4-FFF2-40B4-BE49-F238E27FC236}">
              <a16:creationId xmlns:a16="http://schemas.microsoft.com/office/drawing/2014/main" id="{0B502AD3-5E8A-4CF3-A3D1-F78D01107806}"/>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54772"/>
          <a:ext cx="989836" cy="311386"/>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2.xml><?xml version="1.0" encoding="utf-8"?>
<c:userShapes xmlns:c="http://schemas.openxmlformats.org/drawingml/2006/chart">
  <cdr:relSizeAnchor xmlns:cdr="http://schemas.openxmlformats.org/drawingml/2006/chartDrawing">
    <cdr:from>
      <cdr:x>0</cdr:x>
      <cdr:y>0.02946</cdr:y>
    </cdr:from>
    <cdr:to>
      <cdr:x>0.12566</cdr:x>
      <cdr:y>0.17162</cdr:y>
    </cdr:to>
    <cdr:pic>
      <cdr:nvPicPr>
        <cdr:cNvPr id="3" name="Obrázek 2">
          <a:extLst xmlns:a="http://schemas.openxmlformats.org/drawingml/2006/main">
            <a:ext uri="{FF2B5EF4-FFF2-40B4-BE49-F238E27FC236}">
              <a16:creationId xmlns:a16="http://schemas.microsoft.com/office/drawing/2014/main" id="{E7C43F5B-52A4-46E9-B017-C068D5E2B94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57150"/>
          <a:ext cx="1123094" cy="27580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2945450" cy="496494"/>
          </a:xfrm>
          <a:prstGeom prst="rect">
            <a:avLst/>
          </a:prstGeom>
        </p:spPr>
        <p:txBody>
          <a:bodyPr vert="horz" lIns="90610" tIns="45305" rIns="90610" bIns="45305" rtlCol="0"/>
          <a:lstStyle>
            <a:lvl1pPr algn="l">
              <a:defRPr sz="1200"/>
            </a:lvl1pPr>
          </a:lstStyle>
          <a:p>
            <a:endParaRPr lang="cs-CZ" dirty="0"/>
          </a:p>
        </p:txBody>
      </p:sp>
      <p:sp>
        <p:nvSpPr>
          <p:cNvPr id="3" name="Zástupný symbol pro datum 2"/>
          <p:cNvSpPr>
            <a:spLocks noGrp="1"/>
          </p:cNvSpPr>
          <p:nvPr>
            <p:ph type="dt" sz="quarter" idx="1"/>
          </p:nvPr>
        </p:nvSpPr>
        <p:spPr>
          <a:xfrm>
            <a:off x="3850655" y="1"/>
            <a:ext cx="2945450" cy="496494"/>
          </a:xfrm>
          <a:prstGeom prst="rect">
            <a:avLst/>
          </a:prstGeom>
        </p:spPr>
        <p:txBody>
          <a:bodyPr vert="horz" lIns="90610" tIns="45305" rIns="90610" bIns="45305" rtlCol="0"/>
          <a:lstStyle>
            <a:lvl1pPr algn="r">
              <a:defRPr sz="1200"/>
            </a:lvl1pPr>
          </a:lstStyle>
          <a:p>
            <a:fld id="{D0C033C6-5AED-45EA-B3F7-56FC1A60179A}" type="datetimeFigureOut">
              <a:rPr lang="cs-CZ" smtClean="0"/>
              <a:t>25.03.2026</a:t>
            </a:fld>
            <a:endParaRPr lang="cs-CZ" dirty="0"/>
          </a:p>
        </p:txBody>
      </p:sp>
      <p:sp>
        <p:nvSpPr>
          <p:cNvPr id="4" name="Zástupný symbol pro zápatí 3"/>
          <p:cNvSpPr>
            <a:spLocks noGrp="1"/>
          </p:cNvSpPr>
          <p:nvPr>
            <p:ph type="ftr" sz="quarter" idx="2"/>
          </p:nvPr>
        </p:nvSpPr>
        <p:spPr>
          <a:xfrm>
            <a:off x="0" y="9428551"/>
            <a:ext cx="2945450" cy="496494"/>
          </a:xfrm>
          <a:prstGeom prst="rect">
            <a:avLst/>
          </a:prstGeom>
        </p:spPr>
        <p:txBody>
          <a:bodyPr vert="horz" lIns="90610" tIns="45305" rIns="90610" bIns="45305"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50655" y="9428551"/>
            <a:ext cx="2945450" cy="496494"/>
          </a:xfrm>
          <a:prstGeom prst="rect">
            <a:avLst/>
          </a:prstGeom>
        </p:spPr>
        <p:txBody>
          <a:bodyPr vert="horz" lIns="90610" tIns="45305" rIns="90610" bIns="45305" rtlCol="0" anchor="b"/>
          <a:lstStyle>
            <a:lvl1pPr algn="r">
              <a:defRPr sz="1200"/>
            </a:lvl1pPr>
          </a:lstStyle>
          <a:p>
            <a:fld id="{A4998289-384F-4AE3-BF21-2EE6710BB7E0}" type="slidenum">
              <a:rPr lang="cs-CZ" smtClean="0"/>
              <a:t>‹#›</a:t>
            </a:fld>
            <a:endParaRPr lang="cs-CZ" dirty="0"/>
          </a:p>
        </p:txBody>
      </p:sp>
    </p:spTree>
    <p:extLst>
      <p:ext uri="{BB962C8B-B14F-4D97-AF65-F5344CB8AC3E}">
        <p14:creationId xmlns:p14="http://schemas.microsoft.com/office/powerpoint/2010/main" val="38920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3" y="4"/>
            <a:ext cx="2945657" cy="496330"/>
          </a:xfrm>
          <a:prstGeom prst="rect">
            <a:avLst/>
          </a:prstGeom>
        </p:spPr>
        <p:txBody>
          <a:bodyPr vert="horz" lIns="90610" tIns="45305" rIns="90610" bIns="45305" rtlCol="0"/>
          <a:lstStyle>
            <a:lvl1pPr algn="l" fontAlgn="auto">
              <a:spcBef>
                <a:spcPts val="0"/>
              </a:spcBef>
              <a:spcAft>
                <a:spcPts val="0"/>
              </a:spcAft>
              <a:defRPr sz="1200">
                <a:latin typeface="+mn-lt"/>
              </a:defRPr>
            </a:lvl1pPr>
          </a:lstStyle>
          <a:p>
            <a:pPr>
              <a:defRPr/>
            </a:pPr>
            <a:endParaRPr lang="cs-CZ" dirty="0"/>
          </a:p>
        </p:txBody>
      </p:sp>
      <p:sp>
        <p:nvSpPr>
          <p:cNvPr id="3" name="Zástupný symbol pro datum 2"/>
          <p:cNvSpPr>
            <a:spLocks noGrp="1"/>
          </p:cNvSpPr>
          <p:nvPr>
            <p:ph type="dt" idx="1"/>
          </p:nvPr>
        </p:nvSpPr>
        <p:spPr>
          <a:xfrm>
            <a:off x="3850447" y="4"/>
            <a:ext cx="2945657" cy="496330"/>
          </a:xfrm>
          <a:prstGeom prst="rect">
            <a:avLst/>
          </a:prstGeom>
        </p:spPr>
        <p:txBody>
          <a:bodyPr vert="horz" lIns="90610" tIns="45305" rIns="90610" bIns="45305" rtlCol="0"/>
          <a:lstStyle>
            <a:lvl1pPr algn="r" fontAlgn="auto">
              <a:spcBef>
                <a:spcPts val="0"/>
              </a:spcBef>
              <a:spcAft>
                <a:spcPts val="0"/>
              </a:spcAft>
              <a:defRPr sz="1200">
                <a:latin typeface="+mn-lt"/>
              </a:defRPr>
            </a:lvl1pPr>
          </a:lstStyle>
          <a:p>
            <a:pPr>
              <a:defRPr/>
            </a:pPr>
            <a:fld id="{048E3AD0-D767-4B3A-96CC-4D928EC2D555}" type="datetimeFigureOut">
              <a:rPr lang="cs-CZ"/>
              <a:pPr>
                <a:defRPr/>
              </a:pPr>
              <a:t>25.03.2026</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610" tIns="45305" rIns="90610" bIns="45305" rtlCol="0" anchor="ctr"/>
          <a:lstStyle/>
          <a:p>
            <a:pPr lvl="0"/>
            <a:endParaRPr lang="cs-CZ" noProof="0" dirty="0"/>
          </a:p>
        </p:txBody>
      </p:sp>
      <p:sp>
        <p:nvSpPr>
          <p:cNvPr id="5" name="Zástupný symbol pro poznámky 4"/>
          <p:cNvSpPr>
            <a:spLocks noGrp="1"/>
          </p:cNvSpPr>
          <p:nvPr>
            <p:ph type="body" sz="quarter" idx="3"/>
          </p:nvPr>
        </p:nvSpPr>
        <p:spPr>
          <a:xfrm>
            <a:off x="679768" y="4715155"/>
            <a:ext cx="5438140" cy="4466989"/>
          </a:xfrm>
          <a:prstGeom prst="rect">
            <a:avLst/>
          </a:prstGeom>
        </p:spPr>
        <p:txBody>
          <a:bodyPr vert="horz" lIns="90610" tIns="45305" rIns="90610" bIns="45305"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3" y="9428587"/>
            <a:ext cx="2945657" cy="496330"/>
          </a:xfrm>
          <a:prstGeom prst="rect">
            <a:avLst/>
          </a:prstGeom>
        </p:spPr>
        <p:txBody>
          <a:bodyPr vert="horz" lIns="90610" tIns="45305" rIns="90610" bIns="45305" rtlCol="0" anchor="b"/>
          <a:lstStyle>
            <a:lvl1pPr algn="l" fontAlgn="auto">
              <a:spcBef>
                <a:spcPts val="0"/>
              </a:spcBef>
              <a:spcAft>
                <a:spcPts val="0"/>
              </a:spcAft>
              <a:defRPr sz="1200">
                <a:latin typeface="+mn-lt"/>
              </a:defRPr>
            </a:lvl1pPr>
          </a:lstStyle>
          <a:p>
            <a:pPr>
              <a:defRPr/>
            </a:pPr>
            <a:endParaRPr lang="cs-CZ" dirty="0"/>
          </a:p>
        </p:txBody>
      </p:sp>
      <p:sp>
        <p:nvSpPr>
          <p:cNvPr id="7" name="Zástupný symbol pro číslo snímku 6"/>
          <p:cNvSpPr>
            <a:spLocks noGrp="1"/>
          </p:cNvSpPr>
          <p:nvPr>
            <p:ph type="sldNum" sz="quarter" idx="5"/>
          </p:nvPr>
        </p:nvSpPr>
        <p:spPr>
          <a:xfrm>
            <a:off x="3850447" y="9428587"/>
            <a:ext cx="2945657" cy="496330"/>
          </a:xfrm>
          <a:prstGeom prst="rect">
            <a:avLst/>
          </a:prstGeom>
        </p:spPr>
        <p:txBody>
          <a:bodyPr vert="horz" lIns="90610" tIns="45305" rIns="90610" bIns="45305" rtlCol="0" anchor="b"/>
          <a:lstStyle>
            <a:lvl1pPr algn="r" fontAlgn="auto">
              <a:spcBef>
                <a:spcPts val="0"/>
              </a:spcBef>
              <a:spcAft>
                <a:spcPts val="0"/>
              </a:spcAft>
              <a:defRPr sz="1200">
                <a:latin typeface="+mn-lt"/>
              </a:defRPr>
            </a:lvl1pPr>
          </a:lstStyle>
          <a:p>
            <a:pPr>
              <a:defRPr/>
            </a:pPr>
            <a:fld id="{1CF8D365-5FAF-42B5-A360-8F7B2CEB5EDD}" type="slidenum">
              <a:rPr lang="cs-CZ"/>
              <a:pPr>
                <a:defRPr/>
              </a:pPr>
              <a:t>‹#›</a:t>
            </a:fld>
            <a:endParaRPr lang="cs-CZ" dirty="0"/>
          </a:p>
        </p:txBody>
      </p:sp>
    </p:spTree>
    <p:extLst>
      <p:ext uri="{BB962C8B-B14F-4D97-AF65-F5344CB8AC3E}">
        <p14:creationId xmlns:p14="http://schemas.microsoft.com/office/powerpoint/2010/main" val="243359849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xfrm>
            <a:off x="927100" y="754063"/>
            <a:ext cx="4943475" cy="3706812"/>
          </a:xfrm>
          <a:noFill/>
          <a:ln>
            <a:solidFill>
              <a:srgbClr val="000000"/>
            </a:solidFill>
            <a:miter lim="800000"/>
            <a:headEnd/>
            <a:tailEnd/>
          </a:ln>
        </p:spPr>
      </p:sp>
      <p:sp>
        <p:nvSpPr>
          <p:cNvPr id="15363" name="Rectangle 3"/>
          <p:cNvSpPr>
            <a:spLocks noGrp="1" noChangeArrowheads="1"/>
          </p:cNvSpPr>
          <p:nvPr>
            <p:ph type="body" idx="1"/>
          </p:nvPr>
        </p:nvSpPr>
        <p:spPr bwMode="auto">
          <a:xfrm>
            <a:off x="908054" y="4711520"/>
            <a:ext cx="4981575" cy="4468505"/>
          </a:xfrm>
          <a:noFill/>
        </p:spPr>
        <p:txBody>
          <a:bodyPr wrap="square" lIns="90586" tIns="45293" rIns="90586" bIns="45293" numCol="1" anchor="t" anchorCtr="0" compatLnSpc="1">
            <a:prstTxWarp prst="textNoShape">
              <a:avLst/>
            </a:prstTxWarp>
          </a:bodyPr>
          <a:lstStyle/>
          <a:p>
            <a:pPr eaLnBrk="1" hangingPunct="1">
              <a:spcBef>
                <a:spcPct val="0"/>
              </a:spcBef>
            </a:pPr>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8501931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80722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7951132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55752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5459" y="8687466"/>
            <a:ext cx="2970946" cy="455064"/>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64215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648724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476372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74375880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8280900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795384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7134788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9028428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95782991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7026208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116</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249268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117</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118</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83873183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119</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dirty="0"/>
          </a:p>
        </p:txBody>
      </p:sp>
    </p:spTree>
    <p:extLst>
      <p:ext uri="{BB962C8B-B14F-4D97-AF65-F5344CB8AC3E}">
        <p14:creationId xmlns:p14="http://schemas.microsoft.com/office/powerpoint/2010/main" val="3418041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12</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511694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120</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7021372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121</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5761862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122</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3493219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123</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2208980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124</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25369362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125</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126</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7646521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127</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99889141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128</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1475601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129</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84891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0102065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130</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76285625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131</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dirty="0"/>
          </a:p>
        </p:txBody>
      </p:sp>
    </p:spTree>
    <p:extLst>
      <p:ext uri="{BB962C8B-B14F-4D97-AF65-F5344CB8AC3E}">
        <p14:creationId xmlns:p14="http://schemas.microsoft.com/office/powerpoint/2010/main" val="348925989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132</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3845813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133</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75467370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134</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4959097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135</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4953533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136</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4560525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137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0795327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51275" y="94313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9" tIns="43565" rIns="87129" bIns="43565" anchor="b"/>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44563" rtl="0" eaLnBrk="1" fontAlgn="base" latinLnBrk="0" hangingPunct="1">
              <a:lnSpc>
                <a:spcPct val="100000"/>
              </a:lnSpc>
              <a:spcBef>
                <a:spcPct val="0"/>
              </a:spcBef>
              <a:spcAft>
                <a:spcPct val="0"/>
              </a:spcAft>
              <a:buClrTx/>
              <a:buSzTx/>
              <a:buFontTx/>
              <a:buNone/>
              <a:tabLst/>
              <a:defRPr/>
            </a:pPr>
            <a:fld id="{9130CE78-1914-40DF-9529-68A5AC062B25}" type="slidenum">
              <a:rPr kumimoji="0" lang="fr-FR" altLang="cs-CZ"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44563" rtl="0" eaLnBrk="1" fontAlgn="base" latinLnBrk="0" hangingPunct="1">
                <a:lnSpc>
                  <a:spcPct val="100000"/>
                </a:lnSpc>
                <a:spcBef>
                  <a:spcPct val="0"/>
                </a:spcBef>
                <a:spcAft>
                  <a:spcPct val="0"/>
                </a:spcAft>
                <a:buClrTx/>
                <a:buSzTx/>
                <a:buFontTx/>
                <a:buNone/>
                <a:tabLst/>
                <a:defRPr/>
              </a:pPr>
              <a:t>138</a:t>
            </a:fld>
            <a:endParaRPr kumimoji="0" lang="fr-FR" altLang="cs-CZ"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166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dirty="0"/>
          </a:p>
        </p:txBody>
      </p:sp>
    </p:spTree>
    <p:extLst>
      <p:ext uri="{BB962C8B-B14F-4D97-AF65-F5344CB8AC3E}">
        <p14:creationId xmlns:p14="http://schemas.microsoft.com/office/powerpoint/2010/main" val="306721560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139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10071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14</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74375880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533371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51275" y="94313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9" tIns="43565" rIns="87129" bIns="43565" anchor="b"/>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44563" rtl="0" eaLnBrk="1" fontAlgn="base" latinLnBrk="0" hangingPunct="1">
              <a:lnSpc>
                <a:spcPct val="100000"/>
              </a:lnSpc>
              <a:spcBef>
                <a:spcPct val="0"/>
              </a:spcBef>
              <a:spcAft>
                <a:spcPct val="0"/>
              </a:spcAft>
              <a:buClrTx/>
              <a:buSzTx/>
              <a:buFontTx/>
              <a:buNone/>
              <a:tabLst/>
              <a:defRPr/>
            </a:pPr>
            <a:fld id="{9130CE78-1914-40DF-9529-68A5AC062B25}" type="slidenum">
              <a:rPr kumimoji="0" lang="fr-FR" altLang="cs-CZ"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44563" rtl="0" eaLnBrk="1" fontAlgn="base" latinLnBrk="0" hangingPunct="1">
                <a:lnSpc>
                  <a:spcPct val="100000"/>
                </a:lnSpc>
                <a:spcBef>
                  <a:spcPct val="0"/>
                </a:spcBef>
                <a:spcAft>
                  <a:spcPct val="0"/>
                </a:spcAft>
                <a:buClrTx/>
                <a:buSzTx/>
                <a:buFontTx/>
                <a:buNone/>
                <a:tabLst/>
                <a:defRPr/>
              </a:pPr>
              <a:t>141</a:t>
            </a:fld>
            <a:endParaRPr kumimoji="0" lang="fr-FR" altLang="cs-CZ"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166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dirty="0"/>
          </a:p>
        </p:txBody>
      </p:sp>
    </p:spTree>
    <p:extLst>
      <p:ext uri="{BB962C8B-B14F-4D97-AF65-F5344CB8AC3E}">
        <p14:creationId xmlns:p14="http://schemas.microsoft.com/office/powerpoint/2010/main" val="28555529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51275" y="94313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9" tIns="43565" rIns="87129" bIns="43565" anchor="b"/>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44563" rtl="0" eaLnBrk="1" fontAlgn="base" latinLnBrk="0" hangingPunct="1">
              <a:lnSpc>
                <a:spcPct val="100000"/>
              </a:lnSpc>
              <a:spcBef>
                <a:spcPct val="0"/>
              </a:spcBef>
              <a:spcAft>
                <a:spcPct val="0"/>
              </a:spcAft>
              <a:buClrTx/>
              <a:buSzTx/>
              <a:buFontTx/>
              <a:buNone/>
              <a:tabLst/>
              <a:defRPr/>
            </a:pPr>
            <a:fld id="{9130CE78-1914-40DF-9529-68A5AC062B25}" type="slidenum">
              <a:rPr kumimoji="0" lang="fr-FR" altLang="cs-CZ"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44563" rtl="0" eaLnBrk="1" fontAlgn="base" latinLnBrk="0" hangingPunct="1">
                <a:lnSpc>
                  <a:spcPct val="100000"/>
                </a:lnSpc>
                <a:spcBef>
                  <a:spcPct val="0"/>
                </a:spcBef>
                <a:spcAft>
                  <a:spcPct val="0"/>
                </a:spcAft>
                <a:buClrTx/>
                <a:buSzTx/>
                <a:buFontTx/>
                <a:buNone/>
                <a:tabLst/>
                <a:defRPr/>
              </a:pPr>
              <a:t>142</a:t>
            </a:fld>
            <a:endParaRPr kumimoji="0" lang="fr-FR" altLang="cs-CZ"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166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dirty="0"/>
          </a:p>
        </p:txBody>
      </p:sp>
    </p:spTree>
    <p:extLst>
      <p:ext uri="{BB962C8B-B14F-4D97-AF65-F5344CB8AC3E}">
        <p14:creationId xmlns:p14="http://schemas.microsoft.com/office/powerpoint/2010/main" val="267552712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8130648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2681564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23462958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099921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099921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099921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74131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15</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29286428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3583190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72939645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0659055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84883122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70222127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7917756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3513732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2933145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159</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177909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6398428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851275" y="94313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9" tIns="43565" rIns="87129" bIns="43565" anchor="b"/>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CCECE85-96F0-40D9-B8BF-7C1608C561E4}" type="slidenum">
              <a:rPr lang="fr-FR" altLang="cs-CZ" sz="1100">
                <a:solidFill>
                  <a:srgbClr val="000000"/>
                </a:solidFill>
              </a:rPr>
              <a:pPr algn="r" eaLnBrk="1" hangingPunct="1"/>
              <a:t>160</a:t>
            </a:fld>
            <a:endParaRPr lang="fr-FR" altLang="cs-CZ" sz="1100" dirty="0">
              <a:solidFill>
                <a:srgbClr val="000000"/>
              </a:solidFill>
            </a:endParaRPr>
          </a:p>
        </p:txBody>
      </p:sp>
      <p:sp>
        <p:nvSpPr>
          <p:cNvPr id="27443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dirty="0"/>
          </a:p>
        </p:txBody>
      </p:sp>
    </p:spTree>
    <p:extLst>
      <p:ext uri="{BB962C8B-B14F-4D97-AF65-F5344CB8AC3E}">
        <p14:creationId xmlns:p14="http://schemas.microsoft.com/office/powerpoint/2010/main" val="2339867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851275" y="94313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9" tIns="43565" rIns="87129" bIns="43565" anchor="b"/>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CCECE85-96F0-40D9-B8BF-7C1608C561E4}" type="slidenum">
              <a:rPr lang="fr-FR" altLang="cs-CZ" sz="1100">
                <a:solidFill>
                  <a:srgbClr val="000000"/>
                </a:solidFill>
              </a:rPr>
              <a:pPr algn="r" eaLnBrk="1" hangingPunct="1"/>
              <a:t>161</a:t>
            </a:fld>
            <a:endParaRPr lang="fr-FR" altLang="cs-CZ" sz="1100" dirty="0">
              <a:solidFill>
                <a:srgbClr val="000000"/>
              </a:solidFill>
            </a:endParaRPr>
          </a:p>
        </p:txBody>
      </p:sp>
      <p:sp>
        <p:nvSpPr>
          <p:cNvPr id="27443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dirty="0"/>
          </a:p>
        </p:txBody>
      </p:sp>
    </p:spTree>
    <p:extLst>
      <p:ext uri="{BB962C8B-B14F-4D97-AF65-F5344CB8AC3E}">
        <p14:creationId xmlns:p14="http://schemas.microsoft.com/office/powerpoint/2010/main" val="30390521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162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85118924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163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6353805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164</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38422625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165</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26918305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166</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110799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167</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8260087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168</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419275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169</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56732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6460453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170</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9458530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171</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1429631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172</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9391472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173</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3669187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174</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28273443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175</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37964459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176</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668891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177</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8379275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178</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81732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25462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76918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2</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16940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90525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13043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solidFill>
                <a:srgbClr val="FF0000"/>
              </a:solidFill>
            </a:endParaRPr>
          </a:p>
        </p:txBody>
      </p:sp>
    </p:spTree>
    <p:extLst>
      <p:ext uri="{BB962C8B-B14F-4D97-AF65-F5344CB8AC3E}">
        <p14:creationId xmlns:p14="http://schemas.microsoft.com/office/powerpoint/2010/main" val="2632134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solidFill>
                <a:srgbClr val="FF0000"/>
              </a:solidFill>
            </a:endParaRPr>
          </a:p>
        </p:txBody>
      </p:sp>
    </p:spTree>
    <p:extLst>
      <p:ext uri="{BB962C8B-B14F-4D97-AF65-F5344CB8AC3E}">
        <p14:creationId xmlns:p14="http://schemas.microsoft.com/office/powerpoint/2010/main" val="502003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3084819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3727954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2118462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067667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529452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919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3</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46092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02557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552546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84994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78973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22767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16601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36</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92849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37</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cs-CZ" dirty="0"/>
          </a:p>
        </p:txBody>
      </p:sp>
    </p:spTree>
    <p:extLst>
      <p:ext uri="{BB962C8B-B14F-4D97-AF65-F5344CB8AC3E}">
        <p14:creationId xmlns:p14="http://schemas.microsoft.com/office/powerpoint/2010/main" val="2665858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38</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836558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7735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19437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56122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41</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105814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53640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44</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6876065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45</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805340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80101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47</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36623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48</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0" dirty="0"/>
          </a:p>
        </p:txBody>
      </p:sp>
    </p:spTree>
    <p:extLst>
      <p:ext uri="{BB962C8B-B14F-4D97-AF65-F5344CB8AC3E}">
        <p14:creationId xmlns:p14="http://schemas.microsoft.com/office/powerpoint/2010/main" val="40314909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67340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5</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075365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50</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51</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830179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1330497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521503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7" y="9497860"/>
            <a:ext cx="2950325" cy="497514"/>
          </a:xfrm>
          <a:prstGeom prst="rect">
            <a:avLst/>
          </a:prstGeom>
          <a:noFill/>
          <a:ln w="9525">
            <a:noFill/>
            <a:miter lim="800000"/>
            <a:headEnd/>
            <a:tailEnd/>
          </a:ln>
        </p:spPr>
        <p:txBody>
          <a:bodyPr lIns="87956" tIns="43978" rIns="87956" bIns="43978" anchor="b"/>
          <a:lstStyle/>
          <a:p>
            <a:pPr marL="0" marR="0" lvl="0" indent="0" algn="r" defTabSz="953628"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53628" rtl="0" eaLnBrk="1" fontAlgn="base" latinLnBrk="0" hangingPunct="1">
                <a:lnSpc>
                  <a:spcPct val="100000"/>
                </a:lnSpc>
                <a:spcBef>
                  <a:spcPct val="0"/>
                </a:spcBef>
                <a:spcAft>
                  <a:spcPct val="0"/>
                </a:spcAft>
                <a:buClrTx/>
                <a:buSzTx/>
                <a:buFontTx/>
                <a:buNone/>
                <a:tabLst/>
                <a:defRPr/>
              </a:pPr>
              <a:t>54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936090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7" y="9497860"/>
            <a:ext cx="2950325" cy="497514"/>
          </a:xfrm>
          <a:prstGeom prst="rect">
            <a:avLst/>
          </a:prstGeom>
          <a:noFill/>
          <a:ln w="9525">
            <a:noFill/>
            <a:miter lim="800000"/>
            <a:headEnd/>
            <a:tailEnd/>
          </a:ln>
        </p:spPr>
        <p:txBody>
          <a:bodyPr lIns="87956" tIns="43978" rIns="87956" bIns="43978" anchor="b"/>
          <a:lstStyle/>
          <a:p>
            <a:pPr marL="0" marR="0" lvl="0" indent="0" algn="r" defTabSz="953628"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53628" rtl="0" eaLnBrk="1" fontAlgn="base" latinLnBrk="0" hangingPunct="1">
                <a:lnSpc>
                  <a:spcPct val="100000"/>
                </a:lnSpc>
                <a:spcBef>
                  <a:spcPct val="0"/>
                </a:spcBef>
                <a:spcAft>
                  <a:spcPct val="0"/>
                </a:spcAft>
                <a:buClrTx/>
                <a:buSzTx/>
                <a:buFontTx/>
                <a:buNone/>
                <a:tabLst/>
                <a:defRPr/>
              </a:pPr>
              <a:t>55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085801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390056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marL="0" marR="0" lvl="0" indent="0" algn="r" defTabSz="953628"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53628" rtl="0" eaLnBrk="1" fontAlgn="base" latinLnBrk="0" hangingPunct="1">
                <a:lnSpc>
                  <a:spcPct val="100000"/>
                </a:lnSpc>
                <a:spcBef>
                  <a:spcPct val="0"/>
                </a:spcBef>
                <a:spcAft>
                  <a:spcPct val="0"/>
                </a:spcAft>
                <a:buClrTx/>
                <a:buSzTx/>
                <a:buFontTx/>
                <a:buNone/>
                <a:tabLst/>
                <a:defRPr/>
              </a:pPr>
              <a:t>57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84920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883398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49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6</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176342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288596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111473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978856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232510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240114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20062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363601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607812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537217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7422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702658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70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28294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71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928065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72</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321408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73</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74</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7111681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75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76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305797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77</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547466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78</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79</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8</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4066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80</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81</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49283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82</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0751281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83</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7780959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84</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3159133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85</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510466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5459" y="8687466"/>
            <a:ext cx="2970946" cy="455064"/>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86</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356462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87</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127628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88</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0761763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89</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53611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9</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920001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90</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744902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91</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134326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648724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31866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244582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232961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5459" y="8687466"/>
            <a:ext cx="2970946" cy="455064"/>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2431783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912298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012150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33313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7"/>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DFCE4B66-E0FC-4F66-B6B6-9D6E3316A2E1}" type="datetime1">
              <a:rPr lang="cs-CZ" smtClean="0"/>
              <a:t>25.03.2026</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8D78AB95-5174-4D82-8364-FFE68A2F7E94}"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73DC7ED5-3F13-4E86-A41C-D4A363B3CB89}" type="datetime1">
              <a:rPr lang="cs-CZ" smtClean="0"/>
              <a:t>25.03.2026</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408F346D-FDBF-45B7-B73E-8D04E1A4434C}"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0"/>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40"/>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E384FA5B-7979-4CEF-B88C-552E7E711F37}" type="datetime1">
              <a:rPr lang="cs-CZ" smtClean="0"/>
              <a:t>25.03.2026</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515C02DB-5D88-4A19-AE2F-B1DC13BF127C}"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BE4CE52-3ABE-4671-8D6D-E8E36017FF19}" type="datetime1">
              <a:rPr lang="cs-CZ" smtClean="0"/>
              <a:t>25.03.2026</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A206C89B-F7CC-4622-B022-C86FBC6D005E}"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2"/>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50116617-6139-48B0-8A9D-83758297EA78}" type="datetime1">
              <a:rPr lang="cs-CZ" smtClean="0"/>
              <a:t>25.03.2026</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BFA50CF5-9833-42A2-8BF6-BB3859D5E68A}"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F1FED7F5-E56E-424D-8595-B3DA3A88C48C}" type="datetime1">
              <a:rPr lang="cs-CZ" smtClean="0"/>
              <a:t>25.03.2026</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9E0F1C81-87EC-46FB-A395-66A85C0AFDF9}"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31F7BAF0-A643-4AAA-80C6-CE7F1E4F8DCA}" type="datetime1">
              <a:rPr lang="cs-CZ" smtClean="0"/>
              <a:t>25.03.2026</a:t>
            </a:fld>
            <a:endParaRPr lang="cs-CZ" dirty="0"/>
          </a:p>
        </p:txBody>
      </p:sp>
      <p:sp>
        <p:nvSpPr>
          <p:cNvPr id="8" name="Zástupný symbol pro zápatí 4"/>
          <p:cNvSpPr>
            <a:spLocks noGrp="1"/>
          </p:cNvSpPr>
          <p:nvPr>
            <p:ph type="ftr" sz="quarter" idx="11"/>
          </p:nvPr>
        </p:nvSpPr>
        <p:spPr/>
        <p:txBody>
          <a:bodyPr/>
          <a:lstStyle>
            <a:lvl1pPr>
              <a:defRPr/>
            </a:lvl1pPr>
          </a:lstStyle>
          <a:p>
            <a:pPr>
              <a:defRPr/>
            </a:pPr>
            <a:endParaRPr lang="cs-CZ" dirty="0"/>
          </a:p>
        </p:txBody>
      </p:sp>
      <p:sp>
        <p:nvSpPr>
          <p:cNvPr id="9" name="Zástupný symbol pro číslo snímku 5"/>
          <p:cNvSpPr>
            <a:spLocks noGrp="1"/>
          </p:cNvSpPr>
          <p:nvPr>
            <p:ph type="sldNum" sz="quarter" idx="12"/>
          </p:nvPr>
        </p:nvSpPr>
        <p:spPr/>
        <p:txBody>
          <a:bodyPr/>
          <a:lstStyle>
            <a:lvl1pPr>
              <a:defRPr/>
            </a:lvl1pPr>
          </a:lstStyle>
          <a:p>
            <a:pPr>
              <a:defRPr/>
            </a:pPr>
            <a:fld id="{90F976E7-8636-4413-B52C-B8B8E8FEC1BB}"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4935EE5F-0D30-4CFC-A14F-6FDA47A956B5}" type="datetime1">
              <a:rPr lang="cs-CZ" smtClean="0"/>
              <a:t>25.03.2026</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dirty="0"/>
          </a:p>
        </p:txBody>
      </p:sp>
      <p:sp>
        <p:nvSpPr>
          <p:cNvPr id="5" name="Zástupný symbol pro číslo snímku 5"/>
          <p:cNvSpPr>
            <a:spLocks noGrp="1"/>
          </p:cNvSpPr>
          <p:nvPr>
            <p:ph type="sldNum" sz="quarter" idx="12"/>
          </p:nvPr>
        </p:nvSpPr>
        <p:spPr/>
        <p:txBody>
          <a:bodyPr/>
          <a:lstStyle>
            <a:lvl1pPr>
              <a:defRPr/>
            </a:lvl1pPr>
          </a:lstStyle>
          <a:p>
            <a:pPr>
              <a:defRPr/>
            </a:pPr>
            <a:fld id="{E760E8CE-9A04-4885-A02D-6FE8259C4BF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4F687DEE-6AE5-4F07-9A3A-9CABA5B5272A}" type="datetime1">
              <a:rPr lang="cs-CZ" smtClean="0"/>
              <a:t>25.03.2026</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dirty="0"/>
          </a:p>
        </p:txBody>
      </p:sp>
      <p:sp>
        <p:nvSpPr>
          <p:cNvPr id="4" name="Zástupný symbol pro číslo snímku 5"/>
          <p:cNvSpPr>
            <a:spLocks noGrp="1"/>
          </p:cNvSpPr>
          <p:nvPr>
            <p:ph type="sldNum" sz="quarter" idx="12"/>
          </p:nvPr>
        </p:nvSpPr>
        <p:spPr/>
        <p:txBody>
          <a:bodyPr/>
          <a:lstStyle>
            <a:lvl1pPr>
              <a:defRPr/>
            </a:lvl1pPr>
          </a:lstStyle>
          <a:p>
            <a:pPr>
              <a:defRPr/>
            </a:pPr>
            <a:fld id="{3A72E72D-F5F7-44E8-884D-F834706F38CC}"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9635FEB-0F35-432E-A06B-B3EC77E96C60}" type="datetime1">
              <a:rPr lang="cs-CZ" smtClean="0"/>
              <a:t>25.03.2026</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20B1CEB5-2A65-4079-9A20-9DE6BDBFA8E5}"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A74D15C-B24F-45CF-8C3E-1D57F81E077E}" type="datetime1">
              <a:rPr lang="cs-CZ" smtClean="0"/>
              <a:t>25.03.2026</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1F7FB0B9-CF3E-41B2-844C-5C2B1F448747}"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E9B9402-A1B3-4A73-A847-63EF7FCD3D6F}" type="datetime1">
              <a:rPr lang="cs-CZ" smtClean="0"/>
              <a:t>25.03.2026</a:t>
            </a:fld>
            <a:endParaRPr lang="cs-CZ" dirty="0"/>
          </a:p>
        </p:txBody>
      </p:sp>
      <p:sp>
        <p:nvSpPr>
          <p:cNvPr id="5" name="Zástupný symbol pro zápatí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dirty="0"/>
          </a:p>
        </p:txBody>
      </p:sp>
      <p:sp>
        <p:nvSpPr>
          <p:cNvPr id="6" name="Zástupný symbol pro číslo snímk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D58F89-0D63-4D45-A10E-0715E0C9A959}"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chart" Target="../charts/chart36.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2.jpeg"/></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09.xml"/><Relationship Id="rId1" Type="http://schemas.openxmlformats.org/officeDocument/2006/relationships/slideLayout" Target="../slideLayouts/slideLayout7.xml"/><Relationship Id="rId6" Type="http://schemas.openxmlformats.org/officeDocument/2006/relationships/chart" Target="../charts/chart40.xml"/><Relationship Id="rId5" Type="http://schemas.openxmlformats.org/officeDocument/2006/relationships/image" Target="../media/image2.jpeg"/><Relationship Id="rId4" Type="http://schemas.openxmlformats.org/officeDocument/2006/relationships/chart" Target="../charts/char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1.xml"/><Relationship Id="rId1" Type="http://schemas.openxmlformats.org/officeDocument/2006/relationships/slideLayout" Target="../slideLayouts/slideLayout7.xml"/><Relationship Id="rId5" Type="http://schemas.openxmlformats.org/officeDocument/2006/relationships/chart" Target="../charts/chart43.xml"/><Relationship Id="rId4" Type="http://schemas.openxmlformats.org/officeDocument/2006/relationships/chart" Target="../charts/chart42.xml"/></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chart" Target="../charts/chart45.xml"/></Relationships>
</file>

<file path=ppt/slides/_rels/slide1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chart" Target="../charts/chart46.xml"/></Relationships>
</file>

<file path=ppt/slides/_rels/slide1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chart" Target="../charts/chart47.xml"/></Relationships>
</file>

<file path=ppt/slides/_rels/slide1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7.jpeg"/><Relationship Id="rId2" Type="http://schemas.openxmlformats.org/officeDocument/2006/relationships/notesSlide" Target="../notesSlides/notesSlide11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chart" Target="../charts/char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chart" Target="../charts/chart49.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3.xml"/><Relationship Id="rId1" Type="http://schemas.openxmlformats.org/officeDocument/2006/relationships/slideLayout" Target="../slideLayouts/slideLayout7.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chart" Target="../charts/chart53.xml"/></Relationships>
</file>

<file path=ppt/slides/_rels/slide131.xml.rels><?xml version="1.0" encoding="UTF-8" standalone="yes"?>
<Relationships xmlns="http://schemas.openxmlformats.org/package/2006/relationships"><Relationship Id="rId8" Type="http://schemas.openxmlformats.org/officeDocument/2006/relationships/chart" Target="../charts/chart58.xml"/><Relationship Id="rId3" Type="http://schemas.openxmlformats.org/officeDocument/2006/relationships/image" Target="../media/image2.jpeg"/><Relationship Id="rId7" Type="http://schemas.openxmlformats.org/officeDocument/2006/relationships/chart" Target="../charts/chart57.xml"/><Relationship Id="rId2" Type="http://schemas.openxmlformats.org/officeDocument/2006/relationships/notesSlide" Target="../notesSlides/notesSlide131.xml"/><Relationship Id="rId1" Type="http://schemas.openxmlformats.org/officeDocument/2006/relationships/slideLayout" Target="../slideLayouts/slideLayout7.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 Id="rId9" Type="http://schemas.openxmlformats.org/officeDocument/2006/relationships/chart" Target="../charts/chart59.xml"/></Relationships>
</file>

<file path=ppt/slides/_rels/slide1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chart" Target="../charts/chart60.xml"/></Relationships>
</file>

<file path=ppt/slides/_rels/slide1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chart" Target="../charts/chart61.xml"/></Relationships>
</file>

<file path=ppt/slides/_rels/slide1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chart" Target="../charts/chart62.xml"/><Relationship Id="rId7" Type="http://schemas.openxmlformats.org/officeDocument/2006/relationships/image" Target="../media/image50.png"/><Relationship Id="rId2" Type="http://schemas.openxmlformats.org/officeDocument/2006/relationships/notesSlide" Target="../notesSlides/notesSlide13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jpeg"/><Relationship Id="rId9" Type="http://schemas.openxmlformats.org/officeDocument/2006/relationships/image" Target="../media/image52.png"/></Relationships>
</file>

<file path=ppt/slides/_rels/slide13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chart" Target="../charts/chart63.xml"/><Relationship Id="rId7" Type="http://schemas.openxmlformats.org/officeDocument/2006/relationships/image" Target="../media/image50.png"/><Relationship Id="rId2" Type="http://schemas.openxmlformats.org/officeDocument/2006/relationships/notesSlide" Target="../notesSlides/notesSlide138.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jpeg"/><Relationship Id="rId9" Type="http://schemas.openxmlformats.org/officeDocument/2006/relationships/image" Target="../media/image52.png"/></Relationships>
</file>

<file path=ppt/slides/_rels/slide1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9.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3.png"/><Relationship Id="rId4" Type="http://schemas.openxmlformats.org/officeDocument/2006/relationships/chart" Target="../charts/chart6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4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jpeg"/><Relationship Id="rId7" Type="http://schemas.openxmlformats.org/officeDocument/2006/relationships/image" Target="../media/image50.png"/><Relationship Id="rId2" Type="http://schemas.openxmlformats.org/officeDocument/2006/relationships/notesSlide" Target="../notesSlides/notesSlide140.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4.png"/><Relationship Id="rId4" Type="http://schemas.openxmlformats.org/officeDocument/2006/relationships/chart" Target="../charts/chart65.xml"/></Relationships>
</file>

<file path=ppt/slides/_rels/slide14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jpeg"/><Relationship Id="rId7" Type="http://schemas.openxmlformats.org/officeDocument/2006/relationships/chart" Target="../charts/chart66.xml"/><Relationship Id="rId2" Type="http://schemas.openxmlformats.org/officeDocument/2006/relationships/notesSlide" Target="../notesSlides/notesSlide14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4.png"/></Relationships>
</file>

<file path=ppt/slides/_rels/slide14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jpeg"/><Relationship Id="rId7" Type="http://schemas.openxmlformats.org/officeDocument/2006/relationships/image" Target="../media/image50.png"/><Relationship Id="rId2" Type="http://schemas.openxmlformats.org/officeDocument/2006/relationships/notesSlide" Target="../notesSlides/notesSlide14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4.png"/><Relationship Id="rId4" Type="http://schemas.openxmlformats.org/officeDocument/2006/relationships/chart" Target="../charts/chart67.xml"/></Relationships>
</file>

<file path=ppt/slides/_rels/slide14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jpeg"/><Relationship Id="rId7" Type="http://schemas.openxmlformats.org/officeDocument/2006/relationships/image" Target="../media/image50.png"/><Relationship Id="rId2" Type="http://schemas.openxmlformats.org/officeDocument/2006/relationships/notesSlide" Target="../notesSlides/notesSlide143.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chart" Target="../charts/chart68.xml"/><Relationship Id="rId4" Type="http://schemas.openxmlformats.org/officeDocument/2006/relationships/image" Target="../media/image55.png"/></Relationships>
</file>

<file path=ppt/slides/_rels/slide1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6.xml"/><Relationship Id="rId1" Type="http://schemas.openxmlformats.org/officeDocument/2006/relationships/slideLayout" Target="../slideLayouts/slideLayout7.xml"/><Relationship Id="rId4" Type="http://schemas.openxmlformats.org/officeDocument/2006/relationships/chart" Target="../charts/chart69.xml"/></Relationships>
</file>

<file path=ppt/slides/_rels/slide14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14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8.xml"/><Relationship Id="rId1" Type="http://schemas.openxmlformats.org/officeDocument/2006/relationships/slideLayout" Target="../slideLayouts/slideLayout7.xml"/><Relationship Id="rId4" Type="http://schemas.openxmlformats.org/officeDocument/2006/relationships/chart" Target="../charts/chart71.xml"/></Relationships>
</file>

<file path=ppt/slides/_rels/slide1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2.xml"/><Relationship Id="rId1" Type="http://schemas.openxmlformats.org/officeDocument/2006/relationships/slideLayout" Target="../slideLayouts/slideLayout7.xml"/><Relationship Id="rId4" Type="http://schemas.openxmlformats.org/officeDocument/2006/relationships/chart" Target="../charts/chart72.xml"/></Relationships>
</file>

<file path=ppt/slides/_rels/slide1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5.xml"/><Relationship Id="rId1" Type="http://schemas.openxmlformats.org/officeDocument/2006/relationships/slideLayout" Target="../slideLayouts/slideLayout7.xml"/><Relationship Id="rId4" Type="http://schemas.openxmlformats.org/officeDocument/2006/relationships/chart" Target="../charts/chart73.xml"/></Relationships>
</file>

<file path=ppt/slides/_rels/slide1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6.xml"/><Relationship Id="rId1" Type="http://schemas.openxmlformats.org/officeDocument/2006/relationships/slideLayout" Target="../slideLayouts/slideLayout7.xml"/><Relationship Id="rId5" Type="http://schemas.openxmlformats.org/officeDocument/2006/relationships/chart" Target="../charts/chart75.xml"/><Relationship Id="rId4" Type="http://schemas.openxmlformats.org/officeDocument/2006/relationships/chart" Target="../charts/chart74.xml"/></Relationships>
</file>

<file path=ppt/slides/_rels/slide15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15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2.xml"/><Relationship Id="rId1" Type="http://schemas.openxmlformats.org/officeDocument/2006/relationships/slideLayout" Target="../slideLayouts/slideLayout7.xml"/><Relationship Id="rId4" Type="http://schemas.openxmlformats.org/officeDocument/2006/relationships/chart" Target="../charts/chart77.xml"/></Relationships>
</file>

<file path=ppt/slides/_rels/slide1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6.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chart" Target="../charts/chart5.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chart" Target="../charts/chart7.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4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chart" Target="../charts/chart9.xml"/><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notesSlide" Target="../notesSlides/notesSlide44.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2.jpeg"/><Relationship Id="rId9" Type="http://schemas.openxmlformats.org/officeDocument/2006/relationships/image" Target="../media/image14.png"/><Relationship Id="rId14" Type="http://schemas.openxmlformats.org/officeDocument/2006/relationships/image" Target="../media/image19.png"/></Relationships>
</file>

<file path=ppt/slides/_rels/slide4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chart" Target="../charts/chart10.xml"/><Relationship Id="rId7" Type="http://schemas.openxmlformats.org/officeDocument/2006/relationships/image" Target="../media/image27.png"/><Relationship Id="rId12" Type="http://schemas.openxmlformats.org/officeDocument/2006/relationships/image" Target="../media/image32.jpeg"/><Relationship Id="rId17" Type="http://schemas.openxmlformats.org/officeDocument/2006/relationships/image" Target="../media/image37.png"/><Relationship Id="rId2" Type="http://schemas.openxmlformats.org/officeDocument/2006/relationships/notesSlide" Target="../notesSlides/notesSlide45.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jpeg"/><Relationship Id="rId11" Type="http://schemas.openxmlformats.org/officeDocument/2006/relationships/image" Target="../media/image31.jpeg"/><Relationship Id="rId5" Type="http://schemas.openxmlformats.org/officeDocument/2006/relationships/image" Target="../media/image26.jpe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29.jpeg"/><Relationship Id="rId1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hyperlink" Target="https://cs.wikipedia.org/wiki/Volby_do_zastupitelstev_obc%C3%AD_v_%C4%8Cesku_2022"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chart" Target="../charts/chart18.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chart" Target="../charts/chart17.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Obrázek 6"/>
          <p:cNvPicPr>
            <a:picLocks noChangeAspect="1"/>
          </p:cNvPicPr>
          <p:nvPr/>
        </p:nvPicPr>
        <p:blipFill>
          <a:blip r:embed="rId3"/>
          <a:srcRect/>
          <a:stretch>
            <a:fillRect/>
          </a:stretch>
        </p:blipFill>
        <p:spPr bwMode="auto">
          <a:xfrm>
            <a:off x="360365" y="332656"/>
            <a:ext cx="2511425" cy="363538"/>
          </a:xfrm>
          <a:prstGeom prst="rect">
            <a:avLst/>
          </a:prstGeom>
          <a:noFill/>
          <a:ln w="9525">
            <a:noFill/>
            <a:miter lim="800000"/>
            <a:headEnd/>
            <a:tailEnd/>
          </a:ln>
        </p:spPr>
      </p:pic>
      <p:sp>
        <p:nvSpPr>
          <p:cNvPr id="14340" name="Zástupný symbol pro datum 7"/>
          <p:cNvSpPr txBox="1">
            <a:spLocks/>
          </p:cNvSpPr>
          <p:nvPr/>
        </p:nvSpPr>
        <p:spPr bwMode="auto">
          <a:xfrm>
            <a:off x="360365" y="6309320"/>
            <a:ext cx="8569201" cy="476672"/>
          </a:xfrm>
          <a:prstGeom prst="rect">
            <a:avLst/>
          </a:prstGeom>
          <a:noFill/>
          <a:ln w="9525">
            <a:noFill/>
            <a:miter lim="800000"/>
            <a:headEnd/>
            <a:tailEnd/>
          </a:ln>
        </p:spPr>
        <p:txBody>
          <a:bodyPr lIns="0" anchor="b"/>
          <a:lstStyle/>
          <a:p>
            <a:pPr defTabSz="1076325"/>
            <a:r>
              <a:rPr lang="cs-CZ" sz="1500" b="1" dirty="0">
                <a:solidFill>
                  <a:schemeClr val="tx2">
                    <a:lumMod val="50000"/>
                  </a:schemeClr>
                </a:solidFill>
                <a:latin typeface="+mj-lt"/>
                <a:cs typeface="Arial" charset="0"/>
              </a:rPr>
              <a:t>Zpracovala a předkládá: Mgr. Renata Týmová, vedoucí útvaru Výzkumu a analýz ČT</a:t>
            </a:r>
          </a:p>
        </p:txBody>
      </p:sp>
      <p:sp>
        <p:nvSpPr>
          <p:cNvPr id="12" name="Zástupný symbol pro datum 7"/>
          <p:cNvSpPr txBox="1">
            <a:spLocks/>
          </p:cNvSpPr>
          <p:nvPr/>
        </p:nvSpPr>
        <p:spPr>
          <a:xfrm>
            <a:off x="360365" y="2013275"/>
            <a:ext cx="8408987" cy="1415727"/>
          </a:xfrm>
          <a:prstGeom prst="rect">
            <a:avLst/>
          </a:prstGeom>
        </p:spPr>
        <p:txBody>
          <a:bodyPr lIns="0" tIns="0" rIns="0" bIns="0"/>
          <a:lstStyle>
            <a:defPPr>
              <a:defRPr lang="cs-CZ"/>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cs-CZ" sz="5400" b="1" spc="-150" dirty="0">
                <a:solidFill>
                  <a:schemeClr val="tx2">
                    <a:lumMod val="50000"/>
                  </a:schemeClr>
                </a:solidFill>
                <a:latin typeface="+mj-lt"/>
                <a:ea typeface="Verdana" pitchFamily="34" charset="0"/>
              </a:rPr>
              <a:t>HODNOCENÍ PLNĚNÍ VEŘEJNÉ SLUŽBY ČESKÉ TELEVIZE </a:t>
            </a:r>
          </a:p>
          <a:p>
            <a:pPr>
              <a:defRPr/>
            </a:pPr>
            <a:r>
              <a:rPr lang="cs-CZ" sz="5400" b="1" spc="-150" dirty="0">
                <a:solidFill>
                  <a:srgbClr val="FF0000"/>
                </a:solidFill>
                <a:latin typeface="+mj-lt"/>
                <a:ea typeface="Verdana" pitchFamily="34" charset="0"/>
              </a:rPr>
              <a:t>2023 </a:t>
            </a:r>
          </a:p>
        </p:txBody>
      </p:sp>
    </p:spTree>
    <p:extLst>
      <p:ext uri="{BB962C8B-B14F-4D97-AF65-F5344CB8AC3E}">
        <p14:creationId xmlns:p14="http://schemas.microsoft.com/office/powerpoint/2010/main" val="34447854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AutoShape 2"/>
          <p:cNvSpPr>
            <a:spLocks noChangeArrowheads="1"/>
          </p:cNvSpPr>
          <p:nvPr/>
        </p:nvSpPr>
        <p:spPr bwMode="auto">
          <a:xfrm>
            <a:off x="11025" y="161528"/>
            <a:ext cx="8937625"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800" b="1" dirty="0">
                <a:solidFill>
                  <a:srgbClr val="1A1F52"/>
                </a:solidFill>
                <a:latin typeface="Calibri" pitchFamily="34" charset="0"/>
                <a:cs typeface="Arial" charset="0"/>
              </a:rPr>
              <a:t>OBECNÉ METODOLOGICKÉ POZNÁMKY</a:t>
            </a: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a:t>
            </a:fld>
            <a:endParaRPr lang="cs-CZ" sz="1100" dirty="0">
              <a:solidFill>
                <a:srgbClr val="1A1F52"/>
              </a:solidFill>
              <a:latin typeface="Calibri"/>
              <a:cs typeface="Arial" charset="0"/>
            </a:endParaRPr>
          </a:p>
        </p:txBody>
      </p:sp>
      <p:sp>
        <p:nvSpPr>
          <p:cNvPr id="2" name="Obdélník 1"/>
          <p:cNvSpPr/>
          <p:nvPr/>
        </p:nvSpPr>
        <p:spPr>
          <a:xfrm>
            <a:off x="327698" y="764704"/>
            <a:ext cx="8564782" cy="5724644"/>
          </a:xfrm>
          <a:prstGeom prst="rect">
            <a:avLst/>
          </a:prstGeom>
        </p:spPr>
        <p:txBody>
          <a:bodyPr wrap="square">
            <a:spAutoFit/>
          </a:bodyPr>
          <a:lstStyle/>
          <a:p>
            <a:pPr marL="285750" indent="-285750">
              <a:spcAft>
                <a:spcPts val="600"/>
              </a:spcAft>
              <a:buFont typeface="Arial" pitchFamily="34" charset="0"/>
              <a:buChar char="•"/>
            </a:pPr>
            <a:r>
              <a:rPr lang="cs-CZ" sz="1600" dirty="0">
                <a:solidFill>
                  <a:schemeClr val="dk1"/>
                </a:solidFill>
                <a:latin typeface="Calibri" panose="020F0502020204030204" pitchFamily="34" charset="0"/>
                <a:ea typeface="MS PGothic" pitchFamily="34" charset="-128"/>
              </a:rPr>
              <a:t>Pokud není u grafů uvedeno jinak, tak průměrným týdenním zásahem (reachem) je myšlen počet diváků v populaci 15+, kteří daný týden sledovali vysílání kontinuálně alespoň 15 minut. Zdrojem dat je elektronický výzkum sledovanosti ATO - Nielsen (dříve též ATO - Nielsen Admosphere nebo ATO - Mediaresearch). Zásah je uváděn v procentech diváků.</a:t>
            </a:r>
          </a:p>
          <a:p>
            <a:pPr marL="285750" indent="-285750">
              <a:spcAft>
                <a:spcPts val="600"/>
              </a:spcAft>
              <a:buFont typeface="Arial" pitchFamily="34" charset="0"/>
              <a:buChar char="•"/>
            </a:pPr>
            <a:r>
              <a:rPr lang="cs-CZ" sz="1600" dirty="0">
                <a:solidFill>
                  <a:schemeClr val="dk1"/>
                </a:solidFill>
                <a:latin typeface="Calibri" panose="020F0502020204030204" pitchFamily="34" charset="0"/>
                <a:ea typeface="MS PGothic" pitchFamily="34" charset="-128"/>
              </a:rPr>
              <a:t>Podíl na publiku (share) je průměrem za příslušné období, založeným na vteřinových datech sledovanosti.</a:t>
            </a:r>
          </a:p>
          <a:p>
            <a:pPr marL="285750" indent="-285750">
              <a:spcAft>
                <a:spcPts val="600"/>
              </a:spcAft>
              <a:buFont typeface="Arial" pitchFamily="34" charset="0"/>
              <a:buChar char="•"/>
            </a:pPr>
            <a:r>
              <a:rPr lang="cs-CZ" sz="1600" dirty="0">
                <a:solidFill>
                  <a:schemeClr val="dk1"/>
                </a:solidFill>
                <a:latin typeface="Calibri" panose="020F0502020204030204" pitchFamily="34" charset="0"/>
                <a:ea typeface="MS PGothic" pitchFamily="34" charset="-128"/>
              </a:rPr>
              <a:t>Zdrojem diváckého hodnocení pořadů podle kritérií spokojenosti, vnímané originality a míry zaujetí je denní kontinuální výzkum – DKV ČT. Výzkum probíhá na cílové skupině diváků ve věku 15+.</a:t>
            </a:r>
          </a:p>
          <a:p>
            <a:pPr marL="285750" indent="-285750">
              <a:spcAft>
                <a:spcPts val="600"/>
              </a:spcAft>
              <a:buFont typeface="Arial" pitchFamily="34" charset="0"/>
              <a:buChar char="•"/>
            </a:pPr>
            <a:r>
              <a:rPr lang="cs-CZ" sz="1600" dirty="0">
                <a:solidFill>
                  <a:schemeClr val="dk1"/>
                </a:solidFill>
                <a:latin typeface="Calibri" panose="020F0502020204030204" pitchFamily="34" charset="0"/>
                <a:ea typeface="MS PGothic" pitchFamily="34" charset="-128"/>
              </a:rPr>
              <a:t>V přehledových tabulkách v části </a:t>
            </a:r>
            <a:r>
              <a:rPr lang="cs-CZ" sz="1600" i="1" dirty="0">
                <a:solidFill>
                  <a:schemeClr val="dk1"/>
                </a:solidFill>
                <a:latin typeface="Calibri" panose="020F0502020204030204" pitchFamily="34" charset="0"/>
                <a:ea typeface="MS PGothic" pitchFamily="34" charset="-128"/>
              </a:rPr>
              <a:t>A. Vývoj hlavních ukazatelů – RQI</a:t>
            </a:r>
            <a:r>
              <a:rPr lang="cs-CZ" sz="1600" dirty="0">
                <a:solidFill>
                  <a:schemeClr val="dk1"/>
                </a:solidFill>
                <a:latin typeface="Calibri" panose="020F0502020204030204" pitchFamily="34" charset="0"/>
                <a:ea typeface="MS PGothic" pitchFamily="34" charset="-128"/>
              </a:rPr>
              <a:t> a v tabulce „Zásah vysílání a souhlas s výroky v jednotlivých cílových skupinách“ v části </a:t>
            </a:r>
            <a:r>
              <a:rPr lang="cs-CZ" sz="1600" i="1" dirty="0">
                <a:solidFill>
                  <a:schemeClr val="dk1"/>
                </a:solidFill>
                <a:latin typeface="Calibri" panose="020F0502020204030204" pitchFamily="34" charset="0"/>
                <a:ea typeface="MS PGothic" pitchFamily="34" charset="-128"/>
              </a:rPr>
              <a:t>C – Míra uspokojování potřeb různých diváckých skupin</a:t>
            </a:r>
            <a:r>
              <a:rPr lang="cs-CZ" sz="1600" dirty="0">
                <a:solidFill>
                  <a:schemeClr val="dk1"/>
                </a:solidFill>
                <a:latin typeface="Calibri" panose="020F0502020204030204" pitchFamily="34" charset="0"/>
                <a:ea typeface="MS PGothic" pitchFamily="34" charset="-128"/>
              </a:rPr>
              <a:t> uvádíme vedle hodnoty indikátoru za rok 2023 v závorce také hodnotu stejného indikátoru zjištěnou v roce 2022 a průměr hodnot indikátoru z let 2017-2021. Stejné časové členění je použito také ve většině přehledových grafů. </a:t>
            </a:r>
          </a:p>
          <a:p>
            <a:pPr marL="285750" indent="-285750">
              <a:spcAft>
                <a:spcPts val="600"/>
              </a:spcAft>
              <a:buFont typeface="Arial" pitchFamily="34" charset="0"/>
              <a:buChar char="•"/>
            </a:pPr>
            <a:r>
              <a:rPr lang="cs-CZ" sz="1600" dirty="0">
                <a:solidFill>
                  <a:schemeClr val="dk1"/>
                </a:solidFill>
                <a:latin typeface="Calibri" panose="020F0502020204030204" pitchFamily="34" charset="0"/>
                <a:ea typeface="MS PGothic" pitchFamily="34" charset="-128"/>
              </a:rPr>
              <a:t>Výstupy z trackingu ČT jsou reprezentativní pro televizní populaci 18+. </a:t>
            </a:r>
          </a:p>
          <a:p>
            <a:pPr marL="285750" indent="-285750">
              <a:spcAft>
                <a:spcPts val="600"/>
              </a:spcAft>
              <a:buFont typeface="Arial" pitchFamily="34" charset="0"/>
              <a:buChar char="•"/>
            </a:pPr>
            <a:r>
              <a:rPr lang="cs-CZ" sz="1600" dirty="0">
                <a:solidFill>
                  <a:schemeClr val="dk1"/>
                </a:solidFill>
                <a:latin typeface="Calibri" panose="020F0502020204030204" pitchFamily="34" charset="0"/>
                <a:ea typeface="MS PGothic" pitchFamily="34" charset="-128"/>
              </a:rPr>
              <a:t>V grafech označených symbolem         jsou u položek vycházejících z trackingového výzkumu (TRA) zobrazeny koeficienty daných indikátorů na stupnici 0-100 %. Koeficient je vypočítán z průměru odpovědí na škále 1: rozhodně souhlasím až 4: rozhodně nesouhlasím. </a:t>
            </a:r>
          </a:p>
          <a:p>
            <a:pPr marL="285750" indent="-285750">
              <a:spcAft>
                <a:spcPts val="600"/>
              </a:spcAft>
              <a:buFont typeface="Arial" pitchFamily="34" charset="0"/>
              <a:buChar char="•"/>
            </a:pPr>
            <a:r>
              <a:rPr lang="cs-CZ" sz="1600" dirty="0">
                <a:solidFill>
                  <a:schemeClr val="dk1"/>
                </a:solidFill>
                <a:latin typeface="Calibri" panose="020F0502020204030204" pitchFamily="34" charset="0"/>
                <a:ea typeface="MS PGothic" pitchFamily="34" charset="-128"/>
              </a:rPr>
              <a:t>V grafech označených symbolem         jsou u položek vycházejících z trackingového výzkumu (TRA) zobrazeny prosté součty podílů odpovědí 1: rozhodně souhlasím + 2: spíše souhlasím, tzv. TOP2BOX.</a:t>
            </a:r>
          </a:p>
        </p:txBody>
      </p:sp>
      <p:sp>
        <p:nvSpPr>
          <p:cNvPr id="11" name="Zástupný symbol pro datum 7">
            <a:extLst>
              <a:ext uri="{FF2B5EF4-FFF2-40B4-BE49-F238E27FC236}">
                <a16:creationId xmlns:a16="http://schemas.microsoft.com/office/drawing/2014/main" id="{FAF5E3B3-0C1A-4F32-844F-09696D2B8C56}"/>
              </a:ext>
            </a:extLst>
          </p:cNvPr>
          <p:cNvSpPr txBox="1">
            <a:spLocks/>
          </p:cNvSpPr>
          <p:nvPr/>
        </p:nvSpPr>
        <p:spPr bwMode="auto">
          <a:xfrm>
            <a:off x="107504"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
        <p:nvSpPr>
          <p:cNvPr id="13" name="Ovál 12">
            <a:extLst>
              <a:ext uri="{FF2B5EF4-FFF2-40B4-BE49-F238E27FC236}">
                <a16:creationId xmlns:a16="http://schemas.microsoft.com/office/drawing/2014/main" id="{F0330A0D-0C54-45C1-9813-D3A00897115A}"/>
              </a:ext>
            </a:extLst>
          </p:cNvPr>
          <p:cNvSpPr/>
          <p:nvPr/>
        </p:nvSpPr>
        <p:spPr>
          <a:xfrm>
            <a:off x="3445273" y="4814086"/>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4" name="Ovál 13">
            <a:extLst>
              <a:ext uri="{FF2B5EF4-FFF2-40B4-BE49-F238E27FC236}">
                <a16:creationId xmlns:a16="http://schemas.microsoft.com/office/drawing/2014/main" id="{966FB65D-CF8C-4C3A-B536-7723CED7E0CA}"/>
              </a:ext>
            </a:extLst>
          </p:cNvPr>
          <p:cNvSpPr/>
          <p:nvPr/>
        </p:nvSpPr>
        <p:spPr>
          <a:xfrm>
            <a:off x="3436806" y="5652781"/>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S</a:t>
            </a:r>
            <a:endParaRPr lang="en-GB" b="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11635258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1" name="AutoShape 2">
            <a:extLst>
              <a:ext uri="{FF2B5EF4-FFF2-40B4-BE49-F238E27FC236}">
                <a16:creationId xmlns:a16="http://schemas.microsoft.com/office/drawing/2014/main" id="{A62C8FCF-9402-406C-9C3E-B9D3AFE7060B}"/>
              </a:ext>
            </a:extLst>
          </p:cNvPr>
          <p:cNvSpPr>
            <a:spLocks noChangeArrowheads="1"/>
          </p:cNvSpPr>
          <p:nvPr/>
        </p:nvSpPr>
        <p:spPr bwMode="auto">
          <a:xfrm>
            <a:off x="103186" y="429071"/>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PŘEHLED A SLEDOVANOST SPORTOVNÍCH POŘADŮ</a:t>
            </a:r>
          </a:p>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ZAMĚŘENÝCH NA MLÁDEŽ A JUNIORY</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ATO – Nielsen, PEM-D, živá v TV +TS0-3, CS 4+</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4 – </a:t>
            </a:r>
            <a:r>
              <a:rPr kumimoji="0" lang="pl-PL" sz="1400" b="1" i="0" u="none" strike="noStrike" kern="1200" cap="none" spc="0" normalizeH="0" baseline="0" noProof="0" dirty="0">
                <a:ln>
                  <a:noFill/>
                </a:ln>
                <a:solidFill>
                  <a:srgbClr val="1A1F52"/>
                </a:solidFill>
                <a:effectLst/>
                <a:uLnTx/>
                <a:uFillTx/>
                <a:latin typeface="Calibri" pitchFamily="34" charset="0"/>
                <a:ea typeface="+mn-ea"/>
                <a:cs typeface="Arial" charset="0"/>
              </a:rPr>
              <a:t>Podpora sportu</a:t>
            </a:r>
          </a:p>
        </p:txBody>
      </p:sp>
      <p:graphicFrame>
        <p:nvGraphicFramePr>
          <p:cNvPr id="17" name="Tabulka 16">
            <a:extLst>
              <a:ext uri="{FF2B5EF4-FFF2-40B4-BE49-F238E27FC236}">
                <a16:creationId xmlns:a16="http://schemas.microsoft.com/office/drawing/2014/main" id="{91648A7F-33D5-48C8-9544-AEF854049625}"/>
              </a:ext>
            </a:extLst>
          </p:cNvPr>
          <p:cNvGraphicFramePr>
            <a:graphicFrameLocks noGrp="1"/>
          </p:cNvGraphicFramePr>
          <p:nvPr/>
        </p:nvGraphicFramePr>
        <p:xfrm>
          <a:off x="360362" y="1484784"/>
          <a:ext cx="8423275" cy="4944136"/>
        </p:xfrm>
        <a:graphic>
          <a:graphicData uri="http://schemas.openxmlformats.org/drawingml/2006/table">
            <a:tbl>
              <a:tblPr firstRow="1" bandRow="1">
                <a:tableStyleId>{5202B0CA-FC54-4496-8BCA-5EF66A818D29}</a:tableStyleId>
              </a:tblPr>
              <a:tblGrid>
                <a:gridCol w="356356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20080">
                  <a:extLst>
                    <a:ext uri="{9D8B030D-6E8A-4147-A177-3AD203B41FA5}">
                      <a16:colId xmlns:a16="http://schemas.microsoft.com/office/drawing/2014/main" val="3429543938"/>
                    </a:ext>
                  </a:extLst>
                </a:gridCol>
                <a:gridCol w="720080">
                  <a:extLst>
                    <a:ext uri="{9D8B030D-6E8A-4147-A177-3AD203B41FA5}">
                      <a16:colId xmlns:a16="http://schemas.microsoft.com/office/drawing/2014/main" val="106926034"/>
                    </a:ext>
                  </a:extLst>
                </a:gridCol>
                <a:gridCol w="751141">
                  <a:extLst>
                    <a:ext uri="{9D8B030D-6E8A-4147-A177-3AD203B41FA5}">
                      <a16:colId xmlns:a16="http://schemas.microsoft.com/office/drawing/2014/main" val="1556592085"/>
                    </a:ext>
                  </a:extLst>
                </a:gridCol>
                <a:gridCol w="940217">
                  <a:extLst>
                    <a:ext uri="{9D8B030D-6E8A-4147-A177-3AD203B41FA5}">
                      <a16:colId xmlns:a16="http://schemas.microsoft.com/office/drawing/2014/main" val="2922508515"/>
                    </a:ext>
                  </a:extLst>
                </a:gridCol>
              </a:tblGrid>
              <a:tr h="602704">
                <a:tc>
                  <a:txBody>
                    <a:bodyPr/>
                    <a:lstStyle/>
                    <a:p>
                      <a:pPr marL="0" algn="l" defTabSz="914400" rtl="0" eaLnBrk="1" latinLnBrk="0" hangingPunct="1"/>
                      <a:r>
                        <a:rPr lang="cs-CZ" sz="1300" b="1" kern="1200" noProof="0" dirty="0">
                          <a:solidFill>
                            <a:schemeClr val="lt1"/>
                          </a:solidFill>
                          <a:latin typeface="+mn-lt"/>
                          <a:ea typeface="+mn-ea"/>
                          <a:cs typeface="+mn-cs"/>
                        </a:rPr>
                        <a:t>Akce/Přenos/Pořad</a:t>
                      </a:r>
                    </a:p>
                  </a:txBody>
                  <a:tcPr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Počet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Sledovanost</a:t>
                      </a: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Podíl na publiku</a:t>
                      </a:r>
                    </a:p>
                    <a:p>
                      <a:pPr marL="0" algn="ctr" defTabSz="914400" rtl="0" eaLnBrk="1" fontAlgn="b" latinLnBrk="0" hangingPunct="1"/>
                      <a:r>
                        <a:rPr lang="cs-CZ" sz="13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Zásah</a:t>
                      </a:r>
                      <a:endParaRPr lang="cs-CZ" sz="1050" b="1" kern="1200" dirty="0">
                        <a:solidFill>
                          <a:schemeClr val="lt1"/>
                        </a:solidFill>
                        <a:latin typeface="+mn-lt"/>
                        <a:ea typeface="+mn-ea"/>
                        <a:cs typeface="+mn-cs"/>
                      </a:endParaRP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online </a:t>
                      </a:r>
                    </a:p>
                    <a:p>
                      <a:pPr marL="0" algn="ctr" defTabSz="914400" rtl="0" eaLnBrk="1" fontAlgn="b" latinLnBrk="0" hangingPunct="1"/>
                      <a:r>
                        <a:rPr lang="cs-CZ" sz="13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300" b="1" kern="1200" dirty="0">
                          <a:solidFill>
                            <a:schemeClr val="lt1"/>
                          </a:solidFill>
                          <a:latin typeface="+mn-lt"/>
                          <a:ea typeface="+mn-ea"/>
                          <a:cs typeface="+mn-cs"/>
                        </a:rPr>
                        <a:t>Sledovanost</a:t>
                      </a:r>
                    </a:p>
                    <a:p>
                      <a:pPr marL="0" algn="ctr" defTabSz="914400" rtl="0" eaLnBrk="1" fontAlgn="ctr" latinLnBrk="0" hangingPunct="1"/>
                      <a:r>
                        <a:rPr lang="cs-CZ" sz="13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180893">
                <a:tc>
                  <a:txBody>
                    <a:bodyPr/>
                    <a:lstStyle/>
                    <a:p>
                      <a:pPr algn="l" fontAlgn="b"/>
                      <a:r>
                        <a:rPr lang="pl-PL" sz="1050" b="1" i="0" u="none" strike="noStrike" dirty="0">
                          <a:solidFill>
                            <a:srgbClr val="000000"/>
                          </a:solidFill>
                          <a:effectLst/>
                          <a:latin typeface="Calibri" panose="020F0502020204030204" pitchFamily="34" charset="0"/>
                        </a:rPr>
                        <a:t> MS v hokeji U20 2023 Kanada *</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cs-CZ" sz="1050" b="1" i="0" u="none" strike="noStrike" dirty="0">
                          <a:solidFill>
                            <a:srgbClr val="000000"/>
                          </a:solidFill>
                          <a:effectLst/>
                          <a:latin typeface="Calibri" panose="020F0502020204030204" pitchFamily="34" charset="0"/>
                        </a:rPr>
                        <a:t>377</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15,56</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2 400</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22</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399</a:t>
                      </a:r>
                    </a:p>
                  </a:txBody>
                  <a:tcPr marL="9525" marR="360000" marT="9525" marB="0" anchor="b"/>
                </a:tc>
                <a:extLst>
                  <a:ext uri="{0D108BD9-81ED-4DB2-BD59-A6C34878D82A}">
                    <a16:rowId xmlns:a16="http://schemas.microsoft.com/office/drawing/2014/main" val="10001"/>
                  </a:ext>
                </a:extLst>
              </a:tr>
              <a:tr h="180893">
                <a:tc>
                  <a:txBody>
                    <a:bodyPr/>
                    <a:lstStyle/>
                    <a:p>
                      <a:pPr algn="l" fontAlgn="b"/>
                      <a:r>
                        <a:rPr lang="cs-CZ" sz="1050" b="1" i="0" u="none" strike="noStrike" dirty="0">
                          <a:solidFill>
                            <a:srgbClr val="000000"/>
                          </a:solidFill>
                          <a:effectLst/>
                          <a:latin typeface="Calibri" panose="020F0502020204030204" pitchFamily="34" charset="0"/>
                        </a:rPr>
                        <a:t> Kvalifikace na ME ve fotbale U21</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105</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3,88</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653</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2</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108</a:t>
                      </a:r>
                    </a:p>
                  </a:txBody>
                  <a:tcPr marL="9525" marR="360000" marT="9525" marB="0" anchor="b"/>
                </a:tc>
                <a:extLst>
                  <a:ext uri="{0D108BD9-81ED-4DB2-BD59-A6C34878D82A}">
                    <a16:rowId xmlns:a16="http://schemas.microsoft.com/office/drawing/2014/main" val="10002"/>
                  </a:ext>
                </a:extLst>
              </a:tr>
              <a:tr h="180893">
                <a:tc>
                  <a:txBody>
                    <a:bodyPr/>
                    <a:lstStyle/>
                    <a:p>
                      <a:pPr algn="l" fontAlgn="b"/>
                      <a:r>
                        <a:rPr lang="cs-CZ" sz="1050" b="1" i="0" u="none" strike="noStrike" dirty="0">
                          <a:solidFill>
                            <a:srgbClr val="000000"/>
                          </a:solidFill>
                          <a:effectLst/>
                          <a:latin typeface="Calibri" panose="020F0502020204030204" pitchFamily="34" charset="0"/>
                        </a:rPr>
                        <a:t> </a:t>
                      </a:r>
                      <a:r>
                        <a:rPr lang="es-ES" sz="1050" b="1" i="0" u="none" strike="noStrike" dirty="0">
                          <a:solidFill>
                            <a:srgbClr val="000000"/>
                          </a:solidFill>
                          <a:effectLst/>
                          <a:latin typeface="Calibri" panose="020F0502020204030204" pitchFamily="34" charset="0"/>
                        </a:rPr>
                        <a:t>ME ve fotbale U21 2023</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18</a:t>
                      </a:r>
                    </a:p>
                  </a:txBody>
                  <a:tcPr marL="9525" marR="9525" marT="9525" marB="0" anchor="b"/>
                </a:tc>
                <a:tc>
                  <a:txBody>
                    <a:bodyPr/>
                    <a:lstStyle/>
                    <a:p>
                      <a:pPr algn="r" fontAlgn="b"/>
                      <a:r>
                        <a:rPr lang="cs-CZ" sz="1050" b="1" i="0" u="none" strike="noStrike" dirty="0">
                          <a:solidFill>
                            <a:srgbClr val="000000"/>
                          </a:solidFill>
                          <a:effectLst/>
                          <a:latin typeface="Calibri" panose="020F0502020204030204" pitchFamily="34" charset="0"/>
                        </a:rPr>
                        <a:t>93</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3,97</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1 423</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3</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96</a:t>
                      </a:r>
                    </a:p>
                  </a:txBody>
                  <a:tcPr marL="9525" marR="360000" marT="9525" marB="0" anchor="b"/>
                </a:tc>
                <a:extLst>
                  <a:ext uri="{0D108BD9-81ED-4DB2-BD59-A6C34878D82A}">
                    <a16:rowId xmlns:a16="http://schemas.microsoft.com/office/drawing/2014/main" val="9543939"/>
                  </a:ext>
                </a:extLst>
              </a:tr>
              <a:tr h="180893">
                <a:tc>
                  <a:txBody>
                    <a:bodyPr/>
                    <a:lstStyle/>
                    <a:p>
                      <a:pPr algn="l" fontAlgn="b"/>
                      <a:r>
                        <a:rPr lang="cs-CZ" sz="1050" b="1" i="0" u="none" strike="noStrike" dirty="0">
                          <a:solidFill>
                            <a:srgbClr val="000000"/>
                          </a:solidFill>
                          <a:effectLst/>
                          <a:latin typeface="Calibri" panose="020F0502020204030204" pitchFamily="34" charset="0"/>
                        </a:rPr>
                        <a:t> MS v hokeji U18 2023</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cs-CZ" sz="1050" b="1" i="0" u="none" strike="noStrike" dirty="0">
                          <a:solidFill>
                            <a:srgbClr val="000000"/>
                          </a:solidFill>
                          <a:effectLst/>
                          <a:latin typeface="Calibri" panose="020F0502020204030204" pitchFamily="34" charset="0"/>
                        </a:rPr>
                        <a:t>80</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2,70</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854</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3</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83</a:t>
                      </a:r>
                    </a:p>
                  </a:txBody>
                  <a:tcPr marL="9525" marR="360000" marT="9525" marB="0" anchor="b"/>
                </a:tc>
                <a:extLst>
                  <a:ext uri="{0D108BD9-81ED-4DB2-BD59-A6C34878D82A}">
                    <a16:rowId xmlns:a16="http://schemas.microsoft.com/office/drawing/2014/main" val="3781785074"/>
                  </a:ext>
                </a:extLst>
              </a:tr>
              <a:tr h="180893">
                <a:tc>
                  <a:txBody>
                    <a:bodyPr/>
                    <a:lstStyle/>
                    <a:p>
                      <a:pPr algn="l" fontAlgn="b"/>
                      <a:r>
                        <a:rPr lang="cs-CZ" sz="1050" b="1" i="0" u="none" strike="noStrike" dirty="0">
                          <a:solidFill>
                            <a:srgbClr val="000000"/>
                          </a:solidFill>
                          <a:effectLst/>
                          <a:latin typeface="Calibri" panose="020F0502020204030204" pitchFamily="34" charset="0"/>
                        </a:rPr>
                        <a:t> Světové dny mládeže v Lisabonu</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69</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3,90</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155</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69</a:t>
                      </a:r>
                    </a:p>
                  </a:txBody>
                  <a:tcPr marL="9525" marR="360000" marT="9525" marB="0" anchor="b"/>
                </a:tc>
                <a:extLst>
                  <a:ext uri="{0D108BD9-81ED-4DB2-BD59-A6C34878D82A}">
                    <a16:rowId xmlns:a16="http://schemas.microsoft.com/office/drawing/2014/main" val="4074333033"/>
                  </a:ext>
                </a:extLst>
              </a:tr>
              <a:tr h="180893">
                <a:tc>
                  <a:txBody>
                    <a:bodyPr/>
                    <a:lstStyle/>
                    <a:p>
                      <a:pPr algn="l" fontAlgn="b"/>
                      <a:r>
                        <a:rPr lang="cs-CZ" sz="1050" b="1" i="0" u="none" strike="noStrike" dirty="0">
                          <a:solidFill>
                            <a:srgbClr val="000000"/>
                          </a:solidFill>
                          <a:effectLst/>
                          <a:latin typeface="Calibri" panose="020F0502020204030204" pitchFamily="34" charset="0"/>
                        </a:rPr>
                        <a:t> </a:t>
                      </a:r>
                      <a:r>
                        <a:rPr lang="es-ES" sz="1050" b="1" i="0" u="none" strike="noStrike" dirty="0">
                          <a:solidFill>
                            <a:srgbClr val="000000"/>
                          </a:solidFill>
                          <a:effectLst/>
                          <a:latin typeface="Calibri" panose="020F0502020204030204" pitchFamily="34" charset="0"/>
                        </a:rPr>
                        <a:t>Přátelské utkání U21 ve fotbale</a:t>
                      </a:r>
                    </a:p>
                  </a:txBody>
                  <a:tcPr marL="9525" marR="9525" marT="9525" marB="0" anchor="b"/>
                </a:tc>
                <a:tc>
                  <a:txBody>
                    <a:bodyPr/>
                    <a:lstStyle/>
                    <a:p>
                      <a:pPr algn="ctr" fontAlgn="b"/>
                      <a:r>
                        <a:rPr lang="cs-CZ" sz="1050" b="1" i="0" u="none" strike="noStrike" dirty="0">
                          <a:solidFill>
                            <a:srgbClr val="000000"/>
                          </a:solidFill>
                          <a:effectLst/>
                          <a:latin typeface="Calibri" panose="020F0502020204030204" pitchFamily="34" charset="0"/>
                        </a:rPr>
                        <a:t>3</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59</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2,49</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393</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60</a:t>
                      </a:r>
                    </a:p>
                  </a:txBody>
                  <a:tcPr marL="9525" marR="360000" marT="9525" marB="0" anchor="b"/>
                </a:tc>
                <a:extLst>
                  <a:ext uri="{0D108BD9-81ED-4DB2-BD59-A6C34878D82A}">
                    <a16:rowId xmlns:a16="http://schemas.microsoft.com/office/drawing/2014/main" val="1912919079"/>
                  </a:ext>
                </a:extLst>
              </a:tr>
              <a:tr h="180893">
                <a:tc>
                  <a:txBody>
                    <a:bodyPr/>
                    <a:lstStyle/>
                    <a:p>
                      <a:pPr algn="l" fontAlgn="b"/>
                      <a:r>
                        <a:rPr lang="cs-CZ" sz="1050" b="1" i="0" u="none" strike="noStrike" dirty="0">
                          <a:solidFill>
                            <a:srgbClr val="000000"/>
                          </a:solidFill>
                          <a:effectLst/>
                          <a:latin typeface="Calibri" panose="020F0502020204030204" pitchFamily="34" charset="0"/>
                        </a:rPr>
                        <a:t> Biatlon: MS Juniorů 2023 Kazachstán</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cs-CZ" sz="1050" b="1" i="0" u="none" strike="noStrike" dirty="0">
                          <a:solidFill>
                            <a:srgbClr val="000000"/>
                          </a:solidFill>
                          <a:effectLst/>
                          <a:latin typeface="Calibri" panose="020F0502020204030204" pitchFamily="34" charset="0"/>
                        </a:rPr>
                        <a:t>56</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4,90</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416</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57</a:t>
                      </a:r>
                    </a:p>
                  </a:txBody>
                  <a:tcPr marL="9525" marR="360000" marT="9525" marB="0" anchor="b"/>
                </a:tc>
                <a:extLst>
                  <a:ext uri="{0D108BD9-81ED-4DB2-BD59-A6C34878D82A}">
                    <a16:rowId xmlns:a16="http://schemas.microsoft.com/office/drawing/2014/main" val="2758869314"/>
                  </a:ext>
                </a:extLst>
              </a:tr>
              <a:tr h="180893">
                <a:tc>
                  <a:txBody>
                    <a:bodyPr/>
                    <a:lstStyle/>
                    <a:p>
                      <a:pPr algn="l" fontAlgn="b"/>
                      <a:r>
                        <a:rPr lang="cs-CZ" sz="1050" b="1" i="0" u="none" strike="noStrike" dirty="0">
                          <a:solidFill>
                            <a:srgbClr val="000000"/>
                          </a:solidFill>
                          <a:effectLst/>
                          <a:latin typeface="Calibri" panose="020F0502020204030204" pitchFamily="34" charset="0"/>
                        </a:rPr>
                        <a:t> Vodní slalom: MS juniorů U23 Polsko</a:t>
                      </a:r>
                    </a:p>
                  </a:txBody>
                  <a:tcPr marL="9525" marR="9525" marT="9525" marB="0" anchor="b"/>
                </a:tc>
                <a:tc>
                  <a:txBody>
                    <a:bodyPr/>
                    <a:lstStyle/>
                    <a:p>
                      <a:pPr algn="ctr" fontAlgn="b"/>
                      <a:r>
                        <a:rPr lang="cs-CZ" sz="1050" b="1"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52</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3,60</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102</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52</a:t>
                      </a:r>
                    </a:p>
                  </a:txBody>
                  <a:tcPr marL="9525" marR="360000" marT="9525" marB="0" anchor="b"/>
                </a:tc>
                <a:extLst>
                  <a:ext uri="{0D108BD9-81ED-4DB2-BD59-A6C34878D82A}">
                    <a16:rowId xmlns:a16="http://schemas.microsoft.com/office/drawing/2014/main" val="3684829408"/>
                  </a:ext>
                </a:extLst>
              </a:tr>
              <a:tr h="180893">
                <a:tc>
                  <a:txBody>
                    <a:bodyPr/>
                    <a:lstStyle/>
                    <a:p>
                      <a:pPr algn="l" fontAlgn="b"/>
                      <a:r>
                        <a:rPr lang="cs-CZ" sz="1050" b="1" i="0" u="none" strike="noStrike" dirty="0">
                          <a:solidFill>
                            <a:srgbClr val="000000"/>
                          </a:solidFill>
                          <a:effectLst/>
                          <a:latin typeface="Calibri" panose="020F0502020204030204" pitchFamily="34" charset="0"/>
                        </a:rPr>
                        <a:t> </a:t>
                      </a:r>
                      <a:r>
                        <a:rPr lang="es-ES" sz="1050" b="1" i="0" u="none" strike="noStrike" dirty="0">
                          <a:solidFill>
                            <a:srgbClr val="000000"/>
                          </a:solidFill>
                          <a:effectLst/>
                          <a:latin typeface="Calibri" panose="020F0502020204030204" pitchFamily="34" charset="0"/>
                        </a:rPr>
                        <a:t>ME ve fotbale žen U19 2023</a:t>
                      </a:r>
                    </a:p>
                  </a:txBody>
                  <a:tcPr marL="9525" marR="9525" marT="9525" marB="0" anchor="b"/>
                </a:tc>
                <a:tc>
                  <a:txBody>
                    <a:bodyPr/>
                    <a:lstStyle/>
                    <a:p>
                      <a:pPr algn="ctr" fontAlgn="b"/>
                      <a:r>
                        <a:rPr lang="cs-CZ" sz="1050" b="1" i="0" u="none" strike="noStrike" dirty="0">
                          <a:solidFill>
                            <a:srgbClr val="000000"/>
                          </a:solidFill>
                          <a:effectLst/>
                          <a:latin typeface="Calibri" panose="020F0502020204030204" pitchFamily="34" charset="0"/>
                        </a:rPr>
                        <a:t>4</a:t>
                      </a:r>
                    </a:p>
                  </a:txBody>
                  <a:tcPr marL="9525" marR="9525" marT="9525" marB="0" anchor="b"/>
                </a:tc>
                <a:tc>
                  <a:txBody>
                    <a:bodyPr/>
                    <a:lstStyle/>
                    <a:p>
                      <a:pPr algn="r" fontAlgn="b"/>
                      <a:r>
                        <a:rPr lang="cs-CZ" sz="1050" b="1" i="0" u="none" strike="noStrike" dirty="0">
                          <a:solidFill>
                            <a:srgbClr val="000000"/>
                          </a:solidFill>
                          <a:effectLst/>
                          <a:latin typeface="Calibri" panose="020F0502020204030204" pitchFamily="34" charset="0"/>
                        </a:rPr>
                        <a:t>48</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2,08</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562</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49</a:t>
                      </a:r>
                    </a:p>
                  </a:txBody>
                  <a:tcPr marL="9525" marR="360000" marT="9525" marB="0" anchor="b"/>
                </a:tc>
                <a:extLst>
                  <a:ext uri="{0D108BD9-81ED-4DB2-BD59-A6C34878D82A}">
                    <a16:rowId xmlns:a16="http://schemas.microsoft.com/office/drawing/2014/main" val="4168068237"/>
                  </a:ext>
                </a:extLst>
              </a:tr>
              <a:tr h="180893">
                <a:tc>
                  <a:txBody>
                    <a:bodyPr/>
                    <a:lstStyle/>
                    <a:p>
                      <a:pPr algn="l" fontAlgn="b"/>
                      <a:r>
                        <a:rPr lang="cs-CZ" sz="1050" b="1" i="0" u="none" strike="noStrike" dirty="0">
                          <a:solidFill>
                            <a:srgbClr val="000000"/>
                          </a:solidFill>
                          <a:effectLst/>
                          <a:latin typeface="Calibri" panose="020F0502020204030204" pitchFamily="34" charset="0"/>
                        </a:rPr>
                        <a:t> ME juniorek U18 v softballu: Česko – Itálie</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36</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1,99</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143</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37</a:t>
                      </a:r>
                    </a:p>
                  </a:txBody>
                  <a:tcPr marL="9525" marR="360000" marT="9525" marB="0" anchor="b"/>
                </a:tc>
                <a:extLst>
                  <a:ext uri="{0D108BD9-81ED-4DB2-BD59-A6C34878D82A}">
                    <a16:rowId xmlns:a16="http://schemas.microsoft.com/office/drawing/2014/main" val="3831695896"/>
                  </a:ext>
                </a:extLst>
              </a:tr>
              <a:tr h="180893">
                <a:tc>
                  <a:txBody>
                    <a:bodyPr/>
                    <a:lstStyle/>
                    <a:p>
                      <a:pPr algn="l" fontAlgn="b"/>
                      <a:r>
                        <a:rPr lang="cs-CZ" sz="1050" b="1" i="0" u="none" strike="noStrike" dirty="0">
                          <a:solidFill>
                            <a:srgbClr val="000000"/>
                          </a:solidFill>
                          <a:effectLst/>
                          <a:latin typeface="Calibri" panose="020F0502020204030204" pitchFamily="34" charset="0"/>
                        </a:rPr>
                        <a:t> </a:t>
                      </a:r>
                      <a:r>
                        <a:rPr lang="es-ES" sz="1050" b="1" i="0" u="none" strike="noStrike" dirty="0">
                          <a:solidFill>
                            <a:srgbClr val="000000"/>
                          </a:solidFill>
                          <a:effectLst/>
                          <a:latin typeface="Calibri" panose="020F0502020204030204" pitchFamily="34" charset="0"/>
                        </a:rPr>
                        <a:t>ME ve fotbale U19 2023</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30</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1,25</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278</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30</a:t>
                      </a:r>
                    </a:p>
                  </a:txBody>
                  <a:tcPr marL="9525" marR="360000" marT="9525" marB="0" anchor="b"/>
                </a:tc>
                <a:extLst>
                  <a:ext uri="{0D108BD9-81ED-4DB2-BD59-A6C34878D82A}">
                    <a16:rowId xmlns:a16="http://schemas.microsoft.com/office/drawing/2014/main" val="2519225879"/>
                  </a:ext>
                </a:extLst>
              </a:tr>
              <a:tr h="180893">
                <a:tc>
                  <a:txBody>
                    <a:bodyPr/>
                    <a:lstStyle/>
                    <a:p>
                      <a:pPr algn="l" fontAlgn="b"/>
                      <a:r>
                        <a:rPr lang="cs-CZ" sz="1050" b="1" i="0" u="none" strike="noStrike" dirty="0">
                          <a:solidFill>
                            <a:srgbClr val="000000"/>
                          </a:solidFill>
                          <a:effectLst/>
                          <a:latin typeface="Calibri" panose="020F0502020204030204" pitchFamily="34" charset="0"/>
                        </a:rPr>
                        <a:t> </a:t>
                      </a:r>
                      <a:r>
                        <a:rPr lang="es-ES" sz="1050" b="1" i="0" u="none" strike="noStrike" dirty="0">
                          <a:solidFill>
                            <a:srgbClr val="000000"/>
                          </a:solidFill>
                          <a:effectLst/>
                          <a:latin typeface="Calibri" panose="020F0502020204030204" pitchFamily="34" charset="0"/>
                        </a:rPr>
                        <a:t>ME ve fotbale mužů U17 2023 Indonésie</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cs-CZ" sz="1050" b="1" i="0" u="none" strike="noStrike" dirty="0">
                          <a:solidFill>
                            <a:srgbClr val="000000"/>
                          </a:solidFill>
                          <a:effectLst/>
                          <a:latin typeface="Calibri" panose="020F0502020204030204" pitchFamily="34" charset="0"/>
                        </a:rPr>
                        <a:t>24</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2,02</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207</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25</a:t>
                      </a:r>
                    </a:p>
                  </a:txBody>
                  <a:tcPr marL="9525" marR="360000" marT="9525" marB="0" anchor="b"/>
                </a:tc>
                <a:extLst>
                  <a:ext uri="{0D108BD9-81ED-4DB2-BD59-A6C34878D82A}">
                    <a16:rowId xmlns:a16="http://schemas.microsoft.com/office/drawing/2014/main" val="2573498802"/>
                  </a:ext>
                </a:extLst>
              </a:tr>
              <a:tr h="180893">
                <a:tc>
                  <a:txBody>
                    <a:bodyPr/>
                    <a:lstStyle/>
                    <a:p>
                      <a:pPr algn="l" fontAlgn="b"/>
                      <a:r>
                        <a:rPr lang="cs-CZ" sz="1050" b="1" i="0" u="none" strike="noStrike" dirty="0">
                          <a:solidFill>
                            <a:srgbClr val="000000"/>
                          </a:solidFill>
                          <a:effectLst/>
                          <a:latin typeface="Calibri" panose="020F0502020204030204" pitchFamily="34" charset="0"/>
                        </a:rPr>
                        <a:t> Nohejbal: MS U21 Česko</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24</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1,23</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55</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24</a:t>
                      </a:r>
                    </a:p>
                  </a:txBody>
                  <a:tcPr marL="9525" marR="360000" marT="9525" marB="0" anchor="b"/>
                </a:tc>
                <a:extLst>
                  <a:ext uri="{0D108BD9-81ED-4DB2-BD59-A6C34878D82A}">
                    <a16:rowId xmlns:a16="http://schemas.microsoft.com/office/drawing/2014/main" val="2491553799"/>
                  </a:ext>
                </a:extLst>
              </a:tr>
              <a:tr h="180893">
                <a:tc>
                  <a:txBody>
                    <a:bodyPr/>
                    <a:lstStyle/>
                    <a:p>
                      <a:pPr algn="l" fontAlgn="b"/>
                      <a:r>
                        <a:rPr lang="cs-CZ" sz="1050" b="1" i="0" u="none" strike="noStrike" dirty="0">
                          <a:solidFill>
                            <a:srgbClr val="000000"/>
                          </a:solidFill>
                          <a:effectLst/>
                          <a:latin typeface="Calibri" panose="020F0502020204030204" pitchFamily="34" charset="0"/>
                        </a:rPr>
                        <a:t> Fotbal: </a:t>
                      </a:r>
                      <a:r>
                        <a:rPr lang="cs-CZ" sz="1050" b="1" i="0" u="none" strike="noStrike" dirty="0" err="1">
                          <a:solidFill>
                            <a:srgbClr val="000000"/>
                          </a:solidFill>
                          <a:effectLst/>
                          <a:latin typeface="Calibri" panose="020F0502020204030204" pitchFamily="34" charset="0"/>
                        </a:rPr>
                        <a:t>Planeo</a:t>
                      </a:r>
                      <a:r>
                        <a:rPr lang="cs-CZ" sz="1050" b="1" i="0" u="none" strike="noStrike" dirty="0">
                          <a:solidFill>
                            <a:srgbClr val="000000"/>
                          </a:solidFill>
                          <a:effectLst/>
                          <a:latin typeface="Calibri" panose="020F0502020204030204" pitchFamily="34" charset="0"/>
                        </a:rPr>
                        <a:t> Cup Pohár mládeže 2023</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13</a:t>
                      </a:r>
                    </a:p>
                  </a:txBody>
                  <a:tcPr marL="9525" marR="9525" marT="9525" marB="0" anchor="b"/>
                </a:tc>
                <a:tc>
                  <a:txBody>
                    <a:bodyPr/>
                    <a:lstStyle/>
                    <a:p>
                      <a:pPr algn="r" fontAlgn="b"/>
                      <a:r>
                        <a:rPr lang="cs-CZ" sz="1050" b="1" i="0" u="none" strike="noStrike" dirty="0">
                          <a:solidFill>
                            <a:srgbClr val="000000"/>
                          </a:solidFill>
                          <a:effectLst/>
                          <a:latin typeface="Calibri" panose="020F0502020204030204" pitchFamily="34" charset="0"/>
                        </a:rPr>
                        <a:t>21</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2,21</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261</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22</a:t>
                      </a:r>
                    </a:p>
                  </a:txBody>
                  <a:tcPr marL="9525" marR="360000" marT="9525" marB="0" anchor="b"/>
                </a:tc>
                <a:extLst>
                  <a:ext uri="{0D108BD9-81ED-4DB2-BD59-A6C34878D82A}">
                    <a16:rowId xmlns:a16="http://schemas.microsoft.com/office/drawing/2014/main" val="2247440331"/>
                  </a:ext>
                </a:extLst>
              </a:tr>
              <a:tr h="180893">
                <a:tc>
                  <a:txBody>
                    <a:bodyPr/>
                    <a:lstStyle/>
                    <a:p>
                      <a:pPr algn="l" fontAlgn="b"/>
                      <a:r>
                        <a:rPr lang="cs-CZ" sz="1050" b="1" i="0" u="none" strike="noStrike" dirty="0">
                          <a:solidFill>
                            <a:srgbClr val="000000"/>
                          </a:solidFill>
                          <a:effectLst/>
                          <a:latin typeface="Calibri" panose="020F0502020204030204" pitchFamily="34" charset="0"/>
                        </a:rPr>
                        <a:t> Olympiáda dětí a mládeže 2023</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61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20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1,79</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540</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21</a:t>
                      </a:r>
                    </a:p>
                  </a:txBody>
                  <a:tcPr marL="9525" marR="360000" marT="9525" marB="0" anchor="b"/>
                </a:tc>
                <a:extLst>
                  <a:ext uri="{0D108BD9-81ED-4DB2-BD59-A6C34878D82A}">
                    <a16:rowId xmlns:a16="http://schemas.microsoft.com/office/drawing/2014/main" val="3102843430"/>
                  </a:ext>
                </a:extLst>
              </a:tr>
              <a:tr h="180893">
                <a:tc>
                  <a:txBody>
                    <a:bodyPr/>
                    <a:lstStyle/>
                    <a:p>
                      <a:pPr algn="l" fontAlgn="b"/>
                      <a:r>
                        <a:rPr lang="cs-CZ" sz="1050" b="1" i="0" u="none" strike="noStrike" dirty="0">
                          <a:solidFill>
                            <a:srgbClr val="000000"/>
                          </a:solidFill>
                          <a:effectLst/>
                          <a:latin typeface="Calibri" panose="020F0502020204030204" pitchFamily="34" charset="0"/>
                        </a:rPr>
                        <a:t> </a:t>
                      </a:r>
                      <a:r>
                        <a:rPr lang="es-ES" sz="1050" b="1" i="0" u="none" strike="noStrike" dirty="0">
                          <a:solidFill>
                            <a:srgbClr val="000000"/>
                          </a:solidFill>
                          <a:effectLst/>
                          <a:latin typeface="Calibri" panose="020F0502020204030204" pitchFamily="34" charset="0"/>
                        </a:rPr>
                        <a:t>ME ve fotbale žen U17 2023 Maďarsko</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18</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0,93</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157</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18</a:t>
                      </a:r>
                    </a:p>
                  </a:txBody>
                  <a:tcPr marL="9525" marR="360000" marT="9525" marB="0" anchor="b"/>
                </a:tc>
                <a:extLst>
                  <a:ext uri="{0D108BD9-81ED-4DB2-BD59-A6C34878D82A}">
                    <a16:rowId xmlns:a16="http://schemas.microsoft.com/office/drawing/2014/main" val="1847546175"/>
                  </a:ext>
                </a:extLst>
              </a:tr>
              <a:tr h="180893">
                <a:tc>
                  <a:txBody>
                    <a:bodyPr/>
                    <a:lstStyle/>
                    <a:p>
                      <a:pPr algn="l" fontAlgn="b"/>
                      <a:r>
                        <a:rPr lang="cs-CZ" sz="1050" b="1" i="0" u="none" strike="noStrike" dirty="0">
                          <a:solidFill>
                            <a:srgbClr val="000000"/>
                          </a:solidFill>
                          <a:effectLst/>
                          <a:latin typeface="Calibri" panose="020F0502020204030204" pitchFamily="34" charset="0"/>
                        </a:rPr>
                        <a:t> </a:t>
                      </a:r>
                      <a:r>
                        <a:rPr lang="es-ES" sz="1050" b="1" i="0" u="none" strike="noStrike" dirty="0">
                          <a:solidFill>
                            <a:srgbClr val="000000"/>
                          </a:solidFill>
                          <a:effectLst/>
                          <a:latin typeface="Calibri" panose="020F0502020204030204" pitchFamily="34" charset="0"/>
                        </a:rPr>
                        <a:t>ME ve fotbale U20 2023 Argentina</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4</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17</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1,21</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223</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18</a:t>
                      </a:r>
                    </a:p>
                  </a:txBody>
                  <a:tcPr marL="9525" marR="360000" marT="9525" marB="0" anchor="b"/>
                </a:tc>
                <a:extLst>
                  <a:ext uri="{0D108BD9-81ED-4DB2-BD59-A6C34878D82A}">
                    <a16:rowId xmlns:a16="http://schemas.microsoft.com/office/drawing/2014/main" val="865620576"/>
                  </a:ext>
                </a:extLst>
              </a:tr>
              <a:tr h="180893">
                <a:tc>
                  <a:txBody>
                    <a:bodyPr/>
                    <a:lstStyle/>
                    <a:p>
                      <a:pPr algn="l" fontAlgn="b"/>
                      <a:r>
                        <a:rPr lang="cs-CZ" sz="1050" b="1" i="0" u="none" strike="noStrike" dirty="0">
                          <a:solidFill>
                            <a:srgbClr val="000000"/>
                          </a:solidFill>
                          <a:effectLst/>
                          <a:latin typeface="Calibri" panose="020F0502020204030204" pitchFamily="34" charset="0"/>
                        </a:rPr>
                        <a:t> Olympiáda dětí a mládeže 2024</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15</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0,39</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57</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15</a:t>
                      </a:r>
                    </a:p>
                  </a:txBody>
                  <a:tcPr marL="9525" marR="360000" marT="9525" marB="0" anchor="b"/>
                </a:tc>
                <a:extLst>
                  <a:ext uri="{0D108BD9-81ED-4DB2-BD59-A6C34878D82A}">
                    <a16:rowId xmlns:a16="http://schemas.microsoft.com/office/drawing/2014/main" val="3202326399"/>
                  </a:ext>
                </a:extLst>
              </a:tr>
              <a:tr h="180893">
                <a:tc>
                  <a:txBody>
                    <a:bodyPr/>
                    <a:lstStyle/>
                    <a:p>
                      <a:pPr algn="l" fontAlgn="b"/>
                      <a:r>
                        <a:rPr lang="cs-CZ" sz="1050" b="1" i="0" u="none" strike="noStrike" dirty="0">
                          <a:solidFill>
                            <a:srgbClr val="000000"/>
                          </a:solidFill>
                          <a:effectLst/>
                          <a:latin typeface="Calibri" panose="020F0502020204030204" pitchFamily="34" charset="0"/>
                        </a:rPr>
                        <a:t> Sjezd na divoké vodě: MS juniorů a U23</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11</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1,23</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17</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11</a:t>
                      </a:r>
                    </a:p>
                  </a:txBody>
                  <a:tcPr marL="9525" marR="360000" marT="9525" marB="0" anchor="b"/>
                </a:tc>
                <a:extLst>
                  <a:ext uri="{0D108BD9-81ED-4DB2-BD59-A6C34878D82A}">
                    <a16:rowId xmlns:a16="http://schemas.microsoft.com/office/drawing/2014/main" val="431592143"/>
                  </a:ext>
                </a:extLst>
              </a:tr>
              <a:tr h="180893">
                <a:tc>
                  <a:txBody>
                    <a:bodyPr/>
                    <a:lstStyle/>
                    <a:p>
                      <a:pPr algn="l" fontAlgn="b"/>
                      <a:r>
                        <a:rPr lang="cs-CZ" sz="1050" b="1" i="0" u="none" strike="noStrike" dirty="0">
                          <a:solidFill>
                            <a:srgbClr val="000000"/>
                          </a:solidFill>
                          <a:effectLst/>
                          <a:latin typeface="Calibri" panose="020F0502020204030204" pitchFamily="34" charset="0"/>
                        </a:rPr>
                        <a:t> Vodní slalom: ME juniorů ve slalomu Slovensko</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10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1,00</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18</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10</a:t>
                      </a:r>
                    </a:p>
                  </a:txBody>
                  <a:tcPr marL="9525" marR="360000" marT="9525" marB="0" anchor="b"/>
                </a:tc>
                <a:extLst>
                  <a:ext uri="{0D108BD9-81ED-4DB2-BD59-A6C34878D82A}">
                    <a16:rowId xmlns:a16="http://schemas.microsoft.com/office/drawing/2014/main" val="944039966"/>
                  </a:ext>
                </a:extLst>
              </a:tr>
              <a:tr h="180893">
                <a:tc>
                  <a:txBody>
                    <a:bodyPr/>
                    <a:lstStyle/>
                    <a:p>
                      <a:pPr algn="l" fontAlgn="b"/>
                      <a:r>
                        <a:rPr lang="cs-CZ" sz="1050" b="1" i="0" u="none" strike="noStrike" dirty="0">
                          <a:solidFill>
                            <a:srgbClr val="000000"/>
                          </a:solidFill>
                          <a:effectLst/>
                          <a:latin typeface="Calibri" panose="020F0502020204030204" pitchFamily="34" charset="0"/>
                        </a:rPr>
                        <a:t> Cyklistika: MČR mládeže</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9</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0,92</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14</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9</a:t>
                      </a:r>
                    </a:p>
                  </a:txBody>
                  <a:tcPr marL="9525" marR="360000" marT="9525" marB="0" anchor="b"/>
                </a:tc>
                <a:extLst>
                  <a:ext uri="{0D108BD9-81ED-4DB2-BD59-A6C34878D82A}">
                    <a16:rowId xmlns:a16="http://schemas.microsoft.com/office/drawing/2014/main" val="908188351"/>
                  </a:ext>
                </a:extLst>
              </a:tr>
              <a:tr h="180893">
                <a:tc>
                  <a:txBody>
                    <a:bodyPr/>
                    <a:lstStyle/>
                    <a:p>
                      <a:pPr algn="l" fontAlgn="b"/>
                      <a:r>
                        <a:rPr lang="cs-CZ" sz="1050" b="1" i="0" u="none" strike="noStrike" dirty="0">
                          <a:solidFill>
                            <a:srgbClr val="000000"/>
                          </a:solidFill>
                          <a:effectLst/>
                          <a:latin typeface="Calibri" panose="020F0502020204030204" pitchFamily="34" charset="0"/>
                        </a:rPr>
                        <a:t> Mistrovství ČR kategorie B a juniorů Black Cup</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7</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0,74</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15</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7</a:t>
                      </a:r>
                    </a:p>
                  </a:txBody>
                  <a:tcPr marL="9525" marR="360000" marT="9525" marB="0" anchor="b"/>
                </a:tc>
                <a:extLst>
                  <a:ext uri="{0D108BD9-81ED-4DB2-BD59-A6C34878D82A}">
                    <a16:rowId xmlns:a16="http://schemas.microsoft.com/office/drawing/2014/main" val="648374773"/>
                  </a:ext>
                </a:extLst>
              </a:tr>
              <a:tr h="180893">
                <a:tc>
                  <a:txBody>
                    <a:bodyPr/>
                    <a:lstStyle/>
                    <a:p>
                      <a:pPr algn="l" fontAlgn="b"/>
                      <a:r>
                        <a:rPr lang="cs-CZ" sz="1050" b="1" i="0" u="none" strike="noStrike" dirty="0">
                          <a:solidFill>
                            <a:srgbClr val="000000"/>
                          </a:solidFill>
                          <a:effectLst/>
                          <a:latin typeface="Calibri" panose="020F0502020204030204" pitchFamily="34" charset="0"/>
                        </a:rPr>
                        <a:t> Sálová cyklistika: MČR juniorů</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5</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0,72</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6</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5</a:t>
                      </a:r>
                    </a:p>
                  </a:txBody>
                  <a:tcPr marL="9525" marR="360000" marT="9525" marB="0" anchor="b"/>
                </a:tc>
                <a:extLst>
                  <a:ext uri="{0D108BD9-81ED-4DB2-BD59-A6C34878D82A}">
                    <a16:rowId xmlns:a16="http://schemas.microsoft.com/office/drawing/2014/main" val="1115253349"/>
                  </a:ext>
                </a:extLst>
              </a:tr>
              <a:tr h="180893">
                <a:tc>
                  <a:txBody>
                    <a:bodyPr/>
                    <a:lstStyle/>
                    <a:p>
                      <a:pPr algn="l" fontAlgn="b"/>
                      <a:r>
                        <a:rPr lang="cs-CZ" sz="1050" b="1" i="0" u="none" strike="noStrike" dirty="0">
                          <a:solidFill>
                            <a:srgbClr val="000000"/>
                          </a:solidFill>
                          <a:effectLst/>
                          <a:latin typeface="Calibri" panose="020F0502020204030204" pitchFamily="34" charset="0"/>
                        </a:rPr>
                        <a:t> Dráhová cyklistika: Český pohár mládeže</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3</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0,31</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5</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3</a:t>
                      </a:r>
                    </a:p>
                  </a:txBody>
                  <a:tcPr marL="9525" marR="360000" marT="9525" marB="0" anchor="b"/>
                </a:tc>
                <a:extLst>
                  <a:ext uri="{0D108BD9-81ED-4DB2-BD59-A6C34878D82A}">
                    <a16:rowId xmlns:a16="http://schemas.microsoft.com/office/drawing/2014/main" val="1356455521"/>
                  </a:ext>
                </a:extLst>
              </a:tr>
            </a:tbl>
          </a:graphicData>
        </a:graphic>
      </p:graphicFrame>
    </p:spTree>
    <p:extLst>
      <p:ext uri="{BB962C8B-B14F-4D97-AF65-F5344CB8AC3E}">
        <p14:creationId xmlns:p14="http://schemas.microsoft.com/office/powerpoint/2010/main" val="18791447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1" name="AutoShape 2">
            <a:extLst>
              <a:ext uri="{FF2B5EF4-FFF2-40B4-BE49-F238E27FC236}">
                <a16:creationId xmlns:a16="http://schemas.microsoft.com/office/drawing/2014/main" id="{A62C8FCF-9402-406C-9C3E-B9D3AFE7060B}"/>
              </a:ext>
            </a:extLst>
          </p:cNvPr>
          <p:cNvSpPr>
            <a:spLocks noChangeArrowheads="1"/>
          </p:cNvSpPr>
          <p:nvPr/>
        </p:nvSpPr>
        <p:spPr bwMode="auto">
          <a:xfrm>
            <a:off x="103187" y="426196"/>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PŘEHLED A SLEDOVANOST SPORTOVNÍCH POŘADŮ</a:t>
            </a:r>
          </a:p>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ZAMĚŘENÝCH NA HENDIKEPOVANÉ SPORTOVCE A NA SENIORY</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ATO – Nielsen, PEM-D, živá v TV +TS0-3, CS 4+</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4 – </a:t>
            </a:r>
            <a:r>
              <a:rPr kumimoji="0" lang="pl-PL" sz="1400" b="1" i="0" u="none" strike="noStrike" kern="1200" cap="none" spc="0" normalizeH="0" baseline="0" noProof="0" dirty="0">
                <a:ln>
                  <a:noFill/>
                </a:ln>
                <a:solidFill>
                  <a:srgbClr val="1A1F52"/>
                </a:solidFill>
                <a:effectLst/>
                <a:uLnTx/>
                <a:uFillTx/>
                <a:latin typeface="Calibri" pitchFamily="34" charset="0"/>
                <a:ea typeface="+mn-ea"/>
                <a:cs typeface="Arial" charset="0"/>
              </a:rPr>
              <a:t>Podpora sportu</a:t>
            </a:r>
          </a:p>
        </p:txBody>
      </p:sp>
      <p:graphicFrame>
        <p:nvGraphicFramePr>
          <p:cNvPr id="2" name="Tabulka 1">
            <a:extLst>
              <a:ext uri="{FF2B5EF4-FFF2-40B4-BE49-F238E27FC236}">
                <a16:creationId xmlns:a16="http://schemas.microsoft.com/office/drawing/2014/main" id="{92541BAA-504C-4592-B0DD-AE03564593C6}"/>
              </a:ext>
            </a:extLst>
          </p:cNvPr>
          <p:cNvGraphicFramePr>
            <a:graphicFrameLocks noGrp="1"/>
          </p:cNvGraphicFramePr>
          <p:nvPr/>
        </p:nvGraphicFramePr>
        <p:xfrm>
          <a:off x="360363" y="1591200"/>
          <a:ext cx="8423275" cy="2887432"/>
        </p:xfrm>
        <a:graphic>
          <a:graphicData uri="http://schemas.openxmlformats.org/drawingml/2006/table">
            <a:tbl>
              <a:tblPr firstRow="1" bandRow="1">
                <a:tableStyleId>{5202B0CA-FC54-4496-8BCA-5EF66A818D29}</a:tableStyleId>
              </a:tblPr>
              <a:tblGrid>
                <a:gridCol w="356356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20080">
                  <a:extLst>
                    <a:ext uri="{9D8B030D-6E8A-4147-A177-3AD203B41FA5}">
                      <a16:colId xmlns:a16="http://schemas.microsoft.com/office/drawing/2014/main" val="3429543938"/>
                    </a:ext>
                  </a:extLst>
                </a:gridCol>
                <a:gridCol w="720080">
                  <a:extLst>
                    <a:ext uri="{9D8B030D-6E8A-4147-A177-3AD203B41FA5}">
                      <a16:colId xmlns:a16="http://schemas.microsoft.com/office/drawing/2014/main" val="106926034"/>
                    </a:ext>
                  </a:extLst>
                </a:gridCol>
                <a:gridCol w="751141">
                  <a:extLst>
                    <a:ext uri="{9D8B030D-6E8A-4147-A177-3AD203B41FA5}">
                      <a16:colId xmlns:a16="http://schemas.microsoft.com/office/drawing/2014/main" val="1556592085"/>
                    </a:ext>
                  </a:extLst>
                </a:gridCol>
                <a:gridCol w="940217">
                  <a:extLst>
                    <a:ext uri="{9D8B030D-6E8A-4147-A177-3AD203B41FA5}">
                      <a16:colId xmlns:a16="http://schemas.microsoft.com/office/drawing/2014/main" val="2922508515"/>
                    </a:ext>
                  </a:extLst>
                </a:gridCol>
              </a:tblGrid>
              <a:tr h="691833">
                <a:tc>
                  <a:txBody>
                    <a:bodyPr/>
                    <a:lstStyle/>
                    <a:p>
                      <a:pPr marL="0" algn="l" defTabSz="914400" rtl="0" eaLnBrk="1" latinLnBrk="0" hangingPunct="1"/>
                      <a:r>
                        <a:rPr lang="cs-CZ" sz="1300" b="1" kern="1200" noProof="0" dirty="0">
                          <a:solidFill>
                            <a:schemeClr val="lt1"/>
                          </a:solidFill>
                          <a:latin typeface="+mn-lt"/>
                          <a:ea typeface="+mn-ea"/>
                          <a:cs typeface="+mn-cs"/>
                        </a:rPr>
                        <a:t>Akce/Přenos/Pořad</a:t>
                      </a:r>
                    </a:p>
                  </a:txBody>
                  <a:tcPr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Počet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Sledovanost</a:t>
                      </a: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Podíl na publiku</a:t>
                      </a:r>
                    </a:p>
                    <a:p>
                      <a:pPr marL="0" algn="ctr" defTabSz="914400" rtl="0" eaLnBrk="1" fontAlgn="b" latinLnBrk="0" hangingPunct="1"/>
                      <a:r>
                        <a:rPr lang="cs-CZ" sz="13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Zásah</a:t>
                      </a:r>
                      <a:endParaRPr lang="cs-CZ" sz="1050" b="1" kern="1200" dirty="0">
                        <a:solidFill>
                          <a:schemeClr val="lt1"/>
                        </a:solidFill>
                        <a:latin typeface="+mn-lt"/>
                        <a:ea typeface="+mn-ea"/>
                        <a:cs typeface="+mn-cs"/>
                      </a:endParaRP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online </a:t>
                      </a:r>
                    </a:p>
                    <a:p>
                      <a:pPr marL="0" algn="ctr" defTabSz="914400" rtl="0" eaLnBrk="1" fontAlgn="b" latinLnBrk="0" hangingPunct="1"/>
                      <a:r>
                        <a:rPr lang="cs-CZ" sz="13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300" b="1" kern="1200" dirty="0">
                          <a:solidFill>
                            <a:schemeClr val="lt1"/>
                          </a:solidFill>
                          <a:latin typeface="+mn-lt"/>
                          <a:ea typeface="+mn-ea"/>
                          <a:cs typeface="+mn-cs"/>
                        </a:rPr>
                        <a:t>Sledovanost</a:t>
                      </a:r>
                    </a:p>
                    <a:p>
                      <a:pPr marL="0" algn="ctr" defTabSz="914400" rtl="0" eaLnBrk="1" fontAlgn="ctr" latinLnBrk="0" hangingPunct="1"/>
                      <a:r>
                        <a:rPr lang="cs-CZ" sz="13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313657">
                <a:tc>
                  <a:txBody>
                    <a:bodyPr/>
                    <a:lstStyle/>
                    <a:p>
                      <a:pPr lvl="0" algn="l" fontAlgn="b"/>
                      <a:r>
                        <a:rPr lang="cs-CZ" sz="1100" b="1" i="0" u="none" strike="noStrike" dirty="0">
                          <a:solidFill>
                            <a:srgbClr val="000000"/>
                          </a:solidFill>
                          <a:effectLst/>
                          <a:latin typeface="Calibri" panose="020F0502020204030204" pitchFamily="34" charset="0"/>
                        </a:rPr>
                        <a:t> MS v </a:t>
                      </a:r>
                      <a:r>
                        <a:rPr lang="cs-CZ" sz="1100" b="1" i="0" u="none" strike="noStrike" dirty="0" err="1">
                          <a:solidFill>
                            <a:srgbClr val="000000"/>
                          </a:solidFill>
                          <a:effectLst/>
                          <a:latin typeface="Calibri" panose="020F0502020204030204" pitchFamily="34" charset="0"/>
                        </a:rPr>
                        <a:t>paralukostřelbě</a:t>
                      </a:r>
                      <a:r>
                        <a:rPr lang="cs-CZ" sz="1100" b="1" i="0" u="none" strike="noStrike" dirty="0">
                          <a:solidFill>
                            <a:srgbClr val="000000"/>
                          </a:solidFill>
                          <a:effectLst/>
                          <a:latin typeface="Calibri" panose="020F0502020204030204" pitchFamily="34" charset="0"/>
                        </a:rPr>
                        <a:t> Česko 2023</a:t>
                      </a:r>
                    </a:p>
                  </a:txBody>
                  <a:tcPr marL="9525" marR="9525" marT="9525" marB="0" anchor="ctr"/>
                </a:tc>
                <a:tc>
                  <a:txBody>
                    <a:bodyPr/>
                    <a:lstStyle/>
                    <a:p>
                      <a:pPr algn="ctr" fontAlgn="b"/>
                      <a:r>
                        <a:rPr lang="cs-CZ" sz="1100" b="1" i="0" u="none" strike="noStrike" dirty="0">
                          <a:solidFill>
                            <a:srgbClr val="000000"/>
                          </a:solidFill>
                          <a:effectLst/>
                          <a:latin typeface="Calibri" panose="020F0502020204030204" pitchFamily="34" charset="0"/>
                        </a:rPr>
                        <a:t>3</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35</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2,42</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187</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0</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35</a:t>
                      </a:r>
                    </a:p>
                  </a:txBody>
                  <a:tcPr marL="9525" marR="396000" marT="9525" marB="0" anchor="ctr"/>
                </a:tc>
                <a:extLst>
                  <a:ext uri="{0D108BD9-81ED-4DB2-BD59-A6C34878D82A}">
                    <a16:rowId xmlns:a16="http://schemas.microsoft.com/office/drawing/2014/main" val="10001"/>
                  </a:ext>
                </a:extLst>
              </a:tr>
              <a:tr h="313657">
                <a:tc>
                  <a:txBody>
                    <a:bodyPr/>
                    <a:lstStyle/>
                    <a:p>
                      <a:pPr lvl="0" algn="l" fontAlgn="b"/>
                      <a:r>
                        <a:rPr lang="cs-CZ" sz="1100" b="1" i="0" u="none" strike="noStrike" dirty="0">
                          <a:solidFill>
                            <a:srgbClr val="000000"/>
                          </a:solidFill>
                          <a:effectLst/>
                          <a:latin typeface="Calibri" panose="020F0502020204030204" pitchFamily="34" charset="0"/>
                        </a:rPr>
                        <a:t> </a:t>
                      </a:r>
                      <a:r>
                        <a:rPr lang="fi-FI" sz="1100" b="1" i="0" u="none" strike="noStrike" dirty="0">
                          <a:solidFill>
                            <a:srgbClr val="000000"/>
                          </a:solidFill>
                          <a:effectLst/>
                          <a:latin typeface="Calibri" panose="020F0502020204030204" pitchFamily="34" charset="0"/>
                        </a:rPr>
                        <a:t>MS v parahokeji 2023 Kanada</a:t>
                      </a:r>
                    </a:p>
                  </a:txBody>
                  <a:tcPr marL="9525" marR="9525" marT="9525" marB="0" anchor="ctr"/>
                </a:tc>
                <a:tc>
                  <a:txBody>
                    <a:bodyPr/>
                    <a:lstStyle/>
                    <a:p>
                      <a:pPr algn="ctr" fontAlgn="b"/>
                      <a:r>
                        <a:rPr lang="cs-CZ" sz="1100" b="1" i="0" u="none" strike="noStrike" dirty="0">
                          <a:solidFill>
                            <a:srgbClr val="000000"/>
                          </a:solidFill>
                          <a:effectLst/>
                          <a:latin typeface="Calibri" panose="020F0502020204030204" pitchFamily="34" charset="0"/>
                        </a:rPr>
                        <a:t>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15</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1,44</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214</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0</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15</a:t>
                      </a:r>
                    </a:p>
                  </a:txBody>
                  <a:tcPr marL="9525" marR="396000" marT="9525" marB="0" anchor="ctr"/>
                </a:tc>
                <a:extLst>
                  <a:ext uri="{0D108BD9-81ED-4DB2-BD59-A6C34878D82A}">
                    <a16:rowId xmlns:a16="http://schemas.microsoft.com/office/drawing/2014/main" val="755018814"/>
                  </a:ext>
                </a:extLst>
              </a:tr>
              <a:tr h="313657">
                <a:tc>
                  <a:txBody>
                    <a:bodyPr/>
                    <a:lstStyle/>
                    <a:p>
                      <a:pPr lvl="0" algn="l" fontAlgn="b"/>
                      <a:r>
                        <a:rPr lang="cs-CZ" sz="1100" b="1" i="0" u="none" strike="noStrike" dirty="0">
                          <a:solidFill>
                            <a:srgbClr val="000000"/>
                          </a:solidFill>
                          <a:effectLst/>
                          <a:latin typeface="Calibri" panose="020F0502020204030204" pitchFamily="34" charset="0"/>
                        </a:rPr>
                        <a:t> Ceny Českého paralympijského výboru</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9</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0,23</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27</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0</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9</a:t>
                      </a:r>
                    </a:p>
                  </a:txBody>
                  <a:tcPr marL="9525" marR="396000" marT="9525" marB="0" anchor="ctr"/>
                </a:tc>
                <a:extLst>
                  <a:ext uri="{0D108BD9-81ED-4DB2-BD59-A6C34878D82A}">
                    <a16:rowId xmlns:a16="http://schemas.microsoft.com/office/drawing/2014/main" val="10002"/>
                  </a:ext>
                </a:extLst>
              </a:tr>
              <a:tr h="313657">
                <a:tc>
                  <a:txBody>
                    <a:bodyPr/>
                    <a:lstStyle/>
                    <a:p>
                      <a:pPr lvl="0" algn="l" fontAlgn="b"/>
                      <a:r>
                        <a:rPr lang="cs-CZ" sz="1100" b="1" i="0" u="none" strike="noStrike" dirty="0">
                          <a:solidFill>
                            <a:srgbClr val="000000"/>
                          </a:solidFill>
                          <a:effectLst/>
                          <a:latin typeface="Calibri" panose="020F0502020204030204" pitchFamily="34" charset="0"/>
                        </a:rPr>
                        <a:t> Paralympijský magazín</a:t>
                      </a:r>
                    </a:p>
                  </a:txBody>
                  <a:tcPr marL="9525" marR="9525" marT="9525" marB="0" anchor="ctr"/>
                </a:tc>
                <a:tc>
                  <a:txBody>
                    <a:bodyPr/>
                    <a:lstStyle/>
                    <a:p>
                      <a:pPr algn="ctr" fontAlgn="b"/>
                      <a:r>
                        <a:rPr lang="cs-CZ" sz="1100" b="1" i="0" u="none" strike="noStrike" dirty="0">
                          <a:solidFill>
                            <a:srgbClr val="000000"/>
                          </a:solidFill>
                          <a:effectLst/>
                          <a:latin typeface="Calibri" panose="020F0502020204030204" pitchFamily="34" charset="0"/>
                        </a:rPr>
                        <a:t>11</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9</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0,67</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86</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0</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9</a:t>
                      </a:r>
                    </a:p>
                  </a:txBody>
                  <a:tcPr marL="9525" marR="396000" marT="9525" marB="0" anchor="ctr"/>
                </a:tc>
                <a:extLst>
                  <a:ext uri="{0D108BD9-81ED-4DB2-BD59-A6C34878D82A}">
                    <a16:rowId xmlns:a16="http://schemas.microsoft.com/office/drawing/2014/main" val="10006"/>
                  </a:ext>
                </a:extLst>
              </a:tr>
              <a:tr h="313657">
                <a:tc>
                  <a:txBody>
                    <a:bodyPr/>
                    <a:lstStyle/>
                    <a:p>
                      <a:pPr lvl="0" algn="l" fontAlgn="b"/>
                      <a:r>
                        <a:rPr lang="cs-CZ" sz="1100" b="1" i="0" u="none" strike="noStrike" dirty="0">
                          <a:solidFill>
                            <a:srgbClr val="000000"/>
                          </a:solidFill>
                          <a:effectLst/>
                          <a:latin typeface="Calibri" panose="020F0502020204030204" pitchFamily="34" charset="0"/>
                        </a:rPr>
                        <a:t> Archiv D</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51</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8</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0,95</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386</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0</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8</a:t>
                      </a:r>
                    </a:p>
                  </a:txBody>
                  <a:tcPr marL="9525" marR="396000" marT="9525" marB="0" anchor="ctr"/>
                </a:tc>
                <a:extLst>
                  <a:ext uri="{0D108BD9-81ED-4DB2-BD59-A6C34878D82A}">
                    <a16:rowId xmlns:a16="http://schemas.microsoft.com/office/drawing/2014/main" val="517900737"/>
                  </a:ext>
                </a:extLst>
              </a:tr>
              <a:tr h="313657">
                <a:tc>
                  <a:txBody>
                    <a:bodyPr/>
                    <a:lstStyle/>
                    <a:p>
                      <a:pPr lvl="0" algn="l" fontAlgn="b"/>
                      <a:r>
                        <a:rPr lang="cs-CZ" sz="1100" b="1" i="0" u="none" strike="noStrike" dirty="0">
                          <a:solidFill>
                            <a:srgbClr val="000000"/>
                          </a:solidFill>
                          <a:effectLst/>
                          <a:latin typeface="Calibri" panose="020F0502020204030204" pitchFamily="34" charset="0"/>
                        </a:rPr>
                        <a:t> Sokolský zpravodaj</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41</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5</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0,67</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141</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0</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5</a:t>
                      </a:r>
                    </a:p>
                  </a:txBody>
                  <a:tcPr marL="9525" marR="396000" marT="9525" marB="0" anchor="ctr"/>
                </a:tc>
                <a:extLst>
                  <a:ext uri="{0D108BD9-81ED-4DB2-BD59-A6C34878D82A}">
                    <a16:rowId xmlns:a16="http://schemas.microsoft.com/office/drawing/2014/main" val="4168068237"/>
                  </a:ext>
                </a:extLst>
              </a:tr>
              <a:tr h="313657">
                <a:tc>
                  <a:txBody>
                    <a:bodyPr/>
                    <a:lstStyle/>
                    <a:p>
                      <a:pPr lvl="0" algn="l" fontAlgn="b"/>
                      <a:r>
                        <a:rPr lang="cs-CZ" sz="1100" b="1" i="0" u="none" strike="noStrike" dirty="0">
                          <a:solidFill>
                            <a:srgbClr val="000000"/>
                          </a:solidFill>
                          <a:effectLst/>
                          <a:latin typeface="Calibri" panose="020F0502020204030204" pitchFamily="34" charset="0"/>
                        </a:rPr>
                        <a:t> </a:t>
                      </a:r>
                      <a:r>
                        <a:rPr lang="en-US" sz="1100" b="1" i="0" u="none" strike="noStrike" dirty="0" err="1">
                          <a:solidFill>
                            <a:srgbClr val="000000"/>
                          </a:solidFill>
                          <a:effectLst/>
                          <a:latin typeface="Calibri" panose="020F0502020204030204" pitchFamily="34" charset="0"/>
                        </a:rPr>
                        <a:t>Tenis</a:t>
                      </a:r>
                      <a:r>
                        <a:rPr lang="en-US" sz="1100" b="1" i="0" u="none" strike="noStrike" dirty="0">
                          <a:solidFill>
                            <a:srgbClr val="000000"/>
                          </a:solidFill>
                          <a:effectLst/>
                          <a:latin typeface="Calibri" panose="020F0502020204030204" pitchFamily="34" charset="0"/>
                        </a:rPr>
                        <a:t>: Wheelchair Czech Open 2023</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4</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0,45</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3</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0</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4</a:t>
                      </a:r>
                    </a:p>
                  </a:txBody>
                  <a:tcPr marL="9525" marR="396000" marT="9525" marB="0" anchor="ctr"/>
                </a:tc>
                <a:extLst>
                  <a:ext uri="{0D108BD9-81ED-4DB2-BD59-A6C34878D82A}">
                    <a16:rowId xmlns:a16="http://schemas.microsoft.com/office/drawing/2014/main" val="3570581483"/>
                  </a:ext>
                </a:extLst>
              </a:tr>
            </a:tbl>
          </a:graphicData>
        </a:graphic>
      </p:graphicFrame>
    </p:spTree>
    <p:extLst>
      <p:ext uri="{BB962C8B-B14F-4D97-AF65-F5344CB8AC3E}">
        <p14:creationId xmlns:p14="http://schemas.microsoft.com/office/powerpoint/2010/main" val="14001011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1" name="AutoShape 2">
            <a:extLst>
              <a:ext uri="{FF2B5EF4-FFF2-40B4-BE49-F238E27FC236}">
                <a16:creationId xmlns:a16="http://schemas.microsoft.com/office/drawing/2014/main" id="{A62C8FCF-9402-406C-9C3E-B9D3AFE7060B}"/>
              </a:ext>
            </a:extLst>
          </p:cNvPr>
          <p:cNvSpPr>
            <a:spLocks noChangeArrowheads="1"/>
          </p:cNvSpPr>
          <p:nvPr/>
        </p:nvSpPr>
        <p:spPr bwMode="auto">
          <a:xfrm>
            <a:off x="103187" y="427206"/>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PŘEHLED A SLEDOVANOST SPORTOVNÍCH POŘADŮ</a:t>
            </a:r>
          </a:p>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ZAMĚŘENÝCH NA UNIVERZITNÍ A AMATÉRSKÝ SPORT</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ATO – Nielsen, PEM-D, živá v TV +TS0-3, CS 4+</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4 – </a:t>
            </a:r>
            <a:r>
              <a:rPr kumimoji="0" lang="pl-PL" sz="1400" b="1" i="0" u="none" strike="noStrike" kern="1200" cap="none" spc="0" normalizeH="0" baseline="0" noProof="0" dirty="0">
                <a:ln>
                  <a:noFill/>
                </a:ln>
                <a:solidFill>
                  <a:srgbClr val="1A1F52"/>
                </a:solidFill>
                <a:effectLst/>
                <a:uLnTx/>
                <a:uFillTx/>
                <a:latin typeface="Calibri" pitchFamily="34" charset="0"/>
                <a:ea typeface="+mn-ea"/>
                <a:cs typeface="Arial" charset="0"/>
              </a:rPr>
              <a:t>Podpora sportu</a:t>
            </a:r>
          </a:p>
        </p:txBody>
      </p:sp>
      <p:graphicFrame>
        <p:nvGraphicFramePr>
          <p:cNvPr id="3" name="Tabulka 2">
            <a:extLst>
              <a:ext uri="{FF2B5EF4-FFF2-40B4-BE49-F238E27FC236}">
                <a16:creationId xmlns:a16="http://schemas.microsoft.com/office/drawing/2014/main" id="{9698C28E-1849-7613-F74B-60EE25F6C995}"/>
              </a:ext>
            </a:extLst>
          </p:cNvPr>
          <p:cNvGraphicFramePr>
            <a:graphicFrameLocks noGrp="1"/>
          </p:cNvGraphicFramePr>
          <p:nvPr/>
        </p:nvGraphicFramePr>
        <p:xfrm>
          <a:off x="360363" y="1591200"/>
          <a:ext cx="8423275" cy="2573775"/>
        </p:xfrm>
        <a:graphic>
          <a:graphicData uri="http://schemas.openxmlformats.org/drawingml/2006/table">
            <a:tbl>
              <a:tblPr firstRow="1" bandRow="1">
                <a:tableStyleId>{5202B0CA-FC54-4496-8BCA-5EF66A818D29}</a:tableStyleId>
              </a:tblPr>
              <a:tblGrid>
                <a:gridCol w="356356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20080">
                  <a:extLst>
                    <a:ext uri="{9D8B030D-6E8A-4147-A177-3AD203B41FA5}">
                      <a16:colId xmlns:a16="http://schemas.microsoft.com/office/drawing/2014/main" val="3429543938"/>
                    </a:ext>
                  </a:extLst>
                </a:gridCol>
                <a:gridCol w="720080">
                  <a:extLst>
                    <a:ext uri="{9D8B030D-6E8A-4147-A177-3AD203B41FA5}">
                      <a16:colId xmlns:a16="http://schemas.microsoft.com/office/drawing/2014/main" val="106926034"/>
                    </a:ext>
                  </a:extLst>
                </a:gridCol>
                <a:gridCol w="751141">
                  <a:extLst>
                    <a:ext uri="{9D8B030D-6E8A-4147-A177-3AD203B41FA5}">
                      <a16:colId xmlns:a16="http://schemas.microsoft.com/office/drawing/2014/main" val="1556592085"/>
                    </a:ext>
                  </a:extLst>
                </a:gridCol>
                <a:gridCol w="940217">
                  <a:extLst>
                    <a:ext uri="{9D8B030D-6E8A-4147-A177-3AD203B41FA5}">
                      <a16:colId xmlns:a16="http://schemas.microsoft.com/office/drawing/2014/main" val="2922508515"/>
                    </a:ext>
                  </a:extLst>
                </a:gridCol>
              </a:tblGrid>
              <a:tr h="691833">
                <a:tc>
                  <a:txBody>
                    <a:bodyPr/>
                    <a:lstStyle/>
                    <a:p>
                      <a:pPr marL="0" algn="l" defTabSz="914400" rtl="0" eaLnBrk="1" latinLnBrk="0" hangingPunct="1"/>
                      <a:r>
                        <a:rPr lang="cs-CZ" sz="1300" b="1" kern="1200" noProof="0" dirty="0">
                          <a:solidFill>
                            <a:schemeClr val="lt1"/>
                          </a:solidFill>
                          <a:latin typeface="+mn-lt"/>
                          <a:ea typeface="+mn-ea"/>
                          <a:cs typeface="+mn-cs"/>
                        </a:rPr>
                        <a:t>Akce/Přenos/Pořad</a:t>
                      </a:r>
                    </a:p>
                  </a:txBody>
                  <a:tcPr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Počet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Sledovanost</a:t>
                      </a: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Podíl na publiku</a:t>
                      </a:r>
                    </a:p>
                    <a:p>
                      <a:pPr marL="0" algn="ctr" defTabSz="914400" rtl="0" eaLnBrk="1" fontAlgn="b" latinLnBrk="0" hangingPunct="1"/>
                      <a:r>
                        <a:rPr lang="cs-CZ" sz="13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Zásah</a:t>
                      </a:r>
                      <a:endParaRPr lang="cs-CZ" sz="1050" b="1" kern="1200" dirty="0">
                        <a:solidFill>
                          <a:schemeClr val="lt1"/>
                        </a:solidFill>
                        <a:latin typeface="+mn-lt"/>
                        <a:ea typeface="+mn-ea"/>
                        <a:cs typeface="+mn-cs"/>
                      </a:endParaRP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online </a:t>
                      </a:r>
                    </a:p>
                    <a:p>
                      <a:pPr marL="0" algn="ctr" defTabSz="914400" rtl="0" eaLnBrk="1" fontAlgn="b" latinLnBrk="0" hangingPunct="1"/>
                      <a:r>
                        <a:rPr lang="cs-CZ" sz="13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300" b="1" kern="1200" dirty="0">
                          <a:solidFill>
                            <a:schemeClr val="lt1"/>
                          </a:solidFill>
                          <a:latin typeface="+mn-lt"/>
                          <a:ea typeface="+mn-ea"/>
                          <a:cs typeface="+mn-cs"/>
                        </a:rPr>
                        <a:t>Sledovanost</a:t>
                      </a:r>
                    </a:p>
                    <a:p>
                      <a:pPr marL="0" algn="ctr" defTabSz="914400" rtl="0" eaLnBrk="1" fontAlgn="ctr" latinLnBrk="0" hangingPunct="1"/>
                      <a:r>
                        <a:rPr lang="cs-CZ" sz="13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313657">
                <a:tc>
                  <a:txBody>
                    <a:bodyPr/>
                    <a:lstStyle/>
                    <a:p>
                      <a:pPr algn="l" fontAlgn="b"/>
                      <a:r>
                        <a:rPr lang="cs-CZ" sz="1100" b="1" i="0" u="none" strike="noStrike" dirty="0">
                          <a:solidFill>
                            <a:srgbClr val="000000"/>
                          </a:solidFill>
                          <a:effectLst/>
                          <a:latin typeface="Calibri" panose="020F0502020204030204" pitchFamily="34" charset="0"/>
                        </a:rPr>
                        <a:t>Náš fotbal živě</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5</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34</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2,56</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387</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0</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34</a:t>
                      </a:r>
                    </a:p>
                  </a:txBody>
                  <a:tcPr marL="9525" marR="0" marT="9525" marB="0" anchor="ctr"/>
                </a:tc>
                <a:extLst>
                  <a:ext uri="{0D108BD9-81ED-4DB2-BD59-A6C34878D82A}">
                    <a16:rowId xmlns:a16="http://schemas.microsoft.com/office/drawing/2014/main" val="10001"/>
                  </a:ext>
                </a:extLst>
              </a:tr>
              <a:tr h="313657">
                <a:tc>
                  <a:txBody>
                    <a:bodyPr/>
                    <a:lstStyle/>
                    <a:p>
                      <a:pPr algn="l" fontAlgn="b"/>
                      <a:r>
                        <a:rPr lang="nl-NL" sz="1100" b="1" i="0" u="none" strike="noStrike" dirty="0">
                          <a:solidFill>
                            <a:srgbClr val="000000"/>
                          </a:solidFill>
                          <a:effectLst/>
                          <a:latin typeface="Calibri" panose="020F0502020204030204" pitchFamily="34" charset="0"/>
                        </a:rPr>
                        <a:t>S ČT sport na vrchol</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27</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33</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2,11</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617</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0</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34</a:t>
                      </a:r>
                    </a:p>
                  </a:txBody>
                  <a:tcPr marL="9525" marR="0" marT="9525" marB="0" anchor="ctr"/>
                </a:tc>
                <a:extLst>
                  <a:ext uri="{0D108BD9-81ED-4DB2-BD59-A6C34878D82A}">
                    <a16:rowId xmlns:a16="http://schemas.microsoft.com/office/drawing/2014/main" val="755018814"/>
                  </a:ext>
                </a:extLst>
              </a:tr>
              <a:tr h="313657">
                <a:tc>
                  <a:txBody>
                    <a:bodyPr/>
                    <a:lstStyle/>
                    <a:p>
                      <a:pPr algn="l" fontAlgn="b"/>
                      <a:r>
                        <a:rPr lang="cs-CZ" sz="1100" b="1" i="0" u="none" strike="noStrike">
                          <a:solidFill>
                            <a:srgbClr val="000000"/>
                          </a:solidFill>
                          <a:effectLst/>
                          <a:latin typeface="Calibri" panose="020F0502020204030204" pitchFamily="34" charset="0"/>
                        </a:rPr>
                        <a:t>Magazín Náš fotbal</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9</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29</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2,23</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274</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30</a:t>
                      </a:r>
                    </a:p>
                  </a:txBody>
                  <a:tcPr marL="9525" marR="0" marT="9525" marB="0" anchor="ctr"/>
                </a:tc>
                <a:extLst>
                  <a:ext uri="{0D108BD9-81ED-4DB2-BD59-A6C34878D82A}">
                    <a16:rowId xmlns:a16="http://schemas.microsoft.com/office/drawing/2014/main" val="10002"/>
                  </a:ext>
                </a:extLst>
              </a:tr>
              <a:tr h="313657">
                <a:tc>
                  <a:txBody>
                    <a:bodyPr/>
                    <a:lstStyle/>
                    <a:p>
                      <a:pPr algn="l" fontAlgn="b"/>
                      <a:r>
                        <a:rPr lang="cs-CZ" sz="1100" b="1" i="0" u="none" strike="noStrike" dirty="0">
                          <a:solidFill>
                            <a:srgbClr val="000000"/>
                          </a:solidFill>
                          <a:effectLst/>
                          <a:latin typeface="Calibri" panose="020F0502020204030204" pitchFamily="34" charset="0"/>
                        </a:rPr>
                        <a:t>Letní světové univerzitní hry 2023</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11</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20</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1,10</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330</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20</a:t>
                      </a:r>
                    </a:p>
                  </a:txBody>
                  <a:tcPr marL="9525" marR="0" marT="9525" marB="0" anchor="ctr"/>
                </a:tc>
                <a:extLst>
                  <a:ext uri="{0D108BD9-81ED-4DB2-BD59-A6C34878D82A}">
                    <a16:rowId xmlns:a16="http://schemas.microsoft.com/office/drawing/2014/main" val="10006"/>
                  </a:ext>
                </a:extLst>
              </a:tr>
              <a:tr h="313657">
                <a:tc>
                  <a:txBody>
                    <a:bodyPr/>
                    <a:lstStyle/>
                    <a:p>
                      <a:pPr algn="l" fontAlgn="b"/>
                      <a:r>
                        <a:rPr lang="cs-CZ" sz="1100" b="1" i="0" u="none" strike="noStrike">
                          <a:solidFill>
                            <a:srgbClr val="000000"/>
                          </a:solidFill>
                          <a:effectLst/>
                          <a:latin typeface="Calibri" panose="020F0502020204030204" pitchFamily="34" charset="0"/>
                        </a:rPr>
                        <a:t>Zimní světové univerzitní hry 2023</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11</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18</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0,88</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209</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18</a:t>
                      </a:r>
                    </a:p>
                  </a:txBody>
                  <a:tcPr marL="9525" marR="0" marT="9525" marB="0" anchor="ctr"/>
                </a:tc>
                <a:extLst>
                  <a:ext uri="{0D108BD9-81ED-4DB2-BD59-A6C34878D82A}">
                    <a16:rowId xmlns:a16="http://schemas.microsoft.com/office/drawing/2014/main" val="517900737"/>
                  </a:ext>
                </a:extLst>
              </a:tr>
              <a:tr h="313657">
                <a:tc>
                  <a:txBody>
                    <a:bodyPr/>
                    <a:lstStyle/>
                    <a:p>
                      <a:pPr algn="l" fontAlgn="b"/>
                      <a:r>
                        <a:rPr lang="sv-SE" sz="1100" b="1" i="0" u="none" strike="noStrike" dirty="0">
                          <a:solidFill>
                            <a:srgbClr val="000000"/>
                          </a:solidFill>
                          <a:effectLst/>
                          <a:latin typeface="Calibri" panose="020F0502020204030204" pitchFamily="34" charset="0"/>
                        </a:rPr>
                        <a:t>Univerzitní liga ledního hokeje 2023/24</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4</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18</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0,61</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377</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0</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18</a:t>
                      </a:r>
                    </a:p>
                  </a:txBody>
                  <a:tcPr marL="9525" marR="0" marT="9525" marB="0" anchor="ctr"/>
                </a:tc>
                <a:extLst>
                  <a:ext uri="{0D108BD9-81ED-4DB2-BD59-A6C34878D82A}">
                    <a16:rowId xmlns:a16="http://schemas.microsoft.com/office/drawing/2014/main" val="4168068237"/>
                  </a:ext>
                </a:extLst>
              </a:tr>
            </a:tbl>
          </a:graphicData>
        </a:graphic>
      </p:graphicFrame>
    </p:spTree>
    <p:extLst>
      <p:ext uri="{BB962C8B-B14F-4D97-AF65-F5344CB8AC3E}">
        <p14:creationId xmlns:p14="http://schemas.microsoft.com/office/powerpoint/2010/main" val="34553057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103</a:t>
            </a:fld>
            <a:endParaRPr lang="cs-CZ" sz="1100" dirty="0">
              <a:solidFill>
                <a:srgbClr val="1A1F52"/>
              </a:solidFill>
              <a:latin typeface="Calibri"/>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9" name="TextovéPole 8">
            <a:extLst>
              <a:ext uri="{FF2B5EF4-FFF2-40B4-BE49-F238E27FC236}">
                <a16:creationId xmlns:a16="http://schemas.microsoft.com/office/drawing/2014/main" id="{7AAEFE14-B492-4CCC-8555-D13C1ED17256}"/>
              </a:ext>
            </a:extLst>
          </p:cNvPr>
          <p:cNvSpPr txBox="1"/>
          <p:nvPr/>
        </p:nvSpPr>
        <p:spPr>
          <a:xfrm>
            <a:off x="360364" y="972000"/>
            <a:ext cx="8423275" cy="5370701"/>
          </a:xfrm>
          <a:prstGeom prst="rect">
            <a:avLst/>
          </a:prstGeom>
          <a:noFill/>
        </p:spPr>
        <p:txBody>
          <a:bodyPr wrap="square" rtlCol="0">
            <a:spAutoFit/>
          </a:bodyPr>
          <a:lstStyle/>
          <a:p>
            <a:pPr marL="285750" indent="-285750">
              <a:spcAft>
                <a:spcPts val="600"/>
              </a:spcAft>
              <a:buFont typeface="Arial" pitchFamily="34" charset="0"/>
              <a:buChar char="•"/>
              <a:defRPr/>
            </a:pPr>
            <a:r>
              <a:rPr lang="cs-CZ" sz="1400" b="1" dirty="0">
                <a:solidFill>
                  <a:prstClr val="black"/>
                </a:solidFill>
                <a:latin typeface="Calibri"/>
              </a:rPr>
              <a:t>Sportovní událostí s nejvyšší průměrnou sledovaností bylo v minulém roce Mistrovství světa v biatlonu v Německu. </a:t>
            </a:r>
            <a:r>
              <a:rPr lang="cs-CZ" sz="1400" dirty="0">
                <a:solidFill>
                  <a:prstClr val="black"/>
                </a:solidFill>
                <a:latin typeface="Calibri"/>
              </a:rPr>
              <a:t>Přenosy sledovalo průměrně 547 tisíc diváků ve věku 4+, podíl přenosů na publiku činil 27,63 %. Na průměrnou sledovanost </a:t>
            </a:r>
            <a:r>
              <a:rPr lang="cs-CZ" sz="1400" b="1" dirty="0">
                <a:solidFill>
                  <a:prstClr val="black"/>
                </a:solidFill>
                <a:latin typeface="Calibri"/>
              </a:rPr>
              <a:t>přes 300 tisíc diváků dosáhly ještě přenosy ze SP v biatlonu, kvalifikace na EURO 2024 a hokejové šampionáty jak dospělých, tak juniorů do 20 let.</a:t>
            </a:r>
          </a:p>
          <a:p>
            <a:pPr marL="285750" indent="-285750">
              <a:spcAft>
                <a:spcPts val="600"/>
              </a:spcAft>
              <a:buFont typeface="Arial" pitchFamily="34" charset="0"/>
              <a:buChar char="•"/>
              <a:defRPr/>
            </a:pPr>
            <a:r>
              <a:rPr lang="cs-CZ" sz="1400" b="1" dirty="0">
                <a:solidFill>
                  <a:prstClr val="black"/>
                </a:solidFill>
                <a:latin typeface="Calibri"/>
              </a:rPr>
              <a:t>Čtyři jednotlivé přímé přenosy překročily v roce 2023 milionovou hranici průměrné sledovanosti. </a:t>
            </a:r>
            <a:r>
              <a:rPr lang="cs-CZ" sz="1400" dirty="0">
                <a:solidFill>
                  <a:prstClr val="black"/>
                </a:solidFill>
                <a:latin typeface="Calibri"/>
              </a:rPr>
              <a:t>Vůbec nejsledovanějším přenosem bylo utkání na MS v ledním hokeji Česko - Švýcarsko s 1,243 milionem diváků a podílem na sledovanosti 32,11 %.</a:t>
            </a:r>
          </a:p>
          <a:p>
            <a:pPr marL="285750" indent="-285750">
              <a:spcAft>
                <a:spcPts val="600"/>
              </a:spcAft>
              <a:buFont typeface="Arial" pitchFamily="34" charset="0"/>
              <a:buChar char="•"/>
              <a:defRPr/>
            </a:pPr>
            <a:r>
              <a:rPr lang="cs-CZ" sz="1400" b="1" dirty="0">
                <a:solidFill>
                  <a:prstClr val="black"/>
                </a:solidFill>
                <a:latin typeface="Calibri"/>
              </a:rPr>
              <a:t>Historicky nejsledovanějším přenosem ČT sport z MS v hokeji do 20 let </a:t>
            </a:r>
            <a:r>
              <a:rPr lang="cs-CZ" sz="1400" dirty="0">
                <a:solidFill>
                  <a:prstClr val="black"/>
                </a:solidFill>
                <a:latin typeface="Calibri"/>
              </a:rPr>
              <a:t>bylo loňské semifinále Česko - Švédsko s 867 tisíci diváků a podílem na sledovanosti 24,38 %. </a:t>
            </a:r>
            <a:r>
              <a:rPr lang="cs-CZ" sz="1400" b="1" dirty="0">
                <a:solidFill>
                  <a:prstClr val="black"/>
                </a:solidFill>
                <a:latin typeface="Calibri"/>
              </a:rPr>
              <a:t>Tato akce se zároveň stala nejsledovanější sportovní událostí zaměřenou na mládež a juniory. </a:t>
            </a:r>
          </a:p>
          <a:p>
            <a:pPr marL="285750" indent="-285750">
              <a:spcAft>
                <a:spcPts val="600"/>
              </a:spcAft>
              <a:buFont typeface="Arial" pitchFamily="34" charset="0"/>
              <a:buChar char="•"/>
              <a:defRPr/>
            </a:pPr>
            <a:r>
              <a:rPr lang="cs-CZ" sz="1400" b="1" dirty="0">
                <a:solidFill>
                  <a:srgbClr val="000000"/>
                </a:solidFill>
                <a:latin typeface="Calibri" panose="020F0502020204030204" pitchFamily="34" charset="0"/>
              </a:rPr>
              <a:t>ČT odvysílala v loňském roce přenosy z celkem 27 různých mistrovství světa</a:t>
            </a:r>
            <a:r>
              <a:rPr lang="cs-CZ" sz="1400" dirty="0">
                <a:solidFill>
                  <a:srgbClr val="000000"/>
                </a:solidFill>
                <a:latin typeface="Calibri" panose="020F0502020204030204" pitchFamily="34" charset="0"/>
              </a:rPr>
              <a:t>. Kromě již zmíněného biatlonu a hokejových šampionátů také z MS ve fotbale žen, atletiky, cyklokrosu, zimních sportů, ragby, plážového volejbalu, florbalu, basketbalu či házené</a:t>
            </a:r>
            <a:r>
              <a:rPr lang="cs-CZ" sz="1400" dirty="0">
                <a:solidFill>
                  <a:prstClr val="black"/>
                </a:solidFill>
                <a:latin typeface="Calibri"/>
              </a:rPr>
              <a:t>.</a:t>
            </a:r>
            <a:endParaRPr lang="cs-CZ" sz="1400" b="1" dirty="0">
              <a:solidFill>
                <a:prstClr val="black"/>
              </a:solidFill>
              <a:latin typeface="Calibri"/>
            </a:endParaRPr>
          </a:p>
          <a:p>
            <a:pPr marL="285750" indent="-285750">
              <a:spcAft>
                <a:spcPts val="600"/>
              </a:spcAft>
              <a:buFont typeface="Arial" pitchFamily="34" charset="0"/>
              <a:buChar char="•"/>
              <a:defRPr/>
            </a:pPr>
            <a:r>
              <a:rPr lang="cs-CZ" sz="1400" b="1" dirty="0">
                <a:solidFill>
                  <a:prstClr val="black"/>
                </a:solidFill>
                <a:latin typeface="Calibri"/>
              </a:rPr>
              <a:t>Pokud jde o sport hendikepovaných</a:t>
            </a:r>
            <a:r>
              <a:rPr lang="cs-CZ" sz="1400" dirty="0">
                <a:solidFill>
                  <a:prstClr val="black"/>
                </a:solidFill>
                <a:latin typeface="Calibri"/>
              </a:rPr>
              <a:t>,</a:t>
            </a:r>
            <a:r>
              <a:rPr lang="cs-CZ" sz="1400" b="1" dirty="0">
                <a:solidFill>
                  <a:prstClr val="black"/>
                </a:solidFill>
                <a:latin typeface="Calibri"/>
              </a:rPr>
              <a:t> </a:t>
            </a:r>
            <a:r>
              <a:rPr lang="cs-CZ" sz="1400" dirty="0">
                <a:solidFill>
                  <a:prstClr val="black"/>
                </a:solidFill>
                <a:latin typeface="Calibri"/>
              </a:rPr>
              <a:t>zařadila Česká televize do vysílání například přenosy z MS v </a:t>
            </a:r>
            <a:r>
              <a:rPr lang="cs-CZ" sz="1400" dirty="0" err="1">
                <a:solidFill>
                  <a:prstClr val="black"/>
                </a:solidFill>
                <a:latin typeface="Calibri"/>
              </a:rPr>
              <a:t>paralukostřelbě</a:t>
            </a:r>
            <a:r>
              <a:rPr lang="cs-CZ" sz="1400" dirty="0">
                <a:solidFill>
                  <a:prstClr val="black"/>
                </a:solidFill>
                <a:latin typeface="Calibri"/>
              </a:rPr>
              <a:t> či parahokeji </a:t>
            </a:r>
            <a:r>
              <a:rPr lang="cs-CZ" sz="1400" dirty="0">
                <a:solidFill>
                  <a:srgbClr val="000000"/>
                </a:solidFill>
                <a:latin typeface="Calibri" panose="020F0502020204030204" pitchFamily="34" charset="0"/>
              </a:rPr>
              <a:t>nebo tenisové turnaje vozíčkářů. Pravidelným pořadem mapujícím sport hendikepovaných je </a:t>
            </a:r>
            <a:r>
              <a:rPr lang="cs-CZ" sz="1400" i="1" dirty="0">
                <a:solidFill>
                  <a:srgbClr val="000000"/>
                </a:solidFill>
                <a:latin typeface="Calibri" panose="020F0502020204030204" pitchFamily="34" charset="0"/>
              </a:rPr>
              <a:t>Paralympijský magazín</a:t>
            </a:r>
            <a:r>
              <a:rPr lang="cs-CZ" sz="1400" dirty="0">
                <a:solidFill>
                  <a:srgbClr val="000000"/>
                </a:solidFill>
                <a:latin typeface="Calibri" panose="020F0502020204030204" pitchFamily="34" charset="0"/>
              </a:rPr>
              <a:t>.</a:t>
            </a:r>
          </a:p>
          <a:p>
            <a:pPr marL="285750" indent="-285750">
              <a:spcAft>
                <a:spcPts val="600"/>
              </a:spcAft>
              <a:buFont typeface="Arial" pitchFamily="34" charset="0"/>
              <a:buChar char="•"/>
              <a:defRPr/>
            </a:pPr>
            <a:r>
              <a:rPr lang="cs-CZ" sz="1400" b="1" dirty="0">
                <a:solidFill>
                  <a:srgbClr val="000000"/>
                </a:solidFill>
                <a:latin typeface="Calibri" panose="020F0502020204030204" pitchFamily="34" charset="0"/>
              </a:rPr>
              <a:t>Primárně divákům z řad seniorů </a:t>
            </a:r>
            <a:r>
              <a:rPr lang="cs-CZ" sz="1400" dirty="0">
                <a:solidFill>
                  <a:srgbClr val="000000"/>
                </a:solidFill>
                <a:latin typeface="Calibri" panose="020F0502020204030204" pitchFamily="34" charset="0"/>
              </a:rPr>
              <a:t>byla určena série archivních sportovních dokumentů </a:t>
            </a:r>
            <a:r>
              <a:rPr lang="cs-CZ" sz="1400" i="1" dirty="0">
                <a:solidFill>
                  <a:srgbClr val="000000"/>
                </a:solidFill>
                <a:latin typeface="Calibri" panose="020F0502020204030204" pitchFamily="34" charset="0"/>
              </a:rPr>
              <a:t>Archiv D</a:t>
            </a:r>
            <a:r>
              <a:rPr lang="cs-CZ" sz="1400" dirty="0">
                <a:solidFill>
                  <a:srgbClr val="000000"/>
                </a:solidFill>
                <a:latin typeface="Calibri" panose="020F0502020204030204" pitchFamily="34" charset="0"/>
              </a:rPr>
              <a:t> nebo pravidelný </a:t>
            </a:r>
            <a:r>
              <a:rPr lang="cs-CZ" sz="1400" i="1" dirty="0">
                <a:solidFill>
                  <a:srgbClr val="000000"/>
                </a:solidFill>
                <a:latin typeface="Calibri" panose="020F0502020204030204" pitchFamily="34" charset="0"/>
              </a:rPr>
              <a:t>Sokolský zpravodaj</a:t>
            </a:r>
            <a:r>
              <a:rPr lang="cs-CZ" sz="1400" dirty="0">
                <a:solidFill>
                  <a:srgbClr val="000000"/>
                </a:solidFill>
                <a:latin typeface="Calibri" panose="020F0502020204030204" pitchFamily="34" charset="0"/>
              </a:rPr>
              <a:t>.</a:t>
            </a:r>
          </a:p>
          <a:p>
            <a:pPr marL="285750" indent="-285750">
              <a:spcAft>
                <a:spcPts val="600"/>
              </a:spcAft>
              <a:buFont typeface="Arial" pitchFamily="34" charset="0"/>
              <a:buChar char="•"/>
              <a:defRPr/>
            </a:pPr>
            <a:r>
              <a:rPr lang="cs-CZ" sz="1400" b="1" dirty="0">
                <a:solidFill>
                  <a:srgbClr val="000000"/>
                </a:solidFill>
                <a:latin typeface="Calibri" panose="020F0502020204030204" pitchFamily="34" charset="0"/>
              </a:rPr>
              <a:t>Amatérský sport </a:t>
            </a:r>
            <a:r>
              <a:rPr lang="cs-CZ" sz="1400" dirty="0">
                <a:solidFill>
                  <a:srgbClr val="000000"/>
                </a:solidFill>
                <a:latin typeface="Calibri" panose="020F0502020204030204" pitchFamily="34" charset="0"/>
              </a:rPr>
              <a:t>měl na obrazovkách své zastoupení v podobě pořadu </a:t>
            </a:r>
            <a:r>
              <a:rPr lang="cs-CZ" sz="1400" i="1" dirty="0">
                <a:solidFill>
                  <a:srgbClr val="000000"/>
                </a:solidFill>
                <a:latin typeface="Calibri" panose="020F0502020204030204" pitchFamily="34" charset="0"/>
              </a:rPr>
              <a:t>Náš fotbal,</a:t>
            </a:r>
            <a:r>
              <a:rPr lang="cs-CZ" sz="1400" dirty="0">
                <a:solidFill>
                  <a:srgbClr val="000000"/>
                </a:solidFill>
                <a:latin typeface="Calibri" panose="020F0502020204030204" pitchFamily="34" charset="0"/>
              </a:rPr>
              <a:t> v rámci kterého mohli diváci mimo jiné sledovat utkání z okresních přeborů nebo A. tříd. Již tradičním titulem je reality show </a:t>
            </a:r>
            <a:r>
              <a:rPr lang="cs-CZ" sz="1400" i="1" dirty="0">
                <a:solidFill>
                  <a:srgbClr val="000000"/>
                </a:solidFill>
                <a:latin typeface="Calibri" panose="020F0502020204030204" pitchFamily="34" charset="0"/>
              </a:rPr>
              <a:t>S</a:t>
            </a:r>
            <a:r>
              <a:rPr lang="cs-CZ" sz="1400" dirty="0">
                <a:solidFill>
                  <a:srgbClr val="000000"/>
                </a:solidFill>
                <a:latin typeface="Calibri" panose="020F0502020204030204" pitchFamily="34" charset="0"/>
              </a:rPr>
              <a:t> </a:t>
            </a:r>
            <a:r>
              <a:rPr lang="cs-CZ" sz="1400" i="1" dirty="0">
                <a:solidFill>
                  <a:srgbClr val="000000"/>
                </a:solidFill>
                <a:latin typeface="Calibri" panose="020F0502020204030204" pitchFamily="34" charset="0"/>
              </a:rPr>
              <a:t>ČT sport na vrchol</a:t>
            </a:r>
            <a:r>
              <a:rPr lang="cs-CZ" sz="1400" dirty="0">
                <a:solidFill>
                  <a:srgbClr val="000000"/>
                </a:solidFill>
                <a:latin typeface="Calibri" panose="020F0502020204030204" pitchFamily="34" charset="0"/>
              </a:rPr>
              <a:t>, </a:t>
            </a:r>
            <a:r>
              <a:rPr lang="cs-CZ" sz="1400" b="0" i="0" dirty="0">
                <a:solidFill>
                  <a:srgbClr val="000000"/>
                </a:solidFill>
                <a:effectLst/>
                <a:latin typeface="SourceSansPro"/>
              </a:rPr>
              <a:t>která amatérským lyžařům nabízí možnost poměřit své lyžařské schopnosti s ostatními</a:t>
            </a:r>
            <a:r>
              <a:rPr lang="cs-CZ" sz="1400" dirty="0">
                <a:solidFill>
                  <a:srgbClr val="000000"/>
                </a:solidFill>
                <a:latin typeface="Calibri" panose="020F0502020204030204" pitchFamily="34" charset="0"/>
              </a:rPr>
              <a:t>.</a:t>
            </a:r>
          </a:p>
          <a:p>
            <a:pPr marL="285750" indent="-285750">
              <a:spcAft>
                <a:spcPts val="600"/>
              </a:spcAft>
              <a:buFont typeface="Arial" pitchFamily="34" charset="0"/>
              <a:buChar char="•"/>
              <a:defRPr/>
            </a:pPr>
            <a:r>
              <a:rPr lang="cs-CZ" sz="1400" b="1" dirty="0">
                <a:solidFill>
                  <a:srgbClr val="000000"/>
                </a:solidFill>
                <a:latin typeface="Calibri" panose="020F0502020204030204" pitchFamily="34" charset="0"/>
              </a:rPr>
              <a:t>Univerzitní sport </a:t>
            </a:r>
            <a:r>
              <a:rPr lang="cs-CZ" sz="1400" dirty="0">
                <a:solidFill>
                  <a:srgbClr val="000000"/>
                </a:solidFill>
                <a:latin typeface="Calibri" panose="020F0502020204030204" pitchFamily="34" charset="0"/>
              </a:rPr>
              <a:t>reprezentovaly zejména přenosy ze </a:t>
            </a:r>
            <a:r>
              <a:rPr lang="cs-CZ" sz="1400" i="1" dirty="0">
                <a:solidFill>
                  <a:srgbClr val="000000"/>
                </a:solidFill>
                <a:latin typeface="Calibri" panose="020F0502020204030204" pitchFamily="34" charset="0"/>
              </a:rPr>
              <a:t>Zimních a Letních světových univerzitních her 2023</a:t>
            </a:r>
            <a:r>
              <a:rPr lang="cs-CZ" sz="1400" dirty="0">
                <a:solidFill>
                  <a:srgbClr val="000000"/>
                </a:solidFill>
                <a:latin typeface="Calibri" panose="020F0502020204030204" pitchFamily="34" charset="0"/>
              </a:rPr>
              <a:t>. </a:t>
            </a:r>
          </a:p>
        </p:txBody>
      </p:sp>
      <p:sp>
        <p:nvSpPr>
          <p:cNvPr id="12"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a:t>
            </a:r>
            <a:r>
              <a:rPr lang="pl-PL" sz="1400" dirty="0">
                <a:latin typeface="Calibri" pitchFamily="34" charset="0"/>
              </a:rPr>
              <a:t>Podpora sportu</a:t>
            </a:r>
          </a:p>
        </p:txBody>
      </p:sp>
      <p:sp>
        <p:nvSpPr>
          <p:cNvPr id="2" name="AutoShape 2">
            <a:extLst>
              <a:ext uri="{FF2B5EF4-FFF2-40B4-BE49-F238E27FC236}">
                <a16:creationId xmlns:a16="http://schemas.microsoft.com/office/drawing/2014/main" id="{C7667327-12BD-E077-9F0C-A9CEF357AAEC}"/>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4017976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251521" y="404664"/>
            <a:ext cx="8532118"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2800" dirty="0">
                <a:latin typeface="Calibri" pitchFamily="34" charset="0"/>
              </a:rPr>
              <a:t>CÍL 5 – Prezentace regionů České republiky, Evropy a světa</a:t>
            </a:r>
            <a:endParaRPr lang="cs-CZ" sz="2800" dirty="0">
              <a:latin typeface="Calibri"/>
            </a:endParaRP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104</a:t>
            </a:fld>
            <a:endParaRPr lang="cs-CZ" sz="1100" dirty="0">
              <a:solidFill>
                <a:srgbClr val="1A1F52"/>
              </a:solidFill>
              <a:latin typeface="Calibri"/>
              <a:cs typeface="Arial" charset="0"/>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360365" y="1831173"/>
            <a:ext cx="8423275" cy="3185487"/>
          </a:xfrm>
          <a:prstGeom prst="rect">
            <a:avLst/>
          </a:prstGeom>
          <a:solidFill>
            <a:schemeClr val="bg1">
              <a:lumMod val="95000"/>
            </a:schemeClr>
          </a:solidFill>
        </p:spPr>
        <p:txBody>
          <a:bodyPr wrap="square">
            <a:spAutoFit/>
          </a:bodyPr>
          <a:lstStyle/>
          <a:p>
            <a:pPr algn="ctr">
              <a:spcBef>
                <a:spcPts val="600"/>
              </a:spcBef>
              <a:spcAft>
                <a:spcPts val="1200"/>
              </a:spcAft>
              <a:defRPr/>
            </a:pPr>
            <a:r>
              <a:rPr lang="cs-CZ" sz="1600" b="1" dirty="0">
                <a:solidFill>
                  <a:prstClr val="black"/>
                </a:solidFill>
                <a:latin typeface="Calibri"/>
              </a:rPr>
              <a:t>VYBRANÉ POŽADAVKY NA VYSÍLÁNÍ SPADAJÍCÍ POD CÍL 5</a:t>
            </a:r>
            <a:endParaRPr lang="cs-CZ" sz="1500" dirty="0">
              <a:solidFill>
                <a:prstClr val="black"/>
              </a:solidFill>
              <a:latin typeface="Calibri"/>
            </a:endParaRPr>
          </a:p>
          <a:p>
            <a:pPr marL="285750" indent="-285750">
              <a:spcAft>
                <a:spcPts val="600"/>
              </a:spcAft>
              <a:buFont typeface="Arial" panose="020B0604020202020204" pitchFamily="34" charset="0"/>
              <a:buChar char="•"/>
              <a:defRPr/>
            </a:pPr>
            <a:r>
              <a:rPr lang="cs-CZ" sz="1300" i="1" dirty="0">
                <a:solidFill>
                  <a:prstClr val="black"/>
                </a:solidFill>
                <a:latin typeface="Calibri"/>
              </a:rPr>
              <a:t>„(ČT) v oblasti zpravodajských a publicistických pořadů zajišťuje regionální vysílání prostřednictvím televizních studií České televize (dále jen "televizní studia") pro území jejich působnosti. Regionální vysílání každého televizního studia musí vyváženě obsahovat příspěvky z celého území jeho působnosti… “</a:t>
            </a:r>
            <a:r>
              <a:rPr lang="cs-CZ" sz="1300" dirty="0">
                <a:solidFill>
                  <a:prstClr val="black"/>
                </a:solidFill>
                <a:latin typeface="Calibri"/>
              </a:rPr>
              <a:t> (Zákon o ČT, § 3 odst. 1 písm. d) </a:t>
            </a:r>
          </a:p>
          <a:p>
            <a:pPr marL="285750" indent="-285750">
              <a:spcAft>
                <a:spcPts val="600"/>
              </a:spcAft>
              <a:buFont typeface="Arial" panose="020B0604020202020204" pitchFamily="34" charset="0"/>
              <a:buChar char="•"/>
              <a:defRPr/>
            </a:pPr>
            <a:r>
              <a:rPr lang="cs-CZ" sz="1300" i="1" dirty="0">
                <a:solidFill>
                  <a:prstClr val="black"/>
                </a:solidFill>
                <a:latin typeface="Calibri"/>
              </a:rPr>
              <a:t>„Časový rozsah regionálního vysílání zpravodajských a publicistických pořadů podle § 3 odst. 1 písm. c) činí u Televizního studia Brno a Televizního studia Ostrava alespoň 25 minut denně;“ </a:t>
            </a:r>
            <a:r>
              <a:rPr lang="cs-CZ" sz="1300" dirty="0">
                <a:solidFill>
                  <a:prstClr val="black"/>
                </a:solidFill>
                <a:latin typeface="Calibri"/>
              </a:rPr>
              <a:t>(Zákon o ČT, § 12 odst. 3)</a:t>
            </a:r>
            <a:endParaRPr lang="cs-CZ" sz="1300" i="1" dirty="0">
              <a:solidFill>
                <a:prstClr val="black"/>
              </a:solidFill>
              <a:latin typeface="Calibri"/>
            </a:endParaRPr>
          </a:p>
          <a:p>
            <a:pPr marL="285750" indent="-285750">
              <a:spcAft>
                <a:spcPts val="600"/>
              </a:spcAft>
              <a:buFont typeface="Arial" panose="020B0604020202020204" pitchFamily="34" charset="0"/>
              <a:buChar char="•"/>
              <a:defRPr/>
            </a:pPr>
            <a:r>
              <a:rPr lang="cs-CZ" sz="1300" i="1" dirty="0">
                <a:solidFill>
                  <a:prstClr val="black"/>
                </a:solidFill>
                <a:latin typeface="Calibri"/>
              </a:rPr>
              <a:t>„Podíl vysílání televizních studií na celostátních vysílacích okruzích musí činit minimálně 20 % celkového vysílacího času České televize v měsíčním úhrnu.“</a:t>
            </a:r>
            <a:r>
              <a:rPr lang="cs-CZ" sz="1300" dirty="0">
                <a:solidFill>
                  <a:prstClr val="black"/>
                </a:solidFill>
                <a:latin typeface="Calibri"/>
              </a:rPr>
              <a:t> (Zákon o ČT, § 12 odst. 4)</a:t>
            </a:r>
          </a:p>
          <a:p>
            <a:pPr marL="285750" indent="-285750">
              <a:spcAft>
                <a:spcPts val="600"/>
              </a:spcAft>
              <a:buFont typeface="Arial" panose="020B0604020202020204" pitchFamily="34" charset="0"/>
              <a:buChar char="•"/>
              <a:defRPr/>
            </a:pPr>
            <a:r>
              <a:rPr lang="cs-CZ" sz="1300" i="1" dirty="0">
                <a:solidFill>
                  <a:prstClr val="black"/>
                </a:solidFill>
                <a:latin typeface="Calibri"/>
              </a:rPr>
              <a:t>„Provozovatel televizního vysílání je povinen tam, kde je to proveditelné, vyhradit pro evropská díla nadpoloviční podíl celkového vysílacího času každého svého programu. Do celkového vysílacího času programu, z něhož se určuje podíl vysílacího času vyhrazeného pro evropská díla, se nezapočítává čas určený vysílání zpravodajských pořadů, sportovních událostí, soutěží, teletextu, reklamy a teleshoppingu.“</a:t>
            </a:r>
            <a:r>
              <a:rPr lang="cs-CZ" sz="1300" dirty="0">
                <a:solidFill>
                  <a:prstClr val="black"/>
                </a:solidFill>
                <a:latin typeface="Calibri"/>
              </a:rPr>
              <a:t> (Zákon o provozování rozhlasového a televizního vysílání, § 42)</a:t>
            </a:r>
          </a:p>
          <a:p>
            <a:pPr marL="285750" indent="-285750">
              <a:spcAft>
                <a:spcPts val="600"/>
              </a:spcAft>
              <a:buFont typeface="Arial" panose="020B0604020202020204" pitchFamily="34" charset="0"/>
              <a:buChar char="•"/>
              <a:defRPr/>
            </a:pPr>
            <a:r>
              <a:rPr lang="cs-CZ" sz="1300" i="1" dirty="0">
                <a:solidFill>
                  <a:prstClr val="black"/>
                </a:solidFill>
                <a:latin typeface="Calibri"/>
              </a:rPr>
              <a:t>„</a:t>
            </a:r>
            <a:r>
              <a:rPr lang="pt-BR" sz="1300" i="1" dirty="0">
                <a:solidFill>
                  <a:prstClr val="black"/>
                </a:solidFill>
                <a:latin typeface="Calibri"/>
              </a:rPr>
              <a:t>Pevné místo v programu zaujímá regionální zpravodajství.</a:t>
            </a:r>
            <a:r>
              <a:rPr lang="cs-CZ" sz="1300" i="1" dirty="0">
                <a:solidFill>
                  <a:prstClr val="black"/>
                </a:solidFill>
                <a:latin typeface="Calibri"/>
              </a:rPr>
              <a:t>“ </a:t>
            </a:r>
            <a:r>
              <a:rPr lang="cs-CZ" sz="1300" dirty="0">
                <a:solidFill>
                  <a:prstClr val="black"/>
                </a:solidFill>
                <a:latin typeface="Calibri"/>
              </a:rPr>
              <a:t>(Kodex ČT, čl. 5 odst. 5.1) </a:t>
            </a:r>
          </a:p>
        </p:txBody>
      </p:sp>
      <p:sp>
        <p:nvSpPr>
          <p:cNvPr id="8" name="Zástupný symbol pro datum 7">
            <a:extLst>
              <a:ext uri="{FF2B5EF4-FFF2-40B4-BE49-F238E27FC236}">
                <a16:creationId xmlns:a16="http://schemas.microsoft.com/office/drawing/2014/main" id="{01D9AE99-A9B5-4A0E-80A0-8AEBFAA130C2}"/>
              </a:ext>
            </a:extLst>
          </p:cNvPr>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Tree>
    <p:extLst>
      <p:ext uri="{BB962C8B-B14F-4D97-AF65-F5344CB8AC3E}">
        <p14:creationId xmlns:p14="http://schemas.microsoft.com/office/powerpoint/2010/main" val="30795270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ZÁSAH, SPOKOJENOST, ORIGINALITA A MÍRA ZAUJETÍ REGIONÁLNÍMI POŘADY</a:t>
            </a: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DKV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105</a:t>
            </a:fld>
            <a:endParaRPr lang="cs-CZ" sz="1100"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sp>
        <p:nvSpPr>
          <p:cNvPr id="15" name="Ovál 14">
            <a:extLst>
              <a:ext uri="{FF2B5EF4-FFF2-40B4-BE49-F238E27FC236}">
                <a16:creationId xmlns:a16="http://schemas.microsoft.com/office/drawing/2014/main" id="{8F23678A-9F52-4327-8831-1B8A62933034}"/>
              </a:ext>
            </a:extLst>
          </p:cNvPr>
          <p:cNvSpPr/>
          <p:nvPr/>
        </p:nvSpPr>
        <p:spPr>
          <a:xfrm>
            <a:off x="8316416"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cs-CZ" b="1" dirty="0">
                <a:solidFill>
                  <a:prstClr val="white"/>
                </a:solidFill>
                <a:latin typeface="Calibri"/>
                <a:cs typeface="Times New Roman" panose="02020603050405020304" pitchFamily="18" charset="0"/>
              </a:rPr>
              <a:t>K</a:t>
            </a:r>
            <a:endParaRPr lang="en-GB" b="1" dirty="0">
              <a:solidFill>
                <a:prstClr val="white"/>
              </a:solidFill>
              <a:latin typeface="Calibri"/>
              <a:cs typeface="Times New Roman" panose="02020603050405020304" pitchFamily="18" charset="0"/>
            </a:endParaRPr>
          </a:p>
        </p:txBody>
      </p:sp>
      <p:graphicFrame>
        <p:nvGraphicFramePr>
          <p:cNvPr id="3" name="Graf 2">
            <a:extLst>
              <a:ext uri="{FF2B5EF4-FFF2-40B4-BE49-F238E27FC236}">
                <a16:creationId xmlns:a16="http://schemas.microsoft.com/office/drawing/2014/main" id="{08FA9DCB-3CE3-A738-00BA-3E4CB3AC6BFC}"/>
              </a:ext>
            </a:extLst>
          </p:cNvPr>
          <p:cNvGraphicFramePr>
            <a:graphicFrameLocks/>
          </p:cNvGraphicFramePr>
          <p:nvPr>
            <p:extLst>
              <p:ext uri="{D42A27DB-BD31-4B8C-83A1-F6EECF244321}">
                <p14:modId xmlns:p14="http://schemas.microsoft.com/office/powerpoint/2010/main" val="2189509025"/>
              </p:ext>
            </p:extLst>
          </p:nvPr>
        </p:nvGraphicFramePr>
        <p:xfrm>
          <a:off x="103188" y="1340768"/>
          <a:ext cx="8861299"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91104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a:rPr>
              <a:t>POČET MĚST A OBCÍ ZMÍNĚNÝCH V POŘADU UDÁLOSTI V REGIONECH</a:t>
            </a:r>
            <a:endParaRPr lang="cs-CZ" sz="2100" dirty="0">
              <a:solidFill>
                <a:prstClr val="black"/>
              </a:solidFill>
              <a:latin typeface="Calibri"/>
            </a:endParaRPr>
          </a:p>
          <a:p>
            <a:pPr marL="1588" indent="-1588" algn="ctr" defTabSz="258763">
              <a:lnSpc>
                <a:spcPct val="110000"/>
              </a:lnSpc>
              <a:spcBef>
                <a:spcPts val="200"/>
              </a:spcBef>
              <a:tabLst>
                <a:tab pos="18097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Media Tenor, počet měst a obcí</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106</a:t>
            </a:fld>
            <a:endParaRPr lang="cs-CZ" sz="1100" dirty="0">
              <a:solidFill>
                <a:srgbClr val="1A1F52"/>
              </a:solidFill>
              <a:latin typeface="Calibri"/>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graphicFrame>
        <p:nvGraphicFramePr>
          <p:cNvPr id="13" name="Graf 12">
            <a:extLst>
              <a:ext uri="{FF2B5EF4-FFF2-40B4-BE49-F238E27FC236}">
                <a16:creationId xmlns:a16="http://schemas.microsoft.com/office/drawing/2014/main" id="{4D10018E-0711-41DD-8FF1-34B6BFBF97F2}"/>
              </a:ext>
            </a:extLst>
          </p:cNvPr>
          <p:cNvGraphicFramePr>
            <a:graphicFrameLocks/>
          </p:cNvGraphicFramePr>
          <p:nvPr>
            <p:extLst>
              <p:ext uri="{D42A27DB-BD31-4B8C-83A1-F6EECF244321}">
                <p14:modId xmlns:p14="http://schemas.microsoft.com/office/powerpoint/2010/main" val="2810765719"/>
              </p:ext>
            </p:extLst>
          </p:nvPr>
        </p:nvGraphicFramePr>
        <p:xfrm>
          <a:off x="360364" y="1340768"/>
          <a:ext cx="8604125" cy="5109244"/>
        </p:xfrm>
        <a:graphic>
          <a:graphicData uri="http://schemas.openxmlformats.org/drawingml/2006/chart">
            <c:chart xmlns:c="http://schemas.openxmlformats.org/drawingml/2006/chart" xmlns:r="http://schemas.openxmlformats.org/officeDocument/2006/relationships" r:id="rId4"/>
          </a:graphicData>
        </a:graphic>
      </p:graphicFrame>
      <p:sp>
        <p:nvSpPr>
          <p:cNvPr id="11" name="Zástupný symbol pro datum 7">
            <a:extLst>
              <a:ext uri="{FF2B5EF4-FFF2-40B4-BE49-F238E27FC236}">
                <a16:creationId xmlns:a16="http://schemas.microsoft.com/office/drawing/2014/main" id="{9B5568B9-F896-44EF-B3E4-09722059CABF}"/>
              </a:ext>
            </a:extLst>
          </p:cNvPr>
          <p:cNvSpPr txBox="1">
            <a:spLocks/>
          </p:cNvSpPr>
          <p:nvPr/>
        </p:nvSpPr>
        <p:spPr bwMode="auto">
          <a:xfrm>
            <a:off x="1187624" y="6616875"/>
            <a:ext cx="7131942" cy="257841"/>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algn="l">
              <a:defRPr/>
            </a:pPr>
            <a:r>
              <a:rPr lang="cs-CZ" sz="1000" dirty="0">
                <a:solidFill>
                  <a:prstClr val="black"/>
                </a:solidFill>
                <a:latin typeface="Calibri"/>
              </a:rPr>
              <a:t>Začátkem  dubna 2023 došlo k rozšíření regionálního vysílání ČT o další dvě relace – Jihozápad a Severovýchod. </a:t>
            </a:r>
            <a:r>
              <a:rPr lang="cs-CZ" sz="1000" dirty="0">
                <a:solidFill>
                  <a:prstClr val="black"/>
                </a:solidFill>
              </a:rPr>
              <a:t>Počet měst a obcí zmíněných v obou pořadech </a:t>
            </a:r>
            <a:r>
              <a:rPr lang="cs-CZ" sz="1000" dirty="0">
                <a:solidFill>
                  <a:prstClr val="black"/>
                </a:solidFill>
                <a:latin typeface="Calibri"/>
              </a:rPr>
              <a:t>bude zaznamenáván a reportován od roku 2024.</a:t>
            </a:r>
          </a:p>
        </p:txBody>
      </p:sp>
    </p:spTree>
    <p:extLst>
      <p:ext uri="{BB962C8B-B14F-4D97-AF65-F5344CB8AC3E}">
        <p14:creationId xmlns:p14="http://schemas.microsoft.com/office/powerpoint/2010/main" val="26195938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a:rPr>
              <a:t>PODÍL JEDNOTLIVÝCH STUDIÍ NA VYSÍLÁNÍ ČT JAKO CELKU, ČT1 A ČT2</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3"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107</a:t>
            </a:fld>
            <a:endParaRPr lang="cs-CZ" sz="1100" dirty="0">
              <a:solidFill>
                <a:srgbClr val="1A1F52"/>
              </a:solidFill>
              <a:latin typeface="Calibri"/>
              <a:cs typeface="Arial" charset="0"/>
            </a:endParaRPr>
          </a:p>
        </p:txBody>
      </p:sp>
      <p:pic>
        <p:nvPicPr>
          <p:cNvPr id="23" name="Picture 3" descr="C:\Users\Martin\Desktop\ct.jpg">
            <a:extLst>
              <a:ext uri="{FF2B5EF4-FFF2-40B4-BE49-F238E27FC236}">
                <a16:creationId xmlns:a16="http://schemas.microsoft.com/office/drawing/2014/main" id="{55FA06A8-FDC2-451D-B281-333389D452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721" y="2180301"/>
            <a:ext cx="934972" cy="5574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Users\kj231779\Desktop\CT_loga.png">
            <a:extLst>
              <a:ext uri="{FF2B5EF4-FFF2-40B4-BE49-F238E27FC236}">
                <a16:creationId xmlns:a16="http://schemas.microsoft.com/office/drawing/2014/main" id="{99F9C250-4BE7-4EA8-B68D-8EBE2919EE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1755" r="69679" b="58443"/>
          <a:stretch>
            <a:fillRect/>
          </a:stretch>
        </p:blipFill>
        <p:spPr bwMode="auto">
          <a:xfrm>
            <a:off x="395536" y="3660806"/>
            <a:ext cx="977342" cy="55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C:\Users\kj231779\Desktop\CT_loga.png">
            <a:extLst>
              <a:ext uri="{FF2B5EF4-FFF2-40B4-BE49-F238E27FC236}">
                <a16:creationId xmlns:a16="http://schemas.microsoft.com/office/drawing/2014/main" id="{C90B0BF6-8221-4F68-AC8D-B1EE4C69EE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7852" t="13348" r="22842" b="60576"/>
          <a:stretch>
            <a:fillRect/>
          </a:stretch>
        </p:blipFill>
        <p:spPr bwMode="auto">
          <a:xfrm>
            <a:off x="421155" y="5177406"/>
            <a:ext cx="926104" cy="47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5"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graphicFrame>
        <p:nvGraphicFramePr>
          <p:cNvPr id="2" name="Tabulka 1">
            <a:extLst>
              <a:ext uri="{FF2B5EF4-FFF2-40B4-BE49-F238E27FC236}">
                <a16:creationId xmlns:a16="http://schemas.microsoft.com/office/drawing/2014/main" id="{0A300B00-03F4-35DC-06D5-22F93B4B02F7}"/>
              </a:ext>
            </a:extLst>
          </p:cNvPr>
          <p:cNvGraphicFramePr>
            <a:graphicFrameLocks noGrp="1"/>
          </p:cNvGraphicFramePr>
          <p:nvPr>
            <p:extLst>
              <p:ext uri="{D42A27DB-BD31-4B8C-83A1-F6EECF244321}">
                <p14:modId xmlns:p14="http://schemas.microsoft.com/office/powerpoint/2010/main" val="2546442047"/>
              </p:ext>
            </p:extLst>
          </p:nvPr>
        </p:nvGraphicFramePr>
        <p:xfrm>
          <a:off x="1546791" y="1700808"/>
          <a:ext cx="7236849" cy="1152127"/>
        </p:xfrm>
        <a:graphic>
          <a:graphicData uri="http://schemas.openxmlformats.org/drawingml/2006/table">
            <a:tbl>
              <a:tblPr/>
              <a:tblGrid>
                <a:gridCol w="1609935">
                  <a:extLst>
                    <a:ext uri="{9D8B030D-6E8A-4147-A177-3AD203B41FA5}">
                      <a16:colId xmlns:a16="http://schemas.microsoft.com/office/drawing/2014/main" val="20000"/>
                    </a:ext>
                  </a:extLst>
                </a:gridCol>
                <a:gridCol w="937819">
                  <a:extLst>
                    <a:ext uri="{9D8B030D-6E8A-4147-A177-3AD203B41FA5}">
                      <a16:colId xmlns:a16="http://schemas.microsoft.com/office/drawing/2014/main" val="20003"/>
                    </a:ext>
                  </a:extLst>
                </a:gridCol>
                <a:gridCol w="937819">
                  <a:extLst>
                    <a:ext uri="{9D8B030D-6E8A-4147-A177-3AD203B41FA5}">
                      <a16:colId xmlns:a16="http://schemas.microsoft.com/office/drawing/2014/main" val="20004"/>
                    </a:ext>
                  </a:extLst>
                </a:gridCol>
                <a:gridCol w="937819">
                  <a:extLst>
                    <a:ext uri="{9D8B030D-6E8A-4147-A177-3AD203B41FA5}">
                      <a16:colId xmlns:a16="http://schemas.microsoft.com/office/drawing/2014/main" val="20005"/>
                    </a:ext>
                  </a:extLst>
                </a:gridCol>
                <a:gridCol w="937819">
                  <a:extLst>
                    <a:ext uri="{9D8B030D-6E8A-4147-A177-3AD203B41FA5}">
                      <a16:colId xmlns:a16="http://schemas.microsoft.com/office/drawing/2014/main" val="20006"/>
                    </a:ext>
                  </a:extLst>
                </a:gridCol>
                <a:gridCol w="937819">
                  <a:extLst>
                    <a:ext uri="{9D8B030D-6E8A-4147-A177-3AD203B41FA5}">
                      <a16:colId xmlns:a16="http://schemas.microsoft.com/office/drawing/2014/main" val="20007"/>
                    </a:ext>
                  </a:extLst>
                </a:gridCol>
                <a:gridCol w="937819">
                  <a:extLst>
                    <a:ext uri="{9D8B030D-6E8A-4147-A177-3AD203B41FA5}">
                      <a16:colId xmlns:a16="http://schemas.microsoft.com/office/drawing/2014/main" val="2791777266"/>
                    </a:ext>
                  </a:extLst>
                </a:gridCol>
              </a:tblGrid>
              <a:tr h="369550">
                <a:tc>
                  <a:txBody>
                    <a:bodyPr/>
                    <a:lstStyle/>
                    <a:p>
                      <a:pPr algn="ctr" fontAlgn="ctr"/>
                      <a:endParaRPr lang="cs-CZ" sz="1300" b="1" i="0" u="none" strike="noStrike" dirty="0">
                        <a:solidFill>
                          <a:srgbClr val="000000"/>
                        </a:solidFill>
                        <a:effectLst/>
                        <a:latin typeface="Calibri" panose="020F0502020204030204" pitchFamily="34" charset="0"/>
                      </a:endParaRP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Brno</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10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10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endParaRPr lang="en-GB"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Ostrava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9</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endParaRPr lang="en-GB"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Praha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81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82</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80</a:t>
                      </a:r>
                      <a:endParaRPr lang="en-GB"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3" name="Tabulka 2">
            <a:extLst>
              <a:ext uri="{FF2B5EF4-FFF2-40B4-BE49-F238E27FC236}">
                <a16:creationId xmlns:a16="http://schemas.microsoft.com/office/drawing/2014/main" id="{AF19B755-F7E4-CAD2-7209-BF1BE29F1205}"/>
              </a:ext>
            </a:extLst>
          </p:cNvPr>
          <p:cNvGraphicFramePr>
            <a:graphicFrameLocks noGrp="1"/>
          </p:cNvGraphicFramePr>
          <p:nvPr>
            <p:extLst>
              <p:ext uri="{D42A27DB-BD31-4B8C-83A1-F6EECF244321}">
                <p14:modId xmlns:p14="http://schemas.microsoft.com/office/powerpoint/2010/main" val="3611592473"/>
              </p:ext>
            </p:extLst>
          </p:nvPr>
        </p:nvGraphicFramePr>
        <p:xfrm>
          <a:off x="1546789" y="3176973"/>
          <a:ext cx="7236850" cy="1152127"/>
        </p:xfrm>
        <a:graphic>
          <a:graphicData uri="http://schemas.openxmlformats.org/drawingml/2006/table">
            <a:tbl>
              <a:tblPr/>
              <a:tblGrid>
                <a:gridCol w="1609936">
                  <a:extLst>
                    <a:ext uri="{9D8B030D-6E8A-4147-A177-3AD203B41FA5}">
                      <a16:colId xmlns:a16="http://schemas.microsoft.com/office/drawing/2014/main" val="20000"/>
                    </a:ext>
                  </a:extLst>
                </a:gridCol>
                <a:gridCol w="937819">
                  <a:extLst>
                    <a:ext uri="{9D8B030D-6E8A-4147-A177-3AD203B41FA5}">
                      <a16:colId xmlns:a16="http://schemas.microsoft.com/office/drawing/2014/main" val="20003"/>
                    </a:ext>
                  </a:extLst>
                </a:gridCol>
                <a:gridCol w="937819">
                  <a:extLst>
                    <a:ext uri="{9D8B030D-6E8A-4147-A177-3AD203B41FA5}">
                      <a16:colId xmlns:a16="http://schemas.microsoft.com/office/drawing/2014/main" val="20004"/>
                    </a:ext>
                  </a:extLst>
                </a:gridCol>
                <a:gridCol w="937819">
                  <a:extLst>
                    <a:ext uri="{9D8B030D-6E8A-4147-A177-3AD203B41FA5}">
                      <a16:colId xmlns:a16="http://schemas.microsoft.com/office/drawing/2014/main" val="20005"/>
                    </a:ext>
                  </a:extLst>
                </a:gridCol>
                <a:gridCol w="937819">
                  <a:extLst>
                    <a:ext uri="{9D8B030D-6E8A-4147-A177-3AD203B41FA5}">
                      <a16:colId xmlns:a16="http://schemas.microsoft.com/office/drawing/2014/main" val="20006"/>
                    </a:ext>
                  </a:extLst>
                </a:gridCol>
                <a:gridCol w="937819">
                  <a:extLst>
                    <a:ext uri="{9D8B030D-6E8A-4147-A177-3AD203B41FA5}">
                      <a16:colId xmlns:a16="http://schemas.microsoft.com/office/drawing/2014/main" val="20007"/>
                    </a:ext>
                  </a:extLst>
                </a:gridCol>
                <a:gridCol w="937819">
                  <a:extLst>
                    <a:ext uri="{9D8B030D-6E8A-4147-A177-3AD203B41FA5}">
                      <a16:colId xmlns:a16="http://schemas.microsoft.com/office/drawing/2014/main" val="4238548869"/>
                    </a:ext>
                  </a:extLst>
                </a:gridCol>
              </a:tblGrid>
              <a:tr h="369550">
                <a:tc>
                  <a:txBody>
                    <a:bodyPr/>
                    <a:lstStyle/>
                    <a:p>
                      <a:pPr algn="ctr" fontAlgn="ctr"/>
                      <a:endParaRPr lang="cs-CZ" sz="1300" b="1" i="0" u="none" strike="noStrike" dirty="0">
                        <a:solidFill>
                          <a:srgbClr val="000000"/>
                        </a:solidFill>
                        <a:effectLst/>
                        <a:latin typeface="Calibri" panose="020F0502020204030204" pitchFamily="34" charset="0"/>
                      </a:endParaRP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Brno</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15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15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14</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14</a:t>
                      </a:r>
                      <a:endParaRPr lang="en-GB"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Ostrava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10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10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12</a:t>
                      </a:r>
                      <a:endParaRPr lang="en-GB"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Praha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75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75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74</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74</a:t>
                      </a:r>
                      <a:endParaRPr lang="en-GB"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4" name="Tabulka 3">
            <a:extLst>
              <a:ext uri="{FF2B5EF4-FFF2-40B4-BE49-F238E27FC236}">
                <a16:creationId xmlns:a16="http://schemas.microsoft.com/office/drawing/2014/main" id="{2F9A8E09-4EF5-CFBB-CE52-5395E56FF34F}"/>
              </a:ext>
            </a:extLst>
          </p:cNvPr>
          <p:cNvGraphicFramePr>
            <a:graphicFrameLocks noGrp="1"/>
          </p:cNvGraphicFramePr>
          <p:nvPr>
            <p:extLst>
              <p:ext uri="{D42A27DB-BD31-4B8C-83A1-F6EECF244321}">
                <p14:modId xmlns:p14="http://schemas.microsoft.com/office/powerpoint/2010/main" val="1627145815"/>
              </p:ext>
            </p:extLst>
          </p:nvPr>
        </p:nvGraphicFramePr>
        <p:xfrm>
          <a:off x="1546789" y="4653137"/>
          <a:ext cx="7236850" cy="1152127"/>
        </p:xfrm>
        <a:graphic>
          <a:graphicData uri="http://schemas.openxmlformats.org/drawingml/2006/table">
            <a:tbl>
              <a:tblPr/>
              <a:tblGrid>
                <a:gridCol w="1609936">
                  <a:extLst>
                    <a:ext uri="{9D8B030D-6E8A-4147-A177-3AD203B41FA5}">
                      <a16:colId xmlns:a16="http://schemas.microsoft.com/office/drawing/2014/main" val="20000"/>
                    </a:ext>
                  </a:extLst>
                </a:gridCol>
                <a:gridCol w="937819">
                  <a:extLst>
                    <a:ext uri="{9D8B030D-6E8A-4147-A177-3AD203B41FA5}">
                      <a16:colId xmlns:a16="http://schemas.microsoft.com/office/drawing/2014/main" val="20003"/>
                    </a:ext>
                  </a:extLst>
                </a:gridCol>
                <a:gridCol w="937819">
                  <a:extLst>
                    <a:ext uri="{9D8B030D-6E8A-4147-A177-3AD203B41FA5}">
                      <a16:colId xmlns:a16="http://schemas.microsoft.com/office/drawing/2014/main" val="20004"/>
                    </a:ext>
                  </a:extLst>
                </a:gridCol>
                <a:gridCol w="937819">
                  <a:extLst>
                    <a:ext uri="{9D8B030D-6E8A-4147-A177-3AD203B41FA5}">
                      <a16:colId xmlns:a16="http://schemas.microsoft.com/office/drawing/2014/main" val="20005"/>
                    </a:ext>
                  </a:extLst>
                </a:gridCol>
                <a:gridCol w="937819">
                  <a:extLst>
                    <a:ext uri="{9D8B030D-6E8A-4147-A177-3AD203B41FA5}">
                      <a16:colId xmlns:a16="http://schemas.microsoft.com/office/drawing/2014/main" val="20006"/>
                    </a:ext>
                  </a:extLst>
                </a:gridCol>
                <a:gridCol w="937819">
                  <a:extLst>
                    <a:ext uri="{9D8B030D-6E8A-4147-A177-3AD203B41FA5}">
                      <a16:colId xmlns:a16="http://schemas.microsoft.com/office/drawing/2014/main" val="20007"/>
                    </a:ext>
                  </a:extLst>
                </a:gridCol>
                <a:gridCol w="937819">
                  <a:extLst>
                    <a:ext uri="{9D8B030D-6E8A-4147-A177-3AD203B41FA5}">
                      <a16:colId xmlns:a16="http://schemas.microsoft.com/office/drawing/2014/main" val="1576463840"/>
                    </a:ext>
                  </a:extLst>
                </a:gridCol>
              </a:tblGrid>
              <a:tr h="369550">
                <a:tc>
                  <a:txBody>
                    <a:bodyPr/>
                    <a:lstStyle/>
                    <a:p>
                      <a:pPr algn="ctr" fontAlgn="ctr"/>
                      <a:endParaRPr lang="cs-CZ" sz="1300" b="1" i="0" u="none" strike="noStrike" dirty="0">
                        <a:solidFill>
                          <a:srgbClr val="000000"/>
                        </a:solidFill>
                        <a:effectLst/>
                        <a:latin typeface="Calibri" panose="020F0502020204030204" pitchFamily="34" charset="0"/>
                      </a:endParaRP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Brno</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11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11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12</a:t>
                      </a:r>
                      <a:endParaRPr lang="en-GB"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Ostrava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15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14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14</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15</a:t>
                      </a:r>
                      <a:endParaRPr lang="en-GB"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Praha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74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75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75</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73</a:t>
                      </a:r>
                      <a:endParaRPr lang="en-GB"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679747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108</a:t>
            </a:fld>
            <a:endParaRPr lang="cs-CZ" sz="1100" dirty="0">
              <a:solidFill>
                <a:srgbClr val="1A1F52"/>
              </a:solidFill>
              <a:latin typeface="Calibri"/>
              <a:cs typeface="Arial" charset="0"/>
            </a:endParaRPr>
          </a:p>
        </p:txBody>
      </p:sp>
      <p:sp>
        <p:nvSpPr>
          <p:cNvPr id="12" name="TextovéPole 11"/>
          <p:cNvSpPr txBox="1"/>
          <p:nvPr/>
        </p:nvSpPr>
        <p:spPr>
          <a:xfrm>
            <a:off x="354292" y="972000"/>
            <a:ext cx="8423275" cy="4847481"/>
          </a:xfrm>
          <a:prstGeom prst="rect">
            <a:avLst/>
          </a:prstGeom>
          <a:noFill/>
        </p:spPr>
        <p:txBody>
          <a:bodyPr wrap="square" rtlCol="0">
            <a:spAutoFit/>
          </a:bodyPr>
          <a:lstStyle/>
          <a:p>
            <a:pPr marL="285750" indent="-285750">
              <a:spcAft>
                <a:spcPts val="600"/>
              </a:spcAft>
              <a:buFont typeface="Arial" pitchFamily="34" charset="0"/>
              <a:buChar char="•"/>
              <a:defRPr/>
            </a:pPr>
            <a:r>
              <a:rPr lang="cs-CZ" sz="1700" b="1" dirty="0">
                <a:solidFill>
                  <a:prstClr val="black"/>
                </a:solidFill>
                <a:latin typeface="Calibri"/>
              </a:rPr>
              <a:t>Průměrný týdenní zásah regionálních pořadů ČT dosáhl v roce 2023 hodnoty 10 %, což je stejný výsledek jako v roce 2022</a:t>
            </a:r>
            <a:r>
              <a:rPr lang="cs-CZ" sz="1700" dirty="0">
                <a:solidFill>
                  <a:prstClr val="black"/>
                </a:solidFill>
                <a:latin typeface="Calibri"/>
              </a:rPr>
              <a:t>. </a:t>
            </a:r>
          </a:p>
          <a:p>
            <a:pPr marL="285750" indent="-285750">
              <a:spcAft>
                <a:spcPts val="600"/>
              </a:spcAft>
              <a:buFont typeface="Arial" pitchFamily="34" charset="0"/>
              <a:buChar char="•"/>
              <a:defRPr/>
            </a:pPr>
            <a:r>
              <a:rPr lang="cs-CZ" sz="1700" b="1" dirty="0">
                <a:solidFill>
                  <a:prstClr val="black"/>
                </a:solidFill>
                <a:latin typeface="Calibri"/>
              </a:rPr>
              <a:t>3. dubna 2023 začalo vysílání dvou nových regionálních zpravodajských studií: Jihozápad </a:t>
            </a:r>
            <a:r>
              <a:rPr lang="cs-CZ" sz="1700" dirty="0">
                <a:solidFill>
                  <a:prstClr val="black"/>
                </a:solidFill>
                <a:latin typeface="Calibri"/>
              </a:rPr>
              <a:t>(Plzeň, České Budějovice) </a:t>
            </a:r>
            <a:r>
              <a:rPr lang="cs-CZ" sz="1700" b="1" dirty="0">
                <a:solidFill>
                  <a:prstClr val="black"/>
                </a:solidFill>
                <a:latin typeface="Calibri"/>
              </a:rPr>
              <a:t>a Severovýchod </a:t>
            </a:r>
            <a:r>
              <a:rPr lang="cs-CZ" sz="1700" dirty="0">
                <a:solidFill>
                  <a:prstClr val="black"/>
                </a:solidFill>
                <a:latin typeface="Calibri"/>
              </a:rPr>
              <a:t>(Hradec Králové, Ústí nad Labem). Počet mutací podvečerního pořadu </a:t>
            </a:r>
            <a:r>
              <a:rPr lang="cs-CZ" sz="1700" i="1" dirty="0">
                <a:solidFill>
                  <a:prstClr val="black"/>
                </a:solidFill>
                <a:latin typeface="Calibri"/>
              </a:rPr>
              <a:t>Události v regionech</a:t>
            </a:r>
            <a:r>
              <a:rPr lang="cs-CZ" sz="1700" dirty="0">
                <a:solidFill>
                  <a:prstClr val="black"/>
                </a:solidFill>
                <a:latin typeface="Calibri"/>
              </a:rPr>
              <a:t> tak narostl na pět, vedle dvou nových jsou to ještě tradiční Praha a Střední Čechy, Jižní Morava a Severní Morava. V porovnání s rokem 2022 sledovanost pořadu </a:t>
            </a:r>
            <a:r>
              <a:rPr lang="cs-CZ" sz="1700" i="1" dirty="0">
                <a:solidFill>
                  <a:prstClr val="black"/>
                </a:solidFill>
                <a:latin typeface="Calibri"/>
              </a:rPr>
              <a:t>Události v regionech</a:t>
            </a:r>
            <a:r>
              <a:rPr lang="cs-CZ" sz="1700" dirty="0">
                <a:solidFill>
                  <a:prstClr val="black"/>
                </a:solidFill>
                <a:latin typeface="Calibri"/>
              </a:rPr>
              <a:t> v nových regionech Jihozápad a Severovýchod mírně vzrostla, což dokládá zájem diváků o místní a regionální dění. </a:t>
            </a:r>
          </a:p>
          <a:p>
            <a:pPr marL="285750" indent="-285750">
              <a:spcAft>
                <a:spcPts val="600"/>
              </a:spcAft>
              <a:buFont typeface="Arial" pitchFamily="34" charset="0"/>
              <a:buChar char="•"/>
              <a:defRPr/>
            </a:pPr>
            <a:r>
              <a:rPr lang="cs-CZ" sz="1700" b="1" dirty="0">
                <a:solidFill>
                  <a:prstClr val="black"/>
                </a:solidFill>
                <a:latin typeface="Calibri"/>
              </a:rPr>
              <a:t>Koeficient spokojenosti diváků s regionálními pořady dosáhl hodnoty 82 % a je dlouhodobě stabilní. </a:t>
            </a:r>
          </a:p>
          <a:p>
            <a:pPr marL="285750" indent="-285750">
              <a:spcAft>
                <a:spcPts val="600"/>
              </a:spcAft>
              <a:buFont typeface="Arial" pitchFamily="34" charset="0"/>
              <a:buChar char="•"/>
              <a:defRPr/>
            </a:pPr>
            <a:r>
              <a:rPr lang="cs-CZ" sz="1700" dirty="0">
                <a:solidFill>
                  <a:prstClr val="black"/>
                </a:solidFill>
                <a:latin typeface="Calibri"/>
              </a:rPr>
              <a:t>V roce 2023 bylo v</a:t>
            </a:r>
            <a:r>
              <a:rPr lang="cs-CZ" sz="1700" i="1" dirty="0">
                <a:solidFill>
                  <a:prstClr val="black"/>
                </a:solidFill>
                <a:latin typeface="Calibri"/>
              </a:rPr>
              <a:t> </a:t>
            </a:r>
            <a:r>
              <a:rPr lang="cs-CZ" sz="1700" dirty="0">
                <a:solidFill>
                  <a:prstClr val="black"/>
                </a:solidFill>
                <a:latin typeface="Calibri"/>
              </a:rPr>
              <a:t>pořadu </a:t>
            </a:r>
            <a:r>
              <a:rPr lang="cs-CZ" sz="1700" i="1" dirty="0">
                <a:solidFill>
                  <a:prstClr val="black"/>
                </a:solidFill>
                <a:latin typeface="Calibri"/>
              </a:rPr>
              <a:t>Události v regionech</a:t>
            </a:r>
            <a:r>
              <a:rPr lang="cs-CZ" sz="1700" dirty="0">
                <a:solidFill>
                  <a:prstClr val="black"/>
                </a:solidFill>
                <a:latin typeface="Calibri"/>
              </a:rPr>
              <a:t> </a:t>
            </a:r>
            <a:r>
              <a:rPr lang="cs-CZ" sz="1700" b="1" dirty="0">
                <a:solidFill>
                  <a:prstClr val="black"/>
                </a:solidFill>
                <a:latin typeface="Calibri"/>
              </a:rPr>
              <a:t>zmíněno celkem 1 472* různých měst a obcí České republiky</a:t>
            </a:r>
            <a:r>
              <a:rPr lang="cs-CZ" sz="1700" dirty="0">
                <a:solidFill>
                  <a:prstClr val="black"/>
                </a:solidFill>
                <a:latin typeface="Calibri"/>
              </a:rPr>
              <a:t>. V porovnání s rokem 2022 i dlouhodobým průměrem došlo k nárůstu absolutního počtu zmíněných sídel.</a:t>
            </a:r>
          </a:p>
          <a:p>
            <a:pPr marL="285750" indent="-285750">
              <a:spcAft>
                <a:spcPts val="600"/>
              </a:spcAft>
              <a:buFont typeface="Arial" pitchFamily="34" charset="0"/>
              <a:buChar char="•"/>
              <a:defRPr/>
            </a:pPr>
            <a:r>
              <a:rPr lang="cs-CZ" sz="1700" b="1" dirty="0">
                <a:solidFill>
                  <a:prstClr val="black"/>
                </a:solidFill>
                <a:latin typeface="Calibri"/>
              </a:rPr>
              <a:t>Podíl regionálních studií TS Brno a TS Ostrava na vysílání ČT1 a ČT2 v roce 2022 výrazně převyšoval stanovenou hranici 20 %</a:t>
            </a:r>
            <a:r>
              <a:rPr lang="cs-CZ" sz="1700" dirty="0">
                <a:solidFill>
                  <a:prstClr val="black"/>
                </a:solidFill>
                <a:latin typeface="Calibri"/>
              </a:rPr>
              <a:t>. Bereme-li v potaz všechny stanice České televize, podíl na vysílání regionálních studií zůstal meziročně nezměněn (TS Brno 10 % a TS Ostrava 9 %).</a:t>
            </a: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sp>
        <p:nvSpPr>
          <p:cNvPr id="2" name="AutoShape 2">
            <a:extLst>
              <a:ext uri="{FF2B5EF4-FFF2-40B4-BE49-F238E27FC236}">
                <a16:creationId xmlns:a16="http://schemas.microsoft.com/office/drawing/2014/main" id="{C3072E82-7D39-C651-B03C-6C159386D7EA}"/>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
        <p:nvSpPr>
          <p:cNvPr id="9" name="Zástupný symbol pro datum 7">
            <a:extLst>
              <a:ext uri="{FF2B5EF4-FFF2-40B4-BE49-F238E27FC236}">
                <a16:creationId xmlns:a16="http://schemas.microsoft.com/office/drawing/2014/main" id="{DAC05449-A867-4F26-BF43-1A15AC7037A8}"/>
              </a:ext>
            </a:extLst>
          </p:cNvPr>
          <p:cNvSpPr txBox="1">
            <a:spLocks/>
          </p:cNvSpPr>
          <p:nvPr/>
        </p:nvSpPr>
        <p:spPr bwMode="auto">
          <a:xfrm>
            <a:off x="1187624" y="6616875"/>
            <a:ext cx="7131942" cy="257841"/>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algn="l">
              <a:defRPr/>
            </a:pPr>
            <a:r>
              <a:rPr lang="cs-CZ" sz="1000" dirty="0">
                <a:solidFill>
                  <a:prstClr val="black"/>
                </a:solidFill>
                <a:latin typeface="Calibri"/>
              </a:rPr>
              <a:t>* Začátkem  dubna 2023 došlo k rozšíření regionálního vysílání ČT o další dvě relace – Jihozápad a Severovýchod. </a:t>
            </a:r>
            <a:r>
              <a:rPr lang="cs-CZ" sz="1000" dirty="0">
                <a:solidFill>
                  <a:prstClr val="black"/>
                </a:solidFill>
              </a:rPr>
              <a:t>Počet měst a obcí zmíněných v obou pořadech </a:t>
            </a:r>
            <a:r>
              <a:rPr lang="cs-CZ" sz="1000" dirty="0">
                <a:solidFill>
                  <a:prstClr val="black"/>
                </a:solidFill>
                <a:latin typeface="Calibri"/>
              </a:rPr>
              <a:t>bude zaznamenáván a reportován od roku 2024.</a:t>
            </a:r>
          </a:p>
        </p:txBody>
      </p:sp>
    </p:spTree>
    <p:extLst>
      <p:ext uri="{BB962C8B-B14F-4D97-AF65-F5344CB8AC3E}">
        <p14:creationId xmlns:p14="http://schemas.microsoft.com/office/powerpoint/2010/main" val="31416824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DA5F7736-FAE7-8932-E9C6-BF9921F5759A}"/>
              </a:ext>
            </a:extLst>
          </p:cNvPr>
          <p:cNvGraphicFramePr/>
          <p:nvPr>
            <p:extLst>
              <p:ext uri="{D42A27DB-BD31-4B8C-83A1-F6EECF244321}">
                <p14:modId xmlns:p14="http://schemas.microsoft.com/office/powerpoint/2010/main" val="3787776855"/>
              </p:ext>
            </p:extLst>
          </p:nvPr>
        </p:nvGraphicFramePr>
        <p:xfrm>
          <a:off x="6137833" y="1682608"/>
          <a:ext cx="2878161" cy="4249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af 2">
            <a:extLst>
              <a:ext uri="{FF2B5EF4-FFF2-40B4-BE49-F238E27FC236}">
                <a16:creationId xmlns:a16="http://schemas.microsoft.com/office/drawing/2014/main" id="{3092C344-5463-F984-E198-FA2418884F26}"/>
              </a:ext>
            </a:extLst>
          </p:cNvPr>
          <p:cNvGraphicFramePr/>
          <p:nvPr>
            <p:extLst>
              <p:ext uri="{D42A27DB-BD31-4B8C-83A1-F6EECF244321}">
                <p14:modId xmlns:p14="http://schemas.microsoft.com/office/powerpoint/2010/main" val="4057709686"/>
              </p:ext>
            </p:extLst>
          </p:nvPr>
        </p:nvGraphicFramePr>
        <p:xfrm>
          <a:off x="3132608" y="1682608"/>
          <a:ext cx="2878161" cy="4249738"/>
        </p:xfrm>
        <a:graphic>
          <a:graphicData uri="http://schemas.openxmlformats.org/drawingml/2006/chart">
            <c:chart xmlns:c="http://schemas.openxmlformats.org/drawingml/2006/chart" xmlns:r="http://schemas.openxmlformats.org/officeDocument/2006/relationships" r:id="rId4"/>
          </a:graphicData>
        </a:graphic>
      </p:graphicFrame>
      <p:pic>
        <p:nvPicPr>
          <p:cNvPr id="22545" name="Obrázek 6"/>
          <p:cNvPicPr>
            <a:picLocks noChangeAspect="1"/>
          </p:cNvPicPr>
          <p:nvPr/>
        </p:nvPicPr>
        <p:blipFill>
          <a:blip r:embed="rId5"/>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3"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109</a:t>
            </a:fld>
            <a:endParaRPr lang="cs-CZ" sz="1100" dirty="0">
              <a:solidFill>
                <a:srgbClr val="1A1F52"/>
              </a:solidFill>
              <a:latin typeface="Calibri"/>
              <a:cs typeface="Arial" charset="0"/>
            </a:endParaRPr>
          </a:p>
        </p:txBody>
      </p:sp>
      <p:sp>
        <p:nvSpPr>
          <p:cNvPr id="18" name="AutoShape 2">
            <a:extLst>
              <a:ext uri="{FF2B5EF4-FFF2-40B4-BE49-F238E27FC236}">
                <a16:creationId xmlns:a16="http://schemas.microsoft.com/office/drawing/2014/main" id="{EE12C279-AF89-451C-8665-8743D1BE7FCD}"/>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a:rPr>
              <a:t>Podíl DOMÁCÍCH, evropských a MIMOEVROPSKÝCH pořadů na všech POŘADECH podle jednotlivých žánrů</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1" name="Zástupný symbol pro datum 7"/>
          <p:cNvSpPr txBox="1">
            <a:spLocks/>
          </p:cNvSpPr>
          <p:nvPr/>
        </p:nvSpPr>
        <p:spPr bwMode="auto">
          <a:xfrm>
            <a:off x="360365" y="6060143"/>
            <a:ext cx="8423275"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algn="l">
              <a:defRPr/>
            </a:pPr>
            <a:r>
              <a:rPr lang="cs-CZ" sz="1000" dirty="0">
                <a:solidFill>
                  <a:prstClr val="black"/>
                </a:solidFill>
                <a:latin typeface="Calibri"/>
              </a:rPr>
              <a:t>* Do kategorie „evropská tvorba“ jsou zahrnuty všechny pořady vyrobené v členských státech Rady Evropy s výjimkou České republiky.</a:t>
            </a:r>
          </a:p>
          <a:p>
            <a:pPr algn="l">
              <a:defRPr/>
            </a:pPr>
            <a:r>
              <a:rPr lang="cs-CZ" sz="1000" dirty="0">
                <a:solidFill>
                  <a:prstClr val="black"/>
                </a:solidFill>
                <a:latin typeface="Calibri"/>
              </a:rPr>
              <a:t>** U sportovních pořadů jsou do evropské a mimoevropské tvorby započítávány i pořady vyrobené ČT, ovšem na území jiného státu. </a:t>
            </a:r>
          </a:p>
        </p:txBody>
      </p:sp>
      <p:sp>
        <p:nvSpPr>
          <p:cNvPr id="15"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6"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graphicFrame>
        <p:nvGraphicFramePr>
          <p:cNvPr id="23" name="Graf 22">
            <a:extLst>
              <a:ext uri="{FF2B5EF4-FFF2-40B4-BE49-F238E27FC236}">
                <a16:creationId xmlns:a16="http://schemas.microsoft.com/office/drawing/2014/main" id="{A9E6AAB3-A967-4ED5-ADE8-FC0CEB7F91DB}"/>
              </a:ext>
            </a:extLst>
          </p:cNvPr>
          <p:cNvGraphicFramePr/>
          <p:nvPr>
            <p:extLst>
              <p:ext uri="{D42A27DB-BD31-4B8C-83A1-F6EECF244321}">
                <p14:modId xmlns:p14="http://schemas.microsoft.com/office/powerpoint/2010/main" val="816292165"/>
              </p:ext>
            </p:extLst>
          </p:nvPr>
        </p:nvGraphicFramePr>
        <p:xfrm>
          <a:off x="127383" y="1682608"/>
          <a:ext cx="2878161" cy="42497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0375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a:t>
            </a:fld>
            <a:endParaRPr lang="cs-CZ" sz="1100" dirty="0">
              <a:solidFill>
                <a:srgbClr val="1A1F52"/>
              </a:solidFill>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5" name="TextovéPole 4"/>
          <p:cNvSpPr txBox="1">
            <a:spLocks noChangeAspect="1"/>
          </p:cNvSpPr>
          <p:nvPr/>
        </p:nvSpPr>
        <p:spPr>
          <a:xfrm>
            <a:off x="179514" y="1700810"/>
            <a:ext cx="2016221" cy="1938421"/>
          </a:xfrm>
          <a:prstGeom prst="rect">
            <a:avLst/>
          </a:prstGeom>
          <a:solidFill>
            <a:schemeClr val="tx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70</a:t>
            </a:r>
            <a:r>
              <a:rPr lang="cs-CZ" sz="5400" dirty="0">
                <a:latin typeface="+mj-lt"/>
              </a:rPr>
              <a:t> </a:t>
            </a:r>
            <a:r>
              <a:rPr lang="cs-CZ" sz="3200" dirty="0">
                <a:latin typeface="+mj-lt"/>
              </a:rPr>
              <a:t>%</a:t>
            </a:r>
            <a:endParaRPr lang="cs-CZ" sz="1250" dirty="0">
              <a:latin typeface="+mj-lt"/>
            </a:endParaRPr>
          </a:p>
          <a:p>
            <a:endParaRPr lang="cs-CZ" sz="2400" dirty="0">
              <a:latin typeface="+mj-lt"/>
            </a:endParaRPr>
          </a:p>
          <a:p>
            <a:endParaRPr lang="cs-CZ" sz="1200" dirty="0">
              <a:latin typeface="+mj-lt"/>
            </a:endParaRPr>
          </a:p>
          <a:p>
            <a:r>
              <a:rPr lang="cs-CZ" sz="1200" b="1" dirty="0">
                <a:latin typeface="+mj-lt"/>
              </a:rPr>
              <a:t>obyvatel ČR je každý týden zasaženo vysíláním ČT.</a:t>
            </a:r>
            <a:endParaRPr lang="cs-CZ" sz="2800" b="1" dirty="0">
              <a:latin typeface="+mj-lt"/>
            </a:endParaRPr>
          </a:p>
        </p:txBody>
      </p:sp>
      <p:sp>
        <p:nvSpPr>
          <p:cNvPr id="21" name="TextovéPole 20"/>
          <p:cNvSpPr txBox="1">
            <a:spLocks noChangeAspect="1"/>
          </p:cNvSpPr>
          <p:nvPr/>
        </p:nvSpPr>
        <p:spPr>
          <a:xfrm>
            <a:off x="2411759" y="1700810"/>
            <a:ext cx="2016221" cy="1938421"/>
          </a:xfrm>
          <a:prstGeom prst="rect">
            <a:avLst/>
          </a:prstGeom>
          <a:solidFill>
            <a:schemeClr val="tx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65</a:t>
            </a:r>
            <a:r>
              <a:rPr lang="cs-CZ" sz="5400" dirty="0">
                <a:latin typeface="+mj-lt"/>
              </a:rPr>
              <a:t> </a:t>
            </a:r>
            <a:r>
              <a:rPr lang="cs-CZ" sz="3200" dirty="0">
                <a:latin typeface="+mj-lt"/>
              </a:rPr>
              <a:t>%</a:t>
            </a:r>
            <a:endParaRPr lang="cs-CZ" sz="1250" dirty="0">
              <a:latin typeface="+mj-lt"/>
            </a:endParaRPr>
          </a:p>
          <a:p>
            <a:endParaRPr lang="cs-CZ" sz="2400" dirty="0">
              <a:latin typeface="+mj-lt"/>
            </a:endParaRPr>
          </a:p>
          <a:p>
            <a:endParaRPr lang="cs-CZ" sz="1200" dirty="0">
              <a:latin typeface="+mj-lt"/>
            </a:endParaRPr>
          </a:p>
          <a:p>
            <a:r>
              <a:rPr lang="cs-CZ" sz="1200" b="1" dirty="0">
                <a:latin typeface="+mj-lt"/>
              </a:rPr>
              <a:t>obyvatel ČR si myslí,   </a:t>
            </a:r>
          </a:p>
          <a:p>
            <a:r>
              <a:rPr lang="cs-CZ" sz="1200" b="1" dirty="0">
                <a:latin typeface="+mj-lt"/>
              </a:rPr>
              <a:t>že je ČT důvěryhodná.</a:t>
            </a:r>
            <a:endParaRPr lang="cs-CZ" sz="2800" b="1" dirty="0">
              <a:latin typeface="+mj-lt"/>
            </a:endParaRPr>
          </a:p>
        </p:txBody>
      </p:sp>
      <p:sp>
        <p:nvSpPr>
          <p:cNvPr id="22" name="TextovéPole 21"/>
          <p:cNvSpPr txBox="1">
            <a:spLocks noChangeAspect="1"/>
          </p:cNvSpPr>
          <p:nvPr/>
        </p:nvSpPr>
        <p:spPr>
          <a:xfrm>
            <a:off x="4644007" y="1700810"/>
            <a:ext cx="2016221" cy="1938421"/>
          </a:xfrm>
          <a:prstGeom prst="rect">
            <a:avLst/>
          </a:prstGeom>
          <a:solidFill>
            <a:schemeClr val="tx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68</a:t>
            </a:r>
            <a:r>
              <a:rPr lang="cs-CZ" sz="5400" dirty="0">
                <a:latin typeface="+mj-lt"/>
              </a:rPr>
              <a:t> </a:t>
            </a:r>
            <a:r>
              <a:rPr lang="cs-CZ" sz="3200" dirty="0">
                <a:latin typeface="+mj-lt"/>
              </a:rPr>
              <a:t>%</a:t>
            </a:r>
            <a:endParaRPr lang="cs-CZ" sz="1250" dirty="0">
              <a:latin typeface="+mj-lt"/>
            </a:endParaRPr>
          </a:p>
          <a:p>
            <a:endParaRPr lang="cs-CZ" sz="100" dirty="0">
              <a:latin typeface="+mj-lt"/>
            </a:endParaRPr>
          </a:p>
          <a:p>
            <a:endParaRPr lang="cs-CZ" sz="100" dirty="0">
              <a:latin typeface="+mj-lt"/>
            </a:endParaRPr>
          </a:p>
          <a:p>
            <a:r>
              <a:rPr lang="cs-CZ" sz="1200" b="1" dirty="0">
                <a:latin typeface="+mj-lt"/>
              </a:rPr>
              <a:t>obyvatel ČR si myslí, že je ve zpravodajských a publicistických pořadech ČT dáván dostatečný prostor názorům odborníků.</a:t>
            </a:r>
            <a:endParaRPr lang="cs-CZ" sz="2800" b="1" dirty="0">
              <a:latin typeface="+mj-lt"/>
            </a:endParaRPr>
          </a:p>
        </p:txBody>
      </p:sp>
      <p:sp>
        <p:nvSpPr>
          <p:cNvPr id="23" name="TextovéPole 22"/>
          <p:cNvSpPr txBox="1">
            <a:spLocks noChangeAspect="1"/>
          </p:cNvSpPr>
          <p:nvPr/>
        </p:nvSpPr>
        <p:spPr>
          <a:xfrm>
            <a:off x="6876255" y="1700810"/>
            <a:ext cx="2016221" cy="1938421"/>
          </a:xfrm>
          <a:prstGeom prst="rect">
            <a:avLst/>
          </a:prstGeom>
          <a:solidFill>
            <a:schemeClr val="tx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63</a:t>
            </a:r>
            <a:r>
              <a:rPr lang="cs-CZ" sz="5400" dirty="0">
                <a:latin typeface="+mj-lt"/>
              </a:rPr>
              <a:t> </a:t>
            </a:r>
            <a:r>
              <a:rPr lang="cs-CZ" sz="3200" dirty="0">
                <a:latin typeface="+mj-lt"/>
              </a:rPr>
              <a:t>%</a:t>
            </a:r>
            <a:endParaRPr lang="cs-CZ" sz="1250" dirty="0">
              <a:latin typeface="+mj-lt"/>
            </a:endParaRPr>
          </a:p>
          <a:p>
            <a:endParaRPr lang="cs-CZ" sz="100" dirty="0">
              <a:latin typeface="+mj-lt"/>
            </a:endParaRPr>
          </a:p>
          <a:p>
            <a:endParaRPr lang="cs-CZ" sz="300" dirty="0">
              <a:latin typeface="+mj-lt"/>
            </a:endParaRPr>
          </a:p>
          <a:p>
            <a:endParaRPr lang="cs-CZ" sz="1000" dirty="0">
              <a:latin typeface="+mj-lt"/>
            </a:endParaRPr>
          </a:p>
          <a:p>
            <a:r>
              <a:rPr lang="cs-CZ" sz="1200" b="1" dirty="0">
                <a:latin typeface="+mj-lt"/>
              </a:rPr>
              <a:t>obyvatel ČR si myslí, že ve vysílání ČT v dostatečné míře dostávají prostor různé názory a úhly pohledu.</a:t>
            </a:r>
            <a:endParaRPr lang="cs-CZ" sz="2800" b="1" dirty="0">
              <a:latin typeface="+mj-lt"/>
            </a:endParaRPr>
          </a:p>
        </p:txBody>
      </p:sp>
      <p:sp>
        <p:nvSpPr>
          <p:cNvPr id="24" name="TextovéPole 23"/>
          <p:cNvSpPr txBox="1">
            <a:spLocks noChangeAspect="1"/>
          </p:cNvSpPr>
          <p:nvPr/>
        </p:nvSpPr>
        <p:spPr>
          <a:xfrm>
            <a:off x="179514" y="3861670"/>
            <a:ext cx="2016221" cy="1938421"/>
          </a:xfrm>
          <a:prstGeom prst="rect">
            <a:avLst/>
          </a:prstGeom>
          <a:solidFill>
            <a:schemeClr val="accent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69</a:t>
            </a:r>
            <a:r>
              <a:rPr lang="cs-CZ" sz="5400" dirty="0">
                <a:latin typeface="+mj-lt"/>
              </a:rPr>
              <a:t> </a:t>
            </a:r>
            <a:r>
              <a:rPr lang="cs-CZ" sz="3200" dirty="0">
                <a:latin typeface="+mj-lt"/>
              </a:rPr>
              <a:t>%</a:t>
            </a:r>
            <a:endParaRPr lang="cs-CZ" sz="1250" dirty="0">
              <a:latin typeface="+mj-lt"/>
            </a:endParaRPr>
          </a:p>
          <a:p>
            <a:endParaRPr lang="cs-CZ" sz="1400" dirty="0">
              <a:latin typeface="+mj-lt"/>
            </a:endParaRPr>
          </a:p>
          <a:p>
            <a:endParaRPr lang="cs-CZ" sz="1200" dirty="0">
              <a:latin typeface="+mj-lt"/>
            </a:endParaRPr>
          </a:p>
          <a:p>
            <a:r>
              <a:rPr lang="cs-CZ" sz="1200" b="1" dirty="0">
                <a:latin typeface="+mj-lt"/>
              </a:rPr>
              <a:t>obyvatel ČR si myslí, že ČT významně přispívá k rozvoji vzdělanosti svých diváků.</a:t>
            </a:r>
            <a:endParaRPr lang="cs-CZ" sz="2800" b="1" dirty="0">
              <a:latin typeface="+mj-lt"/>
            </a:endParaRPr>
          </a:p>
        </p:txBody>
      </p:sp>
      <p:sp>
        <p:nvSpPr>
          <p:cNvPr id="25" name="TextovéPole 24"/>
          <p:cNvSpPr txBox="1">
            <a:spLocks noChangeAspect="1"/>
          </p:cNvSpPr>
          <p:nvPr/>
        </p:nvSpPr>
        <p:spPr>
          <a:xfrm>
            <a:off x="2411759" y="3861670"/>
            <a:ext cx="2016221" cy="1938421"/>
          </a:xfrm>
          <a:prstGeom prst="rect">
            <a:avLst/>
          </a:prstGeom>
          <a:solidFill>
            <a:schemeClr val="accent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70</a:t>
            </a:r>
            <a:r>
              <a:rPr lang="cs-CZ" sz="5400" dirty="0">
                <a:latin typeface="+mj-lt"/>
              </a:rPr>
              <a:t> </a:t>
            </a:r>
            <a:r>
              <a:rPr lang="cs-CZ" sz="3200" dirty="0">
                <a:latin typeface="+mj-lt"/>
              </a:rPr>
              <a:t>%</a:t>
            </a:r>
            <a:endParaRPr lang="cs-CZ" sz="1250" dirty="0">
              <a:latin typeface="+mj-lt"/>
            </a:endParaRPr>
          </a:p>
          <a:p>
            <a:endParaRPr lang="cs-CZ" sz="1600" dirty="0">
              <a:latin typeface="+mj-lt"/>
            </a:endParaRPr>
          </a:p>
          <a:p>
            <a:r>
              <a:rPr lang="cs-CZ" sz="1200" b="1" dirty="0">
                <a:latin typeface="+mj-lt"/>
              </a:rPr>
              <a:t>obyvatel ČR si myslí, </a:t>
            </a:r>
          </a:p>
          <a:p>
            <a:r>
              <a:rPr lang="cs-CZ" sz="1200" b="1" dirty="0">
                <a:latin typeface="+mj-lt"/>
              </a:rPr>
              <a:t>že ČT má mezi televizemi vedoucí postavení v oblasti kulturních pořadů.</a:t>
            </a:r>
            <a:endParaRPr lang="cs-CZ" sz="2800" b="1" dirty="0">
              <a:latin typeface="+mj-lt"/>
            </a:endParaRPr>
          </a:p>
        </p:txBody>
      </p:sp>
      <p:sp>
        <p:nvSpPr>
          <p:cNvPr id="26" name="TextovéPole 25"/>
          <p:cNvSpPr txBox="1">
            <a:spLocks noChangeAspect="1"/>
          </p:cNvSpPr>
          <p:nvPr/>
        </p:nvSpPr>
        <p:spPr>
          <a:xfrm>
            <a:off x="4644007" y="3861670"/>
            <a:ext cx="2016221" cy="1938421"/>
          </a:xfrm>
          <a:prstGeom prst="rect">
            <a:avLst/>
          </a:prstGeom>
          <a:solidFill>
            <a:schemeClr val="accent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71</a:t>
            </a:r>
            <a:r>
              <a:rPr lang="cs-CZ" sz="5400" dirty="0">
                <a:latin typeface="+mj-lt"/>
              </a:rPr>
              <a:t> </a:t>
            </a:r>
            <a:r>
              <a:rPr lang="cs-CZ" sz="3200" dirty="0">
                <a:latin typeface="+mj-lt"/>
              </a:rPr>
              <a:t>%</a:t>
            </a:r>
            <a:endParaRPr lang="cs-CZ" sz="1250" dirty="0">
              <a:latin typeface="+mj-lt"/>
            </a:endParaRPr>
          </a:p>
          <a:p>
            <a:endParaRPr lang="cs-CZ" sz="1400" dirty="0">
              <a:latin typeface="+mj-lt"/>
            </a:endParaRPr>
          </a:p>
          <a:p>
            <a:endParaRPr lang="cs-CZ" sz="1200" dirty="0">
              <a:latin typeface="+mj-lt"/>
            </a:endParaRPr>
          </a:p>
          <a:p>
            <a:r>
              <a:rPr lang="cs-CZ" sz="1200" b="1" dirty="0">
                <a:latin typeface="+mj-lt"/>
              </a:rPr>
              <a:t>obyvatel ČR si myslí, že ČT přináší divákům i pořady, které ostatní TV nevysílají.</a:t>
            </a:r>
            <a:endParaRPr lang="cs-CZ" sz="2800" b="1" dirty="0">
              <a:latin typeface="+mj-lt"/>
            </a:endParaRPr>
          </a:p>
        </p:txBody>
      </p:sp>
      <p:sp>
        <p:nvSpPr>
          <p:cNvPr id="27" name="TextovéPole 26"/>
          <p:cNvSpPr txBox="1">
            <a:spLocks noChangeAspect="1"/>
          </p:cNvSpPr>
          <p:nvPr/>
        </p:nvSpPr>
        <p:spPr>
          <a:xfrm>
            <a:off x="6876255" y="3861670"/>
            <a:ext cx="2016221" cy="1938421"/>
          </a:xfrm>
          <a:prstGeom prst="rect">
            <a:avLst/>
          </a:prstGeom>
          <a:solidFill>
            <a:schemeClr val="accent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55</a:t>
            </a:r>
            <a:r>
              <a:rPr lang="cs-CZ" sz="5400" dirty="0">
                <a:latin typeface="+mj-lt"/>
              </a:rPr>
              <a:t> </a:t>
            </a:r>
            <a:r>
              <a:rPr lang="cs-CZ" sz="3200" dirty="0">
                <a:latin typeface="+mj-lt"/>
              </a:rPr>
              <a:t>%</a:t>
            </a:r>
            <a:endParaRPr lang="cs-CZ" sz="1250" dirty="0">
              <a:latin typeface="+mj-lt"/>
            </a:endParaRPr>
          </a:p>
          <a:p>
            <a:endParaRPr lang="cs-CZ" sz="100" dirty="0">
              <a:latin typeface="+mj-lt"/>
            </a:endParaRPr>
          </a:p>
          <a:p>
            <a:endParaRPr lang="cs-CZ" sz="900" dirty="0">
              <a:latin typeface="+mj-lt"/>
            </a:endParaRPr>
          </a:p>
          <a:p>
            <a:endParaRPr lang="cs-CZ" sz="1200" dirty="0">
              <a:latin typeface="+mj-lt"/>
            </a:endParaRPr>
          </a:p>
          <a:p>
            <a:endParaRPr lang="cs-CZ" sz="1400" dirty="0">
              <a:latin typeface="+mj-lt"/>
            </a:endParaRPr>
          </a:p>
          <a:p>
            <a:r>
              <a:rPr lang="cs-CZ" sz="1200" b="1" dirty="0">
                <a:latin typeface="+mj-lt"/>
              </a:rPr>
              <a:t>obyvatel ČR si myslí, že je ČT inovativní.</a:t>
            </a:r>
            <a:endParaRPr lang="cs-CZ" sz="2800" b="1" dirty="0">
              <a:latin typeface="+mj-lt"/>
            </a:endParaRPr>
          </a:p>
        </p:txBody>
      </p:sp>
      <p:sp>
        <p:nvSpPr>
          <p:cNvPr id="6" name="TextovéPole 5"/>
          <p:cNvSpPr txBox="1"/>
          <p:nvPr/>
        </p:nvSpPr>
        <p:spPr>
          <a:xfrm>
            <a:off x="1895654" y="1700808"/>
            <a:ext cx="300082" cy="369332"/>
          </a:xfrm>
          <a:prstGeom prst="rect">
            <a:avLst/>
          </a:prstGeom>
          <a:noFill/>
        </p:spPr>
        <p:txBody>
          <a:bodyPr wrap="none" rtlCol="0">
            <a:spAutoFit/>
          </a:bodyPr>
          <a:lstStyle/>
          <a:p>
            <a:r>
              <a:rPr lang="cs-CZ" dirty="0">
                <a:latin typeface="+mj-lt"/>
              </a:rPr>
              <a:t>*</a:t>
            </a:r>
          </a:p>
        </p:txBody>
      </p:sp>
      <p:sp>
        <p:nvSpPr>
          <p:cNvPr id="28" name="TextovéPole 27"/>
          <p:cNvSpPr txBox="1"/>
          <p:nvPr/>
        </p:nvSpPr>
        <p:spPr>
          <a:xfrm>
            <a:off x="4012486" y="1700808"/>
            <a:ext cx="415498" cy="369332"/>
          </a:xfrm>
          <a:prstGeom prst="rect">
            <a:avLst/>
          </a:prstGeom>
          <a:noFill/>
        </p:spPr>
        <p:txBody>
          <a:bodyPr wrap="none" rtlCol="0">
            <a:spAutoFit/>
          </a:bodyPr>
          <a:lstStyle/>
          <a:p>
            <a:r>
              <a:rPr lang="cs-CZ" dirty="0">
                <a:latin typeface="+mj-lt"/>
              </a:rPr>
              <a:t>**</a:t>
            </a:r>
          </a:p>
        </p:txBody>
      </p:sp>
      <p:sp>
        <p:nvSpPr>
          <p:cNvPr id="29" name="TextovéPole 28"/>
          <p:cNvSpPr txBox="1"/>
          <p:nvPr/>
        </p:nvSpPr>
        <p:spPr>
          <a:xfrm>
            <a:off x="6244734" y="1700808"/>
            <a:ext cx="415498" cy="369332"/>
          </a:xfrm>
          <a:prstGeom prst="rect">
            <a:avLst/>
          </a:prstGeom>
          <a:noFill/>
        </p:spPr>
        <p:txBody>
          <a:bodyPr wrap="none" rtlCol="0">
            <a:spAutoFit/>
          </a:bodyPr>
          <a:lstStyle/>
          <a:p>
            <a:r>
              <a:rPr lang="cs-CZ" dirty="0">
                <a:latin typeface="+mj-lt"/>
              </a:rPr>
              <a:t>**</a:t>
            </a:r>
          </a:p>
        </p:txBody>
      </p:sp>
      <p:sp>
        <p:nvSpPr>
          <p:cNvPr id="30" name="TextovéPole 29"/>
          <p:cNvSpPr txBox="1"/>
          <p:nvPr/>
        </p:nvSpPr>
        <p:spPr>
          <a:xfrm>
            <a:off x="8476982" y="1700808"/>
            <a:ext cx="415498" cy="369332"/>
          </a:xfrm>
          <a:prstGeom prst="rect">
            <a:avLst/>
          </a:prstGeom>
          <a:noFill/>
        </p:spPr>
        <p:txBody>
          <a:bodyPr wrap="none" rtlCol="0">
            <a:spAutoFit/>
          </a:bodyPr>
          <a:lstStyle/>
          <a:p>
            <a:r>
              <a:rPr lang="cs-CZ" dirty="0">
                <a:latin typeface="+mj-lt"/>
              </a:rPr>
              <a:t>**</a:t>
            </a:r>
          </a:p>
        </p:txBody>
      </p:sp>
      <p:sp>
        <p:nvSpPr>
          <p:cNvPr id="31" name="TextovéPole 30"/>
          <p:cNvSpPr txBox="1"/>
          <p:nvPr/>
        </p:nvSpPr>
        <p:spPr>
          <a:xfrm>
            <a:off x="4012486" y="3861048"/>
            <a:ext cx="415498" cy="369332"/>
          </a:xfrm>
          <a:prstGeom prst="rect">
            <a:avLst/>
          </a:prstGeom>
          <a:noFill/>
        </p:spPr>
        <p:txBody>
          <a:bodyPr wrap="none" rtlCol="0">
            <a:spAutoFit/>
          </a:bodyPr>
          <a:lstStyle/>
          <a:p>
            <a:r>
              <a:rPr lang="cs-CZ" dirty="0">
                <a:latin typeface="+mj-lt"/>
              </a:rPr>
              <a:t>**</a:t>
            </a:r>
          </a:p>
        </p:txBody>
      </p:sp>
      <p:sp>
        <p:nvSpPr>
          <p:cNvPr id="32" name="TextovéPole 31"/>
          <p:cNvSpPr txBox="1"/>
          <p:nvPr/>
        </p:nvSpPr>
        <p:spPr>
          <a:xfrm>
            <a:off x="6244734" y="3861048"/>
            <a:ext cx="415498" cy="369332"/>
          </a:xfrm>
          <a:prstGeom prst="rect">
            <a:avLst/>
          </a:prstGeom>
          <a:noFill/>
        </p:spPr>
        <p:txBody>
          <a:bodyPr wrap="none" rtlCol="0">
            <a:spAutoFit/>
          </a:bodyPr>
          <a:lstStyle/>
          <a:p>
            <a:r>
              <a:rPr lang="cs-CZ" dirty="0">
                <a:latin typeface="+mj-lt"/>
              </a:rPr>
              <a:t>**</a:t>
            </a:r>
          </a:p>
        </p:txBody>
      </p:sp>
      <p:sp>
        <p:nvSpPr>
          <p:cNvPr id="33" name="TextovéPole 32"/>
          <p:cNvSpPr txBox="1"/>
          <p:nvPr/>
        </p:nvSpPr>
        <p:spPr>
          <a:xfrm>
            <a:off x="8476982" y="3861048"/>
            <a:ext cx="415498" cy="369332"/>
          </a:xfrm>
          <a:prstGeom prst="rect">
            <a:avLst/>
          </a:prstGeom>
          <a:noFill/>
        </p:spPr>
        <p:txBody>
          <a:bodyPr wrap="none" rtlCol="0">
            <a:spAutoFit/>
          </a:bodyPr>
          <a:lstStyle/>
          <a:p>
            <a:r>
              <a:rPr lang="cs-CZ" dirty="0">
                <a:latin typeface="+mj-lt"/>
              </a:rPr>
              <a:t>**</a:t>
            </a:r>
          </a:p>
        </p:txBody>
      </p:sp>
      <p:sp>
        <p:nvSpPr>
          <p:cNvPr id="34" name="TextovéPole 33"/>
          <p:cNvSpPr txBox="1"/>
          <p:nvPr/>
        </p:nvSpPr>
        <p:spPr>
          <a:xfrm>
            <a:off x="1780238" y="3861048"/>
            <a:ext cx="415498" cy="369332"/>
          </a:xfrm>
          <a:prstGeom prst="rect">
            <a:avLst/>
          </a:prstGeom>
          <a:noFill/>
        </p:spPr>
        <p:txBody>
          <a:bodyPr wrap="none" rtlCol="0">
            <a:spAutoFit/>
          </a:bodyPr>
          <a:lstStyle/>
          <a:p>
            <a:r>
              <a:rPr lang="cs-CZ" dirty="0">
                <a:latin typeface="+mj-lt"/>
              </a:rPr>
              <a:t>**</a:t>
            </a:r>
          </a:p>
        </p:txBody>
      </p:sp>
      <p:sp>
        <p:nvSpPr>
          <p:cNvPr id="35" name="TextovéPole 34"/>
          <p:cNvSpPr txBox="1"/>
          <p:nvPr/>
        </p:nvSpPr>
        <p:spPr>
          <a:xfrm>
            <a:off x="2871791" y="6053226"/>
            <a:ext cx="5897561" cy="400110"/>
          </a:xfrm>
          <a:prstGeom prst="rect">
            <a:avLst/>
          </a:prstGeom>
          <a:noFill/>
        </p:spPr>
        <p:txBody>
          <a:bodyPr wrap="square" rtlCol="0">
            <a:spAutoFit/>
          </a:bodyPr>
          <a:lstStyle/>
          <a:p>
            <a:pPr algn="r"/>
            <a:r>
              <a:rPr lang="cs-CZ" sz="1000" dirty="0">
                <a:latin typeface="+mj-lt"/>
              </a:rPr>
              <a:t>* Populace 15+</a:t>
            </a:r>
          </a:p>
          <a:p>
            <a:pPr algn="r"/>
            <a:r>
              <a:rPr lang="cs-CZ" sz="1000" dirty="0">
                <a:latin typeface="+mj-lt"/>
              </a:rPr>
              <a:t>** Populace 18+, součet podílu odpovědí „rozhodně souhlasím“ a „spíše souhlasím“ (TOP2BOX)</a:t>
            </a:r>
          </a:p>
        </p:txBody>
      </p:sp>
      <p:sp>
        <p:nvSpPr>
          <p:cNvPr id="38" name="Zástupný symbol pro datum 7"/>
          <p:cNvSpPr txBox="1">
            <a:spLocks/>
          </p:cNvSpPr>
          <p:nvPr/>
        </p:nvSpPr>
        <p:spPr bwMode="auto">
          <a:xfrm>
            <a:off x="360365" y="447328"/>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3200" dirty="0">
                <a:latin typeface="Calibri" pitchFamily="34" charset="0"/>
              </a:rPr>
              <a:t>HLAVNÍ PŘEHLED ZA ROK 2023</a:t>
            </a:r>
          </a:p>
          <a:p>
            <a:pPr marL="1588" indent="-1588" algn="ctr" defTabSz="271463">
              <a:spcBef>
                <a:spcPts val="200"/>
              </a:spcBef>
              <a:spcAft>
                <a:spcPct val="20000"/>
              </a:spcAft>
              <a:tabLst>
                <a:tab pos="631825" algn="l"/>
              </a:tabLst>
              <a:defRPr/>
            </a:pPr>
            <a:r>
              <a:rPr lang="cs-CZ" sz="1200" dirty="0">
                <a:latin typeface="Calibri" pitchFamily="34" charset="0"/>
              </a:rPr>
              <a:t>Zdroje: ATO – Nielsen*, Tracking ČT **</a:t>
            </a:r>
          </a:p>
        </p:txBody>
      </p:sp>
    </p:spTree>
    <p:extLst>
      <p:ext uri="{BB962C8B-B14F-4D97-AF65-F5344CB8AC3E}">
        <p14:creationId xmlns:p14="http://schemas.microsoft.com/office/powerpoint/2010/main" val="18888688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extLst>
              <p:ext uri="{D42A27DB-BD31-4B8C-83A1-F6EECF244321}">
                <p14:modId xmlns:p14="http://schemas.microsoft.com/office/powerpoint/2010/main" val="2784960759"/>
              </p:ext>
            </p:extLst>
          </p:nvPr>
        </p:nvGraphicFramePr>
        <p:xfrm>
          <a:off x="103190" y="1604394"/>
          <a:ext cx="8937625" cy="4845621"/>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110</a:t>
            </a:fld>
            <a:endParaRPr lang="cs-CZ" sz="1100" dirty="0">
              <a:solidFill>
                <a:srgbClr val="1A1F52"/>
              </a:solidFill>
              <a:latin typeface="Calibri"/>
              <a:cs typeface="Arial" charset="0"/>
            </a:endParaRPr>
          </a:p>
        </p:txBody>
      </p:sp>
      <p:sp>
        <p:nvSpPr>
          <p:cNvPr id="16" name="AutoShape 2">
            <a:extLst>
              <a:ext uri="{FF2B5EF4-FFF2-40B4-BE49-F238E27FC236}">
                <a16:creationId xmlns:a16="http://schemas.microsoft.com/office/drawing/2014/main" id="{BED93CB0-25C6-46FB-806D-FBA59D3A7775}"/>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a:rPr>
              <a:t>ZEMĚ PŮVODU DOKUMENTÁRNÍCH POŘADŮ</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1"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4"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spTree>
    <p:extLst>
      <p:ext uri="{BB962C8B-B14F-4D97-AF65-F5344CB8AC3E}">
        <p14:creationId xmlns:p14="http://schemas.microsoft.com/office/powerpoint/2010/main" val="38975736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3"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111</a:t>
            </a:fld>
            <a:endParaRPr lang="cs-CZ" sz="1100" dirty="0">
              <a:solidFill>
                <a:srgbClr val="1A1F52"/>
              </a:solidFill>
              <a:latin typeface="Calibri"/>
              <a:cs typeface="Arial" charset="0"/>
            </a:endParaRPr>
          </a:p>
        </p:txBody>
      </p:sp>
      <p:sp>
        <p:nvSpPr>
          <p:cNvPr id="28" name="AutoShape 2">
            <a:extLst>
              <a:ext uri="{FF2B5EF4-FFF2-40B4-BE49-F238E27FC236}">
                <a16:creationId xmlns:a16="http://schemas.microsoft.com/office/drawing/2014/main" id="{7E5EEF9D-C310-4197-9A95-B286825140EF}"/>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a:rPr>
              <a:t>PODÍL ZPRÁV Z DOMOVA, EVROPY A SVĚTA VE VYSÍLÁNÍ ZPRAVODAJSTVÍ</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 Media Tenor,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6"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sp>
        <p:nvSpPr>
          <p:cNvPr id="17" name="Zástupný symbol pro datum 7">
            <a:extLst>
              <a:ext uri="{FF2B5EF4-FFF2-40B4-BE49-F238E27FC236}">
                <a16:creationId xmlns:a16="http://schemas.microsoft.com/office/drawing/2014/main" id="{677768D6-2F82-47A9-8660-0E98AF19229D}"/>
              </a:ext>
            </a:extLst>
          </p:cNvPr>
          <p:cNvSpPr txBox="1">
            <a:spLocks/>
          </p:cNvSpPr>
          <p:nvPr/>
        </p:nvSpPr>
        <p:spPr bwMode="auto">
          <a:xfrm>
            <a:off x="1105597" y="6060143"/>
            <a:ext cx="767804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a:defRPr/>
            </a:pPr>
            <a:r>
              <a:rPr lang="cs-CZ" sz="1000" dirty="0">
                <a:solidFill>
                  <a:prstClr val="black"/>
                </a:solidFill>
                <a:latin typeface="Calibri"/>
              </a:rPr>
              <a:t>* Do kategorie „zprávy z Evropy“ jsou zahrnuty všechny zprávy týkající se členských států Rady Evropy s výjimkou České republiky.</a:t>
            </a:r>
          </a:p>
        </p:txBody>
      </p:sp>
      <p:graphicFrame>
        <p:nvGraphicFramePr>
          <p:cNvPr id="2" name="Graf 1">
            <a:extLst>
              <a:ext uri="{FF2B5EF4-FFF2-40B4-BE49-F238E27FC236}">
                <a16:creationId xmlns:a16="http://schemas.microsoft.com/office/drawing/2014/main" id="{779DEE76-5AC0-62D0-548F-BA9E020D8BDD}"/>
              </a:ext>
            </a:extLst>
          </p:cNvPr>
          <p:cNvGraphicFramePr>
            <a:graphicFrameLocks/>
          </p:cNvGraphicFramePr>
          <p:nvPr>
            <p:extLst>
              <p:ext uri="{D42A27DB-BD31-4B8C-83A1-F6EECF244321}">
                <p14:modId xmlns:p14="http://schemas.microsoft.com/office/powerpoint/2010/main" val="594436662"/>
              </p:ext>
            </p:extLst>
          </p:nvPr>
        </p:nvGraphicFramePr>
        <p:xfrm>
          <a:off x="103189" y="1700808"/>
          <a:ext cx="8876220" cy="2060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f 2">
            <a:extLst>
              <a:ext uri="{FF2B5EF4-FFF2-40B4-BE49-F238E27FC236}">
                <a16:creationId xmlns:a16="http://schemas.microsoft.com/office/drawing/2014/main" id="{A6C8F3A0-90D5-2BBE-FFE8-D9D4E11BC78D}"/>
              </a:ext>
            </a:extLst>
          </p:cNvPr>
          <p:cNvGraphicFramePr>
            <a:graphicFrameLocks/>
          </p:cNvGraphicFramePr>
          <p:nvPr>
            <p:extLst>
              <p:ext uri="{D42A27DB-BD31-4B8C-83A1-F6EECF244321}">
                <p14:modId xmlns:p14="http://schemas.microsoft.com/office/powerpoint/2010/main" val="1706346361"/>
              </p:ext>
            </p:extLst>
          </p:nvPr>
        </p:nvGraphicFramePr>
        <p:xfrm>
          <a:off x="103189" y="3865196"/>
          <a:ext cx="8876220" cy="20608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2849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112</a:t>
            </a:fld>
            <a:endParaRPr lang="cs-CZ" sz="1100" dirty="0">
              <a:solidFill>
                <a:srgbClr val="1A1F52"/>
              </a:solidFill>
              <a:latin typeface="Calibri"/>
              <a:cs typeface="Arial" charset="0"/>
            </a:endParaRPr>
          </a:p>
        </p:txBody>
      </p:sp>
      <p:sp>
        <p:nvSpPr>
          <p:cNvPr id="12" name="TextovéPole 11"/>
          <p:cNvSpPr txBox="1"/>
          <p:nvPr/>
        </p:nvSpPr>
        <p:spPr>
          <a:xfrm>
            <a:off x="355110" y="972000"/>
            <a:ext cx="8423275" cy="5032147"/>
          </a:xfrm>
          <a:prstGeom prst="rect">
            <a:avLst/>
          </a:prstGeom>
          <a:noFill/>
        </p:spPr>
        <p:txBody>
          <a:bodyPr wrap="square" rtlCol="0">
            <a:spAutoFit/>
          </a:bodyPr>
          <a:lstStyle/>
          <a:p>
            <a:pPr marL="285750" indent="-285750">
              <a:spcAft>
                <a:spcPts val="600"/>
              </a:spcAft>
              <a:buFont typeface="Arial" pitchFamily="34" charset="0"/>
              <a:buChar char="•"/>
              <a:defRPr/>
            </a:pPr>
            <a:r>
              <a:rPr lang="cs-CZ" sz="1700" b="1" dirty="0">
                <a:solidFill>
                  <a:prstClr val="black"/>
                </a:solidFill>
                <a:latin typeface="Calibri"/>
                <a:cs typeface="Arial" panose="020B0604020202020204" pitchFamily="34" charset="0"/>
              </a:rPr>
              <a:t>Podíl domácí tvorby na zábavných, zpravodajských, publicistických a náboženských pořadech vysílaných Českou televizí byl i v roce 2023 absolutní nebo téměř absolutní</a:t>
            </a:r>
            <a:r>
              <a:rPr lang="cs-CZ" sz="1700" dirty="0">
                <a:solidFill>
                  <a:prstClr val="black"/>
                </a:solidFill>
                <a:latin typeface="Calibri"/>
                <a:cs typeface="Arial" panose="020B0604020202020204" pitchFamily="34" charset="0"/>
              </a:rPr>
              <a:t>.</a:t>
            </a:r>
            <a:r>
              <a:rPr lang="cs-CZ" sz="1700" b="1" dirty="0">
                <a:solidFill>
                  <a:prstClr val="black"/>
                </a:solidFill>
                <a:latin typeface="Calibri"/>
                <a:cs typeface="Arial" panose="020B0604020202020204" pitchFamily="34" charset="0"/>
              </a:rPr>
              <a:t> </a:t>
            </a:r>
            <a:r>
              <a:rPr lang="cs-CZ" sz="1700" dirty="0">
                <a:solidFill>
                  <a:prstClr val="black"/>
                </a:solidFill>
                <a:latin typeface="Calibri"/>
                <a:cs typeface="Arial" panose="020B0604020202020204" pitchFamily="34" charset="0"/>
              </a:rPr>
              <a:t>Nejvyšší zastoupení zahraniční tvorby (evropské či mimoevropské) jsme zaznamenali u dramatických pořadů (podíl 68 %, meziročně -1 p.b.) a dokumentárních pořadů (64 %, +3 p.b.).</a:t>
            </a:r>
          </a:p>
          <a:p>
            <a:pPr marL="285750" indent="-285750">
              <a:spcAft>
                <a:spcPts val="600"/>
              </a:spcAft>
              <a:buFont typeface="Arial" pitchFamily="34" charset="0"/>
              <a:buChar char="•"/>
              <a:defRPr/>
            </a:pPr>
            <a:r>
              <a:rPr lang="cs-CZ" sz="1700" b="1" dirty="0">
                <a:solidFill>
                  <a:prstClr val="black"/>
                </a:solidFill>
                <a:latin typeface="Calibri"/>
                <a:cs typeface="Arial" panose="020B0604020202020204" pitchFamily="34" charset="0"/>
              </a:rPr>
              <a:t>Meziroční pokles podílu domácí tvorby u hudebních a vzdělávacích pořadů </a:t>
            </a:r>
            <a:r>
              <a:rPr lang="cs-CZ" sz="1700" dirty="0">
                <a:solidFill>
                  <a:prstClr val="black"/>
                </a:solidFill>
                <a:latin typeface="Calibri"/>
                <a:cs typeface="Arial" panose="020B0604020202020204" pitchFamily="34" charset="0"/>
              </a:rPr>
              <a:t>je třeba dát do souvislosti s ukončením vysílání kanálu ČT3, kde byly tyto žánry významně zastoupeny. </a:t>
            </a:r>
          </a:p>
          <a:p>
            <a:pPr marL="285750" indent="-285750">
              <a:spcAft>
                <a:spcPts val="600"/>
              </a:spcAft>
              <a:buFont typeface="Arial" pitchFamily="34" charset="0"/>
              <a:buChar char="•"/>
              <a:defRPr/>
            </a:pPr>
            <a:r>
              <a:rPr lang="cs-CZ" sz="1700" dirty="0">
                <a:solidFill>
                  <a:prstClr val="black"/>
                </a:solidFill>
                <a:latin typeface="Calibri"/>
              </a:rPr>
              <a:t>Již zmíněný nárůst podílu zahraničních dokumentárních pořadů ve vysílání ČT byl způsoben mírně vyšším zastoupením zámořské produkce (z USA a Austrálie). </a:t>
            </a:r>
            <a:r>
              <a:rPr lang="cs-CZ" sz="1700" b="1" dirty="0">
                <a:solidFill>
                  <a:prstClr val="black"/>
                </a:solidFill>
                <a:latin typeface="Calibri"/>
              </a:rPr>
              <a:t>Nadále však platí, že Česká televize výrazně nejčastěji přebírá dokumenty z Velké Británie a Francie. </a:t>
            </a:r>
            <a:r>
              <a:rPr lang="cs-CZ" sz="1700" dirty="0">
                <a:solidFill>
                  <a:prstClr val="black"/>
                </a:solidFill>
                <a:latin typeface="Calibri"/>
              </a:rPr>
              <a:t>Podíl domácí tvorby na vysílací ploše dokumentů byl v minulém roce nadále více než třetinový (36 %).</a:t>
            </a:r>
            <a:endParaRPr lang="cs-CZ" sz="1700" b="1" dirty="0">
              <a:solidFill>
                <a:prstClr val="black"/>
              </a:solidFill>
              <a:latin typeface="Calibri"/>
            </a:endParaRPr>
          </a:p>
          <a:p>
            <a:pPr marL="285750" indent="-285750">
              <a:spcAft>
                <a:spcPts val="600"/>
              </a:spcAft>
              <a:buFont typeface="Arial" pitchFamily="34" charset="0"/>
              <a:buChar char="•"/>
              <a:defRPr/>
            </a:pPr>
            <a:r>
              <a:rPr lang="cs-CZ" sz="1700" b="1" dirty="0">
                <a:solidFill>
                  <a:prstClr val="black"/>
                </a:solidFill>
                <a:latin typeface="Calibri"/>
                <a:cs typeface="Arial" panose="020B0604020202020204" pitchFamily="34" charset="0"/>
              </a:rPr>
              <a:t>I když v roce 2023 došlo k poklesu podílu zpráv z Evropy ve vysílání ČT24 ze 40 % na 29 %, stále je to výrazně více než před zahájením ruské agrese na Ukrajině</a:t>
            </a:r>
            <a:r>
              <a:rPr lang="cs-CZ" sz="1700" dirty="0">
                <a:solidFill>
                  <a:prstClr val="black"/>
                </a:solidFill>
                <a:latin typeface="Calibri"/>
                <a:cs typeface="Arial" panose="020B0604020202020204" pitchFamily="34" charset="0"/>
              </a:rPr>
              <a:t> (v roce 2021 činil podíl 21 %).</a:t>
            </a:r>
            <a:r>
              <a:rPr lang="cs-CZ" sz="1700" b="1" dirty="0">
                <a:solidFill>
                  <a:prstClr val="black"/>
                </a:solidFill>
                <a:latin typeface="Calibri"/>
                <a:cs typeface="Arial" panose="020B0604020202020204" pitchFamily="34" charset="0"/>
              </a:rPr>
              <a:t> </a:t>
            </a:r>
            <a:r>
              <a:rPr lang="cs-CZ" sz="1700" dirty="0">
                <a:solidFill>
                  <a:prstClr val="black"/>
                </a:solidFill>
                <a:latin typeface="Calibri"/>
                <a:cs typeface="Arial" panose="020B0604020202020204" pitchFamily="34" charset="0"/>
              </a:rPr>
              <a:t>Nadpoloviční většina zpravodajství ČT24 se nicméně na rozdíl od roku 2022 již týkala domácích událostí (52%, v roce 2022 to bylo 46 %). Identický trend můžeme sledovat u hlavní zpravodajské relace </a:t>
            </a:r>
            <a:r>
              <a:rPr lang="cs-CZ" sz="1700" i="1" dirty="0">
                <a:solidFill>
                  <a:prstClr val="black"/>
                </a:solidFill>
                <a:latin typeface="Calibri"/>
                <a:cs typeface="Arial" panose="020B0604020202020204" pitchFamily="34" charset="0"/>
              </a:rPr>
              <a:t>Události</a:t>
            </a:r>
            <a:r>
              <a:rPr lang="cs-CZ" sz="1700" dirty="0">
                <a:solidFill>
                  <a:prstClr val="black"/>
                </a:solidFill>
                <a:latin typeface="Calibri"/>
                <a:cs typeface="Arial" panose="020B0604020202020204" pitchFamily="34" charset="0"/>
              </a:rPr>
              <a:t>: podíl zpráv z Evropy klesl z 36 % na 24 %, podíl domácích zpráv narostl z 52 % na 61 %.</a:t>
            </a: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sp>
        <p:nvSpPr>
          <p:cNvPr id="2" name="AutoShape 2">
            <a:extLst>
              <a:ext uri="{FF2B5EF4-FFF2-40B4-BE49-F238E27FC236}">
                <a16:creationId xmlns:a16="http://schemas.microsoft.com/office/drawing/2014/main" id="{1F308977-24C7-C970-9786-20EC91EB50E8}"/>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8017669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af 18"/>
          <p:cNvGraphicFramePr/>
          <p:nvPr>
            <p:extLst>
              <p:ext uri="{D42A27DB-BD31-4B8C-83A1-F6EECF244321}">
                <p14:modId xmlns:p14="http://schemas.microsoft.com/office/powerpoint/2010/main" val="1325593147"/>
              </p:ext>
            </p:extLst>
          </p:nvPr>
        </p:nvGraphicFramePr>
        <p:xfrm>
          <a:off x="360365" y="1604394"/>
          <a:ext cx="8423275" cy="4778921"/>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3"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113</a:t>
            </a:fld>
            <a:endParaRPr lang="cs-CZ" sz="1100" dirty="0">
              <a:solidFill>
                <a:srgbClr val="1A1F52"/>
              </a:solidFill>
              <a:latin typeface="Calibri"/>
              <a:cs typeface="Arial" charset="0"/>
            </a:endParaRPr>
          </a:p>
        </p:txBody>
      </p:sp>
      <p:sp>
        <p:nvSpPr>
          <p:cNvPr id="18" name="AutoShape 2">
            <a:extLst>
              <a:ext uri="{FF2B5EF4-FFF2-40B4-BE49-F238E27FC236}">
                <a16:creationId xmlns:a16="http://schemas.microsoft.com/office/drawing/2014/main" id="{EE12C279-AF89-451C-8665-8743D1BE7FCD}"/>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algn="ctr" defTabSz="271463">
              <a:spcBef>
                <a:spcPct val="20000"/>
              </a:spcBef>
              <a:spcAft>
                <a:spcPct val="20000"/>
              </a:spcAft>
              <a:tabLst>
                <a:tab pos="631825" algn="l"/>
              </a:tabLst>
              <a:defRPr/>
            </a:pPr>
            <a:r>
              <a:rPr lang="cs-CZ" altLang="cs-CZ" sz="2100" b="1" dirty="0">
                <a:solidFill>
                  <a:prstClr val="black"/>
                </a:solidFill>
                <a:latin typeface="Calibri"/>
                <a:cs typeface="Times New Roman" panose="02020603050405020304" pitchFamily="18" charset="0"/>
              </a:rPr>
              <a:t>2023: PODÍL INFORMACÍ SOUVISEJÍCÍCH S PRAHOU NA REGIONÁLNÍM OBSAHU VYBRANÝCH ZPRAVODAJSKÝCH RELACÍ ČT</a:t>
            </a:r>
            <a:endParaRPr lang="cs-CZ" sz="2100" b="1" cap="all"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v %</a:t>
            </a: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spTree>
    <p:extLst>
      <p:ext uri="{BB962C8B-B14F-4D97-AF65-F5344CB8AC3E}">
        <p14:creationId xmlns:p14="http://schemas.microsoft.com/office/powerpoint/2010/main" val="36555317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3"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114</a:t>
            </a:fld>
            <a:endParaRPr lang="cs-CZ" sz="1100" dirty="0">
              <a:solidFill>
                <a:srgbClr val="1A1F52"/>
              </a:solidFill>
              <a:latin typeface="Calibri"/>
              <a:cs typeface="Arial" charset="0"/>
            </a:endParaRPr>
          </a:p>
        </p:txBody>
      </p:sp>
      <p:sp>
        <p:nvSpPr>
          <p:cNvPr id="18" name="AutoShape 2">
            <a:extLst>
              <a:ext uri="{FF2B5EF4-FFF2-40B4-BE49-F238E27FC236}">
                <a16:creationId xmlns:a16="http://schemas.microsoft.com/office/drawing/2014/main" id="{EE12C279-AF89-451C-8665-8743D1BE7FCD}"/>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2023: PODÍL </a:t>
            </a:r>
            <a:r>
              <a:rPr lang="cs-CZ" sz="2100" b="1" dirty="0">
                <a:solidFill>
                  <a:prstClr val="black"/>
                </a:solidFill>
                <a:latin typeface="Calibri"/>
              </a:rPr>
              <a:t>ZPRÁV TÝKAJÍCÍCH SE </a:t>
            </a:r>
            <a:r>
              <a:rPr lang="pt-BR" sz="2100" b="1" dirty="0">
                <a:solidFill>
                  <a:prstClr val="black"/>
                </a:solidFill>
                <a:latin typeface="Calibri"/>
              </a:rPr>
              <a:t>JEDNOTLIVÝCH KRAJŮ ČR NA REGIONÁLNÍM ZPRAVODAJSTVÍ POŘADU UDÁLOSTI </a:t>
            </a:r>
            <a:endParaRPr lang="cs-CZ" sz="2100" b="1" dirty="0">
              <a:solidFill>
                <a:prstClr val="black"/>
              </a:solidFill>
              <a:latin typeface="Calibri"/>
            </a:endParaRPr>
          </a:p>
          <a:p>
            <a:pPr marL="1588" indent="-1588" algn="ctr" defTabSz="271463">
              <a:spcBef>
                <a:spcPts val="200"/>
              </a:spcBef>
              <a:spcAft>
                <a:spcPct val="20000"/>
              </a:spcAft>
              <a:tabLst>
                <a:tab pos="631825" algn="l"/>
              </a:tabLst>
              <a:defRPr/>
            </a:pPr>
            <a:r>
              <a:rPr lang="cs-CZ" sz="1200" b="1" dirty="0">
                <a:solidFill>
                  <a:prstClr val="black"/>
                </a:solidFill>
                <a:latin typeface="Calibri" pitchFamily="34" charset="0"/>
              </a:rPr>
              <a:t>Zdroj: Media Tenor, v %</a:t>
            </a: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graphicFrame>
        <p:nvGraphicFramePr>
          <p:cNvPr id="10" name="Graf 9"/>
          <p:cNvGraphicFramePr>
            <a:graphicFrameLocks/>
          </p:cNvGraphicFramePr>
          <p:nvPr>
            <p:extLst>
              <p:ext uri="{D42A27DB-BD31-4B8C-83A1-F6EECF244321}">
                <p14:modId xmlns:p14="http://schemas.microsoft.com/office/powerpoint/2010/main" val="3531653454"/>
              </p:ext>
            </p:extLst>
          </p:nvPr>
        </p:nvGraphicFramePr>
        <p:xfrm>
          <a:off x="251521" y="1547244"/>
          <a:ext cx="8712968" cy="4834087"/>
        </p:xfrm>
        <a:graphic>
          <a:graphicData uri="http://schemas.openxmlformats.org/drawingml/2006/chart">
            <c:chart xmlns:c="http://schemas.openxmlformats.org/drawingml/2006/chart" xmlns:r="http://schemas.openxmlformats.org/officeDocument/2006/relationships" r:id="rId4"/>
          </a:graphicData>
        </a:graphic>
      </p:graphicFrame>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spTree>
    <p:extLst>
      <p:ext uri="{BB962C8B-B14F-4D97-AF65-F5344CB8AC3E}">
        <p14:creationId xmlns:p14="http://schemas.microsoft.com/office/powerpoint/2010/main" val="24595594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115</a:t>
            </a:fld>
            <a:endParaRPr lang="cs-CZ" sz="1100" dirty="0">
              <a:solidFill>
                <a:srgbClr val="1A1F52"/>
              </a:solidFill>
              <a:latin typeface="Calibri"/>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pic>
        <p:nvPicPr>
          <p:cNvPr id="9" name="Obrázek 6">
            <a:extLst>
              <a:ext uri="{FF2B5EF4-FFF2-40B4-BE49-F238E27FC236}">
                <a16:creationId xmlns:a16="http://schemas.microsoft.com/office/drawing/2014/main" id="{28E5EE11-166F-4BBF-9926-74493A833C0F}"/>
              </a:ext>
            </a:extLst>
          </p:cNvPr>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4" name="Obdélník 13">
            <a:extLst>
              <a:ext uri="{FF2B5EF4-FFF2-40B4-BE49-F238E27FC236}">
                <a16:creationId xmlns:a16="http://schemas.microsoft.com/office/drawing/2014/main" id="{CB5036CF-DEC7-4780-B76A-12C45B70DD42}"/>
              </a:ext>
            </a:extLst>
          </p:cNvPr>
          <p:cNvSpPr/>
          <p:nvPr/>
        </p:nvSpPr>
        <p:spPr>
          <a:xfrm>
            <a:off x="323530" y="972000"/>
            <a:ext cx="8423275" cy="4324261"/>
          </a:xfrm>
          <a:prstGeom prst="rect">
            <a:avLst/>
          </a:prstGeom>
        </p:spPr>
        <p:txBody>
          <a:bodyPr wrap="square">
            <a:spAutoFit/>
          </a:bodyPr>
          <a:lstStyle/>
          <a:p>
            <a:pPr marL="285750" indent="-285750">
              <a:spcAft>
                <a:spcPts val="600"/>
              </a:spcAft>
              <a:buFont typeface="Arial" pitchFamily="34" charset="0"/>
              <a:buChar char="•"/>
              <a:defRPr/>
            </a:pPr>
            <a:r>
              <a:rPr lang="cs-CZ" b="1" dirty="0">
                <a:solidFill>
                  <a:prstClr val="black"/>
                </a:solidFill>
                <a:latin typeface="Calibri"/>
              </a:rPr>
              <a:t>Podíl příspěvků o Praze na regionálním obsahu hlavní zpravodajské relace </a:t>
            </a:r>
            <a:r>
              <a:rPr lang="cs-CZ" b="1" i="1" dirty="0">
                <a:solidFill>
                  <a:prstClr val="black"/>
                </a:solidFill>
                <a:latin typeface="Calibri"/>
              </a:rPr>
              <a:t>Události</a:t>
            </a:r>
            <a:r>
              <a:rPr lang="cs-CZ" dirty="0">
                <a:solidFill>
                  <a:prstClr val="black"/>
                </a:solidFill>
                <a:latin typeface="Calibri"/>
              </a:rPr>
              <a:t> </a:t>
            </a:r>
            <a:r>
              <a:rPr lang="cs-CZ" b="1" dirty="0">
                <a:solidFill>
                  <a:prstClr val="black"/>
                </a:solidFill>
                <a:latin typeface="Calibri"/>
              </a:rPr>
              <a:t>činil v minulém roce 24 %</a:t>
            </a:r>
            <a:r>
              <a:rPr lang="cs-CZ" dirty="0">
                <a:solidFill>
                  <a:prstClr val="black"/>
                </a:solidFill>
                <a:latin typeface="Calibri"/>
              </a:rPr>
              <a:t>. V rámci </a:t>
            </a:r>
            <a:r>
              <a:rPr lang="cs-CZ" i="1" dirty="0">
                <a:solidFill>
                  <a:prstClr val="black"/>
                </a:solidFill>
                <a:latin typeface="Calibri"/>
              </a:rPr>
              <a:t>Událostí, komentářů</a:t>
            </a:r>
            <a:r>
              <a:rPr lang="cs-CZ" dirty="0">
                <a:solidFill>
                  <a:prstClr val="black"/>
                </a:solidFill>
                <a:latin typeface="Calibri"/>
              </a:rPr>
              <a:t> se tématy souvisejícími s Prahou zabývalo 29 % všech regionálních příspěvků. V </a:t>
            </a:r>
            <a:r>
              <a:rPr lang="cs-CZ" i="1" dirty="0">
                <a:solidFill>
                  <a:prstClr val="black"/>
                </a:solidFill>
                <a:latin typeface="Calibri"/>
              </a:rPr>
              <a:t>Událostech v kultuře</a:t>
            </a:r>
            <a:r>
              <a:rPr lang="cs-CZ" dirty="0">
                <a:solidFill>
                  <a:prstClr val="black"/>
                </a:solidFill>
                <a:latin typeface="Calibri"/>
              </a:rPr>
              <a:t> byl jejich podíl dokonce 44 %, což dáváme do souvislosti s faktem, že v Praze sídlí celá řada významných kulturně-společenských institucí, jakými jsou divadla, muzea, koncertní síně apod. Zároveň právě do Prahy za svými vystoupeními často míří velká světová umělecká jména.</a:t>
            </a:r>
          </a:p>
          <a:p>
            <a:pPr marL="285750" indent="-285750">
              <a:spcAft>
                <a:spcPts val="600"/>
              </a:spcAft>
              <a:buFont typeface="Arial" pitchFamily="34" charset="0"/>
              <a:buChar char="•"/>
              <a:defRPr/>
            </a:pPr>
            <a:r>
              <a:rPr lang="cs-CZ" b="1" dirty="0">
                <a:solidFill>
                  <a:prstClr val="black"/>
                </a:solidFill>
                <a:latin typeface="Calibri"/>
              </a:rPr>
              <a:t>Rovněž u podílu zpráv z jednotlivých krajů na regionálním zpravodajství </a:t>
            </a:r>
            <a:r>
              <a:rPr lang="cs-CZ" b="1" i="1" dirty="0">
                <a:solidFill>
                  <a:prstClr val="black"/>
                </a:solidFill>
                <a:latin typeface="Calibri"/>
              </a:rPr>
              <a:t>Událostí</a:t>
            </a:r>
            <a:r>
              <a:rPr lang="cs-CZ" b="1" dirty="0">
                <a:solidFill>
                  <a:prstClr val="black"/>
                </a:solidFill>
                <a:latin typeface="Calibri"/>
              </a:rPr>
              <a:t> je ve srovnání s krajskou populací patrné výrazně vyšší poměrné zastoupení příspěvků vázaných na metropoli. </a:t>
            </a:r>
            <a:r>
              <a:rPr lang="cs-CZ" dirty="0">
                <a:solidFill>
                  <a:prstClr val="black"/>
                </a:solidFill>
                <a:latin typeface="Calibri"/>
              </a:rPr>
              <a:t>Je to přirozeně dáno tím, že </a:t>
            </a:r>
            <a:r>
              <a:rPr lang="cs-CZ" b="1" dirty="0">
                <a:solidFill>
                  <a:prstClr val="black"/>
                </a:solidFill>
                <a:latin typeface="Calibri"/>
              </a:rPr>
              <a:t>v Praze sídlí Parlament, Úřad vlády, všechna ministerstva, prezident i řada centrálních institucí</a:t>
            </a:r>
            <a:r>
              <a:rPr lang="cs-CZ" dirty="0">
                <a:solidFill>
                  <a:prstClr val="black"/>
                </a:solidFill>
                <a:latin typeface="Calibri"/>
              </a:rPr>
              <a:t>. Pokud bychom Prahu nebrali v potaz, pak by podíl témat a událostí vázaných na ostatní kraje víceméně odpovídal jejich podílu na populaci. Z řady by mírně vybočoval Jihomoravský kraj zahrnující Brno, ve kterém rovněž sídlí řada celostátních a regionálních institucí.</a:t>
            </a:r>
          </a:p>
        </p:txBody>
      </p:sp>
      <p:sp>
        <p:nvSpPr>
          <p:cNvPr id="2" name="AutoShape 2">
            <a:extLst>
              <a:ext uri="{FF2B5EF4-FFF2-40B4-BE49-F238E27FC236}">
                <a16:creationId xmlns:a16="http://schemas.microsoft.com/office/drawing/2014/main" id="{10AB52FA-9D02-6B65-3B0F-23C46768392A}"/>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6705904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360365"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2800" dirty="0">
                <a:latin typeface="Calibri" pitchFamily="34" charset="0"/>
              </a:rPr>
              <a:t>CÍL 6 – Rozvoj nových médií a vysílacích služeb</a:t>
            </a: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116</a:t>
            </a:fld>
            <a:endParaRPr lang="cs-CZ" sz="1100" dirty="0">
              <a:solidFill>
                <a:srgbClr val="1A1F52"/>
              </a:solidFill>
              <a:latin typeface="+mj-lt"/>
              <a:cs typeface="Arial" charset="0"/>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360365" y="1484784"/>
            <a:ext cx="8423275" cy="4801314"/>
          </a:xfrm>
          <a:prstGeom prst="rect">
            <a:avLst/>
          </a:prstGeom>
          <a:solidFill>
            <a:schemeClr val="bg1">
              <a:lumMod val="95000"/>
            </a:schemeClr>
          </a:solidFill>
        </p:spPr>
        <p:txBody>
          <a:bodyPr wrap="square">
            <a:spAutoFit/>
          </a:bodyPr>
          <a:lstStyle/>
          <a:p>
            <a:pPr algn="ctr">
              <a:spcBef>
                <a:spcPts val="600"/>
              </a:spcBef>
              <a:spcAft>
                <a:spcPts val="1200"/>
              </a:spcAft>
            </a:pPr>
            <a:r>
              <a:rPr lang="cs-CZ" sz="1600" b="1" dirty="0">
                <a:solidFill>
                  <a:prstClr val="black"/>
                </a:solidFill>
                <a:latin typeface="Calibri"/>
              </a:rPr>
              <a:t>VYBRANÉ POŽADAVKY NA VYSÍLÁNÍ SPADAJÍCÍ POD CÍL 6</a:t>
            </a:r>
            <a:endParaRPr lang="cs-CZ" sz="1500" dirty="0">
              <a:solidFill>
                <a:prstClr val="black"/>
              </a:solidFill>
              <a:latin typeface="Calibri"/>
            </a:endParaRPr>
          </a:p>
          <a:p>
            <a:pPr>
              <a:spcAft>
                <a:spcPts val="600"/>
              </a:spcAft>
            </a:pPr>
            <a:r>
              <a:rPr lang="cs-CZ" sz="1200" dirty="0">
                <a:solidFill>
                  <a:prstClr val="black"/>
                </a:solidFill>
                <a:latin typeface="Calibri"/>
              </a:rPr>
              <a:t>Česká televize se dlouhodobě zabývá rozvojem a implementací nových technologií do struktury vysílání. Legislativní rámec se v této oblasti omezuje spíše na obecná konstatování, která uvádíme níže, ale která již plně nereflektují rychlý vývoj v oblasti komunikací a informačních technologií. </a:t>
            </a:r>
          </a:p>
          <a:p>
            <a:pPr marL="285750" indent="-285750">
              <a:spcAft>
                <a:spcPts val="600"/>
              </a:spcAft>
              <a:buFont typeface="Arial" panose="020B0604020202020204" pitchFamily="34" charset="0"/>
              <a:buChar char="•"/>
            </a:pPr>
            <a:r>
              <a:rPr lang="cs-CZ" sz="1200" i="1" dirty="0">
                <a:solidFill>
                  <a:prstClr val="black"/>
                </a:solidFill>
                <a:latin typeface="Calibri"/>
              </a:rPr>
              <a:t>„Česká televize naplňuje veřejnou službu v oblasti televizního vysílání zejména tím, že: … i) poskytuje teletextové služby …“ </a:t>
            </a:r>
            <a:r>
              <a:rPr lang="cs-CZ" sz="1200" dirty="0">
                <a:solidFill>
                  <a:prstClr val="black"/>
                </a:solidFill>
                <a:latin typeface="Calibri"/>
              </a:rPr>
              <a:t>(Zákon o ČT, § 3 odst. 1 písm. i)</a:t>
            </a:r>
          </a:p>
          <a:p>
            <a:pPr marL="285750" indent="-285750">
              <a:spcAft>
                <a:spcPts val="600"/>
              </a:spcAft>
              <a:buFont typeface="Arial" panose="020B0604020202020204" pitchFamily="34" charset="0"/>
              <a:buChar char="•"/>
            </a:pPr>
            <a:r>
              <a:rPr lang="cs-CZ" sz="1200" i="1" dirty="0">
                <a:solidFill>
                  <a:prstClr val="black"/>
                </a:solidFill>
                <a:latin typeface="Calibri"/>
              </a:rPr>
              <a:t>„Česká televize naplňuje veřejnou službu v oblasti televizního vysílání zejména tím, že: … k) vyvíjí činnost v oblastech nových vysílacích technologií a služeb … “ </a:t>
            </a:r>
            <a:r>
              <a:rPr lang="cs-CZ" sz="1200" dirty="0">
                <a:solidFill>
                  <a:prstClr val="black"/>
                </a:solidFill>
                <a:latin typeface="Calibri"/>
              </a:rPr>
              <a:t>(Zákon o ČT, § 3 odst. 1 písm. k)</a:t>
            </a:r>
            <a:endParaRPr lang="cs-CZ" sz="1200" i="1" dirty="0">
              <a:solidFill>
                <a:prstClr val="black"/>
              </a:solidFill>
              <a:latin typeface="Calibri"/>
            </a:endParaRPr>
          </a:p>
          <a:p>
            <a:pPr marL="285750" indent="-285750">
              <a:spcAft>
                <a:spcPts val="600"/>
              </a:spcAft>
              <a:buFont typeface="Arial" panose="020B0604020202020204" pitchFamily="34" charset="0"/>
              <a:buChar char="•"/>
            </a:pPr>
            <a:r>
              <a:rPr lang="cs-CZ" sz="1200" i="1" dirty="0">
                <a:solidFill>
                  <a:prstClr val="black"/>
                </a:solidFill>
                <a:latin typeface="Calibri"/>
              </a:rPr>
              <a:t>„Česká televize naplňuje veřejnou službu v oblasti televizního vysílání zejména tím, že: … m) poskytuje veřejnosti informace a obsah podle § 2 odst. 1 prostřednictvím internetových stránek a aplikací České televize." </a:t>
            </a:r>
            <a:r>
              <a:rPr lang="cs-CZ" sz="1200" dirty="0">
                <a:solidFill>
                  <a:prstClr val="black"/>
                </a:solidFill>
                <a:latin typeface="Calibri"/>
              </a:rPr>
              <a:t>(Zákon o ČT, § 3 odst. 1 písm. m)</a:t>
            </a:r>
          </a:p>
          <a:p>
            <a:pPr marL="285750" indent="-285750">
              <a:spcAft>
                <a:spcPts val="600"/>
              </a:spcAft>
              <a:buFont typeface="Arial" panose="020B0604020202020204" pitchFamily="34" charset="0"/>
              <a:buChar char="•"/>
            </a:pPr>
            <a:r>
              <a:rPr lang="cs-CZ" sz="1200" i="1" dirty="0">
                <a:solidFill>
                  <a:prstClr val="black"/>
                </a:solidFill>
                <a:latin typeface="Calibri"/>
              </a:rPr>
              <a:t>„Poskytovatel audiovizuální mediální služby na vyžádání je povinen zajistit, aby audiovizuální mediální služba na vyžádání neobsahovala sdělení záměrně zpracované tak, aby mělo vliv na podvědomí fyzické osoby, aniž by jej tato osoba vědomě vnímala, a aby nepodněcovala k nenávisti …“ (</a:t>
            </a:r>
            <a:r>
              <a:rPr lang="cs-CZ" sz="1200" dirty="0">
                <a:solidFill>
                  <a:prstClr val="black"/>
                </a:solidFill>
                <a:latin typeface="Calibri"/>
              </a:rPr>
              <a:t>Zákon 132/2010 sb. o audiovizuálních mediálních službách na vyžádání, § 6 odst. 2) </a:t>
            </a:r>
          </a:p>
          <a:p>
            <a:pPr marL="285750" indent="-285750">
              <a:spcAft>
                <a:spcPts val="600"/>
              </a:spcAft>
              <a:buFont typeface="Arial" panose="020B0604020202020204" pitchFamily="34" charset="0"/>
              <a:buChar char="•"/>
            </a:pPr>
            <a:r>
              <a:rPr lang="cs-CZ" sz="1200" i="1" dirty="0">
                <a:solidFill>
                  <a:prstClr val="black"/>
                </a:solidFill>
                <a:latin typeface="Calibri"/>
              </a:rPr>
              <a:t>„Poskytovatel audiovizuální mediální služby na vyžádání je povinen zajistit, aby audiovizuální mediální služba na vyžádání, jejíž obsah může vážně narušit fyzický, psychický nebo mravní vývoj dětí a mladistvých zejména tím, že obsahuje pornografii a hrubé samoúčelné násilí, byla dostupná pouze tak, aby děti a mladiství neměli běžně možnost obsah této audiovizuální mediální služby na vyžádání vidět nebo slyšet.“ (</a:t>
            </a:r>
            <a:r>
              <a:rPr lang="cs-CZ" sz="1200" dirty="0">
                <a:solidFill>
                  <a:prstClr val="black"/>
                </a:solidFill>
                <a:latin typeface="Calibri"/>
              </a:rPr>
              <a:t>Zákon 132/2010 sb. o audiovizuálních mediálních službách na vyžádání, § 6 odst. 3) </a:t>
            </a:r>
          </a:p>
          <a:p>
            <a:pPr>
              <a:spcAft>
                <a:spcPts val="600"/>
              </a:spcAft>
            </a:pPr>
            <a:r>
              <a:rPr lang="cs-CZ" sz="1200" dirty="0">
                <a:solidFill>
                  <a:prstClr val="black"/>
                </a:solidFill>
                <a:latin typeface="Calibri"/>
              </a:rPr>
              <a:t>Nad rámec zákonného vymezení má Česká televize definovány další vlastní cíle, mezi něž patří především:</a:t>
            </a:r>
          </a:p>
          <a:p>
            <a:pPr marL="285750" indent="-285750">
              <a:spcAft>
                <a:spcPts val="600"/>
              </a:spcAft>
              <a:buFont typeface="Arial" panose="020B0604020202020204" pitchFamily="34" charset="0"/>
              <a:buChar char="•"/>
            </a:pPr>
            <a:r>
              <a:rPr lang="cs-CZ" sz="1200" dirty="0">
                <a:solidFill>
                  <a:prstClr val="black"/>
                </a:solidFill>
                <a:latin typeface="Calibri"/>
              </a:rPr>
              <a:t>přispívat ke zlepšování obsahu ČT vytvářením kanálů pro permanentní komunikaci s diváky,</a:t>
            </a:r>
          </a:p>
          <a:p>
            <a:pPr marL="285750" indent="-285750">
              <a:spcAft>
                <a:spcPts val="600"/>
              </a:spcAft>
              <a:buFont typeface="Arial" panose="020B0604020202020204" pitchFamily="34" charset="0"/>
              <a:buChar char="•"/>
            </a:pPr>
            <a:r>
              <a:rPr lang="cs-CZ" sz="1200" dirty="0">
                <a:solidFill>
                  <a:prstClr val="black"/>
                </a:solidFill>
                <a:latin typeface="Calibri"/>
              </a:rPr>
              <a:t>využívat nové technologické možnosti k alternativní distribuci obsahu směrem k divákům tak, aby výsledkem byla komfortnější dosažitelnost služeb ČT bez ohledu na čas a místo.</a:t>
            </a:r>
          </a:p>
        </p:txBody>
      </p:sp>
      <p:sp>
        <p:nvSpPr>
          <p:cNvPr id="8" name="Zástupný symbol pro datum 7">
            <a:extLst>
              <a:ext uri="{FF2B5EF4-FFF2-40B4-BE49-F238E27FC236}">
                <a16:creationId xmlns:a16="http://schemas.microsoft.com/office/drawing/2014/main" id="{01D9AE99-A9B5-4A0E-80A0-8AEBFAA130C2}"/>
              </a:ext>
            </a:extLst>
          </p:cNvPr>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Tree>
    <p:extLst>
      <p:ext uri="{BB962C8B-B14F-4D97-AF65-F5344CB8AC3E}">
        <p14:creationId xmlns:p14="http://schemas.microsoft.com/office/powerpoint/2010/main" val="26871309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117</a:t>
            </a:fld>
            <a:endParaRPr lang="cs-CZ" sz="1100" dirty="0">
              <a:solidFill>
                <a:srgbClr val="1A1F52"/>
              </a:solidFill>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5" name="AutoShape 2">
            <a:extLst>
              <a:ext uri="{FF2B5EF4-FFF2-40B4-BE49-F238E27FC236}">
                <a16:creationId xmlns:a16="http://schemas.microsoft.com/office/drawing/2014/main" id="{79BF6E53-8967-4601-9C79-B7700290F260}"/>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VNÍMÁNÍ ČT V SOUVISLOSTI SE ZAVÁDĚNÍM NOVÝCH TECHNOLOGIÍ A POSKYTOVÁNÍM online OBSAHU</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endParaRPr lang="cs-CZ" sz="1300" dirty="0">
              <a:solidFill>
                <a:prstClr val="black"/>
              </a:solidFill>
              <a:latin typeface="Calibri" pitchFamily="34" charset="0"/>
            </a:endParaRPr>
          </a:p>
        </p:txBody>
      </p:sp>
      <p:sp>
        <p:nvSpPr>
          <p:cNvPr id="11"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8" name="Ovál 17">
            <a:extLst>
              <a:ext uri="{FF2B5EF4-FFF2-40B4-BE49-F238E27FC236}">
                <a16:creationId xmlns:a16="http://schemas.microsoft.com/office/drawing/2014/main" id="{C1486C7C-CDCB-4D31-A1F0-C4B8574D85B0}"/>
              </a:ext>
            </a:extLst>
          </p:cNvPr>
          <p:cNvSpPr/>
          <p:nvPr/>
        </p:nvSpPr>
        <p:spPr>
          <a:xfrm>
            <a:off x="8316416" y="5517232"/>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graphicFrame>
        <p:nvGraphicFramePr>
          <p:cNvPr id="4" name="Graf 3">
            <a:extLst>
              <a:ext uri="{FF2B5EF4-FFF2-40B4-BE49-F238E27FC236}">
                <a16:creationId xmlns:a16="http://schemas.microsoft.com/office/drawing/2014/main" id="{793F9FEA-3016-D866-A435-891CC688A747}"/>
              </a:ext>
            </a:extLst>
          </p:cNvPr>
          <p:cNvGraphicFramePr>
            <a:graphicFrameLocks/>
          </p:cNvGraphicFramePr>
          <p:nvPr>
            <p:extLst>
              <p:ext uri="{D42A27DB-BD31-4B8C-83A1-F6EECF244321}">
                <p14:modId xmlns:p14="http://schemas.microsoft.com/office/powerpoint/2010/main" val="1042144395"/>
              </p:ext>
            </p:extLst>
          </p:nvPr>
        </p:nvGraphicFramePr>
        <p:xfrm>
          <a:off x="360363" y="1679004"/>
          <a:ext cx="8492692" cy="47710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59560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3">
            <a:extLst>
              <a:ext uri="{FF2B5EF4-FFF2-40B4-BE49-F238E27FC236}">
                <a16:creationId xmlns:a16="http://schemas.microsoft.com/office/drawing/2014/main" id="{41BF3F05-A940-812E-92B1-BED2F00F7A27}"/>
              </a:ext>
            </a:extLst>
          </p:cNvPr>
          <p:cNvGraphicFramePr>
            <a:graphicFrameLocks noGrp="1"/>
          </p:cNvGraphicFramePr>
          <p:nvPr>
            <p:extLst>
              <p:ext uri="{D42A27DB-BD31-4B8C-83A1-F6EECF244321}">
                <p14:modId xmlns:p14="http://schemas.microsoft.com/office/powerpoint/2010/main" val="4118482009"/>
              </p:ext>
            </p:extLst>
          </p:nvPr>
        </p:nvGraphicFramePr>
        <p:xfrm>
          <a:off x="8267700" y="1628441"/>
          <a:ext cx="599728" cy="4165602"/>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4273543593"/>
                    </a:ext>
                  </a:extLst>
                </a:gridCol>
              </a:tblGrid>
              <a:tr h="595086">
                <a:tc>
                  <a:txBody>
                    <a:bodyPr/>
                    <a:lstStyle/>
                    <a:p>
                      <a:pPr algn="ctr" fontAlgn="b"/>
                      <a:r>
                        <a:rPr lang="cs-CZ" sz="1200" b="1" i="0" u="none" strike="noStrike" dirty="0">
                          <a:solidFill>
                            <a:srgbClr val="FF0000"/>
                          </a:solidFill>
                          <a:effectLst/>
                          <a:latin typeface="Calibri" panose="020F0502020204030204" pitchFamily="34" charset="0"/>
                        </a:rPr>
                        <a:t>-5 %</a:t>
                      </a:r>
                    </a:p>
                  </a:txBody>
                  <a:tcPr marL="7620" marR="7620" marT="7620" marB="0" anchor="ctr">
                    <a:noFill/>
                  </a:tcPr>
                </a:tc>
                <a:extLst>
                  <a:ext uri="{0D108BD9-81ED-4DB2-BD59-A6C34878D82A}">
                    <a16:rowId xmlns:a16="http://schemas.microsoft.com/office/drawing/2014/main" val="1062946104"/>
                  </a:ext>
                </a:extLst>
              </a:tr>
              <a:tr h="595086">
                <a:tc>
                  <a:txBody>
                    <a:bodyPr/>
                    <a:lstStyle/>
                    <a:p>
                      <a:pPr algn="ctr" fontAlgn="b"/>
                      <a:r>
                        <a:rPr lang="cs-CZ" sz="1200" b="1" i="0" u="none" strike="noStrike" dirty="0">
                          <a:solidFill>
                            <a:srgbClr val="008000"/>
                          </a:solidFill>
                          <a:effectLst/>
                          <a:latin typeface="Calibri" panose="020F0502020204030204" pitchFamily="34" charset="0"/>
                        </a:rPr>
                        <a:t>+6 %</a:t>
                      </a:r>
                    </a:p>
                  </a:txBody>
                  <a:tcPr marL="7620" marR="7620" marT="7620" marB="0" anchor="ctr">
                    <a:noFill/>
                  </a:tcPr>
                </a:tc>
                <a:extLst>
                  <a:ext uri="{0D108BD9-81ED-4DB2-BD59-A6C34878D82A}">
                    <a16:rowId xmlns:a16="http://schemas.microsoft.com/office/drawing/2014/main" val="785124866"/>
                  </a:ext>
                </a:extLst>
              </a:tr>
              <a:tr h="595086">
                <a:tc>
                  <a:txBody>
                    <a:bodyPr/>
                    <a:lstStyle/>
                    <a:p>
                      <a:pPr algn="ctr" fontAlgn="b"/>
                      <a:r>
                        <a:rPr lang="cs-CZ" sz="1200" b="1" i="0" u="none" strike="noStrike" dirty="0">
                          <a:solidFill>
                            <a:srgbClr val="FF0000"/>
                          </a:solidFill>
                          <a:effectLst/>
                          <a:latin typeface="Calibri" panose="020F0502020204030204" pitchFamily="34" charset="0"/>
                        </a:rPr>
                        <a:t>-18 %</a:t>
                      </a:r>
                    </a:p>
                  </a:txBody>
                  <a:tcPr marL="7620" marR="7620" marT="7620" marB="0" anchor="ctr">
                    <a:noFill/>
                  </a:tcPr>
                </a:tc>
                <a:extLst>
                  <a:ext uri="{0D108BD9-81ED-4DB2-BD59-A6C34878D82A}">
                    <a16:rowId xmlns:a16="http://schemas.microsoft.com/office/drawing/2014/main" val="3260445511"/>
                  </a:ext>
                </a:extLst>
              </a:tr>
              <a:tr h="595086">
                <a:tc>
                  <a:txBody>
                    <a:bodyPr/>
                    <a:lstStyle/>
                    <a:p>
                      <a:pPr algn="ctr" fontAlgn="b"/>
                      <a:r>
                        <a:rPr lang="cs-CZ" sz="1200" b="1" i="0" u="none" strike="noStrike" dirty="0">
                          <a:solidFill>
                            <a:srgbClr val="FF0000"/>
                          </a:solidFill>
                          <a:effectLst/>
                          <a:latin typeface="Calibri" panose="020F0502020204030204" pitchFamily="34" charset="0"/>
                        </a:rPr>
                        <a:t>-14 %</a:t>
                      </a:r>
                    </a:p>
                  </a:txBody>
                  <a:tcPr marL="7620" marR="7620" marT="7620" marB="0" anchor="ctr">
                    <a:noFill/>
                  </a:tcPr>
                </a:tc>
                <a:extLst>
                  <a:ext uri="{0D108BD9-81ED-4DB2-BD59-A6C34878D82A}">
                    <a16:rowId xmlns:a16="http://schemas.microsoft.com/office/drawing/2014/main" val="2965796013"/>
                  </a:ext>
                </a:extLst>
              </a:tr>
              <a:tr h="595086">
                <a:tc>
                  <a:txBody>
                    <a:bodyPr/>
                    <a:lstStyle/>
                    <a:p>
                      <a:pPr algn="ctr" fontAlgn="b"/>
                      <a:r>
                        <a:rPr lang="cs-CZ" sz="1200" b="1" i="0" u="none" strike="noStrike" dirty="0">
                          <a:solidFill>
                            <a:srgbClr val="FF0000"/>
                          </a:solidFill>
                          <a:effectLst/>
                          <a:latin typeface="Calibri" panose="020F0502020204030204" pitchFamily="34" charset="0"/>
                        </a:rPr>
                        <a:t>-1 %</a:t>
                      </a:r>
                    </a:p>
                  </a:txBody>
                  <a:tcPr marL="7620" marR="7620" marT="7620" marB="0" anchor="ctr">
                    <a:noFill/>
                  </a:tcPr>
                </a:tc>
                <a:extLst>
                  <a:ext uri="{0D108BD9-81ED-4DB2-BD59-A6C34878D82A}">
                    <a16:rowId xmlns:a16="http://schemas.microsoft.com/office/drawing/2014/main" val="2491242017"/>
                  </a:ext>
                </a:extLst>
              </a:tr>
              <a:tr h="595086">
                <a:tc>
                  <a:txBody>
                    <a:bodyPr/>
                    <a:lstStyle/>
                    <a:p>
                      <a:pPr algn="ctr" fontAlgn="b"/>
                      <a:r>
                        <a:rPr lang="cs-CZ" sz="1200" b="1" i="0" u="none" strike="noStrike" dirty="0">
                          <a:solidFill>
                            <a:srgbClr val="FF0000"/>
                          </a:solidFill>
                          <a:effectLst/>
                          <a:latin typeface="Calibri" panose="020F0502020204030204" pitchFamily="34" charset="0"/>
                        </a:rPr>
                        <a:t>-17 %</a:t>
                      </a:r>
                    </a:p>
                  </a:txBody>
                  <a:tcPr marL="7620" marR="7620" marT="7620" marB="0" anchor="ctr">
                    <a:noFill/>
                  </a:tcPr>
                </a:tc>
                <a:extLst>
                  <a:ext uri="{0D108BD9-81ED-4DB2-BD59-A6C34878D82A}">
                    <a16:rowId xmlns:a16="http://schemas.microsoft.com/office/drawing/2014/main" val="2255184379"/>
                  </a:ext>
                </a:extLst>
              </a:tr>
              <a:tr h="595086">
                <a:tc>
                  <a:txBody>
                    <a:bodyPr/>
                    <a:lstStyle/>
                    <a:p>
                      <a:pPr algn="ctr" fontAlgn="b"/>
                      <a:r>
                        <a:rPr lang="cs-CZ" sz="1200" b="1" i="0" u="none" strike="noStrike" dirty="0">
                          <a:solidFill>
                            <a:srgbClr val="008000"/>
                          </a:solidFill>
                          <a:effectLst/>
                          <a:latin typeface="Calibri" panose="020F0502020204030204" pitchFamily="34" charset="0"/>
                        </a:rPr>
                        <a:t>+18 %</a:t>
                      </a:r>
                    </a:p>
                  </a:txBody>
                  <a:tcPr marL="7620" marR="7620" marT="7620" marB="0" anchor="ctr">
                    <a:noFill/>
                  </a:tcPr>
                </a:tc>
                <a:extLst>
                  <a:ext uri="{0D108BD9-81ED-4DB2-BD59-A6C34878D82A}">
                    <a16:rowId xmlns:a16="http://schemas.microsoft.com/office/drawing/2014/main" val="3643204708"/>
                  </a:ext>
                </a:extLst>
              </a:tr>
            </a:tbl>
          </a:graphicData>
        </a:graphic>
      </p:graphicFrame>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118</a:t>
            </a:fld>
            <a:endParaRPr lang="cs-CZ" sz="1100" dirty="0">
              <a:solidFill>
                <a:srgbClr val="1A1F52"/>
              </a:solidFill>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5" name="AutoShape 2">
            <a:extLst>
              <a:ext uri="{FF2B5EF4-FFF2-40B4-BE49-F238E27FC236}">
                <a16:creationId xmlns:a16="http://schemas.microsoft.com/office/drawing/2014/main" id="{79BF6E53-8967-4601-9C79-B7700290F260}"/>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Průměrný počet unikátních uživatelů webových stránek čt za měsíc</a:t>
            </a:r>
            <a:endParaRPr lang="cs-CZ" sz="2100" b="1" cap="all" dirty="0">
              <a:solidFill>
                <a:srgbClr val="FF0000"/>
              </a:solidFill>
              <a:latin typeface="Calibri" pitchFamily="34" charset="0"/>
            </a:endParaRP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NetMonitor, počet unikátních uživatelů za měsíc, populace 4+</a:t>
            </a:r>
            <a:endParaRPr lang="cs-CZ" sz="1300" dirty="0">
              <a:solidFill>
                <a:prstClr val="black"/>
              </a:solidFill>
              <a:latin typeface="Calibri" pitchFamily="34" charset="0"/>
            </a:endParaRPr>
          </a:p>
        </p:txBody>
      </p:sp>
      <p:sp>
        <p:nvSpPr>
          <p:cNvPr id="11"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22" name="Zástupný symbol pro datum 7">
            <a:extLst>
              <a:ext uri="{FF2B5EF4-FFF2-40B4-BE49-F238E27FC236}">
                <a16:creationId xmlns:a16="http://schemas.microsoft.com/office/drawing/2014/main" id="{ADCBDFBE-A1BD-49C9-A9E9-321099735791}"/>
              </a:ext>
            </a:extLst>
          </p:cNvPr>
          <p:cNvSpPr txBox="1">
            <a:spLocks/>
          </p:cNvSpPr>
          <p:nvPr/>
        </p:nvSpPr>
        <p:spPr bwMode="auto">
          <a:xfrm>
            <a:off x="1105597" y="6060143"/>
            <a:ext cx="767804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endParaRPr lang="cs-CZ" sz="1000" dirty="0"/>
          </a:p>
        </p:txBody>
      </p:sp>
      <p:sp>
        <p:nvSpPr>
          <p:cNvPr id="24" name="TextovéPole 23">
            <a:extLst>
              <a:ext uri="{FF2B5EF4-FFF2-40B4-BE49-F238E27FC236}">
                <a16:creationId xmlns:a16="http://schemas.microsoft.com/office/drawing/2014/main" id="{313AB0B8-72F6-4C25-9FFF-30BF4FC5A3C1}"/>
              </a:ext>
            </a:extLst>
          </p:cNvPr>
          <p:cNvSpPr txBox="1"/>
          <p:nvPr/>
        </p:nvSpPr>
        <p:spPr>
          <a:xfrm>
            <a:off x="8024811" y="1268762"/>
            <a:ext cx="1083695" cy="461665"/>
          </a:xfrm>
          <a:prstGeom prst="rect">
            <a:avLst/>
          </a:prstGeom>
          <a:noFill/>
        </p:spPr>
        <p:txBody>
          <a:bodyPr wrap="none" rtlCol="0">
            <a:spAutoFit/>
          </a:bodyPr>
          <a:lstStyle/>
          <a:p>
            <a:pPr algn="ctr"/>
            <a:r>
              <a:rPr lang="cs-CZ" sz="1200" b="1" dirty="0">
                <a:latin typeface="+mj-lt"/>
              </a:rPr>
              <a:t>Změna oproti </a:t>
            </a:r>
          </a:p>
          <a:p>
            <a:pPr algn="ctr"/>
            <a:r>
              <a:rPr lang="cs-CZ" sz="1200" b="1" dirty="0">
                <a:latin typeface="+mj-lt"/>
              </a:rPr>
              <a:t>roku 2022</a:t>
            </a:r>
          </a:p>
        </p:txBody>
      </p:sp>
      <p:sp>
        <p:nvSpPr>
          <p:cNvPr id="19" name="Zástupný symbol pro datum 7">
            <a:extLst>
              <a:ext uri="{FF2B5EF4-FFF2-40B4-BE49-F238E27FC236}">
                <a16:creationId xmlns:a16="http://schemas.microsoft.com/office/drawing/2014/main" id="{4EF28E2D-5231-42DF-91BA-7D0A6501FA23}"/>
              </a:ext>
            </a:extLst>
          </p:cNvPr>
          <p:cNvSpPr txBox="1">
            <a:spLocks/>
          </p:cNvSpPr>
          <p:nvPr/>
        </p:nvSpPr>
        <p:spPr bwMode="auto">
          <a:xfrm>
            <a:off x="7057106" y="6061965"/>
            <a:ext cx="1691358"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algn="l"/>
            <a:r>
              <a:rPr lang="cs-CZ" sz="1000" dirty="0"/>
              <a:t>* Provoz zahájen v roce 2020.</a:t>
            </a:r>
          </a:p>
          <a:p>
            <a:pPr algn="l"/>
            <a:r>
              <a:rPr lang="cs-CZ" sz="1000" dirty="0"/>
              <a:t>** Měřeno od března 2021.</a:t>
            </a:r>
          </a:p>
        </p:txBody>
      </p:sp>
      <p:graphicFrame>
        <p:nvGraphicFramePr>
          <p:cNvPr id="4" name="Graf 3">
            <a:extLst>
              <a:ext uri="{FF2B5EF4-FFF2-40B4-BE49-F238E27FC236}">
                <a16:creationId xmlns:a16="http://schemas.microsoft.com/office/drawing/2014/main" id="{89143FF2-CA98-AC0E-FA94-2F26E815C483}"/>
              </a:ext>
            </a:extLst>
          </p:cNvPr>
          <p:cNvGraphicFramePr>
            <a:graphicFrameLocks/>
          </p:cNvGraphicFramePr>
          <p:nvPr>
            <p:extLst>
              <p:ext uri="{D42A27DB-BD31-4B8C-83A1-F6EECF244321}">
                <p14:modId xmlns:p14="http://schemas.microsoft.com/office/powerpoint/2010/main" val="1467970300"/>
              </p:ext>
            </p:extLst>
          </p:nvPr>
        </p:nvGraphicFramePr>
        <p:xfrm>
          <a:off x="360363" y="1679004"/>
          <a:ext cx="8244085" cy="47710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29464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119</a:t>
            </a:fld>
            <a:endParaRPr lang="cs-CZ" sz="1100" dirty="0">
              <a:solidFill>
                <a:srgbClr val="1A1F52"/>
              </a:solidFill>
              <a:cs typeface="Arial" charset="0"/>
            </a:endParaRPr>
          </a:p>
        </p:txBody>
      </p:sp>
      <p:sp>
        <p:nvSpPr>
          <p:cNvPr id="14" name="AutoShape 2"/>
          <p:cNvSpPr>
            <a:spLocks noChangeArrowheads="1"/>
          </p:cNvSpPr>
          <p:nvPr/>
        </p:nvSpPr>
        <p:spPr bwMode="auto">
          <a:xfrm>
            <a:off x="107506" y="476672"/>
            <a:ext cx="8937625"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mj-lt"/>
              </a:rPr>
              <a:t>Průměrný počet aktivních uživatelů mobilních aplikací čt se systémem android a </a:t>
            </a:r>
            <a:r>
              <a:rPr lang="cs-CZ" sz="2100" b="1" dirty="0">
                <a:latin typeface="+mj-lt"/>
              </a:rPr>
              <a:t>iOS </a:t>
            </a:r>
            <a:r>
              <a:rPr lang="cs-CZ" sz="2100" b="1" cap="all" dirty="0">
                <a:solidFill>
                  <a:prstClr val="black"/>
                </a:solidFill>
                <a:latin typeface="Calibri" pitchFamily="34" charset="0"/>
              </a:rPr>
              <a:t>za měsíc</a:t>
            </a:r>
            <a:endParaRPr lang="cs-CZ" sz="2100" b="1" cap="all" dirty="0">
              <a:solidFill>
                <a:srgbClr val="FF0000"/>
              </a:solidFill>
              <a:latin typeface="Calibri" pitchFamily="34" charset="0"/>
            </a:endParaRP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Google Analytics</a:t>
            </a:r>
            <a:endParaRPr lang="cs-CZ" sz="1200" dirty="0">
              <a:solidFill>
                <a:prstClr val="black"/>
              </a:solidFill>
              <a:latin typeface="Calibri"/>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0" name="Zástupný symbol pro datum 7">
            <a:extLst>
              <a:ext uri="{FF2B5EF4-FFF2-40B4-BE49-F238E27FC236}">
                <a16:creationId xmlns:a16="http://schemas.microsoft.com/office/drawing/2014/main" id="{61767465-CDF7-40F8-8946-AD695DB0EA02}"/>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graphicFrame>
        <p:nvGraphicFramePr>
          <p:cNvPr id="13" name="Graf 12">
            <a:extLst>
              <a:ext uri="{FF2B5EF4-FFF2-40B4-BE49-F238E27FC236}">
                <a16:creationId xmlns:a16="http://schemas.microsoft.com/office/drawing/2014/main" id="{A3EDD3F8-4EA7-4461-9752-F847782275BB}"/>
              </a:ext>
            </a:extLst>
          </p:cNvPr>
          <p:cNvGraphicFramePr>
            <a:graphicFrameLocks/>
          </p:cNvGraphicFramePr>
          <p:nvPr>
            <p:extLst>
              <p:ext uri="{D42A27DB-BD31-4B8C-83A1-F6EECF244321}">
                <p14:modId xmlns:p14="http://schemas.microsoft.com/office/powerpoint/2010/main" val="2660922441"/>
              </p:ext>
            </p:extLst>
          </p:nvPr>
        </p:nvGraphicFramePr>
        <p:xfrm>
          <a:off x="360366" y="1628802"/>
          <a:ext cx="7916861" cy="3944471"/>
        </p:xfrm>
        <a:graphic>
          <a:graphicData uri="http://schemas.openxmlformats.org/drawingml/2006/chart">
            <c:chart xmlns:c="http://schemas.openxmlformats.org/drawingml/2006/chart" xmlns:r="http://schemas.openxmlformats.org/officeDocument/2006/relationships" r:id="rId4"/>
          </a:graphicData>
        </a:graphic>
      </p:graphicFrame>
      <p:pic>
        <p:nvPicPr>
          <p:cNvPr id="6" name="Obrázek 5" descr="Obsah obrázku text, hodiny&#10;&#10;Popis byl vytvořen automaticky">
            <a:extLst>
              <a:ext uri="{FF2B5EF4-FFF2-40B4-BE49-F238E27FC236}">
                <a16:creationId xmlns:a16="http://schemas.microsoft.com/office/drawing/2014/main" id="{195E2903-7CC5-4B94-BA53-26889A585A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4309802"/>
            <a:ext cx="849074" cy="571755"/>
          </a:xfrm>
          <a:prstGeom prst="rect">
            <a:avLst/>
          </a:prstGeom>
        </p:spPr>
      </p:pic>
      <p:pic>
        <p:nvPicPr>
          <p:cNvPr id="8" name="Obrázek 7">
            <a:extLst>
              <a:ext uri="{FF2B5EF4-FFF2-40B4-BE49-F238E27FC236}">
                <a16:creationId xmlns:a16="http://schemas.microsoft.com/office/drawing/2014/main" id="{4C4EC0F2-4526-400E-B59D-63EC95C197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598" y="3233941"/>
            <a:ext cx="849072" cy="571755"/>
          </a:xfrm>
          <a:prstGeom prst="rect">
            <a:avLst/>
          </a:prstGeom>
        </p:spPr>
      </p:pic>
      <p:pic>
        <p:nvPicPr>
          <p:cNvPr id="17" name="Obrázek 16">
            <a:extLst>
              <a:ext uri="{FF2B5EF4-FFF2-40B4-BE49-F238E27FC236}">
                <a16:creationId xmlns:a16="http://schemas.microsoft.com/office/drawing/2014/main" id="{356ADD88-7409-4A86-9E26-99FDC0BDDC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598" y="2158080"/>
            <a:ext cx="844020" cy="571755"/>
          </a:xfrm>
          <a:prstGeom prst="rect">
            <a:avLst/>
          </a:prstGeom>
        </p:spPr>
      </p:pic>
      <p:sp>
        <p:nvSpPr>
          <p:cNvPr id="18" name="TextovéPole 17">
            <a:extLst>
              <a:ext uri="{FF2B5EF4-FFF2-40B4-BE49-F238E27FC236}">
                <a16:creationId xmlns:a16="http://schemas.microsoft.com/office/drawing/2014/main" id="{18F79BC5-FA87-4A7D-9A15-6BB44E51755E}"/>
              </a:ext>
            </a:extLst>
          </p:cNvPr>
          <p:cNvSpPr txBox="1"/>
          <p:nvPr/>
        </p:nvSpPr>
        <p:spPr>
          <a:xfrm>
            <a:off x="8024811" y="1268762"/>
            <a:ext cx="1083695" cy="461665"/>
          </a:xfrm>
          <a:prstGeom prst="rect">
            <a:avLst/>
          </a:prstGeom>
          <a:noFill/>
        </p:spPr>
        <p:txBody>
          <a:bodyPr wrap="none" rtlCol="0">
            <a:spAutoFit/>
          </a:bodyPr>
          <a:lstStyle/>
          <a:p>
            <a:pPr algn="ctr"/>
            <a:r>
              <a:rPr lang="cs-CZ" sz="1200" b="1" dirty="0">
                <a:latin typeface="+mj-lt"/>
              </a:rPr>
              <a:t>Změna oproti </a:t>
            </a:r>
          </a:p>
          <a:p>
            <a:pPr algn="ctr"/>
            <a:r>
              <a:rPr lang="cs-CZ" sz="1200" b="1" dirty="0">
                <a:latin typeface="+mj-lt"/>
              </a:rPr>
              <a:t>roku 2022</a:t>
            </a:r>
          </a:p>
        </p:txBody>
      </p:sp>
      <p:graphicFrame>
        <p:nvGraphicFramePr>
          <p:cNvPr id="3" name="Tabulka 3">
            <a:extLst>
              <a:ext uri="{FF2B5EF4-FFF2-40B4-BE49-F238E27FC236}">
                <a16:creationId xmlns:a16="http://schemas.microsoft.com/office/drawing/2014/main" id="{A743F0AF-C6C7-86C0-A804-BFB87716EBF4}"/>
              </a:ext>
            </a:extLst>
          </p:cNvPr>
          <p:cNvGraphicFramePr>
            <a:graphicFrameLocks noGrp="1"/>
          </p:cNvGraphicFramePr>
          <p:nvPr>
            <p:extLst>
              <p:ext uri="{D42A27DB-BD31-4B8C-83A1-F6EECF244321}">
                <p14:modId xmlns:p14="http://schemas.microsoft.com/office/powerpoint/2010/main" val="3545038088"/>
              </p:ext>
            </p:extLst>
          </p:nvPr>
        </p:nvGraphicFramePr>
        <p:xfrm>
          <a:off x="8267700" y="1988840"/>
          <a:ext cx="599728" cy="3248025"/>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4273543593"/>
                    </a:ext>
                  </a:extLst>
                </a:gridCol>
              </a:tblGrid>
              <a:tr h="10826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+8 %</a:t>
                      </a:r>
                    </a:p>
                  </a:txBody>
                  <a:tcPr>
                    <a:noFill/>
                  </a:tcPr>
                </a:tc>
                <a:extLst>
                  <a:ext uri="{0D108BD9-81ED-4DB2-BD59-A6C34878D82A}">
                    <a16:rowId xmlns:a16="http://schemas.microsoft.com/office/drawing/2014/main" val="1062946104"/>
                  </a:ext>
                </a:extLst>
              </a:tr>
              <a:tr h="1082675">
                <a:tc>
                  <a:txBody>
                    <a:bodyPr/>
                    <a:lstStyle/>
                    <a:p>
                      <a:pPr algn="ctr"/>
                      <a:r>
                        <a:rPr kumimoji="0" lang="cs-CZ" sz="1200" b="1" i="0" u="none" strike="noStrike" kern="1200" cap="none" spc="0" normalizeH="0" baseline="0" noProof="0" dirty="0">
                          <a:ln>
                            <a:noFill/>
                          </a:ln>
                          <a:solidFill>
                            <a:srgbClr val="FF0000"/>
                          </a:solidFill>
                          <a:effectLst/>
                          <a:uLnTx/>
                          <a:uFillTx/>
                          <a:latin typeface="+mn-lt"/>
                          <a:ea typeface="+mn-ea"/>
                          <a:cs typeface="+mn-cs"/>
                        </a:rPr>
                        <a:t>-4 %</a:t>
                      </a:r>
                      <a:endParaRPr lang="cs-CZ" dirty="0"/>
                    </a:p>
                  </a:txBody>
                  <a:tcPr>
                    <a:noFill/>
                  </a:tcPr>
                </a:tc>
                <a:extLst>
                  <a:ext uri="{0D108BD9-81ED-4DB2-BD59-A6C34878D82A}">
                    <a16:rowId xmlns:a16="http://schemas.microsoft.com/office/drawing/2014/main" val="785124866"/>
                  </a:ext>
                </a:extLst>
              </a:tr>
              <a:tr h="10826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FF0000"/>
                          </a:solidFill>
                          <a:effectLst/>
                          <a:uLnTx/>
                          <a:uFillTx/>
                          <a:latin typeface="+mn-lt"/>
                          <a:ea typeface="+mn-ea"/>
                          <a:cs typeface="+mn-cs"/>
                        </a:rPr>
                        <a:t>-1 %</a:t>
                      </a:r>
                    </a:p>
                  </a:txBody>
                  <a:tcPr>
                    <a:noFill/>
                  </a:tcPr>
                </a:tc>
                <a:extLst>
                  <a:ext uri="{0D108BD9-81ED-4DB2-BD59-A6C34878D82A}">
                    <a16:rowId xmlns:a16="http://schemas.microsoft.com/office/drawing/2014/main" val="3260445511"/>
                  </a:ext>
                </a:extLst>
              </a:tr>
            </a:tbl>
          </a:graphicData>
        </a:graphic>
      </p:graphicFrame>
    </p:spTree>
    <p:extLst>
      <p:ext uri="{BB962C8B-B14F-4D97-AF65-F5344CB8AC3E}">
        <p14:creationId xmlns:p14="http://schemas.microsoft.com/office/powerpoint/2010/main" val="70388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1" y="404664"/>
            <a:ext cx="9144000" cy="72008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A. VÝVOJ ZÁKLADNÍCH UKAZATELŮ – RQI</a:t>
            </a: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a:t>
            </a:fld>
            <a:endParaRPr lang="cs-CZ" sz="1100" dirty="0">
              <a:solidFill>
                <a:srgbClr val="1A1F52"/>
              </a:solidFill>
              <a:latin typeface="+mj-lt"/>
              <a:cs typeface="Arial" charset="0"/>
            </a:endParaRPr>
          </a:p>
        </p:txBody>
      </p:sp>
      <p:sp>
        <p:nvSpPr>
          <p:cNvPr id="8" name="Obdélník 7">
            <a:extLst>
              <a:ext uri="{FF2B5EF4-FFF2-40B4-BE49-F238E27FC236}">
                <a16:creationId xmlns:a16="http://schemas.microsoft.com/office/drawing/2014/main" id="{169C8257-FBEC-4B19-932D-243F46F8FB93}"/>
              </a:ext>
            </a:extLst>
          </p:cNvPr>
          <p:cNvSpPr/>
          <p:nvPr/>
        </p:nvSpPr>
        <p:spPr>
          <a:xfrm>
            <a:off x="360365" y="1196752"/>
            <a:ext cx="8423275" cy="4939814"/>
          </a:xfrm>
          <a:prstGeom prst="rect">
            <a:avLst/>
          </a:prstGeom>
          <a:solidFill>
            <a:schemeClr val="bg1">
              <a:lumMod val="95000"/>
            </a:schemeClr>
          </a:solidFill>
        </p:spPr>
        <p:txBody>
          <a:bodyPr wrap="square">
            <a:spAutoFit/>
          </a:bodyPr>
          <a:lstStyle/>
          <a:p>
            <a:pPr algn="ctr">
              <a:spcBef>
                <a:spcPts val="600"/>
              </a:spcBef>
              <a:spcAft>
                <a:spcPts val="1200"/>
              </a:spcAft>
            </a:pPr>
            <a:r>
              <a:rPr lang="cs-CZ" sz="1600" b="1" dirty="0">
                <a:solidFill>
                  <a:prstClr val="black"/>
                </a:solidFill>
                <a:latin typeface="Calibri"/>
              </a:rPr>
              <a:t>ZÁKLADNÍ POPIS METODIKY RQI</a:t>
            </a:r>
            <a:endParaRPr lang="cs-CZ" sz="1500" dirty="0">
              <a:solidFill>
                <a:prstClr val="black"/>
              </a:solidFill>
              <a:latin typeface="Calibri"/>
            </a:endParaRPr>
          </a:p>
          <a:p>
            <a:pPr marL="285750" indent="-285750">
              <a:spcAft>
                <a:spcPts val="600"/>
              </a:spcAft>
              <a:buFont typeface="Arial" panose="020B0604020202020204" pitchFamily="34" charset="0"/>
              <a:buChar char="•"/>
            </a:pPr>
            <a:r>
              <a:rPr lang="cs-CZ" sz="1400" dirty="0">
                <a:solidFill>
                  <a:prstClr val="black"/>
                </a:solidFill>
                <a:latin typeface="Calibri"/>
              </a:rPr>
              <a:t>Primární rámec tohoto přístupu k hodnocení plnění úkolů veřejné služby byl definován v britské BBC. Principem je měření základních ukazatelů, které charakterizují „výkon“ média veřejné služby. </a:t>
            </a:r>
          </a:p>
          <a:p>
            <a:pPr marL="285750" indent="-285750">
              <a:spcAft>
                <a:spcPts val="600"/>
              </a:spcAft>
              <a:buFont typeface="Arial" panose="020B0604020202020204" pitchFamily="34" charset="0"/>
              <a:buChar char="•"/>
            </a:pPr>
            <a:r>
              <a:rPr lang="cs-CZ" sz="1400" dirty="0">
                <a:solidFill>
                  <a:prstClr val="black"/>
                </a:solidFill>
                <a:latin typeface="Calibri"/>
              </a:rPr>
              <a:t>Původní britská metodika byla v letech 2011 a 2012 modifikována pro podmínky České republiky a specificky pro vysílání České televize. Od té doby je dále upřesňována a doplňována, přičemž v současné době sledujeme tři základní veličiny:</a:t>
            </a:r>
          </a:p>
          <a:p>
            <a:pPr marL="800100" lvl="1" indent="-342900">
              <a:spcAft>
                <a:spcPts val="600"/>
              </a:spcAft>
              <a:buFont typeface="+mj-lt"/>
              <a:buAutoNum type="arabicPeriod"/>
            </a:pPr>
            <a:r>
              <a:rPr lang="cs-CZ" sz="1400" i="1" dirty="0">
                <a:solidFill>
                  <a:prstClr val="black"/>
                </a:solidFill>
                <a:latin typeface="Calibri"/>
              </a:rPr>
              <a:t>Zásah vysílání</a:t>
            </a:r>
            <a:r>
              <a:rPr lang="cs-CZ" sz="1400" dirty="0">
                <a:solidFill>
                  <a:prstClr val="black"/>
                </a:solidFill>
                <a:latin typeface="Calibri"/>
              </a:rPr>
              <a:t> (Reach), </a:t>
            </a:r>
          </a:p>
          <a:p>
            <a:pPr marL="800100" lvl="1" indent="-342900">
              <a:spcAft>
                <a:spcPts val="600"/>
              </a:spcAft>
              <a:buFont typeface="+mj-lt"/>
              <a:buAutoNum type="arabicPeriod"/>
            </a:pPr>
            <a:r>
              <a:rPr lang="cs-CZ" sz="1400" i="1" dirty="0">
                <a:solidFill>
                  <a:prstClr val="black"/>
                </a:solidFill>
                <a:latin typeface="Calibri"/>
              </a:rPr>
              <a:t>Kvalitu vysílání</a:t>
            </a:r>
            <a:r>
              <a:rPr lang="cs-CZ" sz="1400" dirty="0">
                <a:solidFill>
                  <a:prstClr val="black"/>
                </a:solidFill>
                <a:latin typeface="Calibri"/>
              </a:rPr>
              <a:t> (Quality), </a:t>
            </a:r>
          </a:p>
          <a:p>
            <a:pPr marL="800100" lvl="1" indent="-342900">
              <a:spcAft>
                <a:spcPts val="600"/>
              </a:spcAft>
              <a:buFont typeface="+mj-lt"/>
              <a:buAutoNum type="arabicPeriod"/>
            </a:pPr>
            <a:r>
              <a:rPr lang="cs-CZ" sz="1400" i="1" dirty="0">
                <a:solidFill>
                  <a:prstClr val="black"/>
                </a:solidFill>
                <a:latin typeface="Calibri"/>
              </a:rPr>
              <a:t>Dopad vysílání</a:t>
            </a:r>
            <a:r>
              <a:rPr lang="cs-CZ" sz="1400" dirty="0">
                <a:solidFill>
                  <a:prstClr val="black"/>
                </a:solidFill>
                <a:latin typeface="Calibri"/>
              </a:rPr>
              <a:t> (Impact). </a:t>
            </a:r>
          </a:p>
          <a:p>
            <a:pPr lvl="1">
              <a:spcAft>
                <a:spcPts val="600"/>
              </a:spcAft>
            </a:pPr>
            <a:r>
              <a:rPr lang="cs-CZ" sz="1400" dirty="0">
                <a:solidFill>
                  <a:prstClr val="black"/>
                </a:solidFill>
                <a:latin typeface="Calibri"/>
              </a:rPr>
              <a:t>Hodnoty jednotlivých veličin jsou určovány prostřednictvím měření jim příslušných indikátorů.</a:t>
            </a:r>
          </a:p>
          <a:p>
            <a:pPr marL="285750" indent="-285750">
              <a:spcAft>
                <a:spcPts val="600"/>
              </a:spcAft>
              <a:buFont typeface="Arial" panose="020B0604020202020204" pitchFamily="34" charset="0"/>
              <a:buChar char="•"/>
            </a:pPr>
            <a:r>
              <a:rPr lang="cs-CZ" sz="1400" dirty="0">
                <a:solidFill>
                  <a:prstClr val="black"/>
                </a:solidFill>
                <a:latin typeface="Calibri"/>
              </a:rPr>
              <a:t>Kromě výše uvedených tří veličin je v britské metodice definována ještě veličina čtvrtá, Value for Money, která řeší zejména náklady vynaložené na vysílání ve vztahu k zásahu publika. </a:t>
            </a:r>
          </a:p>
          <a:p>
            <a:pPr marL="285750" indent="-285750">
              <a:spcAft>
                <a:spcPts val="600"/>
              </a:spcAft>
              <a:buFont typeface="Arial" panose="020B0604020202020204" pitchFamily="34" charset="0"/>
              <a:buChar char="•"/>
            </a:pPr>
            <a:r>
              <a:rPr lang="cs-CZ" sz="1400" dirty="0">
                <a:solidFill>
                  <a:prstClr val="black"/>
                </a:solidFill>
                <a:latin typeface="Calibri"/>
              </a:rPr>
              <a:t>Základní ukazatele RQI jsou posuzovány</a:t>
            </a:r>
          </a:p>
          <a:p>
            <a:pPr marL="800100" lvl="1" indent="-342900">
              <a:spcAft>
                <a:spcPts val="600"/>
              </a:spcAft>
              <a:buFont typeface="+mj-lt"/>
              <a:buAutoNum type="alphaLcParenR"/>
            </a:pPr>
            <a:r>
              <a:rPr lang="cs-CZ" sz="1400" dirty="0">
                <a:solidFill>
                  <a:prstClr val="black"/>
                </a:solidFill>
                <a:latin typeface="Calibri"/>
              </a:rPr>
              <a:t>na úrovni celé ČT,</a:t>
            </a:r>
          </a:p>
          <a:p>
            <a:pPr marL="800100" lvl="1" indent="-342900">
              <a:spcAft>
                <a:spcPts val="600"/>
              </a:spcAft>
              <a:buFont typeface="+mj-lt"/>
              <a:buAutoNum type="alphaLcParenR"/>
            </a:pPr>
            <a:r>
              <a:rPr lang="cs-CZ" sz="1400" dirty="0">
                <a:solidFill>
                  <a:prstClr val="black"/>
                </a:solidFill>
                <a:latin typeface="Calibri"/>
              </a:rPr>
              <a:t>na úrovni jednotlivých kanálů,</a:t>
            </a:r>
          </a:p>
          <a:p>
            <a:pPr marL="800100" lvl="1" indent="-342900">
              <a:spcAft>
                <a:spcPts val="600"/>
              </a:spcAft>
              <a:buFont typeface="+mj-lt"/>
              <a:buAutoNum type="alphaLcParenR"/>
            </a:pPr>
            <a:r>
              <a:rPr lang="cs-CZ" sz="1400" dirty="0">
                <a:solidFill>
                  <a:prstClr val="black"/>
                </a:solidFill>
                <a:latin typeface="Calibri"/>
              </a:rPr>
              <a:t>na úrovni hlavních žánrů.</a:t>
            </a:r>
          </a:p>
          <a:p>
            <a:pPr marL="0" lvl="1">
              <a:spcAft>
                <a:spcPts val="600"/>
              </a:spcAft>
            </a:pPr>
            <a:r>
              <a:rPr lang="cs-CZ" sz="1200" dirty="0">
                <a:solidFill>
                  <a:prstClr val="black"/>
                </a:solidFill>
                <a:latin typeface="Calibri"/>
              </a:rPr>
              <a:t>Poznámka: V grafech na následujících stranách v závorce uvádíme, ke které veličině je konkrétní indikátor přiřazený (R=zásah; Q=kvalita; I=dopad), a jaká data jsou zdrojem hodnoty indikátoru.</a:t>
            </a:r>
          </a:p>
        </p:txBody>
      </p:sp>
    </p:spTree>
    <p:extLst>
      <p:ext uri="{BB962C8B-B14F-4D97-AF65-F5344CB8AC3E}">
        <p14:creationId xmlns:p14="http://schemas.microsoft.com/office/powerpoint/2010/main" val="4322988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120</a:t>
            </a:fld>
            <a:endParaRPr lang="cs-CZ" sz="1100" dirty="0">
              <a:solidFill>
                <a:srgbClr val="1A1F52"/>
              </a:solidFill>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2" name="Zástupný symbol pro datum 7">
            <a:extLst>
              <a:ext uri="{FF2B5EF4-FFF2-40B4-BE49-F238E27FC236}">
                <a16:creationId xmlns:a16="http://schemas.microsoft.com/office/drawing/2014/main" id="{159CDF0B-DCE3-4C24-9EC9-0B18D2CCAB14}"/>
              </a:ext>
            </a:extLst>
          </p:cNvPr>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TextovéPole 8">
            <a:extLst>
              <a:ext uri="{FF2B5EF4-FFF2-40B4-BE49-F238E27FC236}">
                <a16:creationId xmlns:a16="http://schemas.microsoft.com/office/drawing/2014/main" id="{6C15E563-48FC-45E1-8C56-E7A4D4F909E3}"/>
              </a:ext>
            </a:extLst>
          </p:cNvPr>
          <p:cNvSpPr txBox="1"/>
          <p:nvPr/>
        </p:nvSpPr>
        <p:spPr>
          <a:xfrm>
            <a:off x="323532" y="972000"/>
            <a:ext cx="8460111" cy="5478423"/>
          </a:xfrm>
          <a:prstGeom prst="rect">
            <a:avLst/>
          </a:prstGeom>
          <a:noFill/>
        </p:spPr>
        <p:txBody>
          <a:bodyPr wrap="square" rtlCol="0">
            <a:spAutoFit/>
          </a:bodyPr>
          <a:lstStyle/>
          <a:p>
            <a:pPr marL="285737" indent="-285737">
              <a:spcAft>
                <a:spcPts val="600"/>
              </a:spcAft>
              <a:buFont typeface="Arial" panose="020B0604020202020204" pitchFamily="34" charset="0"/>
              <a:buChar char="•"/>
            </a:pPr>
            <a:r>
              <a:rPr lang="cs-CZ" sz="1500" b="1" dirty="0">
                <a:latin typeface="+mj-lt"/>
              </a:rPr>
              <a:t>Koeficient indikátoru </a:t>
            </a:r>
            <a:r>
              <a:rPr lang="cs-CZ" sz="1500" b="1" i="1" dirty="0">
                <a:latin typeface="+mj-lt"/>
              </a:rPr>
              <a:t>Vnímání vedoucího postavení ČT v zavádění nových technologií </a:t>
            </a:r>
            <a:r>
              <a:rPr lang="cs-CZ" sz="1500" b="1" dirty="0">
                <a:latin typeface="+mj-lt"/>
              </a:rPr>
              <a:t>dosáhl úrovně 55 %</a:t>
            </a:r>
            <a:r>
              <a:rPr lang="cs-CZ" sz="1500" dirty="0">
                <a:latin typeface="+mj-lt"/>
              </a:rPr>
              <a:t>. Oproti roku 2022 se jedná o pokles o 1 p.b. Rovněž koeficient indikátoru </a:t>
            </a:r>
            <a:r>
              <a:rPr lang="cs-CZ" sz="1500" i="1" dirty="0">
                <a:latin typeface="+mj-lt"/>
              </a:rPr>
              <a:t>Vnímání ČT jako poskytovatele zábavného nebo užitečného obsahu prostřednictvím internetových stránek a mobilních aplikací </a:t>
            </a:r>
            <a:r>
              <a:rPr lang="cs-CZ" sz="1500" dirty="0">
                <a:latin typeface="+mj-lt"/>
              </a:rPr>
              <a:t>poklesl o 1 p.b., a to na hodnotu 63 %. O 2 p.b. meziročně poklesl koeficient indikátoru </a:t>
            </a:r>
            <a:r>
              <a:rPr lang="cs-CZ" sz="1500" i="1" dirty="0">
                <a:latin typeface="+mj-lt"/>
              </a:rPr>
              <a:t>Vnímání ČT jako poskytovatele zábavného nebo užitečného obsahu prostřednictvím internetového archivu iVysílání</a:t>
            </a:r>
            <a:r>
              <a:rPr lang="cs-CZ" sz="1500" dirty="0">
                <a:latin typeface="+mj-lt"/>
              </a:rPr>
              <a:t> a vrátil se tak na průměr období let 2017-2021.</a:t>
            </a:r>
          </a:p>
          <a:p>
            <a:pPr marL="285737" indent="-285737">
              <a:spcAft>
                <a:spcPts val="600"/>
              </a:spcAft>
              <a:buFont typeface="Arial" panose="020B0604020202020204" pitchFamily="34" charset="0"/>
              <a:buChar char="•"/>
            </a:pPr>
            <a:r>
              <a:rPr lang="cs-CZ" sz="1500" b="1" dirty="0">
                <a:solidFill>
                  <a:prstClr val="black"/>
                </a:solidFill>
                <a:latin typeface="+mj-lt"/>
              </a:rPr>
              <a:t>V roce 2023 poklesla meziročně návštěvnost většiny webů ČT. </a:t>
            </a:r>
            <a:r>
              <a:rPr lang="cs-CZ" sz="1500" dirty="0">
                <a:solidFill>
                  <a:prstClr val="black"/>
                </a:solidFill>
                <a:latin typeface="+mj-lt"/>
              </a:rPr>
              <a:t>Předchozí rok 2022 byl totiž velmi bohatý jak na výrazné zpravodajské (začátek ruské agrese na Ukrajině), tak sportovní události (ZOH Peking, MS ve fotbale v Kataru), což se logicky odrazilo ve skokovém navýšení návštěvnosti a online provozu v porovnání s rokem 2021. </a:t>
            </a:r>
          </a:p>
          <a:p>
            <a:pPr marL="285737" indent="-285737">
              <a:spcAft>
                <a:spcPts val="600"/>
              </a:spcAft>
              <a:buFont typeface="Arial" panose="020B0604020202020204" pitchFamily="34" charset="0"/>
              <a:buChar char="•"/>
            </a:pPr>
            <a:r>
              <a:rPr lang="cs-CZ" sz="1500" b="1" dirty="0">
                <a:solidFill>
                  <a:prstClr val="black"/>
                </a:solidFill>
                <a:latin typeface="+mj-lt"/>
              </a:rPr>
              <a:t>Centrální web ceskatelevize.cz navštívilo v roce 2023 více než 2,6 miliónu uživatelů v průměru za měsíc, což je ale o 5 % méně než v roce 2022. </a:t>
            </a:r>
            <a:endParaRPr lang="cs-CZ" sz="1500" dirty="0">
              <a:solidFill>
                <a:prstClr val="black"/>
              </a:solidFill>
              <a:latin typeface="+mj-lt"/>
            </a:endParaRPr>
          </a:p>
          <a:p>
            <a:pPr marL="285737" indent="-285737">
              <a:spcAft>
                <a:spcPts val="600"/>
              </a:spcAft>
              <a:buFont typeface="Arial" panose="020B0604020202020204" pitchFamily="34" charset="0"/>
              <a:buChar char="•"/>
            </a:pPr>
            <a:r>
              <a:rPr lang="cs-CZ" sz="1500" b="1" dirty="0">
                <a:solidFill>
                  <a:prstClr val="black"/>
                </a:solidFill>
                <a:latin typeface="+mj-lt"/>
              </a:rPr>
              <a:t>Průměrná měsíční návštěvnost webu ČT24 činila necelých 1,1 milionu unikátních uživatelů. </a:t>
            </a:r>
            <a:r>
              <a:rPr lang="cs-CZ" sz="1500" dirty="0">
                <a:solidFill>
                  <a:prstClr val="black"/>
                </a:solidFill>
                <a:latin typeface="+mj-lt"/>
              </a:rPr>
              <a:t>To</a:t>
            </a:r>
            <a:r>
              <a:rPr lang="cs-CZ" sz="1500" b="1" dirty="0">
                <a:solidFill>
                  <a:prstClr val="black"/>
                </a:solidFill>
                <a:latin typeface="+mj-lt"/>
              </a:rPr>
              <a:t> </a:t>
            </a:r>
            <a:r>
              <a:rPr lang="cs-CZ" sz="1500" dirty="0">
                <a:solidFill>
                  <a:prstClr val="black"/>
                </a:solidFill>
                <a:latin typeface="+mj-lt"/>
              </a:rPr>
              <a:t>je o 18 % méně než v průměrném měsíci roku 2022.</a:t>
            </a:r>
            <a:r>
              <a:rPr lang="cs-CZ" sz="1500" dirty="0">
                <a:latin typeface="+mj-lt"/>
              </a:rPr>
              <a:t> </a:t>
            </a:r>
            <a:r>
              <a:rPr lang="cs-CZ" sz="1500" dirty="0">
                <a:solidFill>
                  <a:prstClr val="black"/>
                </a:solidFill>
                <a:latin typeface="+mj-lt"/>
              </a:rPr>
              <a:t>Důvodů poklesu je více: vedle přeci jen již polevujícího zájmu o válku na Ukrajině došlo k částečnému omezení dostupnosti v důsledku změn v české legislativě (omezení provozu generovaného sociálními sítěmi, přísná definice souhlasu s cookies). Nejsilnějšími měsíci webu ČT24 byly leden, kdy proběhly prezidentské volby, a prosinec, kdy došlo k tragické střelbě na FF UK. </a:t>
            </a:r>
            <a:endParaRPr lang="cs-CZ" sz="1500" dirty="0">
              <a:solidFill>
                <a:prstClr val="black"/>
              </a:solidFill>
              <a:highlight>
                <a:srgbClr val="FFFF00"/>
              </a:highlight>
              <a:latin typeface="+mj-lt"/>
            </a:endParaRPr>
          </a:p>
          <a:p>
            <a:pPr marL="285737" indent="-285737">
              <a:spcAft>
                <a:spcPts val="600"/>
              </a:spcAft>
              <a:buFont typeface="Arial" panose="020B0604020202020204" pitchFamily="34" charset="0"/>
              <a:buChar char="•"/>
            </a:pPr>
            <a:r>
              <a:rPr lang="cs-CZ" sz="1500" b="1" dirty="0">
                <a:solidFill>
                  <a:prstClr val="black"/>
                </a:solidFill>
                <a:latin typeface="+mj-lt"/>
              </a:rPr>
              <a:t>V roce 2023 přišlo na web iVysílání každý měsíc v průměru více než 1,5 milionu uživatelů, což je o 6 % více než v roce 2022. </a:t>
            </a:r>
            <a:r>
              <a:rPr lang="cs-CZ" sz="1500" dirty="0">
                <a:solidFill>
                  <a:prstClr val="black"/>
                </a:solidFill>
                <a:latin typeface="+mj-lt"/>
              </a:rPr>
              <a:t>Nejsilnějším měsícem byl prosinec, kdy iVysílání navštívilo více než 1,9 milionu uživatelů, kteří si zde vedle jiného přehrávali štědrovečerní premiérovou pohádku </a:t>
            </a:r>
            <a:r>
              <a:rPr lang="cs-CZ" sz="1500" i="1" dirty="0">
                <a:solidFill>
                  <a:prstClr val="black"/>
                </a:solidFill>
                <a:latin typeface="+mj-lt"/>
              </a:rPr>
              <a:t>Klíč svatého Petra </a:t>
            </a:r>
            <a:r>
              <a:rPr lang="cs-CZ" sz="1500" dirty="0">
                <a:solidFill>
                  <a:prstClr val="black"/>
                </a:solidFill>
                <a:latin typeface="+mj-lt"/>
              </a:rPr>
              <a:t>a další vánoční tituly. V prosinci zároveň vrcholila oblíbená soutěž </a:t>
            </a:r>
            <a:r>
              <a:rPr lang="cs-CZ" sz="1500" i="1" dirty="0">
                <a:solidFill>
                  <a:prstClr val="black"/>
                </a:solidFill>
                <a:latin typeface="+mj-lt"/>
              </a:rPr>
              <a:t>StarDance</a:t>
            </a:r>
            <a:r>
              <a:rPr lang="cs-CZ" sz="1500" dirty="0">
                <a:solidFill>
                  <a:prstClr val="black"/>
                </a:solidFill>
                <a:latin typeface="+mj-lt"/>
              </a:rPr>
              <a:t>.</a:t>
            </a:r>
          </a:p>
        </p:txBody>
      </p:sp>
      <p:sp>
        <p:nvSpPr>
          <p:cNvPr id="2" name="AutoShape 2">
            <a:extLst>
              <a:ext uri="{FF2B5EF4-FFF2-40B4-BE49-F238E27FC236}">
                <a16:creationId xmlns:a16="http://schemas.microsoft.com/office/drawing/2014/main" id="{70ADA072-7E8B-DEDB-0694-0F0B848DFE45}"/>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785167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121</a:t>
            </a:fld>
            <a:endParaRPr lang="cs-CZ" sz="1100" dirty="0">
              <a:solidFill>
                <a:srgbClr val="1A1F52"/>
              </a:solidFill>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2" name="Zástupný symbol pro datum 7">
            <a:extLst>
              <a:ext uri="{FF2B5EF4-FFF2-40B4-BE49-F238E27FC236}">
                <a16:creationId xmlns:a16="http://schemas.microsoft.com/office/drawing/2014/main" id="{5DA083F0-EC5D-4734-96C4-A1D8294841FB}"/>
              </a:ext>
            </a:extLst>
          </p:cNvPr>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TextovéPole 8">
            <a:extLst>
              <a:ext uri="{FF2B5EF4-FFF2-40B4-BE49-F238E27FC236}">
                <a16:creationId xmlns:a16="http://schemas.microsoft.com/office/drawing/2014/main" id="{FB24A99F-DF04-479D-9C7D-9889112A7C91}"/>
              </a:ext>
            </a:extLst>
          </p:cNvPr>
          <p:cNvSpPr txBox="1"/>
          <p:nvPr/>
        </p:nvSpPr>
        <p:spPr>
          <a:xfrm>
            <a:off x="342776" y="972000"/>
            <a:ext cx="8458448" cy="5432256"/>
          </a:xfrm>
          <a:prstGeom prst="rect">
            <a:avLst/>
          </a:prstGeom>
          <a:noFill/>
        </p:spPr>
        <p:txBody>
          <a:bodyPr wrap="square" rtlCol="0">
            <a:spAutoFit/>
          </a:bodyPr>
          <a:lstStyle/>
          <a:p>
            <a:pPr marL="285737" indent="-285737">
              <a:spcAft>
                <a:spcPts val="600"/>
              </a:spcAft>
              <a:buFont typeface="Arial" panose="020B0604020202020204" pitchFamily="34" charset="0"/>
              <a:buChar char="•"/>
            </a:pPr>
            <a:r>
              <a:rPr lang="cs-CZ" sz="1400" b="1" dirty="0">
                <a:latin typeface="+mj-lt"/>
              </a:rPr>
              <a:t>Návštěvnost webu ČT sport činila v roce 2023 v průměru 628 tisíc uživatelů měsíčně, oproti roku 2022 to bylo o 14 % méně. </a:t>
            </a:r>
            <a:r>
              <a:rPr lang="cs-CZ" sz="1400" dirty="0">
                <a:latin typeface="+mj-lt"/>
              </a:rPr>
              <a:t>Jak jsme již naznačili, hlavním důvodem poklesu byla absence velkých sportovních událostí, které v roce 2022 nechyběly, ať už šlo o únorové Zimní olympijské hry v Pekingu nebo MS ve fotbale v Kataru na samém konci roku. Nejsilnějším měsícem roku 2023 byl pro web ČT sport květen, kdy probíhalo MS v hokeji.</a:t>
            </a:r>
            <a:endParaRPr lang="cs-CZ" sz="1400" b="1" dirty="0">
              <a:solidFill>
                <a:prstClr val="black"/>
              </a:solidFill>
              <a:latin typeface="+mj-lt"/>
            </a:endParaRPr>
          </a:p>
          <a:p>
            <a:pPr marL="285737" indent="-285737">
              <a:spcAft>
                <a:spcPts val="600"/>
              </a:spcAft>
              <a:buFont typeface="Arial" panose="020B0604020202020204" pitchFamily="34" charset="0"/>
              <a:buChar char="•"/>
            </a:pPr>
            <a:r>
              <a:rPr lang="cs-CZ" sz="1400" b="1" dirty="0">
                <a:latin typeface="+mj-lt"/>
              </a:rPr>
              <a:t>Na interaktivní web decko.cz přišlo v loňském roce průměrně 266 tisíc uživatelů za měsíc, což je téměř shodný výsledek jako v roce 2022</a:t>
            </a:r>
            <a:r>
              <a:rPr lang="cs-CZ" sz="1400" dirty="0">
                <a:latin typeface="+mj-lt"/>
              </a:rPr>
              <a:t>. Nejsilnějším měsícem byl s 379 tisíc uživateli prosinec, kdy byl tradičně spuštěn oblíbený interaktivní </a:t>
            </a:r>
            <a:r>
              <a:rPr lang="cs-CZ" sz="1400" i="1" dirty="0">
                <a:latin typeface="+mj-lt"/>
              </a:rPr>
              <a:t>Adventní kalendář</a:t>
            </a:r>
            <a:r>
              <a:rPr lang="cs-CZ" sz="1400" dirty="0">
                <a:latin typeface="+mj-lt"/>
              </a:rPr>
              <a:t>. Na webu decko.cz dobře fungovala také velká prázdninová hra </a:t>
            </a:r>
            <a:r>
              <a:rPr lang="cs-CZ" sz="1400" i="1" dirty="0">
                <a:latin typeface="+mj-lt"/>
              </a:rPr>
              <a:t>Konec telky?! </a:t>
            </a:r>
            <a:r>
              <a:rPr lang="cs-CZ" sz="1400" dirty="0">
                <a:latin typeface="+mj-lt"/>
              </a:rPr>
              <a:t>a celoroční hra </a:t>
            </a:r>
            <a:r>
              <a:rPr lang="cs-CZ" sz="1400" i="1" dirty="0">
                <a:latin typeface="+mj-lt"/>
              </a:rPr>
              <a:t>Úžasné umění</a:t>
            </a:r>
            <a:r>
              <a:rPr lang="cs-CZ" sz="1400" dirty="0">
                <a:latin typeface="+mj-lt"/>
              </a:rPr>
              <a:t>. </a:t>
            </a:r>
            <a:endParaRPr lang="cs-CZ" sz="1400" i="1" dirty="0">
              <a:latin typeface="+mj-lt"/>
            </a:endParaRPr>
          </a:p>
          <a:p>
            <a:pPr marL="285737" indent="-285737">
              <a:spcAft>
                <a:spcPts val="600"/>
              </a:spcAft>
              <a:buFont typeface="Arial" panose="020B0604020202020204" pitchFamily="34" charset="0"/>
              <a:buChar char="•"/>
            </a:pPr>
            <a:r>
              <a:rPr lang="cs-CZ" sz="1400" b="1" dirty="0">
                <a:latin typeface="+mj-lt"/>
              </a:rPr>
              <a:t>Na vzdělávací web ČT </a:t>
            </a:r>
            <a:r>
              <a:rPr lang="cs-CZ" sz="1400" b="1" dirty="0" err="1">
                <a:latin typeface="+mj-lt"/>
              </a:rPr>
              <a:t>edu</a:t>
            </a:r>
            <a:r>
              <a:rPr lang="cs-CZ" sz="1400" b="1" dirty="0">
                <a:latin typeface="+mj-lt"/>
              </a:rPr>
              <a:t> ve čtvrtém roce jeho existence přišlo o 17 % méně uživatelů než v předchozím roce. </a:t>
            </a:r>
            <a:r>
              <a:rPr lang="cs-CZ" sz="1400" dirty="0">
                <a:latin typeface="+mj-lt"/>
              </a:rPr>
              <a:t>Každý měsíc ho navštívilo i tak více než 142 tisíc unikátních uživatelů. Žáci, studenti i pedagogové zde měli k dispozici téměř 12 tisíc výukových videí a více než 3,6 tisíc různých pracovních listů. Zajímavé je, že ačkoliv návštěvnost stránek byla o poznání nižší, zmíněné materiály byly v roce 2023 staženy uživateli cca 1,7milionkrát, což značí meziroční nárůst o 50 %. Souvisí to s neustále se zvyšujícím se počtem pracovních listů, které jsou postupně na web umisťovány.</a:t>
            </a:r>
            <a:endParaRPr lang="cs-CZ" sz="1400" dirty="0">
              <a:highlight>
                <a:srgbClr val="FFFF00"/>
              </a:highlight>
              <a:latin typeface="+mj-lt"/>
            </a:endParaRPr>
          </a:p>
          <a:p>
            <a:pPr marL="285737" indent="-285737">
              <a:spcAft>
                <a:spcPts val="600"/>
              </a:spcAft>
              <a:buFont typeface="Arial" panose="020B0604020202020204" pitchFamily="34" charset="0"/>
              <a:buChar char="•"/>
            </a:pPr>
            <a:r>
              <a:rPr lang="cs-CZ" sz="1400" dirty="0">
                <a:latin typeface="+mj-lt"/>
              </a:rPr>
              <a:t>Kulturně zaměřený web </a:t>
            </a:r>
            <a:r>
              <a:rPr lang="cs-CZ" sz="1400" b="1" dirty="0">
                <a:latin typeface="+mj-lt"/>
              </a:rPr>
              <a:t>ČT art v roce 2023 navštívilo každý měsíc v průměru téměř 47 tisíc unikátních uživatelů. </a:t>
            </a:r>
            <a:r>
              <a:rPr lang="cs-CZ" sz="1400" dirty="0">
                <a:latin typeface="+mj-lt"/>
              </a:rPr>
              <a:t>Stránky tak zaznamenaly nejvyšší relativní změnu návštěvnosti ze všech webů ČT (+18 %).</a:t>
            </a:r>
            <a:endParaRPr lang="cs-CZ" sz="1400" i="1" dirty="0">
              <a:latin typeface="+mj-lt"/>
            </a:endParaRPr>
          </a:p>
          <a:p>
            <a:pPr marL="285737" indent="-285737">
              <a:spcAft>
                <a:spcPts val="600"/>
              </a:spcAft>
              <a:buFont typeface="Arial" panose="020B0604020202020204" pitchFamily="34" charset="0"/>
              <a:buChar char="•"/>
            </a:pPr>
            <a:r>
              <a:rPr lang="cs-CZ" sz="1400" b="1" dirty="0">
                <a:latin typeface="+mj-lt"/>
              </a:rPr>
              <a:t>Průměrný měsíční počet uživatelů mobilní aplikace iVysílání se meziročně zvýšil o 8 %. </a:t>
            </a:r>
            <a:r>
              <a:rPr lang="cs-CZ" sz="1400" dirty="0">
                <a:latin typeface="+mj-lt"/>
              </a:rPr>
              <a:t>Každý měsíc aplikaci využilo v průměru 185 tisíc uživatelů. Aplikaci ČT sport spustilo měsíčně 118 tisíc uživatelů mobilních zařízení  (-1 %), aplikaci ČT24 pak 52 tisíc uživatelů (-4 %). Drobný meziroční pokles u aplikací ČT24 a ČT sport souvisí s nižším zájmem diváků o zpravodajství (v roce 2022 válka na Ukrajině) a sport (v roce 2022 ZOH a MS ve fotbal). </a:t>
            </a:r>
          </a:p>
          <a:p>
            <a:pPr marL="285737" indent="-285737">
              <a:spcAft>
                <a:spcPts val="600"/>
              </a:spcAft>
              <a:buFont typeface="Arial" panose="020B0604020202020204" pitchFamily="34" charset="0"/>
              <a:buChar char="•"/>
            </a:pPr>
            <a:r>
              <a:rPr lang="cs-CZ" sz="1400" b="1" dirty="0">
                <a:latin typeface="+mj-lt"/>
              </a:rPr>
              <a:t>Zároveň </a:t>
            </a:r>
            <a:r>
              <a:rPr lang="pl-PL" sz="1400" b="1" dirty="0">
                <a:latin typeface="+mj-lt"/>
              </a:rPr>
              <a:t>je na místě zmínit, že </a:t>
            </a:r>
            <a:r>
              <a:rPr lang="cs-CZ" sz="1400" b="1" dirty="0">
                <a:latin typeface="+mj-lt"/>
              </a:rPr>
              <a:t>od léta 2022 je deklarovaný počet uživatelů aplikací ČT nižší než počet reálný, odhadem o </a:t>
            </a:r>
            <a:r>
              <a:rPr lang="pt-BR" sz="1400" b="1" dirty="0">
                <a:latin typeface="+mj-lt"/>
              </a:rPr>
              <a:t>8</a:t>
            </a:r>
            <a:r>
              <a:rPr lang="cs-CZ" sz="1400" b="1" dirty="0">
                <a:latin typeface="+mj-lt"/>
              </a:rPr>
              <a:t>-</a:t>
            </a:r>
            <a:r>
              <a:rPr lang="pt-BR" sz="1400" b="1" dirty="0">
                <a:latin typeface="+mj-lt"/>
              </a:rPr>
              <a:t>10 %</a:t>
            </a:r>
            <a:r>
              <a:rPr lang="cs-CZ" sz="1400" b="1" dirty="0">
                <a:latin typeface="+mj-lt"/>
              </a:rPr>
              <a:t>.</a:t>
            </a:r>
            <a:r>
              <a:rPr lang="pt-BR" sz="1400" b="1" dirty="0">
                <a:latin typeface="+mj-lt"/>
              </a:rPr>
              <a:t> </a:t>
            </a:r>
            <a:r>
              <a:rPr lang="cs-CZ" sz="1400" dirty="0">
                <a:latin typeface="+mj-lt"/>
              </a:rPr>
              <a:t>Hlavním důvodem je nevydaný souhlas s ukládáním cookies do zařízení ze strany části uživatelů. Ti, kteří souhlas nedali, se následně neobjevují ve statistikách Google Analytics.</a:t>
            </a:r>
            <a:endParaRPr lang="cs-CZ" sz="1400" i="1" dirty="0">
              <a:latin typeface="+mj-lt"/>
            </a:endParaRPr>
          </a:p>
        </p:txBody>
      </p:sp>
      <p:sp>
        <p:nvSpPr>
          <p:cNvPr id="2" name="AutoShape 2">
            <a:extLst>
              <a:ext uri="{FF2B5EF4-FFF2-40B4-BE49-F238E27FC236}">
                <a16:creationId xmlns:a16="http://schemas.microsoft.com/office/drawing/2014/main" id="{F113CD02-D738-6B21-AF05-66787112E386}"/>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3696457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122</a:t>
            </a:fld>
            <a:endParaRPr lang="cs-CZ" sz="1100" dirty="0">
              <a:solidFill>
                <a:srgbClr val="1A1F52"/>
              </a:solidFill>
              <a:cs typeface="Arial" charset="0"/>
            </a:endParaRPr>
          </a:p>
        </p:txBody>
      </p:sp>
      <p:sp>
        <p:nvSpPr>
          <p:cNvPr id="1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9" name="Zástupný symbol pro datum 7">
            <a:extLst>
              <a:ext uri="{FF2B5EF4-FFF2-40B4-BE49-F238E27FC236}">
                <a16:creationId xmlns:a16="http://schemas.microsoft.com/office/drawing/2014/main" id="{EC06DC30-6E7F-49C9-9AC6-EBEDA2662EF2}"/>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Rozvoj nových médií a vysílacích služeb </a:t>
            </a:r>
            <a:endParaRPr lang="cs-CZ" sz="1400" dirty="0">
              <a:latin typeface="Calibri"/>
            </a:endParaRPr>
          </a:p>
        </p:txBody>
      </p:sp>
      <p:sp>
        <p:nvSpPr>
          <p:cNvPr id="18" name="Zástupný symbol pro datum 7">
            <a:extLst>
              <a:ext uri="{FF2B5EF4-FFF2-40B4-BE49-F238E27FC236}">
                <a16:creationId xmlns:a16="http://schemas.microsoft.com/office/drawing/2014/main" id="{81857F13-7037-429D-8B45-1378AD739FAE}"/>
              </a:ext>
            </a:extLst>
          </p:cNvPr>
          <p:cNvSpPr txBox="1">
            <a:spLocks/>
          </p:cNvSpPr>
          <p:nvPr/>
        </p:nvSpPr>
        <p:spPr bwMode="auto">
          <a:xfrm>
            <a:off x="1105597" y="6060143"/>
            <a:ext cx="767804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r>
              <a:rPr lang="cs-CZ" sz="1000" dirty="0"/>
              <a:t>Poznámka: Data jsou zjišťována od roku 2018.</a:t>
            </a:r>
          </a:p>
        </p:txBody>
      </p:sp>
      <p:sp>
        <p:nvSpPr>
          <p:cNvPr id="11" name="AutoShape 2">
            <a:extLst>
              <a:ext uri="{FF2B5EF4-FFF2-40B4-BE49-F238E27FC236}">
                <a16:creationId xmlns:a16="http://schemas.microsoft.com/office/drawing/2014/main" id="{37B83674-3AF2-498E-9644-8954C5D329FD}"/>
              </a:ext>
            </a:extLst>
          </p:cNvPr>
          <p:cNvSpPr>
            <a:spLocks noChangeArrowheads="1"/>
          </p:cNvSpPr>
          <p:nvPr/>
        </p:nvSpPr>
        <p:spPr bwMode="auto">
          <a:xfrm>
            <a:off x="103190" y="548680"/>
            <a:ext cx="8937625" cy="720080"/>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cap="all" dirty="0">
                <a:solidFill>
                  <a:prstClr val="black"/>
                </a:solidFill>
                <a:latin typeface="Calibri" pitchFamily="34" charset="0"/>
              </a:rPr>
              <a:t>ČAS STRÁVENÝ SLEDOVÁNÍM ARCHIVU čt A ŽIVÉHO VYSÍLÁNÍ ČT NA INTERNETU v populaci 4+</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PEM-D, v minutách za měsíc</a:t>
            </a:r>
            <a:endParaRPr lang="cs-CZ" sz="1300" dirty="0">
              <a:solidFill>
                <a:prstClr val="black"/>
              </a:solidFill>
              <a:latin typeface="Calibri"/>
            </a:endParaRPr>
          </a:p>
        </p:txBody>
      </p:sp>
      <p:graphicFrame>
        <p:nvGraphicFramePr>
          <p:cNvPr id="2" name="Graf 1">
            <a:extLst>
              <a:ext uri="{FF2B5EF4-FFF2-40B4-BE49-F238E27FC236}">
                <a16:creationId xmlns:a16="http://schemas.microsoft.com/office/drawing/2014/main" id="{DB99D08D-F8A1-270B-8E63-D75683CCB1AF}"/>
              </a:ext>
            </a:extLst>
          </p:cNvPr>
          <p:cNvGraphicFramePr>
            <a:graphicFrameLocks/>
          </p:cNvGraphicFramePr>
          <p:nvPr>
            <p:extLst>
              <p:ext uri="{D42A27DB-BD31-4B8C-83A1-F6EECF244321}">
                <p14:modId xmlns:p14="http://schemas.microsoft.com/office/powerpoint/2010/main" val="730537654"/>
              </p:ext>
            </p:extLst>
          </p:nvPr>
        </p:nvGraphicFramePr>
        <p:xfrm>
          <a:off x="103188" y="1557685"/>
          <a:ext cx="8937625" cy="489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26931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123</a:t>
            </a:fld>
            <a:endParaRPr lang="cs-CZ" sz="1100" dirty="0">
              <a:solidFill>
                <a:srgbClr val="1A1F52"/>
              </a:solidFill>
              <a:cs typeface="Arial" charset="0"/>
            </a:endParaRPr>
          </a:p>
        </p:txBody>
      </p:sp>
      <p:sp>
        <p:nvSpPr>
          <p:cNvPr id="15" name="AutoShape 2"/>
          <p:cNvSpPr>
            <a:spLocks noChangeArrowheads="1"/>
          </p:cNvSpPr>
          <p:nvPr/>
        </p:nvSpPr>
        <p:spPr bwMode="auto">
          <a:xfrm>
            <a:off x="103190" y="548680"/>
            <a:ext cx="8937625" cy="720080"/>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cap="all" dirty="0">
                <a:solidFill>
                  <a:prstClr val="black"/>
                </a:solidFill>
                <a:latin typeface="Calibri" pitchFamily="34" charset="0"/>
              </a:rPr>
              <a:t>2023: demografický Profil diváků sledujících online vysílání ČT </a:t>
            </a:r>
          </a:p>
          <a:p>
            <a:pPr marL="1588" indent="-1588" algn="ctr" defTabSz="271463">
              <a:spcBef>
                <a:spcPts val="0"/>
              </a:spcBef>
              <a:spcAft>
                <a:spcPts val="0"/>
              </a:spcAft>
              <a:tabLst>
                <a:tab pos="631825" algn="l"/>
              </a:tabLst>
              <a:defRPr/>
            </a:pPr>
            <a:r>
              <a:rPr lang="cs-CZ" sz="2100" b="1" cap="all" dirty="0">
                <a:solidFill>
                  <a:prstClr val="black"/>
                </a:solidFill>
                <a:latin typeface="Calibri" pitchFamily="34" charset="0"/>
              </a:rPr>
              <a:t>a diváků TELEVIZNÍHO </a:t>
            </a:r>
            <a:r>
              <a:rPr lang="cs-CZ" sz="2100" b="1" cap="all" dirty="0">
                <a:latin typeface="Calibri" pitchFamily="34" charset="0"/>
              </a:rPr>
              <a:t>vysílání čt</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PEM-D, v %</a:t>
            </a:r>
            <a:endParaRPr lang="cs-CZ" sz="1300" dirty="0">
              <a:solidFill>
                <a:prstClr val="black"/>
              </a:solidFill>
              <a:latin typeface="Calibri"/>
            </a:endParaRPr>
          </a:p>
        </p:txBody>
      </p:sp>
      <p:sp>
        <p:nvSpPr>
          <p:cNvPr id="1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9" name="Zástupný symbol pro datum 7">
            <a:extLst>
              <a:ext uri="{FF2B5EF4-FFF2-40B4-BE49-F238E27FC236}">
                <a16:creationId xmlns:a16="http://schemas.microsoft.com/office/drawing/2014/main" id="{EC06DC30-6E7F-49C9-9AC6-EBEDA2662EF2}"/>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23" name="Obdélník 22">
            <a:extLst>
              <a:ext uri="{FF2B5EF4-FFF2-40B4-BE49-F238E27FC236}">
                <a16:creationId xmlns:a16="http://schemas.microsoft.com/office/drawing/2014/main" id="{79FD638D-B549-4568-BB9C-0BC0C589F924}"/>
              </a:ext>
            </a:extLst>
          </p:cNvPr>
          <p:cNvSpPr/>
          <p:nvPr/>
        </p:nvSpPr>
        <p:spPr>
          <a:xfrm>
            <a:off x="187365" y="1724457"/>
            <a:ext cx="2859699" cy="307777"/>
          </a:xfrm>
          <a:prstGeom prst="rect">
            <a:avLst/>
          </a:prstGeom>
        </p:spPr>
        <p:txBody>
          <a:bodyPr wrap="square">
            <a:spAutoFit/>
          </a:bodyPr>
          <a:lstStyle/>
          <a:p>
            <a:pPr algn="ctr"/>
            <a:r>
              <a:rPr lang="cs-CZ" sz="1400" b="1" dirty="0">
                <a:solidFill>
                  <a:prstClr val="black"/>
                </a:solidFill>
                <a:latin typeface="Calibri" pitchFamily="34" charset="0"/>
              </a:rPr>
              <a:t>Profil podle VĚKU</a:t>
            </a:r>
            <a:endParaRPr lang="cs-CZ" sz="1400" dirty="0"/>
          </a:p>
        </p:txBody>
      </p:sp>
      <p:sp>
        <p:nvSpPr>
          <p:cNvPr id="24" name="Obdélník 23">
            <a:extLst>
              <a:ext uri="{FF2B5EF4-FFF2-40B4-BE49-F238E27FC236}">
                <a16:creationId xmlns:a16="http://schemas.microsoft.com/office/drawing/2014/main" id="{D129EF0D-29E4-45C9-819B-BC2ECDF3351F}"/>
              </a:ext>
            </a:extLst>
          </p:cNvPr>
          <p:cNvSpPr/>
          <p:nvPr/>
        </p:nvSpPr>
        <p:spPr>
          <a:xfrm>
            <a:off x="3050486" y="1724457"/>
            <a:ext cx="2859699" cy="307777"/>
          </a:xfrm>
          <a:prstGeom prst="rect">
            <a:avLst/>
          </a:prstGeom>
        </p:spPr>
        <p:txBody>
          <a:bodyPr wrap="square">
            <a:spAutoFit/>
          </a:bodyPr>
          <a:lstStyle/>
          <a:p>
            <a:pPr algn="ctr"/>
            <a:r>
              <a:rPr lang="cs-CZ" sz="1400" b="1" dirty="0">
                <a:solidFill>
                  <a:prstClr val="black"/>
                </a:solidFill>
                <a:latin typeface="Calibri" pitchFamily="34" charset="0"/>
              </a:rPr>
              <a:t>Profil podle POHLAVÍ</a:t>
            </a:r>
            <a:endParaRPr lang="cs-CZ" sz="1400" dirty="0"/>
          </a:p>
        </p:txBody>
      </p:sp>
      <p:sp>
        <p:nvSpPr>
          <p:cNvPr id="25" name="Obdélník 24">
            <a:extLst>
              <a:ext uri="{FF2B5EF4-FFF2-40B4-BE49-F238E27FC236}">
                <a16:creationId xmlns:a16="http://schemas.microsoft.com/office/drawing/2014/main" id="{048BF0C0-A2C1-447F-9A90-EEFBBA0E6122}"/>
              </a:ext>
            </a:extLst>
          </p:cNvPr>
          <p:cNvSpPr/>
          <p:nvPr/>
        </p:nvSpPr>
        <p:spPr>
          <a:xfrm>
            <a:off x="5907858" y="1724457"/>
            <a:ext cx="2859699" cy="307777"/>
          </a:xfrm>
          <a:prstGeom prst="rect">
            <a:avLst/>
          </a:prstGeom>
        </p:spPr>
        <p:txBody>
          <a:bodyPr wrap="square">
            <a:spAutoFit/>
          </a:bodyPr>
          <a:lstStyle/>
          <a:p>
            <a:pPr algn="ctr"/>
            <a:r>
              <a:rPr lang="cs-CZ" sz="1400" b="1" dirty="0">
                <a:solidFill>
                  <a:prstClr val="black"/>
                </a:solidFill>
                <a:latin typeface="Calibri" pitchFamily="34" charset="0"/>
              </a:rPr>
              <a:t>Profil podle VZDĚLÁNÍ</a:t>
            </a:r>
            <a:endParaRPr lang="cs-CZ" sz="1400" dirty="0"/>
          </a:p>
        </p:txBody>
      </p:sp>
      <p:sp>
        <p:nvSpPr>
          <p:cNvPr id="17" name="Zástupný symbol pro datum 7">
            <a:extLst>
              <a:ext uri="{FF2B5EF4-FFF2-40B4-BE49-F238E27FC236}">
                <a16:creationId xmlns:a16="http://schemas.microsoft.com/office/drawing/2014/main" id="{81857F13-7037-429D-8B45-1378AD739FAE}"/>
              </a:ext>
            </a:extLst>
          </p:cNvPr>
          <p:cNvSpPr txBox="1">
            <a:spLocks/>
          </p:cNvSpPr>
          <p:nvPr/>
        </p:nvSpPr>
        <p:spPr bwMode="auto">
          <a:xfrm>
            <a:off x="2555776" y="6453338"/>
            <a:ext cx="5976664"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r>
              <a:rPr lang="cs-CZ" sz="1000" dirty="0"/>
              <a:t>Poznámka: online: živě + TS 0-7 dní, TV: živě + TS 0-3 dni</a:t>
            </a:r>
          </a:p>
        </p:txBody>
      </p:sp>
      <p:graphicFrame>
        <p:nvGraphicFramePr>
          <p:cNvPr id="5" name="Objekt 3">
            <a:extLst>
              <a:ext uri="{FF2B5EF4-FFF2-40B4-BE49-F238E27FC236}">
                <a16:creationId xmlns:a16="http://schemas.microsoft.com/office/drawing/2014/main" id="{56B3A974-8544-2416-84DB-DD0046AEB768}"/>
              </a:ext>
            </a:extLst>
          </p:cNvPr>
          <p:cNvGraphicFramePr>
            <a:graphicFrameLocks/>
          </p:cNvGraphicFramePr>
          <p:nvPr>
            <p:extLst>
              <p:ext uri="{D42A27DB-BD31-4B8C-83A1-F6EECF244321}">
                <p14:modId xmlns:p14="http://schemas.microsoft.com/office/powerpoint/2010/main" val="2498158647"/>
              </p:ext>
            </p:extLst>
          </p:nvPr>
        </p:nvGraphicFramePr>
        <p:xfrm>
          <a:off x="179512" y="2032232"/>
          <a:ext cx="2859698" cy="44211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Objekt 3">
            <a:extLst>
              <a:ext uri="{FF2B5EF4-FFF2-40B4-BE49-F238E27FC236}">
                <a16:creationId xmlns:a16="http://schemas.microsoft.com/office/drawing/2014/main" id="{9E406D56-B80F-7878-C48C-90D71531A14D}"/>
              </a:ext>
            </a:extLst>
          </p:cNvPr>
          <p:cNvGraphicFramePr>
            <a:graphicFrameLocks/>
          </p:cNvGraphicFramePr>
          <p:nvPr>
            <p:extLst>
              <p:ext uri="{D42A27DB-BD31-4B8C-83A1-F6EECF244321}">
                <p14:modId xmlns:p14="http://schemas.microsoft.com/office/powerpoint/2010/main" val="1956130708"/>
              </p:ext>
            </p:extLst>
          </p:nvPr>
        </p:nvGraphicFramePr>
        <p:xfrm>
          <a:off x="5901016" y="2032232"/>
          <a:ext cx="2859698" cy="44211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Objekt 3">
            <a:extLst>
              <a:ext uri="{FF2B5EF4-FFF2-40B4-BE49-F238E27FC236}">
                <a16:creationId xmlns:a16="http://schemas.microsoft.com/office/drawing/2014/main" id="{E45E554D-C3F7-AF35-A990-CE04F950A22A}"/>
              </a:ext>
            </a:extLst>
          </p:cNvPr>
          <p:cNvGraphicFramePr>
            <a:graphicFrameLocks/>
          </p:cNvGraphicFramePr>
          <p:nvPr>
            <p:extLst>
              <p:ext uri="{D42A27DB-BD31-4B8C-83A1-F6EECF244321}">
                <p14:modId xmlns:p14="http://schemas.microsoft.com/office/powerpoint/2010/main" val="728784584"/>
              </p:ext>
            </p:extLst>
          </p:nvPr>
        </p:nvGraphicFramePr>
        <p:xfrm>
          <a:off x="3041318" y="2032232"/>
          <a:ext cx="2859698" cy="44211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41291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124</a:t>
            </a:fld>
            <a:endParaRPr lang="cs-CZ" sz="1100" dirty="0">
              <a:solidFill>
                <a:srgbClr val="1A1F52"/>
              </a:solidFill>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3" name="TextovéPole 12">
            <a:extLst>
              <a:ext uri="{FF2B5EF4-FFF2-40B4-BE49-F238E27FC236}">
                <a16:creationId xmlns:a16="http://schemas.microsoft.com/office/drawing/2014/main" id="{3B124384-6CA0-42B8-9FB9-984E3B17CAF1}"/>
              </a:ext>
            </a:extLst>
          </p:cNvPr>
          <p:cNvSpPr txBox="1"/>
          <p:nvPr/>
        </p:nvSpPr>
        <p:spPr>
          <a:xfrm>
            <a:off x="325194" y="972000"/>
            <a:ext cx="8423275" cy="4555093"/>
          </a:xfrm>
          <a:prstGeom prst="rect">
            <a:avLst/>
          </a:prstGeom>
          <a:noFill/>
        </p:spPr>
        <p:txBody>
          <a:bodyPr wrap="square" rtlCol="0">
            <a:spAutoFit/>
          </a:bodyPr>
          <a:lstStyle/>
          <a:p>
            <a:pPr marL="285737" indent="-285737">
              <a:spcAft>
                <a:spcPts val="600"/>
              </a:spcAft>
              <a:buFont typeface="Arial" panose="020B0604020202020204" pitchFamily="34" charset="0"/>
              <a:buChar char="•"/>
            </a:pPr>
            <a:r>
              <a:rPr lang="cs-CZ" b="1" dirty="0">
                <a:latin typeface="Calibri"/>
              </a:rPr>
              <a:t>Diváci strávili v roce 2023 sledováním videoobsahu České televize v průměru 58 minut za měsíc </a:t>
            </a:r>
            <a:r>
              <a:rPr lang="cs-CZ" dirty="0">
                <a:latin typeface="Calibri"/>
              </a:rPr>
              <a:t>(kumulovaně za archiv ČT a živé vysílání na internetu).</a:t>
            </a:r>
            <a:r>
              <a:rPr lang="cs-CZ" b="1" dirty="0">
                <a:latin typeface="Calibri"/>
              </a:rPr>
              <a:t> </a:t>
            </a:r>
            <a:r>
              <a:rPr lang="cs-CZ" dirty="0">
                <a:latin typeface="Calibri"/>
              </a:rPr>
              <a:t>Meziročně se jedná nárůst o 13 minut. </a:t>
            </a:r>
          </a:p>
          <a:p>
            <a:pPr marL="285737" indent="-285737">
              <a:spcAft>
                <a:spcPts val="600"/>
              </a:spcAft>
              <a:buFont typeface="Arial" panose="020B0604020202020204" pitchFamily="34" charset="0"/>
              <a:buChar char="•"/>
            </a:pPr>
            <a:r>
              <a:rPr lang="cs-CZ" b="1" dirty="0">
                <a:latin typeface="Calibri"/>
              </a:rPr>
              <a:t>Čas strávený sledováním </a:t>
            </a:r>
            <a:r>
              <a:rPr lang="cs-CZ" b="1" dirty="0" err="1">
                <a:latin typeface="Calibri"/>
              </a:rPr>
              <a:t>videoobsahu</a:t>
            </a:r>
            <a:r>
              <a:rPr lang="cs-CZ" b="1" dirty="0">
                <a:latin typeface="Calibri"/>
              </a:rPr>
              <a:t> internetového archivu ČT, tedy služby </a:t>
            </a:r>
            <a:r>
              <a:rPr lang="cs-CZ" b="1" dirty="0" err="1">
                <a:latin typeface="Calibri"/>
              </a:rPr>
              <a:t>iVysílání</a:t>
            </a:r>
            <a:r>
              <a:rPr lang="cs-CZ" b="1" dirty="0">
                <a:latin typeface="Calibri"/>
              </a:rPr>
              <a:t>, činil v průměru 29 minut za měsíc na diváka. </a:t>
            </a:r>
            <a:r>
              <a:rPr lang="cs-CZ" dirty="0">
                <a:latin typeface="Calibri"/>
              </a:rPr>
              <a:t>Jedná se o vůbec nejvyužívanější online službu České televize, v porovnání s rokem 2022 narostl čas sledování o 3 minuty.</a:t>
            </a:r>
          </a:p>
          <a:p>
            <a:pPr marL="285737" indent="-285737">
              <a:spcAft>
                <a:spcPts val="600"/>
              </a:spcAft>
              <a:buFont typeface="Arial" panose="020B0604020202020204" pitchFamily="34" charset="0"/>
              <a:buChar char="•"/>
            </a:pPr>
            <a:r>
              <a:rPr lang="cs-CZ" dirty="0">
                <a:latin typeface="Calibri"/>
              </a:rPr>
              <a:t>Téměř na dvojnásobek – z 12 na současných 21 minut - narostl meziročně čas, který diváci v průměru měsíčně strávili sledováním videoobsahu HbbTV ČT.</a:t>
            </a:r>
          </a:p>
          <a:p>
            <a:pPr marL="285737" indent="-285737">
              <a:spcAft>
                <a:spcPts val="600"/>
              </a:spcAft>
              <a:buFont typeface="Arial" panose="020B0604020202020204" pitchFamily="34" charset="0"/>
              <a:buChar char="•"/>
            </a:pPr>
            <a:r>
              <a:rPr lang="cs-CZ" dirty="0">
                <a:latin typeface="Calibri"/>
              </a:rPr>
              <a:t>Sociodemografický profil diváků sledujících vysílání ČT online a diváků tradičního televizního vysílání se v některých charakteristikách liší. </a:t>
            </a:r>
            <a:r>
              <a:rPr lang="cs-CZ" b="1" dirty="0">
                <a:latin typeface="Calibri"/>
              </a:rPr>
              <a:t>„online populace“ je oproti té televizní v průměru výrazně mladší, má celkově vyšší vzdělání a muži v ní mírně převažují nad ženami.</a:t>
            </a:r>
            <a:r>
              <a:rPr lang="cs-CZ" dirty="0">
                <a:latin typeface="Calibri"/>
              </a:rPr>
              <a:t> </a:t>
            </a:r>
          </a:p>
          <a:p>
            <a:pPr marL="285737" indent="-285737">
              <a:spcAft>
                <a:spcPts val="600"/>
              </a:spcAft>
              <a:buFont typeface="Arial" panose="020B0604020202020204" pitchFamily="34" charset="0"/>
              <a:buChar char="•"/>
            </a:pPr>
            <a:r>
              <a:rPr lang="cs-CZ" dirty="0">
                <a:latin typeface="Calibri"/>
              </a:rPr>
              <a:t>Ve srovnání s rokem 2022 došlo ve struktuře diváků sledujících vysílání České televize online jen k minimálním posunům.</a:t>
            </a:r>
          </a:p>
        </p:txBody>
      </p:sp>
      <p:sp>
        <p:nvSpPr>
          <p:cNvPr id="3" name="AutoShape 2">
            <a:extLst>
              <a:ext uri="{FF2B5EF4-FFF2-40B4-BE49-F238E27FC236}">
                <a16:creationId xmlns:a16="http://schemas.microsoft.com/office/drawing/2014/main" id="{DEE30A26-5B02-59B9-0A5C-7E7928748018}"/>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9124376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125</a:t>
            </a:fld>
            <a:endParaRPr lang="cs-CZ" sz="1100" dirty="0">
              <a:solidFill>
                <a:srgbClr val="1A1F52"/>
              </a:solidFill>
              <a:cs typeface="Arial" charset="0"/>
            </a:endParaRPr>
          </a:p>
        </p:txBody>
      </p:sp>
      <p:sp>
        <p:nvSpPr>
          <p:cNvPr id="17"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8" name="AutoShape 2"/>
          <p:cNvSpPr>
            <a:spLocks noChangeArrowheads="1"/>
          </p:cNvSpPr>
          <p:nvPr/>
        </p:nvSpPr>
        <p:spPr bwMode="auto">
          <a:xfrm>
            <a:off x="103190" y="476672"/>
            <a:ext cx="8937625"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2023: Příklady ODLOŽENÉ sledovanosti pořadů ČT                                        V TELEVIZI A NA internetu – </a:t>
            </a:r>
            <a:r>
              <a:rPr lang="cs-CZ" sz="2100" b="1" u="sng" cap="all" dirty="0">
                <a:solidFill>
                  <a:prstClr val="black"/>
                </a:solidFill>
                <a:latin typeface="Calibri" pitchFamily="34" charset="0"/>
              </a:rPr>
              <a:t>ČT1</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PEM-D, v tisících diváků</a:t>
            </a:r>
            <a:endParaRPr lang="cs-CZ" sz="1300" dirty="0">
              <a:solidFill>
                <a:prstClr val="black"/>
              </a:solidFill>
              <a:latin typeface="Calibri"/>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a:extLst>
              <a:ext uri="{FF2B5EF4-FFF2-40B4-BE49-F238E27FC236}">
                <a16:creationId xmlns:a16="http://schemas.microsoft.com/office/drawing/2014/main" id="{F09E98F4-1AFE-45AE-9071-8593C8C68DD0}"/>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graphicFrame>
        <p:nvGraphicFramePr>
          <p:cNvPr id="2" name="Tabulka 1">
            <a:extLst>
              <a:ext uri="{FF2B5EF4-FFF2-40B4-BE49-F238E27FC236}">
                <a16:creationId xmlns:a16="http://schemas.microsoft.com/office/drawing/2014/main" id="{A63B4F1D-E58C-E0B6-7220-00D301E0C3DD}"/>
              </a:ext>
            </a:extLst>
          </p:cNvPr>
          <p:cNvGraphicFramePr>
            <a:graphicFrameLocks noGrp="1"/>
          </p:cNvGraphicFramePr>
          <p:nvPr>
            <p:extLst>
              <p:ext uri="{D42A27DB-BD31-4B8C-83A1-F6EECF244321}">
                <p14:modId xmlns:p14="http://schemas.microsoft.com/office/powerpoint/2010/main" val="2557061452"/>
              </p:ext>
            </p:extLst>
          </p:nvPr>
        </p:nvGraphicFramePr>
        <p:xfrm>
          <a:off x="360361" y="1641336"/>
          <a:ext cx="8423277" cy="4768215"/>
        </p:xfrm>
        <a:graphic>
          <a:graphicData uri="http://schemas.openxmlformats.org/drawingml/2006/table">
            <a:tbl>
              <a:tblPr firstRow="1" bandRow="1">
                <a:tableStyleId>{5202B0CA-FC54-4496-8BCA-5EF66A818D29}</a:tableStyleId>
              </a:tblPr>
              <a:tblGrid>
                <a:gridCol w="3536041">
                  <a:extLst>
                    <a:ext uri="{9D8B030D-6E8A-4147-A177-3AD203B41FA5}">
                      <a16:colId xmlns:a16="http://schemas.microsoft.com/office/drawing/2014/main" val="20000"/>
                    </a:ext>
                  </a:extLst>
                </a:gridCol>
                <a:gridCol w="1221809">
                  <a:extLst>
                    <a:ext uri="{9D8B030D-6E8A-4147-A177-3AD203B41FA5}">
                      <a16:colId xmlns:a16="http://schemas.microsoft.com/office/drawing/2014/main" val="20002"/>
                    </a:ext>
                  </a:extLst>
                </a:gridCol>
                <a:gridCol w="1221809">
                  <a:extLst>
                    <a:ext uri="{9D8B030D-6E8A-4147-A177-3AD203B41FA5}">
                      <a16:colId xmlns:a16="http://schemas.microsoft.com/office/drawing/2014/main" val="20003"/>
                    </a:ext>
                  </a:extLst>
                </a:gridCol>
                <a:gridCol w="1221809">
                  <a:extLst>
                    <a:ext uri="{9D8B030D-6E8A-4147-A177-3AD203B41FA5}">
                      <a16:colId xmlns:a16="http://schemas.microsoft.com/office/drawing/2014/main" val="20004"/>
                    </a:ext>
                  </a:extLst>
                </a:gridCol>
                <a:gridCol w="1221809">
                  <a:extLst>
                    <a:ext uri="{9D8B030D-6E8A-4147-A177-3AD203B41FA5}">
                      <a16:colId xmlns:a16="http://schemas.microsoft.com/office/drawing/2014/main" val="3728866285"/>
                    </a:ext>
                  </a:extLst>
                </a:gridCol>
              </a:tblGrid>
              <a:tr h="783950">
                <a:tc>
                  <a:txBody>
                    <a:bodyPr/>
                    <a:lstStyle/>
                    <a:p>
                      <a:pPr algn="ctr"/>
                      <a:r>
                        <a:rPr lang="cs-CZ" sz="1200" noProof="0" dirty="0"/>
                        <a:t>Název pořadu</a:t>
                      </a:r>
                    </a:p>
                  </a:txBody>
                  <a:tcPr anchor="ctr">
                    <a:solidFill>
                      <a:schemeClr val="bg1">
                        <a:lumMod val="50000"/>
                      </a:schemeClr>
                    </a:solidFill>
                  </a:tcPr>
                </a:tc>
                <a:tc>
                  <a:txBody>
                    <a:bodyPr/>
                    <a:lstStyle/>
                    <a:p>
                      <a:pPr algn="ctr"/>
                      <a:r>
                        <a:rPr lang="cs-CZ" sz="1200" noProof="0" dirty="0"/>
                        <a:t>Živá sledovanost </a:t>
                      </a:r>
                      <a:r>
                        <a:rPr lang="cs-CZ" sz="1200" baseline="0" noProof="0" dirty="0"/>
                        <a:t>v TV, CS 4+, v tis.</a:t>
                      </a:r>
                    </a:p>
                  </a:txBody>
                  <a:tcPr anchor="ctr">
                    <a:solidFill>
                      <a:schemeClr val="bg1">
                        <a:lumMod val="50000"/>
                      </a:schemeClr>
                    </a:solidFill>
                  </a:tcPr>
                </a:tc>
                <a:tc>
                  <a:txBody>
                    <a:bodyPr/>
                    <a:lstStyle/>
                    <a:p>
                      <a:pPr algn="ctr"/>
                      <a:r>
                        <a:rPr lang="cs-CZ" sz="1200" b="1" i="0" noProof="0" dirty="0">
                          <a:solidFill>
                            <a:schemeClr val="bg1"/>
                          </a:solidFill>
                        </a:rPr>
                        <a:t>Odložená sledovanost </a:t>
                      </a:r>
                      <a:r>
                        <a:rPr lang="cs-CZ" sz="1200" b="1" i="0" baseline="0" noProof="0" dirty="0">
                          <a:solidFill>
                            <a:schemeClr val="bg1"/>
                          </a:solidFill>
                        </a:rPr>
                        <a:t>v TV, CS 4+, v tis.</a:t>
                      </a:r>
                      <a:endParaRPr lang="cs-CZ" sz="1200" b="1" i="0" noProof="0" dirty="0">
                        <a:solidFill>
                          <a:schemeClr val="bg1"/>
                        </a:solidFill>
                      </a:endParaRPr>
                    </a:p>
                  </a:txBody>
                  <a:tcPr anchor="ctr">
                    <a:solidFill>
                      <a:schemeClr val="bg1">
                        <a:lumMod val="50000"/>
                      </a:schemeClr>
                    </a:solidFill>
                  </a:tcPr>
                </a:tc>
                <a:tc>
                  <a:txBody>
                    <a:bodyPr/>
                    <a:lstStyle/>
                    <a:p>
                      <a:pPr algn="ctr"/>
                      <a:r>
                        <a:rPr lang="cs-CZ" sz="1200" b="1" i="0" noProof="0" dirty="0">
                          <a:solidFill>
                            <a:schemeClr val="bg1"/>
                          </a:solidFill>
                        </a:rPr>
                        <a:t>Odložená sledovanost na internetu 7 dní, CS 4+, v tis.</a:t>
                      </a:r>
                    </a:p>
                  </a:txBody>
                  <a:tcPr anchor="ctr">
                    <a:solidFill>
                      <a:schemeClr val="bg1">
                        <a:lumMod val="50000"/>
                      </a:schemeClr>
                    </a:solidFill>
                  </a:tcPr>
                </a:tc>
                <a:tc>
                  <a:txBody>
                    <a:bodyPr/>
                    <a:lstStyle/>
                    <a:p>
                      <a:pPr algn="ctr"/>
                      <a:r>
                        <a:rPr lang="cs-CZ" sz="1200" b="1" i="0" noProof="0" dirty="0">
                          <a:solidFill>
                            <a:schemeClr val="bg1"/>
                          </a:solidFill>
                        </a:rPr>
                        <a:t>Příspěvek odložené sledovanosti k živé v TV</a:t>
                      </a:r>
                    </a:p>
                  </a:txBody>
                  <a:tcPr anchor="ctr">
                    <a:solidFill>
                      <a:schemeClr val="bg1">
                        <a:lumMod val="50000"/>
                      </a:schemeClr>
                    </a:solidFill>
                  </a:tcPr>
                </a:tc>
                <a:extLst>
                  <a:ext uri="{0D108BD9-81ED-4DB2-BD59-A6C34878D82A}">
                    <a16:rowId xmlns:a16="http://schemas.microsoft.com/office/drawing/2014/main" val="10000"/>
                  </a:ext>
                </a:extLst>
              </a:tr>
              <a:tr h="197802">
                <a:tc>
                  <a:txBody>
                    <a:bodyPr/>
                    <a:lstStyle/>
                    <a:p>
                      <a:pPr algn="l" fontAlgn="b"/>
                      <a:r>
                        <a:rPr lang="cs-CZ" sz="1300" b="1" i="0" u="none" strike="noStrike" dirty="0">
                          <a:solidFill>
                            <a:srgbClr val="000000"/>
                          </a:solidFill>
                          <a:effectLst/>
                          <a:latin typeface="Calibri" panose="020F0502020204030204" pitchFamily="34" charset="0"/>
                        </a:rPr>
                        <a:t>Klíč svatého Petra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2 078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946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132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52 %</a:t>
                      </a:r>
                    </a:p>
                  </a:txBody>
                  <a:tcPr marL="9525" marR="9525" marT="9525" marB="0" anchor="ctr"/>
                </a:tc>
                <a:extLst>
                  <a:ext uri="{0D108BD9-81ED-4DB2-BD59-A6C34878D82A}">
                    <a16:rowId xmlns:a16="http://schemas.microsoft.com/office/drawing/2014/main" val="10001"/>
                  </a:ext>
                </a:extLst>
              </a:tr>
              <a:tr h="197802">
                <a:tc>
                  <a:txBody>
                    <a:bodyPr/>
                    <a:lstStyle/>
                    <a:p>
                      <a:pPr algn="l" fontAlgn="b"/>
                      <a:r>
                        <a:rPr lang="cs-CZ" sz="1300" b="1" i="0" u="none" strike="noStrike" dirty="0">
                          <a:solidFill>
                            <a:srgbClr val="000000"/>
                          </a:solidFill>
                          <a:effectLst/>
                          <a:latin typeface="Calibri" panose="020F0502020204030204" pitchFamily="34" charset="0"/>
                        </a:rPr>
                        <a:t>Tři zlaté dukáty</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1 926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557</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33 %</a:t>
                      </a:r>
                    </a:p>
                  </a:txBody>
                  <a:tcPr marL="9525" marR="9525" marT="9525" marB="0" anchor="ctr"/>
                </a:tc>
                <a:extLst>
                  <a:ext uri="{0D108BD9-81ED-4DB2-BD59-A6C34878D82A}">
                    <a16:rowId xmlns:a16="http://schemas.microsoft.com/office/drawing/2014/main" val="10002"/>
                  </a:ext>
                </a:extLst>
              </a:tr>
              <a:tr h="197802">
                <a:tc>
                  <a:txBody>
                    <a:bodyPr/>
                    <a:lstStyle/>
                    <a:p>
                      <a:pPr algn="l" fontAlgn="b"/>
                      <a:r>
                        <a:rPr lang="cs-CZ" sz="1300" b="1" i="0" u="none" strike="noStrike" dirty="0">
                          <a:solidFill>
                            <a:srgbClr val="000000"/>
                          </a:solidFill>
                          <a:effectLst/>
                          <a:latin typeface="Calibri" panose="020F0502020204030204" pitchFamily="34" charset="0"/>
                        </a:rPr>
                        <a:t>Docent</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1 718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469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126</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35 %</a:t>
                      </a:r>
                    </a:p>
                  </a:txBody>
                  <a:tcPr marL="9525" marR="9525" marT="9525" marB="0" anchor="ctr"/>
                </a:tc>
                <a:extLst>
                  <a:ext uri="{0D108BD9-81ED-4DB2-BD59-A6C34878D82A}">
                    <a16:rowId xmlns:a16="http://schemas.microsoft.com/office/drawing/2014/main" val="10003"/>
                  </a:ext>
                </a:extLst>
              </a:tr>
              <a:tr h="197802">
                <a:tc>
                  <a:txBody>
                    <a:bodyPr/>
                    <a:lstStyle/>
                    <a:p>
                      <a:pPr algn="l" fontAlgn="b"/>
                      <a:r>
                        <a:rPr lang="cs-CZ" sz="1300" b="1" i="0" u="none" strike="noStrike" dirty="0">
                          <a:solidFill>
                            <a:srgbClr val="000000"/>
                          </a:solidFill>
                          <a:effectLst/>
                          <a:latin typeface="Calibri" panose="020F0502020204030204" pitchFamily="34" charset="0"/>
                        </a:rPr>
                        <a:t>Zátopek</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1 693</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274</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19 %</a:t>
                      </a:r>
                    </a:p>
                  </a:txBody>
                  <a:tcPr marL="9525" marR="9525" marT="9525" marB="0" anchor="ctr"/>
                </a:tc>
                <a:extLst>
                  <a:ext uri="{0D108BD9-81ED-4DB2-BD59-A6C34878D82A}">
                    <a16:rowId xmlns:a16="http://schemas.microsoft.com/office/drawing/2014/main" val="10004"/>
                  </a:ext>
                </a:extLst>
              </a:tr>
              <a:tr h="197802">
                <a:tc>
                  <a:txBody>
                    <a:bodyPr/>
                    <a:lstStyle/>
                    <a:p>
                      <a:pPr algn="l" fontAlgn="b"/>
                      <a:r>
                        <a:rPr lang="cs-CZ" sz="1300" b="1" i="0" u="none" strike="noStrike" dirty="0">
                          <a:solidFill>
                            <a:srgbClr val="000000"/>
                          </a:solidFill>
                          <a:effectLst/>
                          <a:latin typeface="Calibri" panose="020F0502020204030204" pitchFamily="34" charset="0"/>
                        </a:rPr>
                        <a:t>StarDance XII</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1 530</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228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18 %</a:t>
                      </a:r>
                    </a:p>
                  </a:txBody>
                  <a:tcPr marL="9525" marR="9525" marT="9525" marB="0" anchor="ctr"/>
                </a:tc>
                <a:extLst>
                  <a:ext uri="{0D108BD9-81ED-4DB2-BD59-A6C34878D82A}">
                    <a16:rowId xmlns:a16="http://schemas.microsoft.com/office/drawing/2014/main" val="10005"/>
                  </a:ext>
                </a:extLst>
              </a:tr>
              <a:tr h="197802">
                <a:tc>
                  <a:txBody>
                    <a:bodyPr/>
                    <a:lstStyle/>
                    <a:p>
                      <a:pPr algn="l" fontAlgn="b"/>
                      <a:r>
                        <a:rPr lang="cs-CZ" sz="1300" b="1" i="0" u="none" strike="noStrike" dirty="0">
                          <a:solidFill>
                            <a:srgbClr val="000000"/>
                          </a:solidFill>
                          <a:effectLst/>
                          <a:latin typeface="Calibri" panose="020F0502020204030204" pitchFamily="34" charset="0"/>
                        </a:rPr>
                        <a:t>Prvok, Šampón, Tečka a Karel</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1 300</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218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20 %</a:t>
                      </a:r>
                    </a:p>
                  </a:txBody>
                  <a:tcPr marL="9525" marR="9525" marT="9525" marB="0" anchor="ctr"/>
                </a:tc>
                <a:extLst>
                  <a:ext uri="{0D108BD9-81ED-4DB2-BD59-A6C34878D82A}">
                    <a16:rowId xmlns:a16="http://schemas.microsoft.com/office/drawing/2014/main" val="10006"/>
                  </a:ext>
                </a:extLst>
              </a:tr>
              <a:tr h="197802">
                <a:tc>
                  <a:txBody>
                    <a:bodyPr/>
                    <a:lstStyle/>
                    <a:p>
                      <a:pPr algn="l" fontAlgn="b"/>
                      <a:r>
                        <a:rPr lang="cs-CZ" sz="1300" b="1" i="0" u="none" strike="noStrike" dirty="0">
                          <a:solidFill>
                            <a:srgbClr val="000000"/>
                          </a:solidFill>
                          <a:effectLst/>
                          <a:latin typeface="Calibri" panose="020F0502020204030204" pitchFamily="34" charset="0"/>
                        </a:rPr>
                        <a:t>Místo zločinu České Budějovice</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1 261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420</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104</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42 %</a:t>
                      </a:r>
                    </a:p>
                  </a:txBody>
                  <a:tcPr marL="9525" marR="9525" marT="9525" marB="0" anchor="ctr"/>
                </a:tc>
                <a:extLst>
                  <a:ext uri="{0D108BD9-81ED-4DB2-BD59-A6C34878D82A}">
                    <a16:rowId xmlns:a16="http://schemas.microsoft.com/office/drawing/2014/main" val="1041279655"/>
                  </a:ext>
                </a:extLst>
              </a:tr>
              <a:tr h="197802">
                <a:tc>
                  <a:txBody>
                    <a:bodyPr/>
                    <a:lstStyle/>
                    <a:p>
                      <a:pPr algn="l" fontAlgn="b"/>
                      <a:r>
                        <a:rPr lang="cs-CZ" sz="1300" b="1" i="0" u="none" strike="noStrike" dirty="0">
                          <a:solidFill>
                            <a:srgbClr val="000000"/>
                          </a:solidFill>
                          <a:effectLst/>
                          <a:latin typeface="Calibri" panose="020F0502020204030204" pitchFamily="34" charset="0"/>
                        </a:rPr>
                        <a:t>Princ </a:t>
                      </a:r>
                      <a:r>
                        <a:rPr lang="cs-CZ" sz="1300" b="1" i="0" u="none" strike="noStrike" dirty="0" err="1">
                          <a:solidFill>
                            <a:srgbClr val="000000"/>
                          </a:solidFill>
                          <a:effectLst/>
                          <a:latin typeface="Calibri" panose="020F0502020204030204" pitchFamily="34" charset="0"/>
                        </a:rPr>
                        <a:t>Mamánek</a:t>
                      </a:r>
                      <a:endParaRPr lang="cs-CZ" sz="13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1 227</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264</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25 %</a:t>
                      </a:r>
                    </a:p>
                  </a:txBody>
                  <a:tcPr marL="9525" marR="9525" marT="9525" marB="0" anchor="ctr"/>
                </a:tc>
                <a:extLst>
                  <a:ext uri="{0D108BD9-81ED-4DB2-BD59-A6C34878D82A}">
                    <a16:rowId xmlns:a16="http://schemas.microsoft.com/office/drawing/2014/main" val="2904856139"/>
                  </a:ext>
                </a:extLst>
              </a:tr>
              <a:tr h="197802">
                <a:tc>
                  <a:txBody>
                    <a:bodyPr/>
                    <a:lstStyle/>
                    <a:p>
                      <a:pPr algn="l" fontAlgn="b"/>
                      <a:r>
                        <a:rPr lang="cs-CZ" sz="1300" b="1" i="0" u="none" strike="noStrike" dirty="0">
                          <a:solidFill>
                            <a:srgbClr val="000000"/>
                          </a:solidFill>
                          <a:effectLst/>
                          <a:latin typeface="Calibri" panose="020F0502020204030204" pitchFamily="34" charset="0"/>
                        </a:rPr>
                        <a:t>Zbožňovaný</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1 119</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238</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26 %</a:t>
                      </a:r>
                    </a:p>
                  </a:txBody>
                  <a:tcPr marL="9525" marR="9525" marT="9525" marB="0" anchor="ctr"/>
                </a:tc>
                <a:extLst>
                  <a:ext uri="{0D108BD9-81ED-4DB2-BD59-A6C34878D82A}">
                    <a16:rowId xmlns:a16="http://schemas.microsoft.com/office/drawing/2014/main" val="3550288479"/>
                  </a:ext>
                </a:extLst>
              </a:tr>
              <a:tr h="197802">
                <a:tc>
                  <a:txBody>
                    <a:bodyPr/>
                    <a:lstStyle/>
                    <a:p>
                      <a:pPr algn="l" fontAlgn="b"/>
                      <a:r>
                        <a:rPr lang="cs-CZ" sz="1300" b="1" i="0" u="none" strike="noStrike" dirty="0">
                          <a:solidFill>
                            <a:srgbClr val="000000"/>
                          </a:solidFill>
                          <a:effectLst/>
                          <a:latin typeface="Calibri" panose="020F0502020204030204" pitchFamily="34" charset="0"/>
                        </a:rPr>
                        <a:t>Mimořádná událost</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1 005</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217</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26 %</a:t>
                      </a:r>
                    </a:p>
                  </a:txBody>
                  <a:tcPr marL="9525" marR="9525" marT="9525" marB="0" anchor="ctr"/>
                </a:tc>
                <a:extLst>
                  <a:ext uri="{0D108BD9-81ED-4DB2-BD59-A6C34878D82A}">
                    <a16:rowId xmlns:a16="http://schemas.microsoft.com/office/drawing/2014/main" val="3423730432"/>
                  </a:ext>
                </a:extLst>
              </a:tr>
              <a:tr h="197802">
                <a:tc>
                  <a:txBody>
                    <a:bodyPr/>
                    <a:lstStyle/>
                    <a:p>
                      <a:pPr algn="l" fontAlgn="b"/>
                      <a:r>
                        <a:rPr lang="cs-CZ" sz="1300" b="1" i="0" u="none" strike="noStrike" dirty="0">
                          <a:solidFill>
                            <a:srgbClr val="000000"/>
                          </a:solidFill>
                          <a:effectLst/>
                          <a:latin typeface="Calibri" panose="020F0502020204030204" pitchFamily="34" charset="0"/>
                        </a:rPr>
                        <a:t>Kukačky 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1 001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329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119</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45 %</a:t>
                      </a:r>
                    </a:p>
                  </a:txBody>
                  <a:tcPr marL="9525" marR="9525" marT="9525" marB="0" anchor="ctr"/>
                </a:tc>
                <a:extLst>
                  <a:ext uri="{0D108BD9-81ED-4DB2-BD59-A6C34878D82A}">
                    <a16:rowId xmlns:a16="http://schemas.microsoft.com/office/drawing/2014/main" val="2185315939"/>
                  </a:ext>
                </a:extLst>
              </a:tr>
              <a:tr h="197802">
                <a:tc>
                  <a:txBody>
                    <a:bodyPr/>
                    <a:lstStyle/>
                    <a:p>
                      <a:pPr algn="l" fontAlgn="b"/>
                      <a:r>
                        <a:rPr lang="cs-CZ" sz="1300" b="1" i="0" u="none" strike="noStrike" dirty="0">
                          <a:solidFill>
                            <a:srgbClr val="000000"/>
                          </a:solidFill>
                          <a:effectLst/>
                          <a:latin typeface="Calibri" panose="020F0502020204030204" pitchFamily="34" charset="0"/>
                        </a:rPr>
                        <a:t>Volha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926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436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147</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63 %</a:t>
                      </a:r>
                    </a:p>
                  </a:txBody>
                  <a:tcPr marL="9525" marR="9525" marT="9525" marB="0" anchor="ctr"/>
                </a:tc>
                <a:extLst>
                  <a:ext uri="{0D108BD9-81ED-4DB2-BD59-A6C34878D82A}">
                    <a16:rowId xmlns:a16="http://schemas.microsoft.com/office/drawing/2014/main" val="3071879319"/>
                  </a:ext>
                </a:extLst>
              </a:tr>
              <a:tr h="197802">
                <a:tc>
                  <a:txBody>
                    <a:bodyPr/>
                    <a:lstStyle/>
                    <a:p>
                      <a:pPr algn="l" fontAlgn="b"/>
                      <a:r>
                        <a:rPr lang="cs-CZ" sz="1300" b="1" i="0" u="none" strike="noStrike" dirty="0">
                          <a:solidFill>
                            <a:srgbClr val="000000"/>
                          </a:solidFill>
                          <a:effectLst/>
                          <a:latin typeface="Calibri" panose="020F0502020204030204" pitchFamily="34" charset="0"/>
                        </a:rPr>
                        <a:t>OKTOPUS</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897</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364</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105</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52 %</a:t>
                      </a:r>
                    </a:p>
                  </a:txBody>
                  <a:tcPr marL="9525" marR="9525" marT="9525" marB="0" anchor="ctr"/>
                </a:tc>
                <a:extLst>
                  <a:ext uri="{0D108BD9-81ED-4DB2-BD59-A6C34878D82A}">
                    <a16:rowId xmlns:a16="http://schemas.microsoft.com/office/drawing/2014/main" val="2077039555"/>
                  </a:ext>
                </a:extLst>
              </a:tr>
              <a:tr h="197802">
                <a:tc>
                  <a:txBody>
                    <a:bodyPr/>
                    <a:lstStyle/>
                    <a:p>
                      <a:pPr algn="l" fontAlgn="b"/>
                      <a:r>
                        <a:rPr lang="cs-CZ" sz="1300" b="1" i="0" u="none" strike="noStrike">
                          <a:solidFill>
                            <a:srgbClr val="000000"/>
                          </a:solidFill>
                          <a:effectLst/>
                          <a:latin typeface="Calibri" panose="020F0502020204030204" pitchFamily="34" charset="0"/>
                        </a:rPr>
                        <a:t>Betlémské světlo</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804</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139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21 %</a:t>
                      </a:r>
                    </a:p>
                  </a:txBody>
                  <a:tcPr marL="9525" marR="9525" marT="9525" marB="0" anchor="ctr"/>
                </a:tc>
                <a:extLst>
                  <a:ext uri="{0D108BD9-81ED-4DB2-BD59-A6C34878D82A}">
                    <a16:rowId xmlns:a16="http://schemas.microsoft.com/office/drawing/2014/main" val="10007"/>
                  </a:ext>
                </a:extLst>
              </a:tr>
              <a:tr h="197802">
                <a:tc>
                  <a:txBody>
                    <a:bodyPr/>
                    <a:lstStyle/>
                    <a:p>
                      <a:pPr algn="l" fontAlgn="b"/>
                      <a:r>
                        <a:rPr lang="cs-CZ" sz="1300" b="1" i="0" u="none" strike="noStrike" dirty="0">
                          <a:solidFill>
                            <a:srgbClr val="000000"/>
                          </a:solidFill>
                          <a:effectLst/>
                          <a:latin typeface="Calibri" panose="020F0502020204030204" pitchFamily="34" charset="0"/>
                        </a:rPr>
                        <a:t>Osada 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794</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338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109</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56 %</a:t>
                      </a:r>
                    </a:p>
                  </a:txBody>
                  <a:tcPr marL="9525" marR="9525" marT="9525" marB="0" anchor="ctr"/>
                </a:tc>
                <a:extLst>
                  <a:ext uri="{0D108BD9-81ED-4DB2-BD59-A6C34878D82A}">
                    <a16:rowId xmlns:a16="http://schemas.microsoft.com/office/drawing/2014/main" val="10008"/>
                  </a:ext>
                </a:extLst>
              </a:tr>
              <a:tr h="197802">
                <a:tc>
                  <a:txBody>
                    <a:bodyPr/>
                    <a:lstStyle/>
                    <a:p>
                      <a:pPr algn="l" fontAlgn="b"/>
                      <a:r>
                        <a:rPr lang="cs-CZ" sz="1300" b="1" i="0" u="none" strike="noStrike" dirty="0">
                          <a:solidFill>
                            <a:srgbClr val="000000"/>
                          </a:solidFill>
                          <a:effectLst/>
                          <a:latin typeface="Calibri" panose="020F0502020204030204" pitchFamily="34" charset="0"/>
                        </a:rPr>
                        <a:t>Poslední závod</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791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196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31 %</a:t>
                      </a:r>
                    </a:p>
                  </a:txBody>
                  <a:tcPr marL="9525" marR="9525" marT="9525" marB="0" anchor="ctr"/>
                </a:tc>
                <a:extLst>
                  <a:ext uri="{0D108BD9-81ED-4DB2-BD59-A6C34878D82A}">
                    <a16:rowId xmlns:a16="http://schemas.microsoft.com/office/drawing/2014/main" val="10009"/>
                  </a:ext>
                </a:extLst>
              </a:tr>
              <a:tr h="197802">
                <a:tc>
                  <a:txBody>
                    <a:bodyPr/>
                    <a:lstStyle/>
                    <a:p>
                      <a:pPr algn="l" fontAlgn="b"/>
                      <a:r>
                        <a:rPr lang="cs-CZ" sz="1300" b="1" i="0" u="none" strike="noStrike" dirty="0" err="1">
                          <a:solidFill>
                            <a:srgbClr val="000000"/>
                          </a:solidFill>
                          <a:effectLst/>
                          <a:latin typeface="Calibri" panose="020F0502020204030204" pitchFamily="34" charset="0"/>
                        </a:rPr>
                        <a:t>Buko</a:t>
                      </a:r>
                      <a:endParaRPr lang="cs-CZ" sz="13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619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184</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34 %</a:t>
                      </a:r>
                    </a:p>
                  </a:txBody>
                  <a:tcPr marL="9525" marR="9525" marT="9525" marB="0" anchor="ctr"/>
                </a:tc>
                <a:extLst>
                  <a:ext uri="{0D108BD9-81ED-4DB2-BD59-A6C34878D82A}">
                    <a16:rowId xmlns:a16="http://schemas.microsoft.com/office/drawing/2014/main" val="1783782334"/>
                  </a:ext>
                </a:extLst>
              </a:tr>
              <a:tr h="197802">
                <a:tc>
                  <a:txBody>
                    <a:bodyPr/>
                    <a:lstStyle/>
                    <a:p>
                      <a:pPr algn="l" fontAlgn="b"/>
                      <a:r>
                        <a:rPr lang="cs-CZ" sz="1300" b="1" i="0" u="none" strike="noStrike" dirty="0">
                          <a:solidFill>
                            <a:srgbClr val="000000"/>
                          </a:solidFill>
                          <a:effectLst/>
                          <a:latin typeface="Calibri" panose="020F0502020204030204" pitchFamily="34" charset="0"/>
                        </a:rPr>
                        <a:t>Slovo</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489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99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24 %</a:t>
                      </a:r>
                    </a:p>
                  </a:txBody>
                  <a:tcPr marL="9525" marR="9525" marT="9525" marB="0" anchor="ctr"/>
                </a:tc>
                <a:extLst>
                  <a:ext uri="{0D108BD9-81ED-4DB2-BD59-A6C34878D82A}">
                    <a16:rowId xmlns:a16="http://schemas.microsoft.com/office/drawing/2014/main" val="738872729"/>
                  </a:ext>
                </a:extLst>
              </a:tr>
              <a:tr h="197802">
                <a:tc>
                  <a:txBody>
                    <a:bodyPr/>
                    <a:lstStyle/>
                    <a:p>
                      <a:pPr algn="l" fontAlgn="b"/>
                      <a:r>
                        <a:rPr lang="cs-CZ" sz="1300" b="1" i="0" u="none" strike="noStrike" dirty="0">
                          <a:solidFill>
                            <a:srgbClr val="000000"/>
                          </a:solidFill>
                          <a:effectLst/>
                          <a:latin typeface="Calibri" panose="020F0502020204030204" pitchFamily="34" charset="0"/>
                        </a:rPr>
                        <a:t>Dobré ráno, Brno!</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355</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257</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100 %</a:t>
                      </a:r>
                    </a:p>
                  </a:txBody>
                  <a:tcPr marL="9525" marR="9525" marT="9525" marB="0" anchor="ctr"/>
                </a:tc>
                <a:extLst>
                  <a:ext uri="{0D108BD9-81ED-4DB2-BD59-A6C34878D82A}">
                    <a16:rowId xmlns:a16="http://schemas.microsoft.com/office/drawing/2014/main" val="527416912"/>
                  </a:ext>
                </a:extLst>
              </a:tr>
            </a:tbl>
          </a:graphicData>
        </a:graphic>
      </p:graphicFrame>
    </p:spTree>
    <p:extLst>
      <p:ext uri="{BB962C8B-B14F-4D97-AF65-F5344CB8AC3E}">
        <p14:creationId xmlns:p14="http://schemas.microsoft.com/office/powerpoint/2010/main" val="38884520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126</a:t>
            </a:fld>
            <a:endParaRPr lang="cs-CZ" sz="1100" dirty="0">
              <a:solidFill>
                <a:srgbClr val="1A1F52"/>
              </a:solidFill>
              <a:cs typeface="Arial" charset="0"/>
            </a:endParaRPr>
          </a:p>
        </p:txBody>
      </p:sp>
      <p:sp>
        <p:nvSpPr>
          <p:cNvPr id="17"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a:extLst>
              <a:ext uri="{FF2B5EF4-FFF2-40B4-BE49-F238E27FC236}">
                <a16:creationId xmlns:a16="http://schemas.microsoft.com/office/drawing/2014/main" id="{F09E98F4-1AFE-45AE-9071-8593C8C68DD0}"/>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1" name="AutoShape 2"/>
          <p:cNvSpPr>
            <a:spLocks noChangeArrowheads="1"/>
          </p:cNvSpPr>
          <p:nvPr/>
        </p:nvSpPr>
        <p:spPr bwMode="auto">
          <a:xfrm>
            <a:off x="103190" y="476672"/>
            <a:ext cx="8937625"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2023: Příklady ODLOŽENÉ sledovanosti pořadů ČT                                        V TELEVIZI A NA internetu – </a:t>
            </a:r>
            <a:r>
              <a:rPr lang="cs-CZ" sz="2100" b="1" u="sng" cap="all" dirty="0">
                <a:solidFill>
                  <a:prstClr val="black"/>
                </a:solidFill>
                <a:latin typeface="Calibri" pitchFamily="34" charset="0"/>
              </a:rPr>
              <a:t>ČT2</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PEM-D, v tisících diváků</a:t>
            </a:r>
            <a:endParaRPr lang="cs-CZ" sz="1300" dirty="0">
              <a:solidFill>
                <a:prstClr val="black"/>
              </a:solidFill>
              <a:latin typeface="Calibri"/>
            </a:endParaRPr>
          </a:p>
        </p:txBody>
      </p:sp>
      <p:graphicFrame>
        <p:nvGraphicFramePr>
          <p:cNvPr id="2" name="Tabulka 1">
            <a:extLst>
              <a:ext uri="{FF2B5EF4-FFF2-40B4-BE49-F238E27FC236}">
                <a16:creationId xmlns:a16="http://schemas.microsoft.com/office/drawing/2014/main" id="{155FF2A1-57B9-A60F-5E31-7AFDE48180FB}"/>
              </a:ext>
            </a:extLst>
          </p:cNvPr>
          <p:cNvGraphicFramePr>
            <a:graphicFrameLocks noGrp="1"/>
          </p:cNvGraphicFramePr>
          <p:nvPr>
            <p:extLst>
              <p:ext uri="{D42A27DB-BD31-4B8C-83A1-F6EECF244321}">
                <p14:modId xmlns:p14="http://schemas.microsoft.com/office/powerpoint/2010/main" val="3668812033"/>
              </p:ext>
            </p:extLst>
          </p:nvPr>
        </p:nvGraphicFramePr>
        <p:xfrm>
          <a:off x="360361" y="1641336"/>
          <a:ext cx="8423277" cy="3501579"/>
        </p:xfrm>
        <a:graphic>
          <a:graphicData uri="http://schemas.openxmlformats.org/drawingml/2006/table">
            <a:tbl>
              <a:tblPr firstRow="1" bandRow="1">
                <a:tableStyleId>{5202B0CA-FC54-4496-8BCA-5EF66A818D29}</a:tableStyleId>
              </a:tblPr>
              <a:tblGrid>
                <a:gridCol w="3536041">
                  <a:extLst>
                    <a:ext uri="{9D8B030D-6E8A-4147-A177-3AD203B41FA5}">
                      <a16:colId xmlns:a16="http://schemas.microsoft.com/office/drawing/2014/main" val="20000"/>
                    </a:ext>
                  </a:extLst>
                </a:gridCol>
                <a:gridCol w="1221809">
                  <a:extLst>
                    <a:ext uri="{9D8B030D-6E8A-4147-A177-3AD203B41FA5}">
                      <a16:colId xmlns:a16="http://schemas.microsoft.com/office/drawing/2014/main" val="20002"/>
                    </a:ext>
                  </a:extLst>
                </a:gridCol>
                <a:gridCol w="1221809">
                  <a:extLst>
                    <a:ext uri="{9D8B030D-6E8A-4147-A177-3AD203B41FA5}">
                      <a16:colId xmlns:a16="http://schemas.microsoft.com/office/drawing/2014/main" val="20003"/>
                    </a:ext>
                  </a:extLst>
                </a:gridCol>
                <a:gridCol w="1221809">
                  <a:extLst>
                    <a:ext uri="{9D8B030D-6E8A-4147-A177-3AD203B41FA5}">
                      <a16:colId xmlns:a16="http://schemas.microsoft.com/office/drawing/2014/main" val="20004"/>
                    </a:ext>
                  </a:extLst>
                </a:gridCol>
                <a:gridCol w="1221809">
                  <a:extLst>
                    <a:ext uri="{9D8B030D-6E8A-4147-A177-3AD203B41FA5}">
                      <a16:colId xmlns:a16="http://schemas.microsoft.com/office/drawing/2014/main" val="3728866285"/>
                    </a:ext>
                  </a:extLst>
                </a:gridCol>
              </a:tblGrid>
              <a:tr h="1043379">
                <a:tc>
                  <a:txBody>
                    <a:bodyPr/>
                    <a:lstStyle/>
                    <a:p>
                      <a:pPr algn="ctr"/>
                      <a:r>
                        <a:rPr lang="cs-CZ" sz="1200" noProof="0" dirty="0"/>
                        <a:t>Název pořadu</a:t>
                      </a:r>
                    </a:p>
                  </a:txBody>
                  <a:tcPr anchor="ctr">
                    <a:solidFill>
                      <a:schemeClr val="bg1">
                        <a:lumMod val="50000"/>
                      </a:schemeClr>
                    </a:solidFill>
                  </a:tcPr>
                </a:tc>
                <a:tc>
                  <a:txBody>
                    <a:bodyPr/>
                    <a:lstStyle/>
                    <a:p>
                      <a:pPr algn="ctr"/>
                      <a:r>
                        <a:rPr lang="cs-CZ" sz="1200" noProof="0" dirty="0"/>
                        <a:t>Živá sledovanost </a:t>
                      </a:r>
                      <a:r>
                        <a:rPr lang="cs-CZ" sz="1200" baseline="0" noProof="0" dirty="0"/>
                        <a:t>v TV, CS 4+, v tis.</a:t>
                      </a:r>
                    </a:p>
                  </a:txBody>
                  <a:tcPr anchor="ctr">
                    <a:solidFill>
                      <a:schemeClr val="bg1">
                        <a:lumMod val="50000"/>
                      </a:schemeClr>
                    </a:solidFill>
                  </a:tcPr>
                </a:tc>
                <a:tc>
                  <a:txBody>
                    <a:bodyPr/>
                    <a:lstStyle/>
                    <a:p>
                      <a:pPr algn="ctr"/>
                      <a:r>
                        <a:rPr lang="cs-CZ" sz="1200" b="1" i="0" noProof="0" dirty="0">
                          <a:solidFill>
                            <a:schemeClr val="bg1"/>
                          </a:solidFill>
                        </a:rPr>
                        <a:t>Odložená sledovanost </a:t>
                      </a:r>
                      <a:r>
                        <a:rPr lang="cs-CZ" sz="1200" b="1" i="0" baseline="0" noProof="0" dirty="0">
                          <a:solidFill>
                            <a:schemeClr val="bg1"/>
                          </a:solidFill>
                        </a:rPr>
                        <a:t>v TV, CS 4+, v tis.</a:t>
                      </a:r>
                      <a:endParaRPr lang="cs-CZ" sz="1200" b="1" i="0" noProof="0" dirty="0">
                        <a:solidFill>
                          <a:schemeClr val="bg1"/>
                        </a:solidFill>
                      </a:endParaRPr>
                    </a:p>
                  </a:txBody>
                  <a:tcPr anchor="ctr">
                    <a:solidFill>
                      <a:schemeClr val="bg1">
                        <a:lumMod val="50000"/>
                      </a:schemeClr>
                    </a:solidFill>
                  </a:tcPr>
                </a:tc>
                <a:tc>
                  <a:txBody>
                    <a:bodyPr/>
                    <a:lstStyle/>
                    <a:p>
                      <a:pPr algn="ctr"/>
                      <a:r>
                        <a:rPr lang="cs-CZ" sz="1200" b="1" i="0" noProof="0" dirty="0">
                          <a:solidFill>
                            <a:schemeClr val="bg1"/>
                          </a:solidFill>
                        </a:rPr>
                        <a:t>Odložená sledovanost na internetu 7 dní, CS 4+, v tis.</a:t>
                      </a:r>
                    </a:p>
                  </a:txBody>
                  <a:tcPr anchor="ctr">
                    <a:solidFill>
                      <a:schemeClr val="bg1">
                        <a:lumMod val="50000"/>
                      </a:schemeClr>
                    </a:solidFill>
                  </a:tcPr>
                </a:tc>
                <a:tc>
                  <a:txBody>
                    <a:bodyPr/>
                    <a:lstStyle/>
                    <a:p>
                      <a:pPr algn="ctr"/>
                      <a:r>
                        <a:rPr lang="cs-CZ" sz="1200" b="1" i="0" noProof="0" dirty="0">
                          <a:solidFill>
                            <a:schemeClr val="bg1"/>
                          </a:solidFill>
                        </a:rPr>
                        <a:t>Příspěvek odložené sledovanosti k živé v TV</a:t>
                      </a:r>
                    </a:p>
                  </a:txBody>
                  <a:tcPr anchor="ctr">
                    <a:solidFill>
                      <a:schemeClr val="bg1">
                        <a:lumMod val="50000"/>
                      </a:schemeClr>
                    </a:solidFill>
                  </a:tcPr>
                </a:tc>
                <a:extLst>
                  <a:ext uri="{0D108BD9-81ED-4DB2-BD59-A6C34878D82A}">
                    <a16:rowId xmlns:a16="http://schemas.microsoft.com/office/drawing/2014/main" val="10000"/>
                  </a:ext>
                </a:extLst>
              </a:tr>
              <a:tr h="307275">
                <a:tc>
                  <a:txBody>
                    <a:bodyPr/>
                    <a:lstStyle/>
                    <a:p>
                      <a:pPr algn="l" fontAlgn="b"/>
                      <a:r>
                        <a:rPr lang="cs-CZ" sz="1300" b="1" i="0" u="none" strike="noStrike" dirty="0">
                          <a:solidFill>
                            <a:srgbClr val="000000"/>
                          </a:solidFill>
                          <a:effectLst/>
                          <a:latin typeface="Calibri" panose="020F0502020204030204" pitchFamily="34" charset="0"/>
                        </a:rPr>
                        <a:t>Modrá krev III</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445</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32 %</a:t>
                      </a:r>
                    </a:p>
                  </a:txBody>
                  <a:tcPr marL="9525" marR="9525" marT="9525" marB="0" anchor="ctr"/>
                </a:tc>
                <a:extLst>
                  <a:ext uri="{0D108BD9-81ED-4DB2-BD59-A6C34878D82A}">
                    <a16:rowId xmlns:a16="http://schemas.microsoft.com/office/drawing/2014/main" val="10001"/>
                  </a:ext>
                </a:extLst>
              </a:tr>
              <a:tr h="307275">
                <a:tc>
                  <a:txBody>
                    <a:bodyPr/>
                    <a:lstStyle/>
                    <a:p>
                      <a:pPr algn="l" fontAlgn="b"/>
                      <a:r>
                        <a:rPr lang="cs-CZ" sz="1300" b="1" i="0" u="none" strike="noStrike" dirty="0">
                          <a:solidFill>
                            <a:srgbClr val="000000"/>
                          </a:solidFill>
                          <a:effectLst/>
                          <a:latin typeface="Calibri" panose="020F0502020204030204" pitchFamily="34" charset="0"/>
                        </a:rPr>
                        <a:t>Příběhy starých hospod</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376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132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41 %</a:t>
                      </a:r>
                    </a:p>
                  </a:txBody>
                  <a:tcPr marL="9525" marR="9525" marT="9525" marB="0" anchor="ctr"/>
                </a:tc>
                <a:extLst>
                  <a:ext uri="{0D108BD9-81ED-4DB2-BD59-A6C34878D82A}">
                    <a16:rowId xmlns:a16="http://schemas.microsoft.com/office/drawing/2014/main" val="10002"/>
                  </a:ext>
                </a:extLst>
              </a:tr>
              <a:tr h="307275">
                <a:tc>
                  <a:txBody>
                    <a:bodyPr/>
                    <a:lstStyle/>
                    <a:p>
                      <a:pPr algn="l" fontAlgn="b"/>
                      <a:r>
                        <a:rPr lang="cs-CZ" sz="1300" b="1" i="0" u="none" strike="noStrike" dirty="0">
                          <a:solidFill>
                            <a:srgbClr val="000000"/>
                          </a:solidFill>
                          <a:effectLst/>
                          <a:latin typeface="Calibri" panose="020F0502020204030204" pitchFamily="34" charset="0"/>
                        </a:rPr>
                        <a:t>V karavanu po Maďarsku</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270</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31 %</a:t>
                      </a:r>
                    </a:p>
                  </a:txBody>
                  <a:tcPr marL="9525" marR="9525" marT="9525" marB="0" anchor="ctr"/>
                </a:tc>
                <a:extLst>
                  <a:ext uri="{0D108BD9-81ED-4DB2-BD59-A6C34878D82A}">
                    <a16:rowId xmlns:a16="http://schemas.microsoft.com/office/drawing/2014/main" val="529206614"/>
                  </a:ext>
                </a:extLst>
              </a:tr>
              <a:tr h="307275">
                <a:tc>
                  <a:txBody>
                    <a:bodyPr/>
                    <a:lstStyle/>
                    <a:p>
                      <a:pPr algn="l" fontAlgn="b"/>
                      <a:r>
                        <a:rPr lang="cs-CZ" sz="1300" b="1" i="0" u="none" strike="noStrike" dirty="0">
                          <a:solidFill>
                            <a:srgbClr val="000000"/>
                          </a:solidFill>
                          <a:effectLst/>
                          <a:latin typeface="Calibri" panose="020F0502020204030204" pitchFamily="34" charset="0"/>
                        </a:rPr>
                        <a:t>Stopy Járy Cimrmana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235</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32 %</a:t>
                      </a:r>
                    </a:p>
                  </a:txBody>
                  <a:tcPr marL="9525" marR="9525" marT="9525" marB="0" anchor="ctr"/>
                </a:tc>
                <a:extLst>
                  <a:ext uri="{0D108BD9-81ED-4DB2-BD59-A6C34878D82A}">
                    <a16:rowId xmlns:a16="http://schemas.microsoft.com/office/drawing/2014/main" val="2219441776"/>
                  </a:ext>
                </a:extLst>
              </a:tr>
              <a:tr h="307275">
                <a:tc>
                  <a:txBody>
                    <a:bodyPr/>
                    <a:lstStyle/>
                    <a:p>
                      <a:pPr algn="l" fontAlgn="b"/>
                      <a:r>
                        <a:rPr lang="pl-PL" sz="1300" b="1" i="0" u="none" strike="noStrike" dirty="0">
                          <a:solidFill>
                            <a:srgbClr val="000000"/>
                          </a:solidFill>
                          <a:effectLst/>
                          <a:latin typeface="Calibri" panose="020F0502020204030204" pitchFamily="34" charset="0"/>
                        </a:rPr>
                        <a:t>Po jedné stopě do Afriky</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212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28 %</a:t>
                      </a:r>
                    </a:p>
                  </a:txBody>
                  <a:tcPr marL="9525" marR="9525" marT="9525" marB="0" anchor="ctr"/>
                </a:tc>
                <a:extLst>
                  <a:ext uri="{0D108BD9-81ED-4DB2-BD59-A6C34878D82A}">
                    <a16:rowId xmlns:a16="http://schemas.microsoft.com/office/drawing/2014/main" val="2748998987"/>
                  </a:ext>
                </a:extLst>
              </a:tr>
              <a:tr h="307275">
                <a:tc>
                  <a:txBody>
                    <a:bodyPr/>
                    <a:lstStyle/>
                    <a:p>
                      <a:pPr algn="l" fontAlgn="b"/>
                      <a:r>
                        <a:rPr lang="cs-CZ" sz="1300" b="1" i="0" u="none" strike="noStrike" dirty="0">
                          <a:solidFill>
                            <a:srgbClr val="000000"/>
                          </a:solidFill>
                          <a:effectLst/>
                          <a:latin typeface="Calibri" panose="020F0502020204030204" pitchFamily="34" charset="0"/>
                        </a:rPr>
                        <a:t>Marie Antoinetta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188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36 %</a:t>
                      </a:r>
                    </a:p>
                  </a:txBody>
                  <a:tcPr marL="9525" marR="9525" marT="9525" marB="0" anchor="ctr"/>
                </a:tc>
                <a:extLst>
                  <a:ext uri="{0D108BD9-81ED-4DB2-BD59-A6C34878D82A}">
                    <a16:rowId xmlns:a16="http://schemas.microsoft.com/office/drawing/2014/main" val="10003"/>
                  </a:ext>
                </a:extLst>
              </a:tr>
              <a:tr h="307275">
                <a:tc>
                  <a:txBody>
                    <a:bodyPr/>
                    <a:lstStyle/>
                    <a:p>
                      <a:pPr algn="l" fontAlgn="b"/>
                      <a:r>
                        <a:rPr lang="cs-CZ" sz="1300" b="1" i="0" u="none" strike="noStrike" dirty="0" err="1">
                          <a:solidFill>
                            <a:srgbClr val="000000"/>
                          </a:solidFill>
                          <a:effectLst/>
                          <a:latin typeface="Calibri" panose="020F0502020204030204" pitchFamily="34" charset="0"/>
                        </a:rPr>
                        <a:t>Vigil</a:t>
                      </a:r>
                      <a:endParaRPr lang="cs-CZ" sz="13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155 %</a:t>
                      </a:r>
                    </a:p>
                  </a:txBody>
                  <a:tcPr marL="9525" marR="9525" marT="9525" marB="0" anchor="ctr"/>
                </a:tc>
                <a:extLst>
                  <a:ext uri="{0D108BD9-81ED-4DB2-BD59-A6C34878D82A}">
                    <a16:rowId xmlns:a16="http://schemas.microsoft.com/office/drawing/2014/main" val="10004"/>
                  </a:ext>
                </a:extLst>
              </a:tr>
              <a:tr h="307275">
                <a:tc>
                  <a:txBody>
                    <a:bodyPr/>
                    <a:lstStyle/>
                    <a:p>
                      <a:pPr algn="l" fontAlgn="b"/>
                      <a:r>
                        <a:rPr lang="cs-CZ" sz="1300" b="1" i="0" u="none" strike="noStrike" dirty="0">
                          <a:solidFill>
                            <a:srgbClr val="000000"/>
                          </a:solidFill>
                          <a:effectLst/>
                          <a:latin typeface="Calibri" panose="020F0502020204030204" pitchFamily="34" charset="0"/>
                        </a:rPr>
                        <a:t>Iveta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91 %</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917253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127</a:t>
            </a:fld>
            <a:endParaRPr lang="cs-CZ" sz="1100" dirty="0">
              <a:solidFill>
                <a:srgbClr val="1A1F52"/>
              </a:solidFill>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a:extLst>
              <a:ext uri="{FF2B5EF4-FFF2-40B4-BE49-F238E27FC236}">
                <a16:creationId xmlns:a16="http://schemas.microsoft.com/office/drawing/2014/main" id="{9DFBDF2E-3FD5-439E-89F5-32CD6146A56C}"/>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1" name="TextovéPole 10">
            <a:extLst>
              <a:ext uri="{FF2B5EF4-FFF2-40B4-BE49-F238E27FC236}">
                <a16:creationId xmlns:a16="http://schemas.microsoft.com/office/drawing/2014/main" id="{5FBE1C28-E6E2-42C3-92DC-6640EF1C8893}"/>
              </a:ext>
            </a:extLst>
          </p:cNvPr>
          <p:cNvSpPr txBox="1"/>
          <p:nvPr/>
        </p:nvSpPr>
        <p:spPr>
          <a:xfrm>
            <a:off x="360366" y="972000"/>
            <a:ext cx="8423275" cy="5324535"/>
          </a:xfrm>
          <a:prstGeom prst="rect">
            <a:avLst/>
          </a:prstGeom>
          <a:noFill/>
        </p:spPr>
        <p:txBody>
          <a:bodyPr wrap="square" rtlCol="0">
            <a:spAutoFit/>
          </a:bodyPr>
          <a:lstStyle/>
          <a:p>
            <a:pPr marL="285737" indent="-285737">
              <a:spcAft>
                <a:spcPts val="600"/>
              </a:spcAft>
              <a:buFont typeface="Arial" panose="020B0604020202020204" pitchFamily="34" charset="0"/>
              <a:buChar char="•"/>
            </a:pPr>
            <a:r>
              <a:rPr lang="cs-CZ" sz="1600" dirty="0">
                <a:latin typeface="+mj-lt"/>
              </a:rPr>
              <a:t>Pro Českou televizi je vedle živého vysílání důležitá také odložená sledovanost pořadů v televizi a na internetu. Ta s postupující vybaveností domácností moderními technologiemi přispívá k živé sledovanosti stále větší měrou. </a:t>
            </a:r>
            <a:r>
              <a:rPr lang="cs-CZ" sz="1600" b="1" dirty="0">
                <a:latin typeface="+mj-lt"/>
              </a:rPr>
              <a:t>V roce 2023 připadlo z celkového času, který diváci strávili s Českou televizí, 89 % na živé sledování v televizi, 8 % na odložené sledování a 3 % na sledování přes internet, ať už živě nebo z archivu.</a:t>
            </a:r>
            <a:endParaRPr lang="cs-CZ" sz="1600" dirty="0">
              <a:latin typeface="+mj-lt"/>
            </a:endParaRPr>
          </a:p>
          <a:p>
            <a:pPr marL="285737" indent="-285737">
              <a:spcAft>
                <a:spcPts val="600"/>
              </a:spcAft>
              <a:buFont typeface="Arial" panose="020B0604020202020204" pitchFamily="34" charset="0"/>
              <a:buChar char="•"/>
            </a:pPr>
            <a:r>
              <a:rPr lang="cs-CZ" sz="1600" b="1" dirty="0">
                <a:latin typeface="+mj-lt"/>
              </a:rPr>
              <a:t>Cyklem, u kterého jsme zaznamenali nejvyšší příspěvek odložené sledovanosti ke sledovanosti celkové, se v roce 2023 stal seriál </a:t>
            </a:r>
            <a:r>
              <a:rPr lang="cs-CZ" sz="1600" b="1" i="1" dirty="0">
                <a:latin typeface="+mj-lt"/>
              </a:rPr>
              <a:t>Volha</a:t>
            </a:r>
            <a:r>
              <a:rPr lang="cs-CZ" sz="1600" b="1" dirty="0">
                <a:latin typeface="+mj-lt"/>
              </a:rPr>
              <a:t>, </a:t>
            </a:r>
            <a:r>
              <a:rPr lang="cs-CZ" sz="1600" dirty="0">
                <a:latin typeface="+mj-lt"/>
              </a:rPr>
              <a:t>jehož jednotlivé díly si odloženě na internetu přehrálo v průměru 147 tisíc diváků, 436 tisíc dalších pak v „chytrých“ televizích. Navýšení činilo 63 %. V absolutních číslech se odložená sledovanost nejvíce prosadila u </a:t>
            </a:r>
            <a:r>
              <a:rPr lang="cs-CZ" sz="1600" b="1" dirty="0">
                <a:latin typeface="+mj-lt"/>
              </a:rPr>
              <a:t>premiérové štědrovečerní pohádky Karla Janáka </a:t>
            </a:r>
            <a:r>
              <a:rPr lang="cs-CZ" sz="1600" b="1" i="1" dirty="0">
                <a:latin typeface="+mj-lt"/>
              </a:rPr>
              <a:t>Klíč svatého Petra</a:t>
            </a:r>
            <a:r>
              <a:rPr lang="cs-CZ" sz="1600" dirty="0">
                <a:latin typeface="+mj-lt"/>
              </a:rPr>
              <a:t>.</a:t>
            </a:r>
            <a:r>
              <a:rPr lang="cs-CZ" sz="1600" b="1" dirty="0">
                <a:latin typeface="+mj-lt"/>
              </a:rPr>
              <a:t> </a:t>
            </a:r>
            <a:r>
              <a:rPr lang="cs-CZ" sz="1600" dirty="0">
                <a:latin typeface="+mj-lt"/>
              </a:rPr>
              <a:t>Tu si odloženě přehrálo 132 tisíc uživatelů na internetu a 946 tisíc v televizi. </a:t>
            </a:r>
          </a:p>
          <a:p>
            <a:pPr marL="285737" indent="-285737">
              <a:spcAft>
                <a:spcPts val="600"/>
              </a:spcAft>
              <a:buFont typeface="Arial" panose="020B0604020202020204" pitchFamily="34" charset="0"/>
              <a:buChar char="•"/>
            </a:pPr>
            <a:r>
              <a:rPr lang="cs-CZ" sz="1600" dirty="0">
                <a:latin typeface="+mj-lt"/>
              </a:rPr>
              <a:t>V jarní sezóně v odložené sledovanosti bodovala také minisérie </a:t>
            </a:r>
            <a:r>
              <a:rPr lang="cs-CZ" sz="1600" i="1" dirty="0">
                <a:latin typeface="+mj-lt"/>
              </a:rPr>
              <a:t>Docent</a:t>
            </a:r>
            <a:r>
              <a:rPr lang="cs-CZ" sz="1600" dirty="0">
                <a:latin typeface="+mj-lt"/>
              </a:rPr>
              <a:t> (126 tisíc zhlédnutí na internetu; 469 tisíc v TV), rodinný seriál </a:t>
            </a:r>
            <a:r>
              <a:rPr lang="cs-CZ" sz="1600" i="1" dirty="0">
                <a:latin typeface="+mj-lt"/>
              </a:rPr>
              <a:t>Kukačky 2 </a:t>
            </a:r>
            <a:r>
              <a:rPr lang="cs-CZ" sz="1600" dirty="0">
                <a:latin typeface="+mj-lt"/>
              </a:rPr>
              <a:t>(119 tisíc; 329 tisíc) a krimisérie </a:t>
            </a:r>
            <a:r>
              <a:rPr lang="cs-CZ" sz="1600" i="1" dirty="0">
                <a:latin typeface="+mj-lt"/>
              </a:rPr>
              <a:t>Místo zločinu České Budějovice (</a:t>
            </a:r>
            <a:r>
              <a:rPr lang="cs-CZ" sz="1600" dirty="0">
                <a:latin typeface="+mj-lt"/>
              </a:rPr>
              <a:t>104 tisíc; 420 tisíc). Na podzim zaujaly diváky seriály </a:t>
            </a:r>
            <a:r>
              <a:rPr lang="cs-CZ" sz="1600" i="1" dirty="0">
                <a:latin typeface="+mj-lt"/>
              </a:rPr>
              <a:t>Osada 2 </a:t>
            </a:r>
            <a:r>
              <a:rPr lang="cs-CZ" sz="1600" dirty="0">
                <a:latin typeface="+mj-lt"/>
              </a:rPr>
              <a:t>(109 tisíc; 338 tisíc) a </a:t>
            </a:r>
            <a:r>
              <a:rPr lang="cs-CZ" sz="1600" i="1" dirty="0">
                <a:latin typeface="+mj-lt"/>
              </a:rPr>
              <a:t>OKTOPUS</a:t>
            </a:r>
            <a:r>
              <a:rPr lang="cs-CZ" sz="1600" dirty="0">
                <a:latin typeface="+mj-lt"/>
              </a:rPr>
              <a:t> (105 tisíc; 364 tisíc). </a:t>
            </a:r>
          </a:p>
          <a:p>
            <a:pPr marL="285737" indent="-285737">
              <a:spcAft>
                <a:spcPts val="600"/>
              </a:spcAft>
              <a:buFont typeface="Arial" panose="020B0604020202020204" pitchFamily="34" charset="0"/>
              <a:buChar char="•"/>
            </a:pPr>
            <a:r>
              <a:rPr lang="cs-CZ" sz="1600" dirty="0">
                <a:latin typeface="+mj-lt"/>
              </a:rPr>
              <a:t>Z cyklů vysílaných na ČT2 vykázaly nejvyšší odloženou sledovanost </a:t>
            </a:r>
            <a:r>
              <a:rPr lang="cs-CZ" sz="1600" i="1" dirty="0">
                <a:latin typeface="+mj-lt"/>
              </a:rPr>
              <a:t>Příběhy starých hospod </a:t>
            </a:r>
            <a:r>
              <a:rPr lang="cs-CZ" sz="1600" dirty="0">
                <a:latin typeface="+mj-lt"/>
              </a:rPr>
              <a:t>(24 tisíc zhlédnutí na internetu; 132 tisíc v TV) a </a:t>
            </a:r>
            <a:r>
              <a:rPr lang="cs-CZ" sz="1600" i="1" dirty="0">
                <a:latin typeface="+mj-lt"/>
              </a:rPr>
              <a:t>Modrá krev III </a:t>
            </a:r>
            <a:r>
              <a:rPr lang="cs-CZ" sz="1600" dirty="0">
                <a:latin typeface="+mj-lt"/>
              </a:rPr>
              <a:t>(19 tisíc; 122 tisíc), ze seriálů pak akviziční </a:t>
            </a:r>
            <a:r>
              <a:rPr lang="cs-CZ" sz="1600" i="1" dirty="0">
                <a:latin typeface="+mj-lt"/>
              </a:rPr>
              <a:t>Marie Antoinetta </a:t>
            </a:r>
            <a:r>
              <a:rPr lang="cs-CZ" sz="1600" dirty="0">
                <a:latin typeface="+mj-lt"/>
              </a:rPr>
              <a:t>(20 tisíc; 48 tisíc).</a:t>
            </a:r>
          </a:p>
          <a:p>
            <a:pPr marL="285737" indent="-285737">
              <a:spcAft>
                <a:spcPts val="600"/>
              </a:spcAft>
              <a:buFont typeface="Arial" panose="020B0604020202020204" pitchFamily="34" charset="0"/>
              <a:buChar char="•"/>
            </a:pPr>
            <a:r>
              <a:rPr lang="cs-CZ" sz="1600" dirty="0">
                <a:latin typeface="+mj-lt"/>
              </a:rPr>
              <a:t>Odložená sledovanost je cíleně podporována prostřednictvím upoutávek ve vysílání i aktivitami na sociálních sítích.</a:t>
            </a:r>
          </a:p>
        </p:txBody>
      </p:sp>
      <p:sp>
        <p:nvSpPr>
          <p:cNvPr id="2" name="AutoShape 2">
            <a:extLst>
              <a:ext uri="{FF2B5EF4-FFF2-40B4-BE49-F238E27FC236}">
                <a16:creationId xmlns:a16="http://schemas.microsoft.com/office/drawing/2014/main" id="{F1766309-2B8B-2F4A-C814-30127B5EF13A}"/>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6801273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128</a:t>
            </a:fld>
            <a:endParaRPr lang="cs-CZ" sz="1100" dirty="0">
              <a:solidFill>
                <a:srgbClr val="1A1F52"/>
              </a:solidFill>
              <a:cs typeface="Arial" charset="0"/>
            </a:endParaRPr>
          </a:p>
        </p:txBody>
      </p:sp>
      <p:sp>
        <p:nvSpPr>
          <p:cNvPr id="17"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a:extLst>
              <a:ext uri="{FF2B5EF4-FFF2-40B4-BE49-F238E27FC236}">
                <a16:creationId xmlns:a16="http://schemas.microsoft.com/office/drawing/2014/main" id="{F09E98F4-1AFE-45AE-9071-8593C8C68DD0}"/>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1" name="AutoShape 2"/>
          <p:cNvSpPr>
            <a:spLocks noChangeArrowheads="1"/>
          </p:cNvSpPr>
          <p:nvPr/>
        </p:nvSpPr>
        <p:spPr bwMode="auto">
          <a:xfrm>
            <a:off x="103190" y="476672"/>
            <a:ext cx="8937625"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2023: PŘEHLED „web only“ pořadů na ivysílání</a:t>
            </a:r>
            <a:endParaRPr lang="cs-CZ" sz="2100" b="1" u="sng" cap="all" dirty="0">
              <a:solidFill>
                <a:prstClr val="black"/>
              </a:solidFill>
              <a:latin typeface="Calibri" pitchFamily="34" charset="0"/>
            </a:endParaRP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PEM-D, v tisících diváků</a:t>
            </a:r>
            <a:endParaRPr lang="cs-CZ" sz="1300" dirty="0">
              <a:solidFill>
                <a:prstClr val="black"/>
              </a:solidFill>
              <a:latin typeface="Calibri"/>
            </a:endParaRPr>
          </a:p>
        </p:txBody>
      </p:sp>
      <p:graphicFrame>
        <p:nvGraphicFramePr>
          <p:cNvPr id="14" name="Tabulka 13">
            <a:extLst>
              <a:ext uri="{FF2B5EF4-FFF2-40B4-BE49-F238E27FC236}">
                <a16:creationId xmlns:a16="http://schemas.microsoft.com/office/drawing/2014/main" id="{394A94EF-CB16-4E1D-966F-E1C38B3B58EA}"/>
              </a:ext>
            </a:extLst>
          </p:cNvPr>
          <p:cNvGraphicFramePr>
            <a:graphicFrameLocks noGrp="1"/>
          </p:cNvGraphicFramePr>
          <p:nvPr>
            <p:extLst>
              <p:ext uri="{D42A27DB-BD31-4B8C-83A1-F6EECF244321}">
                <p14:modId xmlns:p14="http://schemas.microsoft.com/office/powerpoint/2010/main" val="2010214504"/>
              </p:ext>
            </p:extLst>
          </p:nvPr>
        </p:nvGraphicFramePr>
        <p:xfrm>
          <a:off x="360363" y="1641336"/>
          <a:ext cx="8423277" cy="2147705"/>
        </p:xfrm>
        <a:graphic>
          <a:graphicData uri="http://schemas.openxmlformats.org/drawingml/2006/table">
            <a:tbl>
              <a:tblPr firstRow="1" bandRow="1">
                <a:tableStyleId>{5202B0CA-FC54-4496-8BCA-5EF66A818D29}</a:tableStyleId>
              </a:tblPr>
              <a:tblGrid>
                <a:gridCol w="2771477">
                  <a:extLst>
                    <a:ext uri="{9D8B030D-6E8A-4147-A177-3AD203B41FA5}">
                      <a16:colId xmlns:a16="http://schemas.microsoft.com/office/drawing/2014/main" val="20000"/>
                    </a:ext>
                  </a:extLst>
                </a:gridCol>
                <a:gridCol w="1383664">
                  <a:extLst>
                    <a:ext uri="{9D8B030D-6E8A-4147-A177-3AD203B41FA5}">
                      <a16:colId xmlns:a16="http://schemas.microsoft.com/office/drawing/2014/main" val="20002"/>
                    </a:ext>
                  </a:extLst>
                </a:gridCol>
                <a:gridCol w="1067034">
                  <a:extLst>
                    <a:ext uri="{9D8B030D-6E8A-4147-A177-3AD203B41FA5}">
                      <a16:colId xmlns:a16="http://schemas.microsoft.com/office/drawing/2014/main" val="20003"/>
                    </a:ext>
                  </a:extLst>
                </a:gridCol>
                <a:gridCol w="1067034">
                  <a:extLst>
                    <a:ext uri="{9D8B030D-6E8A-4147-A177-3AD203B41FA5}">
                      <a16:colId xmlns:a16="http://schemas.microsoft.com/office/drawing/2014/main" val="2886142809"/>
                    </a:ext>
                  </a:extLst>
                </a:gridCol>
                <a:gridCol w="1067034">
                  <a:extLst>
                    <a:ext uri="{9D8B030D-6E8A-4147-A177-3AD203B41FA5}">
                      <a16:colId xmlns:a16="http://schemas.microsoft.com/office/drawing/2014/main" val="20004"/>
                    </a:ext>
                  </a:extLst>
                </a:gridCol>
                <a:gridCol w="1067034">
                  <a:extLst>
                    <a:ext uri="{9D8B030D-6E8A-4147-A177-3AD203B41FA5}">
                      <a16:colId xmlns:a16="http://schemas.microsoft.com/office/drawing/2014/main" val="3728866285"/>
                    </a:ext>
                  </a:extLst>
                </a:gridCol>
              </a:tblGrid>
              <a:tr h="1004549">
                <a:tc>
                  <a:txBody>
                    <a:bodyPr/>
                    <a:lstStyle/>
                    <a:p>
                      <a:pPr algn="ctr"/>
                      <a:r>
                        <a:rPr lang="cs-CZ" sz="1200" noProof="0" dirty="0">
                          <a:solidFill>
                            <a:schemeClr val="bg1"/>
                          </a:solidFill>
                          <a:latin typeface="+mj-lt"/>
                        </a:rPr>
                        <a:t>Název pořadu</a:t>
                      </a:r>
                    </a:p>
                  </a:txBody>
                  <a:tcPr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Datum nasazení</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Počet dostupných epizod</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Počet views celkem - všechny díly</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Počet diváků v tisících - průměr na díl</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Dosledovanost</a:t>
                      </a:r>
                    </a:p>
                  </a:txBody>
                  <a:tcPr marL="9525" marR="9525" marT="9525" marB="0" anchor="ctr">
                    <a:solidFill>
                      <a:schemeClr val="bg1">
                        <a:lumMod val="50000"/>
                      </a:schemeClr>
                    </a:solidFill>
                  </a:tcPr>
                </a:tc>
                <a:extLst>
                  <a:ext uri="{0D108BD9-81ED-4DB2-BD59-A6C34878D82A}">
                    <a16:rowId xmlns:a16="http://schemas.microsoft.com/office/drawing/2014/main" val="10000"/>
                  </a:ext>
                </a:extLst>
              </a:tr>
              <a:tr h="285789">
                <a:tc>
                  <a:txBody>
                    <a:bodyPr/>
                    <a:lstStyle/>
                    <a:p>
                      <a:pPr algn="l" fontAlgn="b"/>
                      <a:r>
                        <a:rPr lang="cs-CZ" sz="1300" b="1" i="0" u="none" strike="noStrike" dirty="0" err="1">
                          <a:solidFill>
                            <a:srgbClr val="000000"/>
                          </a:solidFill>
                          <a:effectLst/>
                          <a:latin typeface="Calibri" panose="020F0502020204030204" pitchFamily="34" charset="0"/>
                          <a:cs typeface="Calibri" panose="020F0502020204030204" pitchFamily="34" charset="0"/>
                        </a:rPr>
                        <a:t>Pickupeři</a:t>
                      </a:r>
                      <a:endParaRPr lang="cs-CZ" sz="13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13. 12.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86 913</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10,6</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66 %</a:t>
                      </a:r>
                    </a:p>
                  </a:txBody>
                  <a:tcPr marL="9525" marR="9525" marT="9525" marB="0" anchor="ctr"/>
                </a:tc>
                <a:extLst>
                  <a:ext uri="{0D108BD9-81ED-4DB2-BD59-A6C34878D82A}">
                    <a16:rowId xmlns:a16="http://schemas.microsoft.com/office/drawing/2014/main" val="10001"/>
                  </a:ext>
                </a:extLst>
              </a:tr>
              <a:tr h="285789">
                <a:tc>
                  <a:txBody>
                    <a:bodyPr/>
                    <a:lstStyle/>
                    <a:p>
                      <a:pPr algn="l" fontAlgn="b"/>
                      <a:r>
                        <a:rPr lang="cs-CZ" sz="1300" b="1" i="0" u="none" strike="noStrike" dirty="0" err="1">
                          <a:solidFill>
                            <a:srgbClr val="000000"/>
                          </a:solidFill>
                          <a:effectLst/>
                          <a:latin typeface="Calibri" panose="020F0502020204030204" pitchFamily="34" charset="0"/>
                          <a:cs typeface="Calibri" panose="020F0502020204030204" pitchFamily="34" charset="0"/>
                        </a:rPr>
                        <a:t>Šotouši</a:t>
                      </a:r>
                      <a:endParaRPr lang="cs-CZ" sz="13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3. 6.</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55 449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cs typeface="Calibri" panose="020F0502020204030204" pitchFamily="34" charset="0"/>
                        </a:rPr>
                        <a:t>11,2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63 %</a:t>
                      </a:r>
                    </a:p>
                  </a:txBody>
                  <a:tcPr marL="9525" marR="9525" marT="9525" marB="0" anchor="ctr"/>
                </a:tc>
                <a:extLst>
                  <a:ext uri="{0D108BD9-81ED-4DB2-BD59-A6C34878D82A}">
                    <a16:rowId xmlns:a16="http://schemas.microsoft.com/office/drawing/2014/main" val="10002"/>
                  </a:ext>
                </a:extLst>
              </a:tr>
              <a:tr h="285789">
                <a:tc>
                  <a:txBody>
                    <a:bodyPr/>
                    <a:lstStyle/>
                    <a:p>
                      <a:pPr algn="l" fontAlgn="b"/>
                      <a:r>
                        <a:rPr lang="cs-CZ" sz="1300" b="1" i="0" u="none" strike="noStrike" dirty="0" err="1">
                          <a:solidFill>
                            <a:srgbClr val="000000"/>
                          </a:solidFill>
                          <a:effectLst/>
                          <a:latin typeface="Calibri" panose="020F0502020204030204" pitchFamily="34" charset="0"/>
                          <a:cs typeface="Calibri" panose="020F0502020204030204" pitchFamily="34" charset="0"/>
                        </a:rPr>
                        <a:t>Skejty</a:t>
                      </a:r>
                      <a:r>
                        <a:rPr lang="cs-CZ" sz="1300" b="1" i="0" u="none" strike="noStrike" dirty="0">
                          <a:solidFill>
                            <a:srgbClr val="000000"/>
                          </a:solidFill>
                          <a:effectLst/>
                          <a:latin typeface="Calibri" panose="020F0502020204030204" pitchFamily="34" charset="0"/>
                          <a:cs typeface="Calibri" panose="020F0502020204030204" pitchFamily="34" charset="0"/>
                        </a:rPr>
                        <a:t> a lopaty</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4. 5.</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5</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34 482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4,8</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70 %</a:t>
                      </a:r>
                    </a:p>
                  </a:txBody>
                  <a:tcPr marL="9525" marR="9525" marT="9525" marB="0" anchor="ctr"/>
                </a:tc>
                <a:extLst>
                  <a:ext uri="{0D108BD9-81ED-4DB2-BD59-A6C34878D82A}">
                    <a16:rowId xmlns:a16="http://schemas.microsoft.com/office/drawing/2014/main" val="2948784377"/>
                  </a:ext>
                </a:extLst>
              </a:tr>
              <a:tr h="285789">
                <a:tc>
                  <a:txBody>
                    <a:bodyPr/>
                    <a:lstStyle/>
                    <a:p>
                      <a:pPr algn="l" fontAlgn="b"/>
                      <a:r>
                        <a:rPr lang="cs-CZ" sz="1300" b="1" i="0" u="none" strike="noStrike" dirty="0">
                          <a:solidFill>
                            <a:srgbClr val="000000"/>
                          </a:solidFill>
                          <a:effectLst/>
                          <a:latin typeface="Calibri" panose="020F0502020204030204" pitchFamily="34" charset="0"/>
                          <a:cs typeface="Calibri" panose="020F0502020204030204" pitchFamily="34" charset="0"/>
                        </a:rPr>
                        <a:t>V proudu</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7. 6. + 22. 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10 396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cs typeface="Calibri" panose="020F0502020204030204" pitchFamily="34" charset="0"/>
                        </a:rPr>
                        <a:t>1,1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49 %</a:t>
                      </a: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9" name="Tabulka 8">
            <a:extLst>
              <a:ext uri="{FF2B5EF4-FFF2-40B4-BE49-F238E27FC236}">
                <a16:creationId xmlns:a16="http://schemas.microsoft.com/office/drawing/2014/main" id="{D8FE23A5-174E-437E-921C-FBBA598598BD}"/>
              </a:ext>
            </a:extLst>
          </p:cNvPr>
          <p:cNvGraphicFramePr>
            <a:graphicFrameLocks noGrp="1"/>
          </p:cNvGraphicFramePr>
          <p:nvPr>
            <p:extLst>
              <p:ext uri="{D42A27DB-BD31-4B8C-83A1-F6EECF244321}">
                <p14:modId xmlns:p14="http://schemas.microsoft.com/office/powerpoint/2010/main" val="3740762355"/>
              </p:ext>
            </p:extLst>
          </p:nvPr>
        </p:nvGraphicFramePr>
        <p:xfrm>
          <a:off x="360361" y="4233623"/>
          <a:ext cx="8423277" cy="2147705"/>
        </p:xfrm>
        <a:graphic>
          <a:graphicData uri="http://schemas.openxmlformats.org/drawingml/2006/table">
            <a:tbl>
              <a:tblPr firstRow="1" bandRow="1">
                <a:tableStyleId>{5202B0CA-FC54-4496-8BCA-5EF66A818D29}</a:tableStyleId>
              </a:tblPr>
              <a:tblGrid>
                <a:gridCol w="2771477">
                  <a:extLst>
                    <a:ext uri="{9D8B030D-6E8A-4147-A177-3AD203B41FA5}">
                      <a16:colId xmlns:a16="http://schemas.microsoft.com/office/drawing/2014/main" val="20000"/>
                    </a:ext>
                  </a:extLst>
                </a:gridCol>
                <a:gridCol w="1383664">
                  <a:extLst>
                    <a:ext uri="{9D8B030D-6E8A-4147-A177-3AD203B41FA5}">
                      <a16:colId xmlns:a16="http://schemas.microsoft.com/office/drawing/2014/main" val="20002"/>
                    </a:ext>
                  </a:extLst>
                </a:gridCol>
                <a:gridCol w="1067034">
                  <a:extLst>
                    <a:ext uri="{9D8B030D-6E8A-4147-A177-3AD203B41FA5}">
                      <a16:colId xmlns:a16="http://schemas.microsoft.com/office/drawing/2014/main" val="20003"/>
                    </a:ext>
                  </a:extLst>
                </a:gridCol>
                <a:gridCol w="1067034">
                  <a:extLst>
                    <a:ext uri="{9D8B030D-6E8A-4147-A177-3AD203B41FA5}">
                      <a16:colId xmlns:a16="http://schemas.microsoft.com/office/drawing/2014/main" val="2886142809"/>
                    </a:ext>
                  </a:extLst>
                </a:gridCol>
                <a:gridCol w="1067034">
                  <a:extLst>
                    <a:ext uri="{9D8B030D-6E8A-4147-A177-3AD203B41FA5}">
                      <a16:colId xmlns:a16="http://schemas.microsoft.com/office/drawing/2014/main" val="20004"/>
                    </a:ext>
                  </a:extLst>
                </a:gridCol>
                <a:gridCol w="1067034">
                  <a:extLst>
                    <a:ext uri="{9D8B030D-6E8A-4147-A177-3AD203B41FA5}">
                      <a16:colId xmlns:a16="http://schemas.microsoft.com/office/drawing/2014/main" val="3728866285"/>
                    </a:ext>
                  </a:extLst>
                </a:gridCol>
              </a:tblGrid>
              <a:tr h="1004549">
                <a:tc>
                  <a:txBody>
                    <a:bodyPr/>
                    <a:lstStyle/>
                    <a:p>
                      <a:pPr algn="ctr"/>
                      <a:r>
                        <a:rPr lang="cs-CZ" sz="1200" noProof="0" dirty="0">
                          <a:solidFill>
                            <a:schemeClr val="bg1"/>
                          </a:solidFill>
                          <a:latin typeface="+mj-lt"/>
                        </a:rPr>
                        <a:t>Název pořadu</a:t>
                      </a:r>
                    </a:p>
                  </a:txBody>
                  <a:tcPr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Datum nasazení</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Počet dostupných epizod</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Počet views celkem - všechny díly</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Počet diváků v tisících - průměr na díl</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Dosledovanost</a:t>
                      </a:r>
                    </a:p>
                  </a:txBody>
                  <a:tcPr marL="9525" marR="9525" marT="9525" marB="0" anchor="ctr">
                    <a:solidFill>
                      <a:schemeClr val="bg1">
                        <a:lumMod val="50000"/>
                      </a:schemeClr>
                    </a:solidFill>
                  </a:tcPr>
                </a:tc>
                <a:extLst>
                  <a:ext uri="{0D108BD9-81ED-4DB2-BD59-A6C34878D82A}">
                    <a16:rowId xmlns:a16="http://schemas.microsoft.com/office/drawing/2014/main" val="10000"/>
                  </a:ext>
                </a:extLst>
              </a:tr>
              <a:tr h="285789">
                <a:tc>
                  <a:txBody>
                    <a:bodyPr/>
                    <a:lstStyle/>
                    <a:p>
                      <a:pPr algn="l" fontAlgn="b"/>
                      <a:r>
                        <a:rPr lang="cs-CZ" sz="1300" b="1" i="0" u="none" strike="noStrike" dirty="0">
                          <a:solidFill>
                            <a:srgbClr val="000000"/>
                          </a:solidFill>
                          <a:effectLst/>
                          <a:latin typeface="Calibri" panose="020F0502020204030204" pitchFamily="34" charset="0"/>
                        </a:rPr>
                        <a:t>Most I. - IV.</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16. 11.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2 001 969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25,1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44 %</a:t>
                      </a:r>
                    </a:p>
                  </a:txBody>
                  <a:tcPr marL="9525" marR="9525" marT="9525" marB="0" anchor="ctr"/>
                </a:tc>
                <a:extLst>
                  <a:ext uri="{0D108BD9-81ED-4DB2-BD59-A6C34878D82A}">
                    <a16:rowId xmlns:a16="http://schemas.microsoft.com/office/drawing/2014/main" val="10001"/>
                  </a:ext>
                </a:extLst>
              </a:tr>
              <a:tr h="285789">
                <a:tc>
                  <a:txBody>
                    <a:bodyPr/>
                    <a:lstStyle/>
                    <a:p>
                      <a:pPr algn="l" fontAlgn="b"/>
                      <a:r>
                        <a:rPr lang="cs-CZ" sz="1300" b="1" i="0" u="none" strike="noStrike" dirty="0">
                          <a:solidFill>
                            <a:srgbClr val="000000"/>
                          </a:solidFill>
                          <a:effectLst/>
                          <a:latin typeface="Calibri" panose="020F0502020204030204" pitchFamily="34" charset="0"/>
                        </a:rPr>
                        <a:t>Normální lidi</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12. 5.</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412 833</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10,6</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49 %</a:t>
                      </a:r>
                    </a:p>
                  </a:txBody>
                  <a:tcPr marL="9525" marR="9525" marT="9525" marB="0" anchor="ctr"/>
                </a:tc>
                <a:extLst>
                  <a:ext uri="{0D108BD9-81ED-4DB2-BD59-A6C34878D82A}">
                    <a16:rowId xmlns:a16="http://schemas.microsoft.com/office/drawing/2014/main" val="10002"/>
                  </a:ext>
                </a:extLst>
              </a:tr>
              <a:tr h="285789">
                <a:tc>
                  <a:txBody>
                    <a:bodyPr/>
                    <a:lstStyle/>
                    <a:p>
                      <a:pPr algn="l" fontAlgn="b"/>
                      <a:r>
                        <a:rPr lang="en-US" sz="1300" b="1" i="0" u="none" strike="noStrike" dirty="0">
                          <a:solidFill>
                            <a:srgbClr val="000000"/>
                          </a:solidFill>
                          <a:effectLst/>
                          <a:latin typeface="Calibri" panose="020F0502020204030204" pitchFamily="34" charset="0"/>
                        </a:rPr>
                        <a:t>The IT Crowd I. - IV.</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1. 4.</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307 103</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61 %</a:t>
                      </a:r>
                    </a:p>
                  </a:txBody>
                  <a:tcPr marL="9525" marR="9525" marT="9525" marB="0" anchor="ctr"/>
                </a:tc>
                <a:extLst>
                  <a:ext uri="{0D108BD9-81ED-4DB2-BD59-A6C34878D82A}">
                    <a16:rowId xmlns:a16="http://schemas.microsoft.com/office/drawing/2014/main" val="2948784377"/>
                  </a:ext>
                </a:extLst>
              </a:tr>
              <a:tr h="285789">
                <a:tc>
                  <a:txBody>
                    <a:bodyPr/>
                    <a:lstStyle/>
                    <a:p>
                      <a:pPr algn="l" fontAlgn="b"/>
                      <a:r>
                        <a:rPr lang="pt-BR" sz="1300" b="1" i="0" u="none" strike="noStrike" dirty="0">
                          <a:solidFill>
                            <a:srgbClr val="000000"/>
                          </a:solidFill>
                          <a:effectLst/>
                          <a:latin typeface="Calibri" panose="020F0502020204030204" pitchFamily="34" charset="0"/>
                        </a:rPr>
                        <a:t>Tančírna na hlavní třídě I. - III.</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14. 10.</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167 113</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7,5</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42 %</a:t>
                      </a:r>
                    </a:p>
                  </a:txBody>
                  <a:tcPr marL="9525" marR="9525" marT="9525" marB="0" anchor="ctr"/>
                </a:tc>
                <a:extLst>
                  <a:ext uri="{0D108BD9-81ED-4DB2-BD59-A6C34878D82A}">
                    <a16:rowId xmlns:a16="http://schemas.microsoft.com/office/drawing/2014/main" val="10003"/>
                  </a:ext>
                </a:extLst>
              </a:tr>
            </a:tbl>
          </a:graphicData>
        </a:graphic>
      </p:graphicFrame>
      <p:sp>
        <p:nvSpPr>
          <p:cNvPr id="15" name="AutoShape 2">
            <a:extLst>
              <a:ext uri="{FF2B5EF4-FFF2-40B4-BE49-F238E27FC236}">
                <a16:creationId xmlns:a16="http://schemas.microsoft.com/office/drawing/2014/main" id="{BE6563B4-5869-461C-A35F-8DCE20E86465}"/>
              </a:ext>
            </a:extLst>
          </p:cNvPr>
          <p:cNvSpPr>
            <a:spLocks noChangeArrowheads="1"/>
          </p:cNvSpPr>
          <p:nvPr/>
        </p:nvSpPr>
        <p:spPr bwMode="auto">
          <a:xfrm>
            <a:off x="431539" y="1340768"/>
            <a:ext cx="8280920" cy="401333"/>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solidFill>
                  <a:prstClr val="black"/>
                </a:solidFill>
                <a:latin typeface="Calibri" pitchFamily="34" charset="0"/>
              </a:rPr>
              <a:t>Vlastní tvorba</a:t>
            </a:r>
            <a:endParaRPr lang="cs-CZ" sz="1050" dirty="0">
              <a:solidFill>
                <a:prstClr val="black"/>
              </a:solidFill>
              <a:latin typeface="Calibri"/>
            </a:endParaRPr>
          </a:p>
        </p:txBody>
      </p:sp>
      <p:sp>
        <p:nvSpPr>
          <p:cNvPr id="16" name="AutoShape 2">
            <a:extLst>
              <a:ext uri="{FF2B5EF4-FFF2-40B4-BE49-F238E27FC236}">
                <a16:creationId xmlns:a16="http://schemas.microsoft.com/office/drawing/2014/main" id="{18CC01FD-BEA0-4ED2-BA54-D719F14F8E2A}"/>
              </a:ext>
            </a:extLst>
          </p:cNvPr>
          <p:cNvSpPr>
            <a:spLocks noChangeArrowheads="1"/>
          </p:cNvSpPr>
          <p:nvPr/>
        </p:nvSpPr>
        <p:spPr bwMode="auto">
          <a:xfrm>
            <a:off x="431539" y="3944696"/>
            <a:ext cx="8280920" cy="401333"/>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solidFill>
                  <a:prstClr val="black"/>
                </a:solidFill>
                <a:latin typeface="Calibri" pitchFamily="34" charset="0"/>
              </a:rPr>
              <a:t>zahraniční tvorba</a:t>
            </a:r>
            <a:endParaRPr lang="cs-CZ" sz="1050" dirty="0">
              <a:solidFill>
                <a:prstClr val="black"/>
              </a:solidFill>
              <a:latin typeface="Calibri"/>
            </a:endParaRPr>
          </a:p>
        </p:txBody>
      </p:sp>
    </p:spTree>
    <p:extLst>
      <p:ext uri="{BB962C8B-B14F-4D97-AF65-F5344CB8AC3E}">
        <p14:creationId xmlns:p14="http://schemas.microsoft.com/office/powerpoint/2010/main" val="32787020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129</a:t>
            </a:fld>
            <a:endParaRPr lang="cs-CZ" sz="1100" dirty="0">
              <a:solidFill>
                <a:srgbClr val="1A1F52"/>
              </a:solidFill>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a:extLst>
              <a:ext uri="{FF2B5EF4-FFF2-40B4-BE49-F238E27FC236}">
                <a16:creationId xmlns:a16="http://schemas.microsoft.com/office/drawing/2014/main" id="{9DFBDF2E-3FD5-439E-89F5-32CD6146A56C}"/>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2" name="TextovéPole 11">
            <a:extLst>
              <a:ext uri="{FF2B5EF4-FFF2-40B4-BE49-F238E27FC236}">
                <a16:creationId xmlns:a16="http://schemas.microsoft.com/office/drawing/2014/main" id="{600C35A0-5A48-4D8D-A4C7-6986EC7F8948}"/>
              </a:ext>
            </a:extLst>
          </p:cNvPr>
          <p:cNvSpPr txBox="1"/>
          <p:nvPr/>
        </p:nvSpPr>
        <p:spPr>
          <a:xfrm>
            <a:off x="360369" y="972000"/>
            <a:ext cx="8423275" cy="4201150"/>
          </a:xfrm>
          <a:prstGeom prst="rect">
            <a:avLst/>
          </a:prstGeom>
          <a:noFill/>
        </p:spPr>
        <p:txBody>
          <a:bodyPr wrap="square" rtlCol="0">
            <a:spAutoFit/>
          </a:bodyPr>
          <a:lstStyle/>
          <a:p>
            <a:pPr marL="285737" indent="-285737">
              <a:spcAft>
                <a:spcPts val="600"/>
              </a:spcAft>
              <a:buFont typeface="Arial" panose="020B0604020202020204" pitchFamily="34" charset="0"/>
              <a:buChar char="•"/>
            </a:pPr>
            <a:r>
              <a:rPr lang="cs-CZ" b="1" dirty="0">
                <a:latin typeface="+mj-lt"/>
              </a:rPr>
              <a:t>V prosinci roku 2021 byla spuštěna nová podoba videoplatformy iVysílání</a:t>
            </a:r>
            <a:r>
              <a:rPr lang="cs-CZ" dirty="0">
                <a:latin typeface="+mj-lt"/>
              </a:rPr>
              <a:t>, jejímž cílem se nově stalo také oslovení mladších cílových skupin, které běžné televizní vysílání konzumují jen sporadicky. Od té doby byla zejména mladým divákům na iVysílání nabídnuta celá řada pořadů či cyklů, které jsou dostupné výlučně online, ať už přes webové prohlížeče, mobilní aplikaci nebo platformu HbbTV. </a:t>
            </a:r>
          </a:p>
          <a:p>
            <a:pPr marL="285737" indent="-285737">
              <a:spcAft>
                <a:spcPts val="600"/>
              </a:spcAft>
              <a:buFont typeface="Arial" panose="020B0604020202020204" pitchFamily="34" charset="0"/>
              <a:buChar char="•"/>
            </a:pPr>
            <a:r>
              <a:rPr lang="cs-CZ" dirty="0">
                <a:latin typeface="+mj-lt"/>
              </a:rPr>
              <a:t>V roce 2023 byly do iVysílání zařazeny čtyři nové původní cykly, souhrnně nazývané „web </a:t>
            </a:r>
            <a:r>
              <a:rPr lang="cs-CZ" dirty="0" err="1">
                <a:latin typeface="+mj-lt"/>
              </a:rPr>
              <a:t>only</a:t>
            </a:r>
            <a:r>
              <a:rPr lang="cs-CZ" dirty="0">
                <a:latin typeface="+mj-lt"/>
              </a:rPr>
              <a:t>“, a velký počet akvizičních filmů a seriálů. </a:t>
            </a:r>
            <a:r>
              <a:rPr lang="cs-CZ" b="1" dirty="0">
                <a:latin typeface="+mj-lt"/>
              </a:rPr>
              <a:t>Divácky nejvyhledávanějším z nich byl desetidílný původní cyklus </a:t>
            </a:r>
            <a:r>
              <a:rPr lang="cs-CZ" b="1" i="1" dirty="0" err="1">
                <a:latin typeface="+mj-lt"/>
              </a:rPr>
              <a:t>Šotouši</a:t>
            </a:r>
            <a:r>
              <a:rPr lang="cs-CZ" dirty="0">
                <a:latin typeface="+mj-lt"/>
              </a:rPr>
              <a:t>, jehož každý díl si v iVysílání přehrálo v průměru 11,2 tisíc diváků ve věku 4+. Diváci s oblibou sledovali také </a:t>
            </a:r>
            <a:r>
              <a:rPr lang="cs-CZ" dirty="0" err="1">
                <a:latin typeface="+mj-lt"/>
              </a:rPr>
              <a:t>docusoap</a:t>
            </a:r>
            <a:r>
              <a:rPr lang="cs-CZ" dirty="0">
                <a:latin typeface="+mj-lt"/>
              </a:rPr>
              <a:t> </a:t>
            </a:r>
            <a:r>
              <a:rPr lang="cs-CZ" i="1" dirty="0" err="1">
                <a:latin typeface="+mj-lt"/>
              </a:rPr>
              <a:t>Pickupeři</a:t>
            </a:r>
            <a:r>
              <a:rPr lang="cs-CZ" dirty="0">
                <a:latin typeface="+mj-lt"/>
              </a:rPr>
              <a:t> (10,6 tisíc) nebo pětidílnou sérii </a:t>
            </a:r>
            <a:r>
              <a:rPr lang="cs-CZ" i="1" dirty="0">
                <a:latin typeface="+mj-lt"/>
              </a:rPr>
              <a:t>Skejty a lopaty</a:t>
            </a:r>
            <a:r>
              <a:rPr lang="cs-CZ" dirty="0">
                <a:latin typeface="+mj-lt"/>
              </a:rPr>
              <a:t> (4,8 tisíc).</a:t>
            </a:r>
          </a:p>
          <a:p>
            <a:pPr marL="285737" indent="-285737">
              <a:spcAft>
                <a:spcPts val="600"/>
              </a:spcAft>
              <a:buFont typeface="Arial" panose="020B0604020202020204" pitchFamily="34" charset="0"/>
              <a:buChar char="•"/>
            </a:pPr>
            <a:r>
              <a:rPr lang="cs-CZ" b="1" dirty="0">
                <a:latin typeface="+mj-lt"/>
              </a:rPr>
              <a:t>Výhradně na iVysílání najdeme také několik akvizičních seriálů, třeba severský </a:t>
            </a:r>
            <a:r>
              <a:rPr lang="cs-CZ" b="1" i="1" dirty="0">
                <a:latin typeface="+mj-lt"/>
              </a:rPr>
              <a:t>Most</a:t>
            </a:r>
            <a:r>
              <a:rPr lang="cs-CZ" i="1" dirty="0">
                <a:latin typeface="+mj-lt"/>
              </a:rPr>
              <a:t> </a:t>
            </a:r>
            <a:r>
              <a:rPr lang="cs-CZ" dirty="0">
                <a:latin typeface="+mj-lt"/>
              </a:rPr>
              <a:t>(4 řady, 38 epizod), jehož každý díl si přehrálo v průměru 28 tisíc diváků</a:t>
            </a:r>
            <a:r>
              <a:rPr lang="cs-CZ" i="1" dirty="0">
                <a:latin typeface="+mj-lt"/>
              </a:rPr>
              <a:t>.</a:t>
            </a:r>
            <a:r>
              <a:rPr lang="cs-CZ" dirty="0">
                <a:latin typeface="+mj-lt"/>
              </a:rPr>
              <a:t> </a:t>
            </a:r>
          </a:p>
          <a:p>
            <a:pPr marL="285737" indent="-285737">
              <a:spcAft>
                <a:spcPts val="600"/>
              </a:spcAft>
              <a:buFont typeface="Arial" panose="020B0604020202020204" pitchFamily="34" charset="0"/>
              <a:buChar char="•"/>
            </a:pPr>
            <a:r>
              <a:rPr lang="cs-CZ" dirty="0">
                <a:latin typeface="+mj-lt"/>
              </a:rPr>
              <a:t>Celkový počet spuštěných „web </a:t>
            </a:r>
            <a:r>
              <a:rPr lang="cs-CZ" dirty="0" err="1">
                <a:latin typeface="+mj-lt"/>
              </a:rPr>
              <a:t>only</a:t>
            </a:r>
            <a:r>
              <a:rPr lang="cs-CZ" dirty="0">
                <a:latin typeface="+mj-lt"/>
              </a:rPr>
              <a:t>“ pořadů se na celkovém počtu zhlednutých videí v rámci iVysílání podílel v jednotlivých měsících od 3 % do 10 %.</a:t>
            </a:r>
          </a:p>
        </p:txBody>
      </p:sp>
      <p:sp>
        <p:nvSpPr>
          <p:cNvPr id="2" name="AutoShape 2">
            <a:extLst>
              <a:ext uri="{FF2B5EF4-FFF2-40B4-BE49-F238E27FC236}">
                <a16:creationId xmlns:a16="http://schemas.microsoft.com/office/drawing/2014/main" id="{3E625B29-930F-105B-392E-A65FBE9E7A55}"/>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07419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a:t>
            </a:fld>
            <a:endParaRPr lang="cs-CZ" sz="1100" dirty="0">
              <a:solidFill>
                <a:srgbClr val="1A1F52"/>
              </a:solidFill>
              <a:latin typeface="+mj-lt"/>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A. VÝVOJ ZÁKLADNÍCH UKAZATELŮ – RQI</a:t>
            </a:r>
          </a:p>
        </p:txBody>
      </p:sp>
      <p:sp>
        <p:nvSpPr>
          <p:cNvPr id="9" name="Zástupný symbol pro datum 7"/>
          <p:cNvSpPr txBox="1">
            <a:spLocks/>
          </p:cNvSpPr>
          <p:nvPr/>
        </p:nvSpPr>
        <p:spPr bwMode="auto">
          <a:xfrm>
            <a:off x="360365"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Calibri"/>
              </a:rPr>
              <a:t>RQI – CELEK ČT </a:t>
            </a:r>
          </a:p>
        </p:txBody>
      </p:sp>
    </p:spTree>
    <p:extLst>
      <p:ext uri="{BB962C8B-B14F-4D97-AF65-F5344CB8AC3E}">
        <p14:creationId xmlns:p14="http://schemas.microsoft.com/office/powerpoint/2010/main" val="28033272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130</a:t>
            </a:fld>
            <a:endParaRPr lang="cs-CZ" sz="1100" dirty="0">
              <a:solidFill>
                <a:srgbClr val="1A1F52"/>
              </a:solidFill>
              <a:latin typeface="+mj-lt"/>
              <a:cs typeface="Arial" charset="0"/>
            </a:endParaRPr>
          </a:p>
        </p:txBody>
      </p:sp>
      <p:sp>
        <p:nvSpPr>
          <p:cNvPr id="13" name="AutoShape 2">
            <a:extLst>
              <a:ext uri="{FF2B5EF4-FFF2-40B4-BE49-F238E27FC236}">
                <a16:creationId xmlns:a16="http://schemas.microsoft.com/office/drawing/2014/main" id="{80D42DB4-A91E-4A33-95E7-0BE78E2FB42F}"/>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58763">
              <a:lnSpc>
                <a:spcPct val="110000"/>
              </a:lnSpc>
              <a:spcBef>
                <a:spcPts val="0"/>
              </a:spcBef>
              <a:tabLst>
                <a:tab pos="180975" algn="l"/>
              </a:tabLst>
              <a:defRPr/>
            </a:pPr>
            <a:r>
              <a:rPr lang="cs-CZ" sz="2100" b="1" cap="all" dirty="0">
                <a:latin typeface="Calibri" pitchFamily="34" charset="0"/>
              </a:rPr>
              <a:t>2023: VIDEOOBSAH* – VÝVOJ OBJEMU ODSLEDOVANÉHO ČASU (TTS) </a:t>
            </a:r>
          </a:p>
          <a:p>
            <a:pPr marL="1588" indent="-1588" algn="ctr" defTabSz="258763">
              <a:lnSpc>
                <a:spcPct val="110000"/>
              </a:lnSpc>
              <a:spcBef>
                <a:spcPts val="0"/>
              </a:spcBef>
              <a:tabLst>
                <a:tab pos="180975" algn="l"/>
              </a:tabLst>
              <a:defRPr/>
            </a:pPr>
            <a:r>
              <a:rPr lang="cs-CZ" sz="2100" b="1" cap="all" dirty="0">
                <a:latin typeface="Calibri" pitchFamily="34" charset="0"/>
              </a:rPr>
              <a:t>ČESKÁ TELEVIZE, VŠECHNA VIDEA </a:t>
            </a:r>
          </a:p>
          <a:p>
            <a:pPr marL="1588" indent="-1588" algn="ctr" defTabSz="258763">
              <a:lnSpc>
                <a:spcPct val="110000"/>
              </a:lnSpc>
              <a:spcBef>
                <a:spcPts val="0"/>
              </a:spcBef>
              <a:tabLst>
                <a:tab pos="180975" algn="l"/>
              </a:tabLst>
              <a:defRPr/>
            </a:pPr>
            <a:r>
              <a:rPr lang="cs-CZ" sz="1600" b="1" cap="all" dirty="0">
                <a:latin typeface="Calibri" pitchFamily="34" charset="0"/>
              </a:rPr>
              <a:t>(celkový ODSLEDOVANÝ ČAS v tisících hodin ZA DEN)</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 v tisících hodin za den</a:t>
            </a:r>
            <a:endParaRPr lang="cs-CZ" sz="1300" dirty="0">
              <a:latin typeface="Calibri" pitchFamily="34" charset="0"/>
            </a:endParaRPr>
          </a:p>
        </p:txBody>
      </p:sp>
      <p:graphicFrame>
        <p:nvGraphicFramePr>
          <p:cNvPr id="22" name="Objekt 3">
            <a:extLst>
              <a:ext uri="{FF2B5EF4-FFF2-40B4-BE49-F238E27FC236}">
                <a16:creationId xmlns:a16="http://schemas.microsoft.com/office/drawing/2014/main" id="{C47109EA-5E74-4C86-A8A4-446E316D6B3F}"/>
              </a:ext>
            </a:extLst>
          </p:cNvPr>
          <p:cNvGraphicFramePr>
            <a:graphicFrameLocks/>
          </p:cNvGraphicFramePr>
          <p:nvPr>
            <p:extLst>
              <p:ext uri="{D42A27DB-BD31-4B8C-83A1-F6EECF244321}">
                <p14:modId xmlns:p14="http://schemas.microsoft.com/office/powerpoint/2010/main" val="1816165349"/>
              </p:ext>
            </p:extLst>
          </p:nvPr>
        </p:nvGraphicFramePr>
        <p:xfrm>
          <a:off x="360364" y="1910778"/>
          <a:ext cx="8423275" cy="4498988"/>
        </p:xfrm>
        <a:graphic>
          <a:graphicData uri="http://schemas.openxmlformats.org/drawingml/2006/chart">
            <c:chart xmlns:c="http://schemas.openxmlformats.org/drawingml/2006/chart" xmlns:r="http://schemas.openxmlformats.org/officeDocument/2006/relationships" r:id="rId4"/>
          </a:graphicData>
        </a:graphic>
      </p:graphicFrame>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a:extLst>
              <a:ext uri="{FF2B5EF4-FFF2-40B4-BE49-F238E27FC236}">
                <a16:creationId xmlns:a16="http://schemas.microsoft.com/office/drawing/2014/main" id="{6CE314B8-8DE6-4613-9805-FA71E5C5C03C}"/>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0" name="Rectangle 13">
            <a:extLst>
              <a:ext uri="{FF2B5EF4-FFF2-40B4-BE49-F238E27FC236}">
                <a16:creationId xmlns:a16="http://schemas.microsoft.com/office/drawing/2014/main" id="{CA8BF9AA-7DEB-4DF1-890E-018E0F1CE949}"/>
              </a:ext>
            </a:extLst>
          </p:cNvPr>
          <p:cNvSpPr/>
          <p:nvPr/>
        </p:nvSpPr>
        <p:spPr>
          <a:xfrm>
            <a:off x="2555776" y="6450015"/>
            <a:ext cx="6264696" cy="431329"/>
          </a:xfrm>
          <a:prstGeom prst="rect">
            <a:avLst/>
          </a:prstGeom>
          <a:noFill/>
          <a:ln w="25400" cap="flat" cmpd="sng" algn="ctr">
            <a:noFill/>
            <a:prstDash val="solid"/>
          </a:ln>
          <a:effectLst/>
        </p:spPr>
        <p:txBody>
          <a:bodyPr anchor="ct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spcAft>
                <a:spcPts val="600"/>
              </a:spcAft>
            </a:pPr>
            <a:r>
              <a:rPr lang="cs-CZ" sz="900" dirty="0">
                <a:solidFill>
                  <a:prstClr val="black"/>
                </a:solidFill>
                <a:latin typeface="+mn-lt"/>
              </a:rPr>
              <a:t>* Videoobsahem ČT rozumíme jakékoli video umístěné na webu ČT, v mobilní aplikaci ČT nebo v nabídce HbbTV, ať už se jedná o pořad České televize nebo jiné, typicky krátké zpravodajské video, sportovní sestřih či doplňkové video pro děti. </a:t>
            </a:r>
          </a:p>
        </p:txBody>
      </p:sp>
    </p:spTree>
    <p:extLst>
      <p:ext uri="{BB962C8B-B14F-4D97-AF65-F5344CB8AC3E}">
        <p14:creationId xmlns:p14="http://schemas.microsoft.com/office/powerpoint/2010/main" val="709756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131</a:t>
            </a:fld>
            <a:endParaRPr lang="cs-CZ" sz="1100" dirty="0">
              <a:solidFill>
                <a:srgbClr val="1A1F52"/>
              </a:solidFill>
              <a:latin typeface="+mj-lt"/>
              <a:cs typeface="Arial" charset="0"/>
            </a:endParaRPr>
          </a:p>
        </p:txBody>
      </p:sp>
      <p:sp>
        <p:nvSpPr>
          <p:cNvPr id="13" name="AutoShape 2">
            <a:extLst>
              <a:ext uri="{FF2B5EF4-FFF2-40B4-BE49-F238E27FC236}">
                <a16:creationId xmlns:a16="http://schemas.microsoft.com/office/drawing/2014/main" id="{80D42DB4-A91E-4A33-95E7-0BE78E2FB42F}"/>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solidFill>
                  <a:prstClr val="black"/>
                </a:solidFill>
                <a:latin typeface="Calibri" pitchFamily="34" charset="0"/>
              </a:rPr>
              <a:t>2023: </a:t>
            </a:r>
            <a:r>
              <a:rPr lang="cs-CZ" sz="2100" b="1" cap="all" dirty="0">
                <a:latin typeface="Calibri" pitchFamily="34" charset="0"/>
              </a:rPr>
              <a:t>VIDEOOBSAH – OBJEM odsledovaného ČASU (TTS</a:t>
            </a:r>
            <a:r>
              <a:rPr lang="cs-CZ" sz="2400" b="1" cap="all" dirty="0">
                <a:latin typeface="Calibri" pitchFamily="34" charset="0"/>
              </a:rPr>
              <a:t>)</a:t>
            </a:r>
          </a:p>
          <a:p>
            <a:pPr marL="1588" indent="-1588" algn="ctr" defTabSz="271463">
              <a:spcBef>
                <a:spcPts val="200"/>
              </a:spcBef>
              <a:spcAft>
                <a:spcPct val="20000"/>
              </a:spcAft>
              <a:tabLst>
                <a:tab pos="631825" algn="l"/>
              </a:tabLst>
              <a:defRPr/>
            </a:pPr>
            <a:r>
              <a:rPr lang="cs-CZ" sz="1200" b="1" dirty="0">
                <a:solidFill>
                  <a:prstClr val="black"/>
                </a:solidFill>
                <a:latin typeface="Calibri" pitchFamily="34" charset="0"/>
              </a:rPr>
              <a:t>Zdroj: ATO – Nielsen, PEM-D, v milionech hodin</a:t>
            </a:r>
            <a:endParaRPr lang="cs-CZ" sz="1200" dirty="0">
              <a:latin typeface="Calibri" pitchFamily="34" charset="0"/>
            </a:endParaRPr>
          </a:p>
        </p:txBody>
      </p:sp>
      <p:sp>
        <p:nvSpPr>
          <p:cNvPr id="11"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4"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6" name="Zástupný symbol pro datum 7">
            <a:extLst>
              <a:ext uri="{FF2B5EF4-FFF2-40B4-BE49-F238E27FC236}">
                <a16:creationId xmlns:a16="http://schemas.microsoft.com/office/drawing/2014/main" id="{5E559501-B411-473A-8629-3E2FA697FD86}"/>
              </a:ext>
            </a:extLst>
          </p:cNvPr>
          <p:cNvSpPr txBox="1">
            <a:spLocks/>
          </p:cNvSpPr>
          <p:nvPr/>
        </p:nvSpPr>
        <p:spPr bwMode="auto">
          <a:xfrm>
            <a:off x="360362" y="6001441"/>
            <a:ext cx="8460110" cy="379889"/>
          </a:xfrm>
          <a:prstGeom prst="rect">
            <a:avLst/>
          </a:prstGeom>
          <a:noFill/>
          <a:ln w="9525">
            <a:noFill/>
            <a:miter lim="800000"/>
            <a:headEnd/>
            <a:tailEnd/>
          </a:ln>
        </p:spPr>
        <p:txBody>
          <a:bodyPr l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000" dirty="0">
                <a:latin typeface="+mj-lt"/>
                <a:cs typeface="Arial" charset="0"/>
              </a:rPr>
              <a:t>Poznámka: Při interpretaci hodnot je třeba vzít v úvahu, že Nova TV a FTV Prima měří jen část svého videoobsahu a TV Barrandov a Stanice O měří pouze prohlížeče, nikoliv mobilní a tabletové aplikace či HbbTV.</a:t>
            </a:r>
          </a:p>
        </p:txBody>
      </p:sp>
      <p:sp>
        <p:nvSpPr>
          <p:cNvPr id="3" name="TextovéPole 2"/>
          <p:cNvSpPr txBox="1"/>
          <p:nvPr/>
        </p:nvSpPr>
        <p:spPr>
          <a:xfrm>
            <a:off x="2819823" y="1435794"/>
            <a:ext cx="3504357" cy="307777"/>
          </a:xfrm>
          <a:prstGeom prst="rect">
            <a:avLst/>
          </a:prstGeom>
          <a:solidFill>
            <a:schemeClr val="bg1"/>
          </a:solidFill>
        </p:spPr>
        <p:txBody>
          <a:bodyPr wrap="none" rtlCol="0">
            <a:spAutoFit/>
          </a:bodyPr>
          <a:lstStyle/>
          <a:p>
            <a:r>
              <a:rPr lang="cs-CZ" sz="1400" b="1" dirty="0">
                <a:latin typeface="+mj-lt"/>
              </a:rPr>
              <a:t>VŠECHNA VIDEA BEZ REKLAMNÍHO VYSÍLÁNÍ</a:t>
            </a:r>
          </a:p>
        </p:txBody>
      </p:sp>
      <p:sp>
        <p:nvSpPr>
          <p:cNvPr id="22" name="TextovéPole 21"/>
          <p:cNvSpPr txBox="1"/>
          <p:nvPr/>
        </p:nvSpPr>
        <p:spPr>
          <a:xfrm>
            <a:off x="2659392" y="3219316"/>
            <a:ext cx="3810146" cy="307777"/>
          </a:xfrm>
          <a:prstGeom prst="rect">
            <a:avLst/>
          </a:prstGeom>
          <a:solidFill>
            <a:schemeClr val="bg1"/>
          </a:solidFill>
        </p:spPr>
        <p:txBody>
          <a:bodyPr wrap="none" rtlCol="0">
            <a:spAutoFit/>
          </a:bodyPr>
          <a:lstStyle/>
          <a:p>
            <a:r>
              <a:rPr lang="cs-CZ" sz="1400" b="1" dirty="0">
                <a:latin typeface="+mj-lt"/>
              </a:rPr>
              <a:t>VŠECHNA VIDEA VČETNĚ REKLAMNÍHO VYSÍLÁNÍ</a:t>
            </a:r>
          </a:p>
        </p:txBody>
      </p:sp>
      <p:graphicFrame>
        <p:nvGraphicFramePr>
          <p:cNvPr id="18" name="Graf 17">
            <a:extLst>
              <a:ext uri="{FF2B5EF4-FFF2-40B4-BE49-F238E27FC236}">
                <a16:creationId xmlns:a16="http://schemas.microsoft.com/office/drawing/2014/main" id="{91E8EBD1-D256-44DB-9F6E-DC864D5EEA1B}"/>
              </a:ext>
            </a:extLst>
          </p:cNvPr>
          <p:cNvGraphicFramePr>
            <a:graphicFrameLocks/>
          </p:cNvGraphicFramePr>
          <p:nvPr>
            <p:extLst>
              <p:ext uri="{D42A27DB-BD31-4B8C-83A1-F6EECF244321}">
                <p14:modId xmlns:p14="http://schemas.microsoft.com/office/powerpoint/2010/main" val="2049034563"/>
              </p:ext>
            </p:extLst>
          </p:nvPr>
        </p:nvGraphicFramePr>
        <p:xfrm>
          <a:off x="22671" y="1816455"/>
          <a:ext cx="9002803" cy="1379317"/>
        </p:xfrm>
        <a:graphic>
          <a:graphicData uri="http://schemas.openxmlformats.org/drawingml/2006/chart">
            <c:chart xmlns:c="http://schemas.openxmlformats.org/drawingml/2006/chart" xmlns:r="http://schemas.openxmlformats.org/officeDocument/2006/relationships" r:id="rId4"/>
          </a:graphicData>
        </a:graphic>
      </p:graphicFrame>
      <p:grpSp>
        <p:nvGrpSpPr>
          <p:cNvPr id="30" name="Skupina 29">
            <a:extLst>
              <a:ext uri="{FF2B5EF4-FFF2-40B4-BE49-F238E27FC236}">
                <a16:creationId xmlns:a16="http://schemas.microsoft.com/office/drawing/2014/main" id="{67BA97E9-2B91-094C-8DA1-F1C782EA2CB3}"/>
              </a:ext>
            </a:extLst>
          </p:cNvPr>
          <p:cNvGrpSpPr/>
          <p:nvPr/>
        </p:nvGrpSpPr>
        <p:grpSpPr>
          <a:xfrm>
            <a:off x="-85755" y="3568317"/>
            <a:ext cx="9060787" cy="2452971"/>
            <a:chOff x="-85755" y="3568317"/>
            <a:chExt cx="9060787" cy="2452971"/>
          </a:xfrm>
        </p:grpSpPr>
        <p:graphicFrame>
          <p:nvGraphicFramePr>
            <p:cNvPr id="19" name="Graf 18">
              <a:extLst>
                <a:ext uri="{FF2B5EF4-FFF2-40B4-BE49-F238E27FC236}">
                  <a16:creationId xmlns:a16="http://schemas.microsoft.com/office/drawing/2014/main" id="{1F77A85A-44AF-9A14-AEDD-167466C16B24}"/>
                </a:ext>
              </a:extLst>
            </p:cNvPr>
            <p:cNvGraphicFramePr>
              <a:graphicFrameLocks/>
            </p:cNvGraphicFramePr>
            <p:nvPr>
              <p:extLst>
                <p:ext uri="{D42A27DB-BD31-4B8C-83A1-F6EECF244321}">
                  <p14:modId xmlns:p14="http://schemas.microsoft.com/office/powerpoint/2010/main" val="3812596913"/>
                </p:ext>
              </p:extLst>
            </p:nvPr>
          </p:nvGraphicFramePr>
          <p:xfrm>
            <a:off x="-85755" y="3568317"/>
            <a:ext cx="9053121" cy="5040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af 22">
              <a:extLst>
                <a:ext uri="{FF2B5EF4-FFF2-40B4-BE49-F238E27FC236}">
                  <a16:creationId xmlns:a16="http://schemas.microsoft.com/office/drawing/2014/main" id="{55FB3A94-281E-9B96-CAEB-5A826ADC8503}"/>
                </a:ext>
              </a:extLst>
            </p:cNvPr>
            <p:cNvGraphicFramePr>
              <a:graphicFrameLocks/>
            </p:cNvGraphicFramePr>
            <p:nvPr>
              <p:extLst>
                <p:ext uri="{D42A27DB-BD31-4B8C-83A1-F6EECF244321}">
                  <p14:modId xmlns:p14="http://schemas.microsoft.com/office/powerpoint/2010/main" val="3555451402"/>
                </p:ext>
              </p:extLst>
            </p:nvPr>
          </p:nvGraphicFramePr>
          <p:xfrm>
            <a:off x="-85755" y="4070928"/>
            <a:ext cx="9053121" cy="5040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af 23">
              <a:extLst>
                <a:ext uri="{FF2B5EF4-FFF2-40B4-BE49-F238E27FC236}">
                  <a16:creationId xmlns:a16="http://schemas.microsoft.com/office/drawing/2014/main" id="{A1095406-6195-E150-6AEA-979DAD05E213}"/>
                </a:ext>
              </a:extLst>
            </p:cNvPr>
            <p:cNvGraphicFramePr>
              <a:graphicFrameLocks/>
            </p:cNvGraphicFramePr>
            <p:nvPr>
              <p:extLst>
                <p:ext uri="{D42A27DB-BD31-4B8C-83A1-F6EECF244321}">
                  <p14:modId xmlns:p14="http://schemas.microsoft.com/office/powerpoint/2010/main" val="1641721582"/>
                </p:ext>
              </p:extLst>
            </p:nvPr>
          </p:nvGraphicFramePr>
          <p:xfrm>
            <a:off x="-85755" y="4570224"/>
            <a:ext cx="9053121" cy="50405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af 26">
              <a:extLst>
                <a:ext uri="{FF2B5EF4-FFF2-40B4-BE49-F238E27FC236}">
                  <a16:creationId xmlns:a16="http://schemas.microsoft.com/office/drawing/2014/main" id="{C1DB6394-A0DF-429C-F072-80AFCE408D2B}"/>
                </a:ext>
              </a:extLst>
            </p:cNvPr>
            <p:cNvGraphicFramePr>
              <a:graphicFrameLocks/>
            </p:cNvGraphicFramePr>
            <p:nvPr>
              <p:extLst>
                <p:ext uri="{D42A27DB-BD31-4B8C-83A1-F6EECF244321}">
                  <p14:modId xmlns:p14="http://schemas.microsoft.com/office/powerpoint/2010/main" val="1435477037"/>
                </p:ext>
              </p:extLst>
            </p:nvPr>
          </p:nvGraphicFramePr>
          <p:xfrm>
            <a:off x="-85755" y="5037788"/>
            <a:ext cx="9053121" cy="50405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Graf 28">
              <a:extLst>
                <a:ext uri="{FF2B5EF4-FFF2-40B4-BE49-F238E27FC236}">
                  <a16:creationId xmlns:a16="http://schemas.microsoft.com/office/drawing/2014/main" id="{10AC1308-5A70-16D7-DF81-46C4D481D8E5}"/>
                </a:ext>
              </a:extLst>
            </p:cNvPr>
            <p:cNvGraphicFramePr>
              <a:graphicFrameLocks/>
            </p:cNvGraphicFramePr>
            <p:nvPr>
              <p:extLst>
                <p:ext uri="{D42A27DB-BD31-4B8C-83A1-F6EECF244321}">
                  <p14:modId xmlns:p14="http://schemas.microsoft.com/office/powerpoint/2010/main" val="2609271471"/>
                </p:ext>
              </p:extLst>
            </p:nvPr>
          </p:nvGraphicFramePr>
          <p:xfrm>
            <a:off x="-78089" y="5517231"/>
            <a:ext cx="9053121" cy="504057"/>
          </p:xfrm>
          <a:graphic>
            <a:graphicData uri="http://schemas.openxmlformats.org/drawingml/2006/chart">
              <c:chart xmlns:c="http://schemas.openxmlformats.org/drawingml/2006/chart" xmlns:r="http://schemas.openxmlformats.org/officeDocument/2006/relationships" r:id="rId9"/>
            </a:graphicData>
          </a:graphic>
        </p:graphicFrame>
      </p:grpSp>
    </p:spTree>
    <p:extLst>
      <p:ext uri="{BB962C8B-B14F-4D97-AF65-F5344CB8AC3E}">
        <p14:creationId xmlns:p14="http://schemas.microsoft.com/office/powerpoint/2010/main" val="20870515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132</a:t>
            </a:fld>
            <a:endParaRPr lang="cs-CZ" sz="1100" dirty="0">
              <a:solidFill>
                <a:srgbClr val="1A1F52"/>
              </a:solidFill>
              <a:latin typeface="+mj-lt"/>
              <a:cs typeface="Arial" charset="0"/>
            </a:endParaRPr>
          </a:p>
        </p:txBody>
      </p:sp>
      <p:sp>
        <p:nvSpPr>
          <p:cNvPr id="13" name="AutoShape 2">
            <a:extLst>
              <a:ext uri="{FF2B5EF4-FFF2-40B4-BE49-F238E27FC236}">
                <a16:creationId xmlns:a16="http://schemas.microsoft.com/office/drawing/2014/main" id="{80D42DB4-A91E-4A33-95E7-0BE78E2FB42F}"/>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ts val="0"/>
              </a:spcBef>
              <a:tabLst>
                <a:tab pos="180975" algn="l"/>
              </a:tabLst>
              <a:defRPr/>
            </a:pPr>
            <a:r>
              <a:rPr lang="cs-CZ" sz="2100" b="1" cap="all" dirty="0">
                <a:latin typeface="Calibri" pitchFamily="34" charset="0"/>
              </a:rPr>
              <a:t>VIDEOOBSAH ČT – PODÍL ODSLEDOVANÉHO ČASU DLE PLATFOREM,               TYPU ZAŘÍZENÍ a TYPU VYSÍLÁNÍ</a:t>
            </a:r>
            <a:endParaRPr lang="cs-CZ" sz="2100" b="1" cap="all" dirty="0">
              <a:latin typeface="+mj-lt"/>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2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2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cxnSp>
        <p:nvCxnSpPr>
          <p:cNvPr id="24" name="Přímá spojnice 23">
            <a:extLst>
              <a:ext uri="{FF2B5EF4-FFF2-40B4-BE49-F238E27FC236}">
                <a16:creationId xmlns:a16="http://schemas.microsoft.com/office/drawing/2014/main" id="{51027243-0FED-4B0D-ACC3-A7E7918A8A7E}"/>
              </a:ext>
            </a:extLst>
          </p:cNvPr>
          <p:cNvCxnSpPr>
            <a:cxnSpLocks/>
          </p:cNvCxnSpPr>
          <p:nvPr/>
        </p:nvCxnSpPr>
        <p:spPr>
          <a:xfrm>
            <a:off x="212916" y="3179356"/>
            <a:ext cx="857326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119C34F6-9032-4E1F-85FD-905F5E5AFBB0}"/>
              </a:ext>
            </a:extLst>
          </p:cNvPr>
          <p:cNvCxnSpPr>
            <a:cxnSpLocks/>
          </p:cNvCxnSpPr>
          <p:nvPr/>
        </p:nvCxnSpPr>
        <p:spPr>
          <a:xfrm>
            <a:off x="212916" y="5049324"/>
            <a:ext cx="857326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6F7EE212-FB2D-4588-86D1-F605A1C4EB3F}"/>
              </a:ext>
            </a:extLst>
          </p:cNvPr>
          <p:cNvSpPr txBox="1"/>
          <p:nvPr/>
        </p:nvSpPr>
        <p:spPr>
          <a:xfrm>
            <a:off x="212031" y="3811121"/>
            <a:ext cx="1440000" cy="540000"/>
          </a:xfrm>
          <a:prstGeom prst="rect">
            <a:avLst/>
          </a:prstGeom>
          <a:solidFill>
            <a:schemeClr val="bg1">
              <a:lumMod val="75000"/>
            </a:schemeClr>
          </a:solidFill>
          <a:ln>
            <a:solidFill>
              <a:schemeClr val="tx1"/>
            </a:solidFill>
          </a:ln>
        </p:spPr>
        <p:txBody>
          <a:bodyPr vert="horz" wrap="square" rtlCol="0" anchor="ctr">
            <a:noAutofit/>
          </a:bodyPr>
          <a:lstStyle/>
          <a:p>
            <a:pPr algn="ctr"/>
            <a:r>
              <a:rPr lang="cs-CZ" sz="1400" b="1" dirty="0">
                <a:latin typeface="+mj-lt"/>
              </a:rPr>
              <a:t>typ zařízení   </a:t>
            </a:r>
          </a:p>
        </p:txBody>
      </p:sp>
      <p:sp>
        <p:nvSpPr>
          <p:cNvPr id="16" name="TextovéPole 15">
            <a:extLst>
              <a:ext uri="{FF2B5EF4-FFF2-40B4-BE49-F238E27FC236}">
                <a16:creationId xmlns:a16="http://schemas.microsoft.com/office/drawing/2014/main" id="{B02FD6CF-C2E7-4F4A-B1E5-2D9EB1C89378}"/>
              </a:ext>
            </a:extLst>
          </p:cNvPr>
          <p:cNvSpPr txBox="1"/>
          <p:nvPr/>
        </p:nvSpPr>
        <p:spPr>
          <a:xfrm>
            <a:off x="220743" y="5301208"/>
            <a:ext cx="1440000" cy="540000"/>
          </a:xfrm>
          <a:prstGeom prst="rect">
            <a:avLst/>
          </a:prstGeom>
          <a:solidFill>
            <a:schemeClr val="bg1">
              <a:lumMod val="75000"/>
            </a:schemeClr>
          </a:solidFill>
          <a:ln>
            <a:solidFill>
              <a:schemeClr val="tx1"/>
            </a:solidFill>
          </a:ln>
        </p:spPr>
        <p:txBody>
          <a:bodyPr vert="horz" wrap="square" rtlCol="0" anchor="ctr">
            <a:spAutoFit/>
          </a:bodyPr>
          <a:lstStyle/>
          <a:p>
            <a:pPr algn="ctr"/>
            <a:r>
              <a:rPr lang="cs-CZ" sz="1400" b="1" dirty="0">
                <a:latin typeface="+mj-lt"/>
              </a:rPr>
              <a:t>živé/archivní        vysílání</a:t>
            </a:r>
          </a:p>
        </p:txBody>
      </p:sp>
      <p:sp>
        <p:nvSpPr>
          <p:cNvPr id="19" name="TextovéPole 18">
            <a:extLst>
              <a:ext uri="{FF2B5EF4-FFF2-40B4-BE49-F238E27FC236}">
                <a16:creationId xmlns:a16="http://schemas.microsoft.com/office/drawing/2014/main" id="{243C0353-4E00-43B1-BF74-4AD203E1EF03}"/>
              </a:ext>
            </a:extLst>
          </p:cNvPr>
          <p:cNvSpPr txBox="1"/>
          <p:nvPr/>
        </p:nvSpPr>
        <p:spPr>
          <a:xfrm>
            <a:off x="212031" y="2204864"/>
            <a:ext cx="1440000" cy="540000"/>
          </a:xfrm>
          <a:prstGeom prst="rect">
            <a:avLst/>
          </a:prstGeom>
          <a:solidFill>
            <a:schemeClr val="bg1">
              <a:lumMod val="75000"/>
            </a:schemeClr>
          </a:solidFill>
          <a:ln>
            <a:solidFill>
              <a:schemeClr val="tx1"/>
            </a:solidFill>
          </a:ln>
        </p:spPr>
        <p:txBody>
          <a:bodyPr vert="horz" wrap="square" rtlCol="0" anchor="ctr">
            <a:noAutofit/>
          </a:bodyPr>
          <a:lstStyle/>
          <a:p>
            <a:pPr algn="ctr"/>
            <a:r>
              <a:rPr lang="cs-CZ" sz="1400" b="1" dirty="0">
                <a:latin typeface="+mj-lt"/>
              </a:rPr>
              <a:t>platforma</a:t>
            </a:r>
          </a:p>
        </p:txBody>
      </p:sp>
      <p:sp>
        <p:nvSpPr>
          <p:cNvPr id="17" name="Zástupný symbol pro datum 7">
            <a:extLst>
              <a:ext uri="{FF2B5EF4-FFF2-40B4-BE49-F238E27FC236}">
                <a16:creationId xmlns:a16="http://schemas.microsoft.com/office/drawing/2014/main" id="{3EEC33C4-D73D-44EC-97BE-F61CBAEB0929}"/>
              </a:ext>
            </a:extLst>
          </p:cNvPr>
          <p:cNvSpPr txBox="1">
            <a:spLocks/>
          </p:cNvSpPr>
          <p:nvPr/>
        </p:nvSpPr>
        <p:spPr bwMode="auto">
          <a:xfrm>
            <a:off x="6084170" y="6427132"/>
            <a:ext cx="274906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r>
              <a:rPr lang="cs-CZ" sz="1000" dirty="0"/>
              <a:t>Poznámka: Data jsou zjišťována od roku 2018.</a:t>
            </a:r>
          </a:p>
        </p:txBody>
      </p:sp>
      <p:graphicFrame>
        <p:nvGraphicFramePr>
          <p:cNvPr id="3" name="Graf 2">
            <a:extLst>
              <a:ext uri="{FF2B5EF4-FFF2-40B4-BE49-F238E27FC236}">
                <a16:creationId xmlns:a16="http://schemas.microsoft.com/office/drawing/2014/main" id="{626616C8-DB7B-E3B9-F774-E67310908C7F}"/>
              </a:ext>
            </a:extLst>
          </p:cNvPr>
          <p:cNvGraphicFramePr>
            <a:graphicFrameLocks/>
          </p:cNvGraphicFramePr>
          <p:nvPr>
            <p:extLst>
              <p:ext uri="{D42A27DB-BD31-4B8C-83A1-F6EECF244321}">
                <p14:modId xmlns:p14="http://schemas.microsoft.com/office/powerpoint/2010/main" val="1955529207"/>
              </p:ext>
            </p:extLst>
          </p:nvPr>
        </p:nvGraphicFramePr>
        <p:xfrm>
          <a:off x="1691679" y="1712259"/>
          <a:ext cx="7200801" cy="47064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270818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133</a:t>
            </a:fld>
            <a:endParaRPr lang="cs-CZ" sz="1100" dirty="0">
              <a:solidFill>
                <a:srgbClr val="1A1F52"/>
              </a:solidFill>
              <a:latin typeface="+mj-lt"/>
              <a:cs typeface="Arial" charset="0"/>
            </a:endParaRPr>
          </a:p>
        </p:txBody>
      </p:sp>
      <p:sp>
        <p:nvSpPr>
          <p:cNvPr id="10" name="Rectangle 13">
            <a:extLst>
              <a:ext uri="{FF2B5EF4-FFF2-40B4-BE49-F238E27FC236}">
                <a16:creationId xmlns:a16="http://schemas.microsoft.com/office/drawing/2014/main" id="{30EC118E-059E-4D20-A865-8B17189DD918}"/>
              </a:ext>
            </a:extLst>
          </p:cNvPr>
          <p:cNvSpPr/>
          <p:nvPr/>
        </p:nvSpPr>
        <p:spPr>
          <a:xfrm>
            <a:off x="2555776" y="6450015"/>
            <a:ext cx="6264696" cy="431329"/>
          </a:xfrm>
          <a:prstGeom prst="rect">
            <a:avLst/>
          </a:prstGeom>
          <a:noFill/>
          <a:ln w="25400" cap="flat" cmpd="sng" algn="ctr">
            <a:noFill/>
            <a:prstDash val="solid"/>
          </a:ln>
          <a:effectLst/>
        </p:spPr>
        <p:txBody>
          <a:bodyPr anchor="ct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spcAft>
                <a:spcPts val="600"/>
              </a:spcAft>
            </a:pPr>
            <a:r>
              <a:rPr lang="cs-CZ" sz="900" dirty="0">
                <a:solidFill>
                  <a:prstClr val="black"/>
                </a:solidFill>
                <a:latin typeface="+mn-lt"/>
              </a:rPr>
              <a:t>* Videoobsahem ČT rozumíme jakékoli video umístěné na webu ČT, v mobilní aplikaci ČT nebo v nabídce HbbTV, ať už se jedná o pořad České televize nebo jiné, typicky krátké zpravodajské video, sportovní sestřih či doplňkové video pro děti. </a:t>
            </a: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4" name="Zástupný symbol pro datum 7">
            <a:extLst>
              <a:ext uri="{FF2B5EF4-FFF2-40B4-BE49-F238E27FC236}">
                <a16:creationId xmlns:a16="http://schemas.microsoft.com/office/drawing/2014/main" id="{7A1B28AD-DC91-457C-B416-F568C0BE74DC}"/>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1" name="Obdélník 10">
            <a:extLst>
              <a:ext uri="{FF2B5EF4-FFF2-40B4-BE49-F238E27FC236}">
                <a16:creationId xmlns:a16="http://schemas.microsoft.com/office/drawing/2014/main" id="{2CEF3E57-7F9C-463B-B34D-B4E458C0AFC7}"/>
              </a:ext>
            </a:extLst>
          </p:cNvPr>
          <p:cNvSpPr/>
          <p:nvPr/>
        </p:nvSpPr>
        <p:spPr>
          <a:xfrm>
            <a:off x="251523" y="972000"/>
            <a:ext cx="8532119" cy="5401479"/>
          </a:xfrm>
          <a:prstGeom prst="rect">
            <a:avLst/>
          </a:prstGeom>
          <a:noFill/>
        </p:spPr>
        <p:txBody>
          <a:bodyPr wrap="square">
            <a:spAutoFit/>
          </a:bodyPr>
          <a:lstStyle/>
          <a:p>
            <a:pPr marL="285737" indent="-285737">
              <a:spcAft>
                <a:spcPts val="600"/>
              </a:spcAft>
              <a:buFont typeface="Arial" panose="020B0604020202020204" pitchFamily="34" charset="0"/>
              <a:buChar char="•"/>
              <a:defRPr/>
            </a:pPr>
            <a:r>
              <a:rPr lang="cs-CZ" sz="1600" b="1" dirty="0">
                <a:latin typeface="+mj-lt"/>
              </a:rPr>
              <a:t>V roce 2023 diváci na webech České televize odsledovali každý den v průměru 318 tisíc hodin videoobsahu*, což znamená meziroční nárůst o 25 %</a:t>
            </a:r>
            <a:r>
              <a:rPr lang="cs-CZ" sz="1600" dirty="0">
                <a:latin typeface="+mj-lt"/>
              </a:rPr>
              <a:t>.</a:t>
            </a:r>
            <a:r>
              <a:rPr lang="cs-CZ" sz="1600" b="1" dirty="0">
                <a:latin typeface="+mj-lt"/>
              </a:rPr>
              <a:t> </a:t>
            </a:r>
            <a:r>
              <a:rPr lang="cs-CZ" sz="1600" dirty="0">
                <a:latin typeface="+mj-lt"/>
              </a:rPr>
              <a:t>Z celkového času připadlo 79 tisíc hodin denně na sledování živého vysílání a 239 tisíc hodin na videoobsah z archivu. Výrazně nejvíce odsledovaných hodin (živě nebo z archivu) jsme zaznamenali v lednu a v únoru (389 tisíc, resp. 385 tisíc hodin) v souvislosti s prezidentskými volbami a novými pořady zařazenými do archivu České televize na začátku roku. </a:t>
            </a:r>
          </a:p>
          <a:p>
            <a:pPr marL="285737" indent="-285737">
              <a:spcAft>
                <a:spcPts val="600"/>
              </a:spcAft>
              <a:buFont typeface="Arial" panose="020B0604020202020204" pitchFamily="34" charset="0"/>
              <a:buChar char="•"/>
              <a:defRPr/>
            </a:pPr>
            <a:r>
              <a:rPr lang="cs-CZ" sz="1600" b="1" dirty="0">
                <a:latin typeface="+mj-lt"/>
              </a:rPr>
              <a:t>Za celý rok 2023 diváci České televize odsledovali 116 milionů hodin pořadů.</a:t>
            </a:r>
            <a:r>
              <a:rPr lang="cs-CZ" sz="1600" dirty="0">
                <a:latin typeface="+mj-lt"/>
              </a:rPr>
              <a:t> </a:t>
            </a:r>
            <a:r>
              <a:rPr lang="cs-CZ" sz="1600" b="1" dirty="0">
                <a:latin typeface="+mj-lt"/>
              </a:rPr>
              <a:t>Česká televize se tak výraznou měrou podílela na celkovém měřeném videoobsahu, a to z více než 60 %. </a:t>
            </a:r>
            <a:r>
              <a:rPr lang="cs-CZ" sz="1600" dirty="0">
                <a:latin typeface="+mj-lt"/>
              </a:rPr>
              <a:t>S odstupem následovala TV Prima (55 mil. hodin), TV Nova (17 mil.) a stanice O (0,3 mil.).</a:t>
            </a:r>
          </a:p>
          <a:p>
            <a:pPr marL="285737" indent="-285737">
              <a:spcAft>
                <a:spcPts val="600"/>
              </a:spcAft>
              <a:buFont typeface="Arial" panose="020B0604020202020204" pitchFamily="34" charset="0"/>
              <a:buChar char="•"/>
              <a:defRPr/>
            </a:pPr>
            <a:r>
              <a:rPr lang="cs-CZ" sz="1600" b="1" dirty="0">
                <a:latin typeface="+mj-lt"/>
              </a:rPr>
              <a:t>Diváci sledovali videoobsah ČT především prostřednictvím prohlížečů, přes které bylo přehráno 55 % celkového objemu</a:t>
            </a:r>
            <a:r>
              <a:rPr lang="cs-CZ" sz="1600" dirty="0">
                <a:latin typeface="+mj-lt"/>
              </a:rPr>
              <a:t>.</a:t>
            </a:r>
            <a:r>
              <a:rPr lang="cs-CZ" sz="1600" b="1" dirty="0">
                <a:latin typeface="+mj-lt"/>
              </a:rPr>
              <a:t> </a:t>
            </a:r>
            <a:r>
              <a:rPr lang="cs-CZ" sz="1600" dirty="0">
                <a:latin typeface="+mj-lt"/>
              </a:rPr>
              <a:t>Meziročně však tato forma sledování oslabila o 9 p.b., a to ve prospěch HbbTV.</a:t>
            </a:r>
          </a:p>
          <a:p>
            <a:pPr marL="285737" indent="-285737">
              <a:spcAft>
                <a:spcPts val="600"/>
              </a:spcAft>
              <a:buFont typeface="Arial" panose="020B0604020202020204" pitchFamily="34" charset="0"/>
              <a:buChar char="•"/>
              <a:defRPr/>
            </a:pPr>
            <a:r>
              <a:rPr lang="cs-CZ" sz="1600" b="1" dirty="0">
                <a:latin typeface="+mj-lt"/>
              </a:rPr>
              <a:t>Přes HbbTV byla přehrána již více než třetina videoobsahu ČT</a:t>
            </a:r>
            <a:r>
              <a:rPr lang="cs-CZ" sz="1600" dirty="0">
                <a:latin typeface="+mj-lt"/>
              </a:rPr>
              <a:t> (36 %). Obliba tohoto způsobu konzumace pořadů v posledních letech konstantě roste, a to díky neustále se zvyšujícímu počtu domácností vybavených chytrým televizorem s tzv. červeným tlačítkem, které je branou do světa HbbTV. Na konci roku 2023 bylo v ČR takových domácností již 1,3 milionu.</a:t>
            </a:r>
          </a:p>
          <a:p>
            <a:pPr marL="285737" indent="-285737">
              <a:spcAft>
                <a:spcPts val="600"/>
              </a:spcAft>
              <a:buFont typeface="Arial" panose="020B0604020202020204" pitchFamily="34" charset="0"/>
              <a:buChar char="•"/>
              <a:defRPr/>
            </a:pPr>
            <a:r>
              <a:rPr lang="cs-CZ" sz="1600" dirty="0">
                <a:latin typeface="+mj-lt"/>
              </a:rPr>
              <a:t>25 % videoobsahu ČT bylo přehráváno živě, značný podíl na tom měly sportovní a zpravodajské přenosy. 75 % odsledovaného času bylo přehráno z archivu.</a:t>
            </a:r>
          </a:p>
          <a:p>
            <a:pPr marL="285737" indent="-285737">
              <a:spcAft>
                <a:spcPts val="600"/>
              </a:spcAft>
              <a:buFont typeface="Arial" panose="020B0604020202020204" pitchFamily="34" charset="0"/>
              <a:buChar char="•"/>
              <a:defRPr/>
            </a:pPr>
            <a:r>
              <a:rPr lang="cs-CZ" sz="1600" b="1" dirty="0">
                <a:latin typeface="+mj-lt"/>
              </a:rPr>
              <a:t>Od roku 2024 budou do měření videoobsahu zařazeny i aplikace nainstalované v chytrých televizích.</a:t>
            </a:r>
          </a:p>
        </p:txBody>
      </p:sp>
      <p:sp>
        <p:nvSpPr>
          <p:cNvPr id="2" name="AutoShape 2">
            <a:extLst>
              <a:ext uri="{FF2B5EF4-FFF2-40B4-BE49-F238E27FC236}">
                <a16:creationId xmlns:a16="http://schemas.microsoft.com/office/drawing/2014/main" id="{A2D30CEA-4830-D675-F1BC-D1C5A743FE56}"/>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595498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134</a:t>
            </a:fld>
            <a:endParaRPr lang="cs-CZ" sz="1100" dirty="0">
              <a:solidFill>
                <a:srgbClr val="1A1F52"/>
              </a:solidFill>
              <a:latin typeface="+mj-lt"/>
              <a:cs typeface="Arial" charset="0"/>
            </a:endParaRPr>
          </a:p>
        </p:txBody>
      </p:sp>
      <p:sp>
        <p:nvSpPr>
          <p:cNvPr id="10" name="Rectangle 13">
            <a:extLst>
              <a:ext uri="{FF2B5EF4-FFF2-40B4-BE49-F238E27FC236}">
                <a16:creationId xmlns:a16="http://schemas.microsoft.com/office/drawing/2014/main" id="{30EC118E-059E-4D20-A865-8B17189DD918}"/>
              </a:ext>
            </a:extLst>
          </p:cNvPr>
          <p:cNvSpPr/>
          <p:nvPr/>
        </p:nvSpPr>
        <p:spPr>
          <a:xfrm>
            <a:off x="360364" y="5758423"/>
            <a:ext cx="8423275" cy="836712"/>
          </a:xfrm>
          <a:prstGeom prst="rect">
            <a:avLst/>
          </a:prstGeom>
          <a:noFill/>
          <a:ln w="25400" cap="flat" cmpd="sng" algn="ctr">
            <a:noFill/>
            <a:prstDash val="solid"/>
          </a:ln>
          <a:effectLst/>
        </p:spPr>
        <p:txBody>
          <a:bodyPr anchor="ct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Aft>
                <a:spcPts val="600"/>
              </a:spcAft>
            </a:pPr>
            <a:r>
              <a:rPr lang="cs-CZ" sz="900" dirty="0">
                <a:solidFill>
                  <a:prstClr val="black"/>
                </a:solidFill>
                <a:latin typeface="+mn-lt"/>
              </a:rPr>
              <a:t>* U videoobsahu rozlišujeme tzv. views, neboli počet spuštění videa, a dále čas strávený sledováním v minutách či hodinách</a:t>
            </a:r>
          </a:p>
          <a:p>
            <a:pPr>
              <a:spcAft>
                <a:spcPts val="600"/>
              </a:spcAft>
            </a:pPr>
            <a:r>
              <a:rPr lang="cs-CZ" sz="900" dirty="0">
                <a:solidFill>
                  <a:prstClr val="black"/>
                </a:solidFill>
                <a:latin typeface="+mn-lt"/>
              </a:rPr>
              <a:t>** </a:t>
            </a:r>
            <a:r>
              <a:rPr lang="cs-CZ" sz="900" dirty="0">
                <a:latin typeface="+mn-lt"/>
              </a:rPr>
              <a:t>Videoobsahem ČT rozumíme jakékoli video umístěné na webu ČT, v mobilní aplikaci ČT nebo v nabídce HbbTV, ať už se jedná o pořad České televize nebo jiné video, typicky krátký zpravodajský příspěvek, sportovní sestřih či doplňkové video pro děti.</a:t>
            </a: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4" name="Zástupný symbol pro datum 7">
            <a:extLst>
              <a:ext uri="{FF2B5EF4-FFF2-40B4-BE49-F238E27FC236}">
                <a16:creationId xmlns:a16="http://schemas.microsoft.com/office/drawing/2014/main" id="{2D97BEC9-67A8-43E8-B026-DE33F27A0A5C}"/>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1" name="AutoShape 2">
            <a:extLst>
              <a:ext uri="{FF2B5EF4-FFF2-40B4-BE49-F238E27FC236}">
                <a16:creationId xmlns:a16="http://schemas.microsoft.com/office/drawing/2014/main" id="{80D42DB4-A91E-4A33-95E7-0BE78E2FB42F}"/>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ts val="0"/>
              </a:spcBef>
              <a:tabLst>
                <a:tab pos="180975" algn="l"/>
              </a:tabLst>
              <a:defRPr/>
            </a:pPr>
            <a:r>
              <a:rPr lang="cs-CZ" sz="2100" b="1" cap="all" dirty="0">
                <a:latin typeface="Calibri" pitchFamily="34" charset="0"/>
              </a:rPr>
              <a:t>VIDEOOBSAH ČT – počty spuštění (views*) videí České televize</a:t>
            </a:r>
            <a:endParaRPr lang="cs-CZ" sz="2100" b="1" cap="all" dirty="0">
              <a:latin typeface="+mj-lt"/>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a:t>
            </a:r>
            <a:endParaRPr lang="cs-CZ" sz="1600" dirty="0">
              <a:latin typeface="+mj-lt"/>
            </a:endParaRPr>
          </a:p>
        </p:txBody>
      </p:sp>
      <p:pic>
        <p:nvPicPr>
          <p:cNvPr id="16" name="Obrázek 6">
            <a:extLst>
              <a:ext uri="{FF2B5EF4-FFF2-40B4-BE49-F238E27FC236}">
                <a16:creationId xmlns:a16="http://schemas.microsoft.com/office/drawing/2014/main" id="{5976745F-2823-460D-9A2B-18C8B93C5062}"/>
              </a:ext>
            </a:extLst>
          </p:cNvPr>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7" name="Obdélník 16">
            <a:extLst>
              <a:ext uri="{FF2B5EF4-FFF2-40B4-BE49-F238E27FC236}">
                <a16:creationId xmlns:a16="http://schemas.microsoft.com/office/drawing/2014/main" id="{15308523-0302-4AAF-A8DB-5157410FC657}"/>
              </a:ext>
            </a:extLst>
          </p:cNvPr>
          <p:cNvSpPr/>
          <p:nvPr/>
        </p:nvSpPr>
        <p:spPr>
          <a:xfrm>
            <a:off x="429787" y="1547245"/>
            <a:ext cx="8423275" cy="4078039"/>
          </a:xfrm>
          <a:prstGeom prst="rect">
            <a:avLst/>
          </a:prstGeom>
          <a:noFill/>
        </p:spPr>
        <p:txBody>
          <a:bodyPr wrap="square">
            <a:spAutoFit/>
          </a:bodyPr>
          <a:lstStyle/>
          <a:p>
            <a:pPr>
              <a:spcAft>
                <a:spcPts val="600"/>
              </a:spcAft>
              <a:defRPr/>
            </a:pPr>
            <a:r>
              <a:rPr lang="cs-CZ" sz="1600" b="1" dirty="0">
                <a:latin typeface="+mj-lt"/>
              </a:rPr>
              <a:t>V roce 2023 jsme na internetu zaznamenali v průměru 871 tisíc spuštění videí České televize denně </a:t>
            </a:r>
            <a:r>
              <a:rPr lang="cs-CZ" sz="1600" dirty="0">
                <a:latin typeface="+mj-lt"/>
              </a:rPr>
              <a:t>(o rok dříve  to bylo 706 tisíc).</a:t>
            </a:r>
            <a:r>
              <a:rPr lang="cs-CZ" sz="1600" b="1" dirty="0">
                <a:latin typeface="+mj-lt"/>
              </a:rPr>
              <a:t> </a:t>
            </a:r>
            <a:r>
              <a:rPr lang="cs-CZ" sz="1600" dirty="0">
                <a:latin typeface="+mj-lt"/>
              </a:rPr>
              <a:t>Nejvíce spuštění – v průměru těsně nad jeden milion – připadlo díky prezidentským volbám a novým pořadům v archivu České televize na leden a únor.</a:t>
            </a:r>
          </a:p>
          <a:p>
            <a:pPr>
              <a:spcAft>
                <a:spcPts val="600"/>
              </a:spcAft>
              <a:defRPr/>
            </a:pPr>
            <a:r>
              <a:rPr lang="cs-CZ" sz="1600" dirty="0">
                <a:latin typeface="+mj-lt"/>
              </a:rPr>
              <a:t>Videa na jednotlivých webech ČT a v mobilních aplikacích byla přehrávána následovně:</a:t>
            </a:r>
          </a:p>
          <a:p>
            <a:pPr marL="742913" lvl="1" indent="-285737">
              <a:spcAft>
                <a:spcPts val="600"/>
              </a:spcAft>
              <a:buFont typeface="Arial" panose="020B0604020202020204" pitchFamily="34" charset="0"/>
              <a:buChar char="•"/>
            </a:pPr>
            <a:r>
              <a:rPr lang="cs-CZ" sz="1600" dirty="0">
                <a:latin typeface="+mj-lt"/>
              </a:rPr>
              <a:t>Na webu a v mobilní aplikaci </a:t>
            </a:r>
            <a:r>
              <a:rPr lang="cs-CZ" sz="1600" b="1" dirty="0">
                <a:latin typeface="+mj-lt"/>
              </a:rPr>
              <a:t>ČT24</a:t>
            </a:r>
            <a:r>
              <a:rPr lang="cs-CZ" sz="1600" dirty="0">
                <a:latin typeface="+mj-lt"/>
              </a:rPr>
              <a:t> bylo spuštěno v průměru 37 tisíc videí denně. Z hlediska   stráveného času se jednalo o 5 % veškerého videoobsahu ČT**.</a:t>
            </a:r>
          </a:p>
          <a:p>
            <a:pPr marL="742913" lvl="1" indent="-285737">
              <a:spcAft>
                <a:spcPts val="600"/>
              </a:spcAft>
              <a:buFont typeface="Arial" panose="020B0604020202020204" pitchFamily="34" charset="0"/>
              <a:buChar char="•"/>
            </a:pPr>
            <a:r>
              <a:rPr lang="cs-CZ" sz="1600" dirty="0">
                <a:latin typeface="+mj-lt"/>
              </a:rPr>
              <a:t>Na webu </a:t>
            </a:r>
            <a:r>
              <a:rPr lang="cs-CZ" sz="1600" b="1" dirty="0">
                <a:latin typeface="+mj-lt"/>
              </a:rPr>
              <a:t>ČT :D </a:t>
            </a:r>
            <a:r>
              <a:rPr lang="cs-CZ" sz="1600" dirty="0">
                <a:latin typeface="+mj-lt"/>
              </a:rPr>
              <a:t>bylo spuštěno denně v průměru 34 tisíc videí.</a:t>
            </a:r>
          </a:p>
          <a:p>
            <a:pPr marL="742913" lvl="1" indent="-285737">
              <a:spcAft>
                <a:spcPts val="600"/>
              </a:spcAft>
              <a:buFont typeface="Arial" panose="020B0604020202020204" pitchFamily="34" charset="0"/>
              <a:buChar char="•"/>
            </a:pPr>
            <a:r>
              <a:rPr lang="cs-CZ" sz="1600" dirty="0">
                <a:latin typeface="+mj-lt"/>
              </a:rPr>
              <a:t>Web </a:t>
            </a:r>
            <a:r>
              <a:rPr lang="cs-CZ" sz="1600" b="1" dirty="0">
                <a:latin typeface="+mj-lt"/>
              </a:rPr>
              <a:t>ČT edu </a:t>
            </a:r>
            <a:r>
              <a:rPr lang="cs-CZ" sz="1600" dirty="0">
                <a:latin typeface="+mj-lt"/>
              </a:rPr>
              <a:t>vykázal v průměru 9 tisíc spuštěných videí denně.</a:t>
            </a:r>
          </a:p>
          <a:p>
            <a:pPr marL="742913" lvl="1" indent="-285737">
              <a:spcAft>
                <a:spcPts val="600"/>
              </a:spcAft>
              <a:buFont typeface="Arial" panose="020B0604020202020204" pitchFamily="34" charset="0"/>
              <a:buChar char="•"/>
            </a:pPr>
            <a:r>
              <a:rPr lang="cs-CZ" sz="1600" dirty="0">
                <a:latin typeface="+mj-lt"/>
              </a:rPr>
              <a:t>Na webu a v mobilní aplikaci </a:t>
            </a:r>
            <a:r>
              <a:rPr lang="cs-CZ" sz="1600" b="1" dirty="0">
                <a:latin typeface="+mj-lt"/>
              </a:rPr>
              <a:t>ČT sport </a:t>
            </a:r>
            <a:r>
              <a:rPr lang="cs-CZ" sz="1600" dirty="0">
                <a:latin typeface="+mj-lt"/>
              </a:rPr>
              <a:t>bylo spuštěno v průměru 80 tisíc videí denně. Z hlediska stráveného času se jednalo o 8 % veškerého videoobsahu ČT.</a:t>
            </a:r>
          </a:p>
          <a:p>
            <a:pPr marL="742913" lvl="1" indent="-285737">
              <a:spcAft>
                <a:spcPts val="600"/>
              </a:spcAft>
              <a:buFont typeface="Arial" panose="020B0604020202020204" pitchFamily="34" charset="0"/>
              <a:buChar char="•"/>
            </a:pPr>
            <a:r>
              <a:rPr lang="cs-CZ" sz="1600" b="1" dirty="0">
                <a:latin typeface="+mj-lt"/>
              </a:rPr>
              <a:t>iVysílání</a:t>
            </a:r>
            <a:r>
              <a:rPr lang="cs-CZ" sz="1600" dirty="0">
                <a:latin typeface="+mj-lt"/>
              </a:rPr>
              <a:t> vykázalo na webu a v mobilní aplikaci denně v průměru 427 tisíc spuštěných videí. Z hlediska stráveného času se jednalo o 51 % veškerého videoobsahu ČT.</a:t>
            </a:r>
          </a:p>
          <a:p>
            <a:pPr marL="742913" lvl="1" indent="-285737">
              <a:spcAft>
                <a:spcPts val="600"/>
              </a:spcAft>
              <a:buFont typeface="Arial" panose="020B0604020202020204" pitchFamily="34" charset="0"/>
              <a:buChar char="•"/>
            </a:pPr>
            <a:r>
              <a:rPr lang="cs-CZ" sz="1600" dirty="0">
                <a:latin typeface="+mj-lt"/>
              </a:rPr>
              <a:t>Prostřednictvím </a:t>
            </a:r>
            <a:r>
              <a:rPr lang="cs-CZ" sz="1600" b="1" dirty="0">
                <a:latin typeface="+mj-lt"/>
              </a:rPr>
              <a:t>HbbTV</a:t>
            </a:r>
            <a:r>
              <a:rPr lang="cs-CZ" sz="1600" dirty="0">
                <a:latin typeface="+mj-lt"/>
              </a:rPr>
              <a:t> bylo spuštěno v průměru 327 tisíc videí denně, jednalo se o 36 % celkového času stráveného přehráváním videoobsahu ČT. </a:t>
            </a:r>
          </a:p>
        </p:txBody>
      </p:sp>
    </p:spTree>
    <p:extLst>
      <p:ext uri="{BB962C8B-B14F-4D97-AF65-F5344CB8AC3E}">
        <p14:creationId xmlns:p14="http://schemas.microsoft.com/office/powerpoint/2010/main" val="269407342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B829F934-38B8-47A4-8958-A1FE9B9C1247}"/>
              </a:ext>
            </a:extLst>
          </p:cNvPr>
          <p:cNvSpPr>
            <a:spLocks noChangeArrowheads="1"/>
          </p:cNvSpPr>
          <p:nvPr/>
        </p:nvSpPr>
        <p:spPr bwMode="auto">
          <a:xfrm>
            <a:off x="103190" y="55823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ts val="0"/>
              </a:spcBef>
              <a:tabLst>
                <a:tab pos="180975" algn="l"/>
              </a:tabLst>
              <a:defRPr/>
            </a:pPr>
            <a:r>
              <a:rPr lang="cs-CZ" sz="2100" b="1" cap="all" dirty="0">
                <a:solidFill>
                  <a:prstClr val="black"/>
                </a:solidFill>
                <a:latin typeface="Calibri" pitchFamily="34" charset="0"/>
              </a:rPr>
              <a:t>hbbtv statický obsah – top aplikace</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 v tisících zobrazení denně</a:t>
            </a:r>
            <a:endParaRPr lang="cs-CZ" sz="1300" dirty="0">
              <a:latin typeface="Calibri" pitchFamily="34" charset="0"/>
            </a:endParaRP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135</a:t>
            </a:fld>
            <a:endParaRPr lang="cs-CZ" sz="1100" dirty="0">
              <a:solidFill>
                <a:srgbClr val="1A1F52"/>
              </a:solidFill>
              <a:latin typeface="+mj-lt"/>
              <a:cs typeface="Arial" charset="0"/>
            </a:endParaRPr>
          </a:p>
        </p:txBody>
      </p:sp>
      <p:sp>
        <p:nvSpPr>
          <p:cNvPr id="2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2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pic>
        <p:nvPicPr>
          <p:cNvPr id="9" name="Obrázek 6">
            <a:extLst>
              <a:ext uri="{FF2B5EF4-FFF2-40B4-BE49-F238E27FC236}">
                <a16:creationId xmlns:a16="http://schemas.microsoft.com/office/drawing/2014/main" id="{86BF3687-4708-4F24-A3B5-EA47E3038547}"/>
              </a:ext>
            </a:extLst>
          </p:cNvPr>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datum 7">
            <a:extLst>
              <a:ext uri="{FF2B5EF4-FFF2-40B4-BE49-F238E27FC236}">
                <a16:creationId xmlns:a16="http://schemas.microsoft.com/office/drawing/2014/main" id="{B355F6B0-297D-44A5-B23C-BD3CF1D37101}"/>
              </a:ext>
            </a:extLst>
          </p:cNvPr>
          <p:cNvSpPr txBox="1">
            <a:spLocks/>
          </p:cNvSpPr>
          <p:nvPr/>
        </p:nvSpPr>
        <p:spPr bwMode="auto">
          <a:xfrm>
            <a:off x="1105597" y="6060143"/>
            <a:ext cx="767804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r>
              <a:rPr lang="cs-CZ" sz="1000" dirty="0"/>
              <a:t>Poznámka: V grafu jsou zobrazeny pouze nejpoužívanější aplikace.</a:t>
            </a:r>
          </a:p>
        </p:txBody>
      </p:sp>
      <p:sp>
        <p:nvSpPr>
          <p:cNvPr id="14" name="TextovéPole 13">
            <a:extLst>
              <a:ext uri="{FF2B5EF4-FFF2-40B4-BE49-F238E27FC236}">
                <a16:creationId xmlns:a16="http://schemas.microsoft.com/office/drawing/2014/main" id="{05F9E8D0-893C-4587-8C31-BBCC85365164}"/>
              </a:ext>
            </a:extLst>
          </p:cNvPr>
          <p:cNvSpPr txBox="1"/>
          <p:nvPr/>
        </p:nvSpPr>
        <p:spPr>
          <a:xfrm>
            <a:off x="8100394" y="1095129"/>
            <a:ext cx="1083695" cy="461665"/>
          </a:xfrm>
          <a:prstGeom prst="rect">
            <a:avLst/>
          </a:prstGeom>
          <a:noFill/>
        </p:spPr>
        <p:txBody>
          <a:bodyPr wrap="none" rtlCol="0">
            <a:spAutoFit/>
          </a:bodyPr>
          <a:lstStyle/>
          <a:p>
            <a:pPr algn="ctr"/>
            <a:r>
              <a:rPr lang="cs-CZ" sz="1200" b="1" dirty="0">
                <a:latin typeface="+mj-lt"/>
              </a:rPr>
              <a:t>Změna oproti </a:t>
            </a:r>
          </a:p>
          <a:p>
            <a:pPr algn="ctr"/>
            <a:r>
              <a:rPr lang="cs-CZ" sz="1200" b="1" dirty="0">
                <a:latin typeface="+mj-lt"/>
              </a:rPr>
              <a:t>roku 2022</a:t>
            </a:r>
          </a:p>
        </p:txBody>
      </p:sp>
      <p:graphicFrame>
        <p:nvGraphicFramePr>
          <p:cNvPr id="4" name="Graf 3">
            <a:extLst>
              <a:ext uri="{FF2B5EF4-FFF2-40B4-BE49-F238E27FC236}">
                <a16:creationId xmlns:a16="http://schemas.microsoft.com/office/drawing/2014/main" id="{FCB269E4-A629-C229-92E4-E4016E849982}"/>
              </a:ext>
            </a:extLst>
          </p:cNvPr>
          <p:cNvGraphicFramePr>
            <a:graphicFrameLocks/>
          </p:cNvGraphicFramePr>
          <p:nvPr>
            <p:extLst>
              <p:ext uri="{D42A27DB-BD31-4B8C-83A1-F6EECF244321}">
                <p14:modId xmlns:p14="http://schemas.microsoft.com/office/powerpoint/2010/main" val="1240913219"/>
              </p:ext>
            </p:extLst>
          </p:nvPr>
        </p:nvGraphicFramePr>
        <p:xfrm>
          <a:off x="179513" y="1487387"/>
          <a:ext cx="8496944" cy="48123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ulka 3">
            <a:extLst>
              <a:ext uri="{FF2B5EF4-FFF2-40B4-BE49-F238E27FC236}">
                <a16:creationId xmlns:a16="http://schemas.microsoft.com/office/drawing/2014/main" id="{F7EBB524-19C7-DD91-E81C-79F5B741BA4B}"/>
              </a:ext>
            </a:extLst>
          </p:cNvPr>
          <p:cNvGraphicFramePr>
            <a:graphicFrameLocks noGrp="1"/>
          </p:cNvGraphicFramePr>
          <p:nvPr>
            <p:extLst>
              <p:ext uri="{D42A27DB-BD31-4B8C-83A1-F6EECF244321}">
                <p14:modId xmlns:p14="http://schemas.microsoft.com/office/powerpoint/2010/main" val="3139203429"/>
              </p:ext>
            </p:extLst>
          </p:nvPr>
        </p:nvGraphicFramePr>
        <p:xfrm>
          <a:off x="8342375" y="1475512"/>
          <a:ext cx="599728" cy="4143376"/>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4273543593"/>
                    </a:ext>
                  </a:extLst>
                </a:gridCol>
              </a:tblGrid>
              <a:tr h="517922">
                <a:tc>
                  <a:txBody>
                    <a:bodyPr/>
                    <a:lstStyle/>
                    <a:p>
                      <a:pPr algn="ctr" fontAlgn="b"/>
                      <a:r>
                        <a:rPr lang="cs-CZ" sz="1200" b="1" i="0" u="none" strike="noStrike" dirty="0">
                          <a:solidFill>
                            <a:srgbClr val="008000"/>
                          </a:solidFill>
                          <a:effectLst/>
                          <a:latin typeface="Calibri" panose="020F0502020204030204" pitchFamily="34" charset="0"/>
                        </a:rPr>
                        <a:t>+23 %</a:t>
                      </a:r>
                    </a:p>
                  </a:txBody>
                  <a:tcPr marL="7620" marR="7620" marT="7620" marB="0" anchor="ctr">
                    <a:noFill/>
                  </a:tcPr>
                </a:tc>
                <a:extLst>
                  <a:ext uri="{0D108BD9-81ED-4DB2-BD59-A6C34878D82A}">
                    <a16:rowId xmlns:a16="http://schemas.microsoft.com/office/drawing/2014/main" val="1062946104"/>
                  </a:ext>
                </a:extLst>
              </a:tr>
              <a:tr h="517922">
                <a:tc>
                  <a:txBody>
                    <a:bodyPr/>
                    <a:lstStyle/>
                    <a:p>
                      <a:pPr algn="ctr" fontAlgn="b"/>
                      <a:r>
                        <a:rPr lang="cs-CZ" sz="1200" b="1" i="0" u="none" strike="noStrike" kern="1200" dirty="0">
                          <a:solidFill>
                            <a:srgbClr val="008000"/>
                          </a:solidFill>
                          <a:effectLst/>
                          <a:latin typeface="Calibri" panose="020F0502020204030204" pitchFamily="34" charset="0"/>
                          <a:ea typeface="+mn-ea"/>
                          <a:cs typeface="+mn-cs"/>
                        </a:rPr>
                        <a:t>+9 %</a:t>
                      </a:r>
                    </a:p>
                  </a:txBody>
                  <a:tcPr marL="7620" marR="7620" marT="7620" marB="0" anchor="ctr">
                    <a:noFill/>
                  </a:tcPr>
                </a:tc>
                <a:extLst>
                  <a:ext uri="{0D108BD9-81ED-4DB2-BD59-A6C34878D82A}">
                    <a16:rowId xmlns:a16="http://schemas.microsoft.com/office/drawing/2014/main" val="785124866"/>
                  </a:ext>
                </a:extLst>
              </a:tr>
              <a:tr h="517922">
                <a:tc>
                  <a:txBody>
                    <a:bodyPr/>
                    <a:lstStyle/>
                    <a:p>
                      <a:pPr algn="ctr" fontAlgn="b"/>
                      <a:r>
                        <a:rPr lang="cs-CZ" sz="1200" b="1" i="0" u="none" strike="noStrike" kern="1200" dirty="0">
                          <a:solidFill>
                            <a:srgbClr val="008000"/>
                          </a:solidFill>
                          <a:effectLst/>
                          <a:latin typeface="Calibri" panose="020F0502020204030204" pitchFamily="34" charset="0"/>
                          <a:ea typeface="+mn-ea"/>
                          <a:cs typeface="+mn-cs"/>
                        </a:rPr>
                        <a:t>+22 %</a:t>
                      </a:r>
                    </a:p>
                  </a:txBody>
                  <a:tcPr marL="7620" marR="7620" marT="7620" marB="0" anchor="ctr">
                    <a:noFill/>
                  </a:tcPr>
                </a:tc>
                <a:extLst>
                  <a:ext uri="{0D108BD9-81ED-4DB2-BD59-A6C34878D82A}">
                    <a16:rowId xmlns:a16="http://schemas.microsoft.com/office/drawing/2014/main" val="3260445511"/>
                  </a:ext>
                </a:extLst>
              </a:tr>
              <a:tr h="517922">
                <a:tc>
                  <a:txBody>
                    <a:bodyPr/>
                    <a:lstStyle/>
                    <a:p>
                      <a:pPr algn="ctr" fontAlgn="b"/>
                      <a:r>
                        <a:rPr lang="cs-CZ" sz="1200" b="1" i="0" u="none" strike="noStrike" dirty="0">
                          <a:solidFill>
                            <a:srgbClr val="008000"/>
                          </a:solidFill>
                          <a:effectLst/>
                          <a:latin typeface="Calibri" panose="020F0502020204030204" pitchFamily="34" charset="0"/>
                        </a:rPr>
                        <a:t>+13 %</a:t>
                      </a:r>
                    </a:p>
                  </a:txBody>
                  <a:tcPr marL="7620" marR="7620" marT="7620" marB="0" anchor="ctr">
                    <a:noFill/>
                  </a:tcPr>
                </a:tc>
                <a:extLst>
                  <a:ext uri="{0D108BD9-81ED-4DB2-BD59-A6C34878D82A}">
                    <a16:rowId xmlns:a16="http://schemas.microsoft.com/office/drawing/2014/main" val="2965796013"/>
                  </a:ext>
                </a:extLst>
              </a:tr>
              <a:tr h="517922">
                <a:tc>
                  <a:txBody>
                    <a:bodyPr/>
                    <a:lstStyle/>
                    <a:p>
                      <a:pPr algn="ctr" fontAlgn="b"/>
                      <a:r>
                        <a:rPr lang="cs-CZ" sz="1200" b="1" i="0" u="none" strike="noStrike" dirty="0">
                          <a:solidFill>
                            <a:srgbClr val="008000"/>
                          </a:solidFill>
                          <a:effectLst/>
                          <a:latin typeface="Calibri" panose="020F0502020204030204" pitchFamily="34" charset="0"/>
                        </a:rPr>
                        <a:t>+12 %</a:t>
                      </a:r>
                    </a:p>
                  </a:txBody>
                  <a:tcPr marL="7620" marR="7620" marT="7620" marB="0" anchor="ctr">
                    <a:noFill/>
                  </a:tcPr>
                </a:tc>
                <a:extLst>
                  <a:ext uri="{0D108BD9-81ED-4DB2-BD59-A6C34878D82A}">
                    <a16:rowId xmlns:a16="http://schemas.microsoft.com/office/drawing/2014/main" val="2491242017"/>
                  </a:ext>
                </a:extLst>
              </a:tr>
              <a:tr h="517922">
                <a:tc>
                  <a:txBody>
                    <a:bodyPr/>
                    <a:lstStyle/>
                    <a:p>
                      <a:pPr marL="0" algn="ctr" defTabSz="914400" rtl="0" eaLnBrk="1" fontAlgn="b" latinLnBrk="0" hangingPunct="1"/>
                      <a:r>
                        <a:rPr lang="cs-CZ" sz="1200" b="1" i="0" u="none" strike="noStrike" kern="1200" dirty="0">
                          <a:solidFill>
                            <a:schemeClr val="tx1"/>
                          </a:solidFill>
                          <a:effectLst/>
                          <a:latin typeface="Calibri" panose="020F0502020204030204" pitchFamily="34" charset="0"/>
                          <a:ea typeface="+mn-ea"/>
                          <a:cs typeface="+mn-cs"/>
                        </a:rPr>
                        <a:t>0 %</a:t>
                      </a:r>
                    </a:p>
                  </a:txBody>
                  <a:tcPr marL="7620" marR="7620" marT="7620" marB="0" anchor="ctr">
                    <a:noFill/>
                  </a:tcPr>
                </a:tc>
                <a:extLst>
                  <a:ext uri="{0D108BD9-81ED-4DB2-BD59-A6C34878D82A}">
                    <a16:rowId xmlns:a16="http://schemas.microsoft.com/office/drawing/2014/main" val="2255184379"/>
                  </a:ext>
                </a:extLst>
              </a:tr>
              <a:tr h="517922">
                <a:tc>
                  <a:txBody>
                    <a:bodyPr/>
                    <a:lstStyle/>
                    <a:p>
                      <a:pPr algn="ctr" fontAlgn="b"/>
                      <a:r>
                        <a:rPr lang="cs-CZ" sz="1200" b="1" i="0" u="none" strike="noStrike" dirty="0">
                          <a:solidFill>
                            <a:srgbClr val="008000"/>
                          </a:solidFill>
                          <a:effectLst/>
                          <a:latin typeface="Calibri" panose="020F0502020204030204" pitchFamily="34" charset="0"/>
                        </a:rPr>
                        <a:t>+43 %</a:t>
                      </a:r>
                    </a:p>
                  </a:txBody>
                  <a:tcPr marL="7620" marR="7620" marT="7620" marB="0" anchor="ctr">
                    <a:noFill/>
                  </a:tcPr>
                </a:tc>
                <a:extLst>
                  <a:ext uri="{0D108BD9-81ED-4DB2-BD59-A6C34878D82A}">
                    <a16:rowId xmlns:a16="http://schemas.microsoft.com/office/drawing/2014/main" val="3643204708"/>
                  </a:ext>
                </a:extLst>
              </a:tr>
              <a:tr h="517922">
                <a:tc>
                  <a:txBody>
                    <a:bodyPr/>
                    <a:lstStyle/>
                    <a:p>
                      <a:pPr algn="ctr" fontAlgn="b"/>
                      <a:r>
                        <a:rPr lang="cs-CZ" sz="1200" b="1" i="0" u="none" strike="noStrike" dirty="0">
                          <a:solidFill>
                            <a:srgbClr val="FF0000"/>
                          </a:solidFill>
                          <a:effectLst/>
                          <a:latin typeface="Calibri" panose="020F0502020204030204" pitchFamily="34" charset="0"/>
                        </a:rPr>
                        <a:t>-25 %</a:t>
                      </a:r>
                    </a:p>
                  </a:txBody>
                  <a:tcPr marL="7620" marR="7620" marT="7620" marB="0" anchor="ctr">
                    <a:noFill/>
                  </a:tcPr>
                </a:tc>
                <a:extLst>
                  <a:ext uri="{0D108BD9-81ED-4DB2-BD59-A6C34878D82A}">
                    <a16:rowId xmlns:a16="http://schemas.microsoft.com/office/drawing/2014/main" val="1040386033"/>
                  </a:ext>
                </a:extLst>
              </a:tr>
            </a:tbl>
          </a:graphicData>
        </a:graphic>
      </p:graphicFrame>
    </p:spTree>
    <p:extLst>
      <p:ext uri="{BB962C8B-B14F-4D97-AF65-F5344CB8AC3E}">
        <p14:creationId xmlns:p14="http://schemas.microsoft.com/office/powerpoint/2010/main" val="8560922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datum 7">
            <a:extLst>
              <a:ext uri="{FF2B5EF4-FFF2-40B4-BE49-F238E27FC236}">
                <a16:creationId xmlns:a16="http://schemas.microsoft.com/office/drawing/2014/main" id="{355A6469-CF1C-45CB-BA0D-85A098899DA0}"/>
              </a:ext>
            </a:extLst>
          </p:cNvPr>
          <p:cNvSpPr txBox="1">
            <a:spLocks/>
          </p:cNvSpPr>
          <p:nvPr/>
        </p:nvSpPr>
        <p:spPr bwMode="auto">
          <a:xfrm>
            <a:off x="360366" y="972000"/>
            <a:ext cx="8423275" cy="5684591"/>
          </a:xfrm>
          <a:prstGeom prst="rect">
            <a:avLst/>
          </a:prstGeom>
          <a:solidFill>
            <a:schemeClr val="bg1"/>
          </a:solidFill>
          <a:ln w="9525">
            <a:noFill/>
            <a:miter lim="800000"/>
            <a:headEnd/>
            <a:tailEnd/>
          </a:ln>
        </p:spPr>
        <p:txBody>
          <a:bodyPr lIns="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37" indent="-285737">
              <a:spcAft>
                <a:spcPts val="600"/>
              </a:spcAft>
              <a:buFont typeface="Arial" panose="020B0604020202020204" pitchFamily="34" charset="0"/>
              <a:buChar char="•"/>
            </a:pPr>
            <a:r>
              <a:rPr lang="cs-CZ" sz="1700" dirty="0">
                <a:latin typeface="+mj-lt"/>
              </a:rPr>
              <a:t>Česká televize již řadu let nabízí divákům využívání služeb HbbTV. Aplikace ČT, prostřednictvím kterých je HbbTV využíváno, byly v posledních třech letech výrazně inovovány. Ve srovnání s ostatními televizemi je služba HbbTV České televize nejpoužívanější a v rámci jednotlivých digitálních produktů ČT u ní sledujeme nejvyšší růst. </a:t>
            </a:r>
          </a:p>
          <a:p>
            <a:pPr marL="285737" indent="-285737">
              <a:spcAft>
                <a:spcPts val="600"/>
              </a:spcAft>
              <a:buFont typeface="Arial" panose="020B0604020202020204" pitchFamily="34" charset="0"/>
              <a:buChar char="•"/>
            </a:pPr>
            <a:r>
              <a:rPr lang="cs-CZ" sz="1700" b="1" dirty="0">
                <a:latin typeface="+mj-lt"/>
              </a:rPr>
              <a:t>Nejčastěji využívanou aplikací je dlouhodobě iVysílání</a:t>
            </a:r>
            <a:r>
              <a:rPr lang="cs-CZ" sz="1700" dirty="0">
                <a:latin typeface="+mj-lt"/>
              </a:rPr>
              <a:t>, které bylo přes HbbTV v roce 2023 denně zobrazeno v průměru 476tisíckrát. Používání aplikace zaznamenalo výrazný meziroční nárůst o 23 %. Čísla rostla také u dalších aplikací, např. u iVysílání ČT :D to bylo o 14 tisíc zobrazení denně více (+22 %).</a:t>
            </a:r>
          </a:p>
          <a:p>
            <a:pPr marL="285737" indent="-285737">
              <a:spcAft>
                <a:spcPts val="600"/>
              </a:spcAft>
              <a:buFont typeface="Arial" panose="020B0604020202020204" pitchFamily="34" charset="0"/>
              <a:buChar char="•"/>
            </a:pPr>
            <a:r>
              <a:rPr lang="cs-CZ" sz="1700" b="1" dirty="0">
                <a:latin typeface="+mj-lt"/>
              </a:rPr>
              <a:t>Počet automatických zobrazení červeného tlačítka dosáhl denně v průměru 7,4 milionu, </a:t>
            </a:r>
            <a:r>
              <a:rPr lang="cs-CZ" sz="1700" dirty="0">
                <a:latin typeface="+mj-lt"/>
              </a:rPr>
              <a:t>záměrně bylo červené tlačítko využito 216tisíckrát za den. Během vysílání pořadu </a:t>
            </a:r>
            <a:r>
              <a:rPr lang="cs-CZ" sz="1700" i="1" dirty="0">
                <a:latin typeface="+mj-lt"/>
              </a:rPr>
              <a:t>Dobré ráno, Brno!</a:t>
            </a:r>
            <a:r>
              <a:rPr lang="cs-CZ" sz="1700" dirty="0">
                <a:latin typeface="+mj-lt"/>
              </a:rPr>
              <a:t> a v průběhu MS v ledním hokeji nabídla Česká televize divákům také služby dostupné pomocí modrého tlačítka. Ke sportovním událostem navíc zprovoznila speciální aplikace.</a:t>
            </a:r>
          </a:p>
          <a:p>
            <a:pPr marL="285737" indent="-285737">
              <a:spcAft>
                <a:spcPts val="600"/>
              </a:spcAft>
              <a:buFont typeface="Arial" panose="020B0604020202020204" pitchFamily="34" charset="0"/>
              <a:buChar char="•"/>
            </a:pPr>
            <a:r>
              <a:rPr lang="cs-CZ" sz="1700" dirty="0">
                <a:latin typeface="+mj-lt"/>
              </a:rPr>
              <a:t>Vedle standardního měření HbbTV máme k dispozici i tzv. unikátní metriky, které kvantifikují jedinečné přístupy k HbbTV v delším časovém období, typicky za týden či měsíc. Díky tomu můžeme konstatovat, že </a:t>
            </a:r>
            <a:r>
              <a:rPr lang="cs-CZ" sz="1700" b="1" dirty="0">
                <a:latin typeface="+mj-lt"/>
              </a:rPr>
              <a:t>HbbTV České televize v roce 2023 každý měsíc využilo v průměru 809 tisíc unikátních diváků, což značí v meziročním rovnání nárůst o 62 tisíc</a:t>
            </a:r>
            <a:r>
              <a:rPr lang="cs-CZ" sz="1700" dirty="0">
                <a:latin typeface="+mj-lt"/>
              </a:rPr>
              <a:t>.</a:t>
            </a:r>
            <a:endParaRPr lang="cs-CZ" sz="1700" dirty="0">
              <a:latin typeface="+mj-lt"/>
              <a:cs typeface="Arial" charset="0"/>
            </a:endParaRP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136</a:t>
            </a:fld>
            <a:endParaRPr lang="cs-CZ" sz="1100" dirty="0">
              <a:solidFill>
                <a:srgbClr val="1A1F52"/>
              </a:solidFill>
              <a:latin typeface="+mj-lt"/>
              <a:cs typeface="Arial" charset="0"/>
            </a:endParaRPr>
          </a:p>
        </p:txBody>
      </p:sp>
      <p:sp>
        <p:nvSpPr>
          <p:cNvPr id="2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9" name="Zástupný symbol pro datum 7">
            <a:extLst>
              <a:ext uri="{FF2B5EF4-FFF2-40B4-BE49-F238E27FC236}">
                <a16:creationId xmlns:a16="http://schemas.microsoft.com/office/drawing/2014/main" id="{A55EC642-CFD3-4B9D-92CC-538BD67AB6B6}"/>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2" name="AutoShape 2">
            <a:extLst>
              <a:ext uri="{FF2B5EF4-FFF2-40B4-BE49-F238E27FC236}">
                <a16:creationId xmlns:a16="http://schemas.microsoft.com/office/drawing/2014/main" id="{FB472F58-A36E-CE81-5FC5-0A2D98D4BF35}"/>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2052019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 2">
            <a:extLst>
              <a:ext uri="{FF2B5EF4-FFF2-40B4-BE49-F238E27FC236}">
                <a16:creationId xmlns:a16="http://schemas.microsoft.com/office/drawing/2014/main" id="{1022DC3D-37F7-2278-2E53-3E92C4F64FE8}"/>
              </a:ext>
            </a:extLst>
          </p:cNvPr>
          <p:cNvGraphicFramePr>
            <a:graphicFrameLocks/>
          </p:cNvGraphicFramePr>
          <p:nvPr/>
        </p:nvGraphicFramePr>
        <p:xfrm>
          <a:off x="2627786" y="1556794"/>
          <a:ext cx="6264697" cy="4604295"/>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cstate="print"/>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ct val="200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počet fanoušků PROFILU </a:t>
            </a:r>
            <a:r>
              <a:rPr kumimoji="0" lang="cs-CZ" sz="2100" b="1" i="0" u="sng" strike="noStrike" kern="1200" cap="all" spc="0" normalizeH="0" baseline="0" noProof="0" dirty="0">
                <a:ln>
                  <a:noFill/>
                </a:ln>
                <a:solidFill>
                  <a:prstClr val="black"/>
                </a:solidFill>
                <a:effectLst/>
                <a:uLnTx/>
                <a:uFillTx/>
                <a:latin typeface="Calibri" pitchFamily="34" charset="0"/>
                <a:ea typeface="+mn-ea"/>
                <a:cs typeface="+mn-cs"/>
              </a:rPr>
              <a:t>České televize</a:t>
            </a: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 na sociálních sítích</a:t>
            </a:r>
            <a:endParaRPr kumimoji="0" lang="cs-CZ" sz="2100" b="1" i="0" u="none" strike="noStrike" kern="1200" cap="all" spc="0" normalizeH="0" baseline="0" noProof="0" dirty="0">
              <a:ln>
                <a:noFill/>
              </a:ln>
              <a:solidFill>
                <a:srgbClr val="FF0000"/>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emplifi.io (dříve socialbakers.com), počet fanoušků k závěru časového období</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137</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5" name="Zástupný symbol pro datum 7">
            <a:extLst>
              <a:ext uri="{FF2B5EF4-FFF2-40B4-BE49-F238E27FC236}">
                <a16:creationId xmlns:a16="http://schemas.microsoft.com/office/drawing/2014/main" id="{B56EAAEA-719B-457B-B703-20B2EFE78260}"/>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pic>
        <p:nvPicPr>
          <p:cNvPr id="17" name="Obrázek 16">
            <a:extLst>
              <a:ext uri="{FF2B5EF4-FFF2-40B4-BE49-F238E27FC236}">
                <a16:creationId xmlns:a16="http://schemas.microsoft.com/office/drawing/2014/main" id="{D4A53429-D450-410F-AEE5-DC8CF6D610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718" y="1372255"/>
            <a:ext cx="2135497" cy="312817"/>
          </a:xfrm>
          <a:prstGeom prst="rect">
            <a:avLst/>
          </a:prstGeom>
        </p:spPr>
      </p:pic>
      <p:pic>
        <p:nvPicPr>
          <p:cNvPr id="18" name="Obrázek 17">
            <a:extLst>
              <a:ext uri="{FF2B5EF4-FFF2-40B4-BE49-F238E27FC236}">
                <a16:creationId xmlns:a16="http://schemas.microsoft.com/office/drawing/2014/main" id="{2BF87296-15BB-428B-BE57-D05E707A60F4}"/>
              </a:ext>
            </a:extLst>
          </p:cNvPr>
          <p:cNvPicPr>
            <a:picLocks noChangeAspect="1"/>
          </p:cNvPicPr>
          <p:nvPr/>
        </p:nvPicPr>
        <p:blipFill>
          <a:blip r:embed="rId6"/>
          <a:stretch>
            <a:fillRect/>
          </a:stretch>
        </p:blipFill>
        <p:spPr>
          <a:xfrm>
            <a:off x="628332" y="3933058"/>
            <a:ext cx="775316" cy="689459"/>
          </a:xfrm>
          <a:prstGeom prst="rect">
            <a:avLst/>
          </a:prstGeom>
        </p:spPr>
      </p:pic>
      <p:pic>
        <p:nvPicPr>
          <p:cNvPr id="19" name="Picture 6">
            <a:extLst>
              <a:ext uri="{FF2B5EF4-FFF2-40B4-BE49-F238E27FC236}">
                <a16:creationId xmlns:a16="http://schemas.microsoft.com/office/drawing/2014/main" id="{CAA07D37-F5BB-4F55-BA8A-2C72846AB5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633" y="2060848"/>
            <a:ext cx="642180" cy="6421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a:extLst>
              <a:ext uri="{FF2B5EF4-FFF2-40B4-BE49-F238E27FC236}">
                <a16:creationId xmlns:a16="http://schemas.microsoft.com/office/drawing/2014/main" id="{195769E0-8041-44B7-AD58-631809235B5B}"/>
              </a:ext>
            </a:extLst>
          </p:cNvPr>
          <p:cNvSpPr txBox="1"/>
          <p:nvPr/>
        </p:nvSpPr>
        <p:spPr>
          <a:xfrm>
            <a:off x="8100394" y="1412778"/>
            <a:ext cx="10836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Změna oproti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roku 2022</a:t>
            </a:r>
          </a:p>
        </p:txBody>
      </p:sp>
      <p:pic>
        <p:nvPicPr>
          <p:cNvPr id="16" name="Picture 2" descr="The TikTok Logo: History and Why It Works (2022)">
            <a:extLst>
              <a:ext uri="{FF2B5EF4-FFF2-40B4-BE49-F238E27FC236}">
                <a16:creationId xmlns:a16="http://schemas.microsoft.com/office/drawing/2014/main" id="{CE4670DD-8300-40EB-AD4D-5605448B8C6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7401" t="3332" r="37400" b="18976"/>
          <a:stretch/>
        </p:blipFill>
        <p:spPr bwMode="auto">
          <a:xfrm>
            <a:off x="752505" y="4899783"/>
            <a:ext cx="507129" cy="689459"/>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0F5CB253-9AFB-42B6-9C12-297C33136DDB}"/>
              </a:ext>
            </a:extLst>
          </p:cNvPr>
          <p:cNvSpPr/>
          <p:nvPr/>
        </p:nvSpPr>
        <p:spPr>
          <a:xfrm>
            <a:off x="375892" y="6165306"/>
            <a:ext cx="8660604" cy="24622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Arial" charset="0"/>
                <a:ea typeface="+mn-ea"/>
                <a:cs typeface="+mn-cs"/>
              </a:rPr>
              <a:t>* Tik Tok profil České televize byl založen v závěru roku 2021.</a:t>
            </a:r>
          </a:p>
        </p:txBody>
      </p:sp>
      <p:sp>
        <p:nvSpPr>
          <p:cNvPr id="5" name="TextovéPole 4">
            <a:extLst>
              <a:ext uri="{FF2B5EF4-FFF2-40B4-BE49-F238E27FC236}">
                <a16:creationId xmlns:a16="http://schemas.microsoft.com/office/drawing/2014/main" id="{51C7B40B-BD9E-4129-B1B2-8FB3C6411456}"/>
              </a:ext>
            </a:extLst>
          </p:cNvPr>
          <p:cNvSpPr txBox="1"/>
          <p:nvPr/>
        </p:nvSpPr>
        <p:spPr>
          <a:xfrm>
            <a:off x="1227180" y="4847826"/>
            <a:ext cx="27443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charset="0"/>
                <a:ea typeface="+mn-ea"/>
                <a:cs typeface="+mn-cs"/>
              </a:rPr>
              <a:t>*</a:t>
            </a:r>
          </a:p>
        </p:txBody>
      </p:sp>
      <p:graphicFrame>
        <p:nvGraphicFramePr>
          <p:cNvPr id="2" name="Tabulka 1">
            <a:extLst>
              <a:ext uri="{FF2B5EF4-FFF2-40B4-BE49-F238E27FC236}">
                <a16:creationId xmlns:a16="http://schemas.microsoft.com/office/drawing/2014/main" id="{BBE4D55C-8EB5-28D1-FDA0-D38970898BEE}"/>
              </a:ext>
            </a:extLst>
          </p:cNvPr>
          <p:cNvGraphicFramePr>
            <a:graphicFrameLocks noGrp="1"/>
          </p:cNvGraphicFramePr>
          <p:nvPr/>
        </p:nvGraphicFramePr>
        <p:xfrm>
          <a:off x="8342376" y="1933766"/>
          <a:ext cx="694121" cy="3798168"/>
        </p:xfrm>
        <a:graphic>
          <a:graphicData uri="http://schemas.openxmlformats.org/drawingml/2006/table">
            <a:tbl>
              <a:tblPr firstRow="1" bandRow="1">
                <a:tableStyleId>{5C22544A-7EE6-4342-B048-85BDC9FD1C3A}</a:tableStyleId>
              </a:tblPr>
              <a:tblGrid>
                <a:gridCol w="694121">
                  <a:extLst>
                    <a:ext uri="{9D8B030D-6E8A-4147-A177-3AD203B41FA5}">
                      <a16:colId xmlns:a16="http://schemas.microsoft.com/office/drawing/2014/main" val="2186923500"/>
                    </a:ext>
                  </a:extLst>
                </a:gridCol>
              </a:tblGrid>
              <a:tr h="94954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+4 %</a:t>
                      </a:r>
                    </a:p>
                  </a:txBody>
                  <a:tcPr>
                    <a:noFill/>
                  </a:tcPr>
                </a:tc>
                <a:extLst>
                  <a:ext uri="{0D108BD9-81ED-4DB2-BD59-A6C34878D82A}">
                    <a16:rowId xmlns:a16="http://schemas.microsoft.com/office/drawing/2014/main" val="1701768656"/>
                  </a:ext>
                </a:extLst>
              </a:tr>
              <a:tr h="949542">
                <a:tc>
                  <a:txBody>
                    <a:bodyPr/>
                    <a:lstStyle/>
                    <a:p>
                      <a:pPr algn="ctr"/>
                      <a:r>
                        <a:rPr kumimoji="0" lang="cs-CZ" sz="1200" b="1" i="0" u="none" strike="noStrike" kern="1200" cap="none" spc="0" normalizeH="0" baseline="0" noProof="0" dirty="0">
                          <a:ln>
                            <a:noFill/>
                          </a:ln>
                          <a:solidFill>
                            <a:srgbClr val="008000"/>
                          </a:solidFill>
                          <a:effectLst/>
                          <a:uLnTx/>
                          <a:uFillTx/>
                          <a:latin typeface="+mn-lt"/>
                          <a:ea typeface="+mn-ea"/>
                          <a:cs typeface="+mn-cs"/>
                        </a:rPr>
                        <a:t>+4 %</a:t>
                      </a:r>
                      <a:endParaRPr lang="cs-CZ" dirty="0">
                        <a:solidFill>
                          <a:srgbClr val="008000"/>
                        </a:solidFill>
                      </a:endParaRPr>
                    </a:p>
                  </a:txBody>
                  <a:tcPr>
                    <a:noFill/>
                  </a:tcPr>
                </a:tc>
                <a:extLst>
                  <a:ext uri="{0D108BD9-81ED-4DB2-BD59-A6C34878D82A}">
                    <a16:rowId xmlns:a16="http://schemas.microsoft.com/office/drawing/2014/main" val="974706254"/>
                  </a:ext>
                </a:extLst>
              </a:tr>
              <a:tr h="94954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+6 %</a:t>
                      </a:r>
                    </a:p>
                  </a:txBody>
                  <a:tcPr>
                    <a:noFill/>
                  </a:tcPr>
                </a:tc>
                <a:extLst>
                  <a:ext uri="{0D108BD9-81ED-4DB2-BD59-A6C34878D82A}">
                    <a16:rowId xmlns:a16="http://schemas.microsoft.com/office/drawing/2014/main" val="567964898"/>
                  </a:ext>
                </a:extLst>
              </a:tr>
              <a:tr h="94954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+14 %</a:t>
                      </a:r>
                    </a:p>
                  </a:txBody>
                  <a:tcPr>
                    <a:noFill/>
                  </a:tcPr>
                </a:tc>
                <a:extLst>
                  <a:ext uri="{0D108BD9-81ED-4DB2-BD59-A6C34878D82A}">
                    <a16:rowId xmlns:a16="http://schemas.microsoft.com/office/drawing/2014/main" val="1766506415"/>
                  </a:ext>
                </a:extLst>
              </a:tr>
            </a:tbl>
          </a:graphicData>
        </a:graphic>
      </p:graphicFrame>
      <p:pic>
        <p:nvPicPr>
          <p:cNvPr id="1026" name="Picture 2" descr="X (Twitter) | Optimal Marketing">
            <a:extLst>
              <a:ext uri="{FF2B5EF4-FFF2-40B4-BE49-F238E27FC236}">
                <a16:creationId xmlns:a16="http://schemas.microsoft.com/office/drawing/2014/main" id="{E0AC996B-F595-4841-B2ED-2EB539BC1CA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576" y="3060400"/>
            <a:ext cx="512616" cy="5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0001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af 21">
            <a:extLst>
              <a:ext uri="{FF2B5EF4-FFF2-40B4-BE49-F238E27FC236}">
                <a16:creationId xmlns:a16="http://schemas.microsoft.com/office/drawing/2014/main" id="{A3EDD3F8-4EA7-4461-9752-F847782275BB}"/>
              </a:ext>
            </a:extLst>
          </p:cNvPr>
          <p:cNvGraphicFramePr>
            <a:graphicFrameLocks/>
          </p:cNvGraphicFramePr>
          <p:nvPr/>
        </p:nvGraphicFramePr>
        <p:xfrm>
          <a:off x="1327158" y="1703296"/>
          <a:ext cx="7565324" cy="38441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ulka 1">
            <a:extLst>
              <a:ext uri="{FF2B5EF4-FFF2-40B4-BE49-F238E27FC236}">
                <a16:creationId xmlns:a16="http://schemas.microsoft.com/office/drawing/2014/main" id="{EEA06768-674D-43C5-7E4B-BD2C28070A70}"/>
              </a:ext>
            </a:extLst>
          </p:cNvPr>
          <p:cNvGraphicFramePr>
            <a:graphicFrameLocks noGrp="1"/>
          </p:cNvGraphicFramePr>
          <p:nvPr/>
        </p:nvGraphicFramePr>
        <p:xfrm>
          <a:off x="8342375" y="1987528"/>
          <a:ext cx="599728" cy="3168672"/>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2186923500"/>
                    </a:ext>
                  </a:extLst>
                </a:gridCol>
              </a:tblGrid>
              <a:tr h="79216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FF0000"/>
                          </a:solidFill>
                          <a:effectLst/>
                          <a:uLnTx/>
                          <a:uFillTx/>
                          <a:latin typeface="+mn-lt"/>
                          <a:ea typeface="+mn-ea"/>
                          <a:cs typeface="+mn-cs"/>
                        </a:rPr>
                        <a:t>-23 %</a:t>
                      </a:r>
                    </a:p>
                  </a:txBody>
                  <a:tcPr>
                    <a:noFill/>
                  </a:tcPr>
                </a:tc>
                <a:extLst>
                  <a:ext uri="{0D108BD9-81ED-4DB2-BD59-A6C34878D82A}">
                    <a16:rowId xmlns:a16="http://schemas.microsoft.com/office/drawing/2014/main" val="1701768656"/>
                  </a:ext>
                </a:extLst>
              </a:tr>
              <a:tr h="792168">
                <a:tc>
                  <a:txBody>
                    <a:bodyPr/>
                    <a:lstStyle/>
                    <a:p>
                      <a:pPr algn="ctr"/>
                      <a:r>
                        <a:rPr kumimoji="0" lang="cs-CZ" sz="1200" b="1" i="0" u="none" strike="noStrike" kern="1200" cap="none" spc="0" normalizeH="0" baseline="0" noProof="0" dirty="0">
                          <a:ln>
                            <a:noFill/>
                          </a:ln>
                          <a:solidFill>
                            <a:srgbClr val="FF0000"/>
                          </a:solidFill>
                          <a:effectLst/>
                          <a:uLnTx/>
                          <a:uFillTx/>
                          <a:latin typeface="+mn-lt"/>
                          <a:ea typeface="+mn-ea"/>
                          <a:cs typeface="+mn-cs"/>
                        </a:rPr>
                        <a:t>-60 %</a:t>
                      </a:r>
                      <a:endParaRPr lang="cs-CZ" dirty="0">
                        <a:solidFill>
                          <a:srgbClr val="FF0000"/>
                        </a:solidFill>
                      </a:endParaRPr>
                    </a:p>
                  </a:txBody>
                  <a:tcPr>
                    <a:noFill/>
                  </a:tcPr>
                </a:tc>
                <a:extLst>
                  <a:ext uri="{0D108BD9-81ED-4DB2-BD59-A6C34878D82A}">
                    <a16:rowId xmlns:a16="http://schemas.microsoft.com/office/drawing/2014/main" val="974706254"/>
                  </a:ext>
                </a:extLst>
              </a:tr>
              <a:tr h="792168">
                <a:tc>
                  <a:txBody>
                    <a:bodyPr/>
                    <a:lstStyle/>
                    <a:p>
                      <a:pPr algn="ctr"/>
                      <a:r>
                        <a:rPr kumimoji="0" lang="cs-CZ" sz="1200" b="1" i="0" u="none" strike="noStrike" kern="1200" cap="none" spc="0" normalizeH="0" baseline="0" noProof="0" dirty="0">
                          <a:ln>
                            <a:noFill/>
                          </a:ln>
                          <a:solidFill>
                            <a:srgbClr val="FF0000"/>
                          </a:solidFill>
                          <a:effectLst/>
                          <a:uLnTx/>
                          <a:uFillTx/>
                          <a:latin typeface="+mn-lt"/>
                          <a:ea typeface="+mn-ea"/>
                          <a:cs typeface="+mn-cs"/>
                        </a:rPr>
                        <a:t>-29 %</a:t>
                      </a:r>
                      <a:endParaRPr lang="cs-CZ" sz="1200" dirty="0">
                        <a:solidFill>
                          <a:srgbClr val="FF0000"/>
                        </a:solidFill>
                      </a:endParaRPr>
                    </a:p>
                  </a:txBody>
                  <a:tcPr>
                    <a:noFill/>
                  </a:tcPr>
                </a:tc>
                <a:extLst>
                  <a:ext uri="{0D108BD9-81ED-4DB2-BD59-A6C34878D82A}">
                    <a16:rowId xmlns:a16="http://schemas.microsoft.com/office/drawing/2014/main" val="567964898"/>
                  </a:ext>
                </a:extLst>
              </a:tr>
              <a:tr h="792168">
                <a:tc>
                  <a:txBody>
                    <a:bodyPr/>
                    <a:lstStyle/>
                    <a:p>
                      <a:pPr algn="ctr"/>
                      <a:r>
                        <a:rPr kumimoji="0" lang="cs-CZ" sz="1200" b="1" i="0" u="none" strike="noStrike" kern="1200" cap="none" spc="0" normalizeH="0" baseline="0" noProof="0" dirty="0">
                          <a:ln>
                            <a:noFill/>
                          </a:ln>
                          <a:solidFill>
                            <a:srgbClr val="FF0000"/>
                          </a:solidFill>
                          <a:effectLst/>
                          <a:uLnTx/>
                          <a:uFillTx/>
                          <a:latin typeface="+mn-lt"/>
                          <a:ea typeface="+mn-ea"/>
                          <a:cs typeface="+mn-cs"/>
                        </a:rPr>
                        <a:t>-56 %</a:t>
                      </a:r>
                      <a:endParaRPr lang="cs-CZ" sz="1200" dirty="0">
                        <a:solidFill>
                          <a:srgbClr val="FF0000"/>
                        </a:solidFill>
                      </a:endParaRPr>
                    </a:p>
                  </a:txBody>
                  <a:tcPr>
                    <a:noFill/>
                  </a:tcPr>
                </a:tc>
                <a:extLst>
                  <a:ext uri="{0D108BD9-81ED-4DB2-BD59-A6C34878D82A}">
                    <a16:rowId xmlns:a16="http://schemas.microsoft.com/office/drawing/2014/main" val="3711646564"/>
                  </a:ext>
                </a:extLst>
              </a:tr>
            </a:tbl>
          </a:graphicData>
        </a:graphic>
      </p:graphicFrame>
      <p:pic>
        <p:nvPicPr>
          <p:cNvPr id="240642" name="Obrázek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365" y="6450013"/>
            <a:ext cx="8423275"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Zástupný symbol pro datum 7"/>
          <p:cNvSpPr txBox="1">
            <a:spLocks/>
          </p:cNvSpPr>
          <p:nvPr/>
        </p:nvSpPr>
        <p:spPr bwMode="auto">
          <a:xfrm>
            <a:off x="360365" y="6507165"/>
            <a:ext cx="898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rPr>
              <a:t>únor 2024</a:t>
            </a:r>
            <a:endParaRPr kumimoji="0" lang="cs-CZ" altLang="cs-CZ" sz="1200" b="1"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endParaRPr>
          </a:p>
        </p:txBody>
      </p:sp>
      <p:sp>
        <p:nvSpPr>
          <p:cNvPr id="240645" name="Zástupný symbol pro číslo snímku 2"/>
          <p:cNvSpPr>
            <a:spLocks noGrp="1"/>
          </p:cNvSpPr>
          <p:nvPr>
            <p:ph type="sldNum" sz="quarter" idx="12"/>
          </p:nvPr>
        </p:nvSpPr>
        <p:spPr bwMode="auto">
          <a:xfrm>
            <a:off x="8853490" y="6554788"/>
            <a:ext cx="327025" cy="258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ctr"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2AFB5B-C128-4AF6-BC51-190F38619BBB}" type="slidenum">
              <a:rPr kumimoji="0" lang="cs-CZ" altLang="cs-CZ" sz="1100" b="0" i="0" u="none" strike="noStrike" kern="1200" cap="none" spc="0" normalizeH="0" baseline="0" noProof="0">
                <a:ln>
                  <a:noFill/>
                </a:ln>
                <a:solidFill>
                  <a:srgbClr val="1A1F52"/>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138</a:t>
            </a:fld>
            <a:endParaRPr kumimoji="0" lang="cs-CZ" altLang="cs-CZ" sz="1100" b="0"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endParaRPr>
          </a:p>
        </p:txBody>
      </p:sp>
      <p:sp>
        <p:nvSpPr>
          <p:cNvPr id="240646" name="Zástupný symbol pro datum 7"/>
          <p:cNvSpPr txBox="1">
            <a:spLocks/>
          </p:cNvSpPr>
          <p:nvPr/>
        </p:nvSpPr>
        <p:spPr bwMode="auto">
          <a:xfrm>
            <a:off x="-36513" y="14288"/>
            <a:ext cx="2447926"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altLang="cs-CZ" sz="1400" b="1"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rPr>
              <a:t>B. PLNĚNÍ OBECNÝCH CÍLŮ</a:t>
            </a:r>
          </a:p>
        </p:txBody>
      </p:sp>
      <p:sp>
        <p:nvSpPr>
          <p:cNvPr id="9"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ct val="200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DENNÍ DOSAH A IMPRESE PROFILU </a:t>
            </a:r>
            <a:r>
              <a:rPr kumimoji="0" lang="cs-CZ" sz="2100" b="1" i="0" u="sng" strike="noStrike" kern="1200" cap="all" spc="0" normalizeH="0" baseline="0" noProof="0" dirty="0">
                <a:ln>
                  <a:noFill/>
                </a:ln>
                <a:solidFill>
                  <a:prstClr val="black"/>
                </a:solidFill>
                <a:effectLst/>
                <a:uLnTx/>
                <a:uFillTx/>
                <a:latin typeface="Calibri" pitchFamily="34" charset="0"/>
                <a:ea typeface="+mn-ea"/>
                <a:cs typeface="+mn-cs"/>
              </a:rPr>
              <a:t>ČESKÉ TELEVIZE</a:t>
            </a: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 na sociálních sítích</a:t>
            </a:r>
            <a:endParaRPr kumimoji="0" lang="cs-CZ" sz="2100" b="1" i="0" u="none" strike="noStrike" kern="1200" cap="all" spc="0" normalizeH="0" baseline="0" noProof="0" dirty="0">
              <a:ln>
                <a:noFill/>
              </a:ln>
              <a:solidFill>
                <a:srgbClr val="FF0000"/>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emplifi.io (dříve socialbakers.com), průměrné denní imprese/dosah</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3" name="Zástupný symbol pro datum 7">
            <a:extLst>
              <a:ext uri="{FF2B5EF4-FFF2-40B4-BE49-F238E27FC236}">
                <a16:creationId xmlns:a16="http://schemas.microsoft.com/office/drawing/2014/main" id="{3F4AB23D-C658-467F-8569-F4B22C436151}"/>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8" name="Zástupný symbol pro datum 7">
            <a:extLst>
              <a:ext uri="{FF2B5EF4-FFF2-40B4-BE49-F238E27FC236}">
                <a16:creationId xmlns:a16="http://schemas.microsoft.com/office/drawing/2014/main" id="{32BFE9C1-C48A-4641-83AB-3626A5D9EC7D}"/>
              </a:ext>
            </a:extLst>
          </p:cNvPr>
          <p:cNvSpPr txBox="1">
            <a:spLocks/>
          </p:cNvSpPr>
          <p:nvPr/>
        </p:nvSpPr>
        <p:spPr bwMode="auto">
          <a:xfrm>
            <a:off x="360362" y="5685245"/>
            <a:ext cx="8532118" cy="793345"/>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0" i="0" u="none" strike="noStrike" kern="1200" cap="none" spc="0" normalizeH="0" baseline="0" noProof="0" dirty="0">
                <a:ln>
                  <a:noFill/>
                </a:ln>
                <a:solidFill>
                  <a:prstClr val="black"/>
                </a:solidFill>
                <a:effectLst/>
                <a:uLnTx/>
                <a:uFillTx/>
                <a:latin typeface="Calibri"/>
                <a:ea typeface="+mn-ea"/>
                <a:cs typeface="Arial" charset="0"/>
              </a:rPr>
              <a:t>* Definice dosahu (reach) podle Facebooku = Počet lidí, kterým se jakýkoli obsah měřené stránky nebo o měřené stránce zobrazil na jejich obrazovce. Jedná se o unikátní FB účty (tzv. Unique Users).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0" i="0" u="none" strike="noStrike" kern="1200" cap="none" spc="0" normalizeH="0" baseline="0" noProof="0" dirty="0">
                <a:ln>
                  <a:noFill/>
                </a:ln>
                <a:solidFill>
                  <a:prstClr val="black"/>
                </a:solidFill>
                <a:effectLst/>
                <a:uLnTx/>
                <a:uFillTx/>
                <a:latin typeface="Calibri"/>
                <a:ea typeface="+mn-ea"/>
                <a:cs typeface="Arial" charset="0"/>
              </a:rPr>
              <a:t>** Definice impresí podle Twitteru = Počet zobrazení tweetů měřené stránky uživatelům Twitteru.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0" i="0" u="none" strike="noStrike" kern="1200" cap="none" spc="0" normalizeH="0" baseline="0" noProof="0" dirty="0">
                <a:ln>
                  <a:noFill/>
                </a:ln>
                <a:solidFill>
                  <a:prstClr val="black"/>
                </a:solidFill>
                <a:effectLst/>
                <a:uLnTx/>
                <a:uFillTx/>
                <a:latin typeface="Calibri"/>
                <a:ea typeface="+mn-ea"/>
                <a:cs typeface="Arial" charset="0"/>
              </a:rPr>
              <a:t>*** Definice zásahu (reach) podle Instagramu = Průměrný počet unikátních účtů (tzv. Unique Users), kterým se zobrazily posty měřené stránky ve vybraném časovém období.</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0" i="0" u="none" strike="noStrike" kern="1200" cap="none" spc="0" normalizeH="0" baseline="0" noProof="0" dirty="0">
                <a:ln>
                  <a:noFill/>
                </a:ln>
                <a:solidFill>
                  <a:prstClr val="black"/>
                </a:solidFill>
                <a:effectLst/>
                <a:uLnTx/>
                <a:uFillTx/>
                <a:latin typeface="Calibri"/>
                <a:ea typeface="+mn-ea"/>
                <a:cs typeface="Arial" charset="0"/>
              </a:rPr>
              <a:t>****  Tik Tok účet České televize byl založen v závěru roku 2021. Statistika průměrného denního dosahu není u Tik Tok profilu České televize k dispozici. Proto je zde uveden průměrný dosah jednoho publikovaného příspěvku.</a:t>
            </a:r>
          </a:p>
        </p:txBody>
      </p:sp>
      <p:pic>
        <p:nvPicPr>
          <p:cNvPr id="14" name="Obráze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718" y="1372255"/>
            <a:ext cx="2135497" cy="312817"/>
          </a:xfrm>
          <a:prstGeom prst="rect">
            <a:avLst/>
          </a:prstGeom>
        </p:spPr>
      </p:pic>
      <p:pic>
        <p:nvPicPr>
          <p:cNvPr id="15" name="Obrázek 14">
            <a:extLst>
              <a:ext uri="{FF2B5EF4-FFF2-40B4-BE49-F238E27FC236}">
                <a16:creationId xmlns:a16="http://schemas.microsoft.com/office/drawing/2014/main" id="{FCA7537C-B658-496B-AB5A-AFC87CAC5FA3}"/>
              </a:ext>
            </a:extLst>
          </p:cNvPr>
          <p:cNvPicPr>
            <a:picLocks noChangeAspect="1"/>
          </p:cNvPicPr>
          <p:nvPr/>
        </p:nvPicPr>
        <p:blipFill>
          <a:blip r:embed="rId6"/>
          <a:stretch>
            <a:fillRect/>
          </a:stretch>
        </p:blipFill>
        <p:spPr>
          <a:xfrm>
            <a:off x="628332" y="3603639"/>
            <a:ext cx="775316" cy="689459"/>
          </a:xfrm>
          <a:prstGeom prst="rect">
            <a:avLst/>
          </a:prstGeom>
        </p:spPr>
      </p:pic>
      <p:pic>
        <p:nvPicPr>
          <p:cNvPr id="17" name="Picture 6">
            <a:extLst>
              <a:ext uri="{FF2B5EF4-FFF2-40B4-BE49-F238E27FC236}">
                <a16:creationId xmlns:a16="http://schemas.microsoft.com/office/drawing/2014/main" id="{52DB25F4-D082-4922-8ECA-DD6A44230CD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977" y="2007378"/>
            <a:ext cx="642180" cy="642180"/>
          </a:xfrm>
          <a:prstGeom prst="rect">
            <a:avLst/>
          </a:prstGeom>
          <a:noFill/>
          <a:extLst>
            <a:ext uri="{909E8E84-426E-40DD-AFC4-6F175D3DCCD1}">
              <a14:hiddenFill xmlns:a14="http://schemas.microsoft.com/office/drawing/2010/main">
                <a:solidFill>
                  <a:srgbClr val="FFFFFF"/>
                </a:solidFill>
              </a14:hiddenFill>
            </a:ext>
          </a:extLst>
        </p:spPr>
      </p:pic>
      <p:sp>
        <p:nvSpPr>
          <p:cNvPr id="24" name="TextovéPole 23">
            <a:extLst>
              <a:ext uri="{FF2B5EF4-FFF2-40B4-BE49-F238E27FC236}">
                <a16:creationId xmlns:a16="http://schemas.microsoft.com/office/drawing/2014/main" id="{2CF92586-807C-433C-A819-0EE79D0BDFEE}"/>
              </a:ext>
            </a:extLst>
          </p:cNvPr>
          <p:cNvSpPr txBox="1"/>
          <p:nvPr/>
        </p:nvSpPr>
        <p:spPr>
          <a:xfrm>
            <a:off x="8100394" y="1412778"/>
            <a:ext cx="10836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Změna oproti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roku 2022</a:t>
            </a:r>
          </a:p>
        </p:txBody>
      </p:sp>
      <p:pic>
        <p:nvPicPr>
          <p:cNvPr id="1026" name="Picture 2" descr="The TikTok Logo: History and Why It Works (2022)">
            <a:extLst>
              <a:ext uri="{FF2B5EF4-FFF2-40B4-BE49-F238E27FC236}">
                <a16:creationId xmlns:a16="http://schemas.microsoft.com/office/drawing/2014/main" id="{ABAB2D02-5EA7-413A-A216-61628C1ECE3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7401" t="3332" r="37400" b="18976"/>
          <a:stretch/>
        </p:blipFill>
        <p:spPr bwMode="auto">
          <a:xfrm>
            <a:off x="752505" y="4395727"/>
            <a:ext cx="507129" cy="689459"/>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7">
            <a:extLst>
              <a:ext uri="{FF2B5EF4-FFF2-40B4-BE49-F238E27FC236}">
                <a16:creationId xmlns:a16="http://schemas.microsoft.com/office/drawing/2014/main" id="{97FF399F-1634-9EE2-F58A-C9B69A2A6047}"/>
              </a:ext>
            </a:extLst>
          </p:cNvPr>
          <p:cNvSpPr txBox="1">
            <a:spLocks/>
          </p:cNvSpPr>
          <p:nvPr/>
        </p:nvSpPr>
        <p:spPr bwMode="auto">
          <a:xfrm>
            <a:off x="6084170" y="6427132"/>
            <a:ext cx="274906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Arial" charset="0"/>
              </a:rPr>
              <a:t>Poznámka: Data jsou zjišťována od roku 2018.</a:t>
            </a:r>
          </a:p>
        </p:txBody>
      </p:sp>
      <p:pic>
        <p:nvPicPr>
          <p:cNvPr id="20" name="Picture 2" descr="X (Twitter) | Optimal Marketing">
            <a:extLst>
              <a:ext uri="{FF2B5EF4-FFF2-40B4-BE49-F238E27FC236}">
                <a16:creationId xmlns:a16="http://schemas.microsoft.com/office/drawing/2014/main" id="{A062A860-01AE-4A8C-893E-32C54EC86FA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576" y="2924944"/>
            <a:ext cx="512616" cy="5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5742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7" name="Zástupný symbol pro datum 7">
            <a:extLst>
              <a:ext uri="{FF2B5EF4-FFF2-40B4-BE49-F238E27FC236}">
                <a16:creationId xmlns:a16="http://schemas.microsoft.com/office/drawing/2014/main" id="{B7664D8E-CC91-4191-96E9-5B602B7673D8}"/>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graphicFrame>
        <p:nvGraphicFramePr>
          <p:cNvPr id="18" name="Graf 17">
            <a:extLst>
              <a:ext uri="{FF2B5EF4-FFF2-40B4-BE49-F238E27FC236}">
                <a16:creationId xmlns:a16="http://schemas.microsoft.com/office/drawing/2014/main" id="{B00A8BFD-8EFF-4EC5-93A0-656269DEEEB6}"/>
              </a:ext>
            </a:extLst>
          </p:cNvPr>
          <p:cNvGraphicFramePr>
            <a:graphicFrameLocks/>
          </p:cNvGraphicFramePr>
          <p:nvPr/>
        </p:nvGraphicFramePr>
        <p:xfrm>
          <a:off x="2411760" y="2132856"/>
          <a:ext cx="6268153" cy="3135192"/>
        </p:xfrm>
        <a:graphic>
          <a:graphicData uri="http://schemas.openxmlformats.org/drawingml/2006/chart">
            <c:chart xmlns:c="http://schemas.openxmlformats.org/drawingml/2006/chart" xmlns:r="http://schemas.openxmlformats.org/officeDocument/2006/relationships" r:id="rId4"/>
          </a:graphicData>
        </a:graphic>
      </p:graphicFrame>
      <p:pic>
        <p:nvPicPr>
          <p:cNvPr id="2050" name="Picture 2" descr="YouTube Logo | The most famous brands and company logos in the world">
            <a:extLst>
              <a:ext uri="{FF2B5EF4-FFF2-40B4-BE49-F238E27FC236}">
                <a16:creationId xmlns:a16="http://schemas.microsoft.com/office/drawing/2014/main" id="{3B24FCE5-D780-4094-A05E-DA26FC3ABF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3089705"/>
            <a:ext cx="1490174" cy="838223"/>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474AE56D-E74B-49A7-9639-213E00C3E9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718" y="1372255"/>
            <a:ext cx="2135497" cy="312817"/>
          </a:xfrm>
          <a:prstGeom prst="rect">
            <a:avLst/>
          </a:prstGeom>
        </p:spPr>
      </p:pic>
      <p:sp>
        <p:nvSpPr>
          <p:cNvPr id="15" name="TextovéPole 14">
            <a:extLst>
              <a:ext uri="{FF2B5EF4-FFF2-40B4-BE49-F238E27FC236}">
                <a16:creationId xmlns:a16="http://schemas.microsoft.com/office/drawing/2014/main" id="{E4AF6565-F810-41FB-857A-64828D405054}"/>
              </a:ext>
            </a:extLst>
          </p:cNvPr>
          <p:cNvSpPr txBox="1"/>
          <p:nvPr/>
        </p:nvSpPr>
        <p:spPr>
          <a:xfrm>
            <a:off x="8096819" y="1907394"/>
            <a:ext cx="10836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Změna oproti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roku 2022</a:t>
            </a:r>
          </a:p>
        </p:txBody>
      </p:sp>
      <p:graphicFrame>
        <p:nvGraphicFramePr>
          <p:cNvPr id="2" name="Tabulka 1">
            <a:extLst>
              <a:ext uri="{FF2B5EF4-FFF2-40B4-BE49-F238E27FC236}">
                <a16:creationId xmlns:a16="http://schemas.microsoft.com/office/drawing/2014/main" id="{457AC921-3C81-6025-8C3B-4533999EF06E}"/>
              </a:ext>
            </a:extLst>
          </p:cNvPr>
          <p:cNvGraphicFramePr>
            <a:graphicFrameLocks noGrp="1"/>
          </p:cNvGraphicFramePr>
          <p:nvPr/>
        </p:nvGraphicFramePr>
        <p:xfrm>
          <a:off x="8342375" y="2652309"/>
          <a:ext cx="599728" cy="1089025"/>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2186923500"/>
                    </a:ext>
                  </a:extLst>
                </a:gridCol>
              </a:tblGrid>
              <a:tr h="108902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+75 %</a:t>
                      </a:r>
                    </a:p>
                  </a:txBody>
                  <a:tcPr>
                    <a:noFill/>
                  </a:tcPr>
                </a:tc>
                <a:extLst>
                  <a:ext uri="{0D108BD9-81ED-4DB2-BD59-A6C34878D82A}">
                    <a16:rowId xmlns:a16="http://schemas.microsoft.com/office/drawing/2014/main" val="1701768656"/>
                  </a:ext>
                </a:extLst>
              </a:tr>
            </a:tbl>
          </a:graphicData>
        </a:graphic>
      </p:graphicFrame>
      <p:sp>
        <p:nvSpPr>
          <p:cNvPr id="3" name="AutoShape 2">
            <a:extLst>
              <a:ext uri="{FF2B5EF4-FFF2-40B4-BE49-F238E27FC236}">
                <a16:creationId xmlns:a16="http://schemas.microsoft.com/office/drawing/2014/main" id="{1282A13D-BB93-1A9A-E811-CD3A6E4740A3}"/>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ct val="200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počet ODBĚRATELŮ YOUTUBE KANÁLU České televize</a:t>
            </a:r>
            <a:endParaRPr kumimoji="0" lang="cs-CZ" sz="2100" b="1" i="0" u="none" strike="noStrike" kern="1200" cap="all" spc="0" normalizeH="0" baseline="0" noProof="0" dirty="0">
              <a:ln>
                <a:noFill/>
              </a:ln>
              <a:solidFill>
                <a:srgbClr val="FF0000"/>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YouTube, počet odběratelů k závěru časového období</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453411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000" b="1" cap="all" dirty="0">
                <a:solidFill>
                  <a:prstClr val="black"/>
                </a:solidFill>
                <a:latin typeface="Calibri" pitchFamily="34" charset="0"/>
              </a:rPr>
              <a:t>INDIKÁTORY ZÁSAHU (r), KVALITY (q) a DOPADU (I) PRO ČT JAKO CELEK</a:t>
            </a:r>
          </a:p>
          <a:p>
            <a:pPr marL="1588" indent="-1588" algn="ctr" defTabSz="258763">
              <a:lnSpc>
                <a:spcPct val="110000"/>
              </a:lnSpc>
              <a:spcBef>
                <a:spcPts val="200"/>
              </a:spcBef>
              <a:tabLst>
                <a:tab pos="180975" algn="l"/>
              </a:tabLst>
              <a:defRPr/>
            </a:pPr>
            <a:r>
              <a:rPr lang="cs-CZ" sz="1100" b="1" dirty="0">
                <a:solidFill>
                  <a:prstClr val="black"/>
                </a:solidFill>
                <a:latin typeface="Calibri" pitchFamily="34" charset="0"/>
              </a:rPr>
              <a:t>Zdroje: ATO – Nielsen, Tracking ČT, PROVYS ČT, DKV ČT, v %</a:t>
            </a:r>
            <a:endParaRPr lang="cs-CZ" sz="11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2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14</a:t>
            </a:fld>
            <a:endParaRPr lang="cs-CZ" sz="1100" dirty="0">
              <a:solidFill>
                <a:srgbClr val="1A1F52"/>
              </a:solidFill>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3" name="Ovál 12">
            <a:extLst>
              <a:ext uri="{FF2B5EF4-FFF2-40B4-BE49-F238E27FC236}">
                <a16:creationId xmlns:a16="http://schemas.microsoft.com/office/drawing/2014/main" id="{C2383C65-4C71-4690-A3FF-BC4DDC3C1FBD}"/>
              </a:ext>
            </a:extLst>
          </p:cNvPr>
          <p:cNvSpPr/>
          <p:nvPr/>
        </p:nvSpPr>
        <p:spPr>
          <a:xfrm>
            <a:off x="8316416" y="5589240"/>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6"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CELEK ČT</a:t>
            </a:r>
          </a:p>
        </p:txBody>
      </p:sp>
      <p:graphicFrame>
        <p:nvGraphicFramePr>
          <p:cNvPr id="2" name="Graf 1">
            <a:extLst>
              <a:ext uri="{FF2B5EF4-FFF2-40B4-BE49-F238E27FC236}">
                <a16:creationId xmlns:a16="http://schemas.microsoft.com/office/drawing/2014/main" id="{D3BE883E-4D33-E42A-C7C4-32873A44201A}"/>
              </a:ext>
            </a:extLst>
          </p:cNvPr>
          <p:cNvGraphicFramePr>
            <a:graphicFrameLocks/>
          </p:cNvGraphicFramePr>
          <p:nvPr>
            <p:extLst>
              <p:ext uri="{D42A27DB-BD31-4B8C-83A1-F6EECF244321}">
                <p14:modId xmlns:p14="http://schemas.microsoft.com/office/powerpoint/2010/main" val="3252424017"/>
              </p:ext>
            </p:extLst>
          </p:nvPr>
        </p:nvGraphicFramePr>
        <p:xfrm>
          <a:off x="360362" y="1340768"/>
          <a:ext cx="8604125"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45520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ct val="200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počet fanoušků PROFILU KANÁLU </a:t>
            </a:r>
            <a:r>
              <a:rPr kumimoji="0" lang="cs-CZ" sz="2100" b="1" i="0" u="sng" strike="noStrike" kern="1200" cap="all" spc="0" normalizeH="0" baseline="0" noProof="0" dirty="0">
                <a:ln>
                  <a:noFill/>
                </a:ln>
                <a:solidFill>
                  <a:prstClr val="black"/>
                </a:solidFill>
                <a:effectLst/>
                <a:uLnTx/>
                <a:uFillTx/>
                <a:latin typeface="Calibri" pitchFamily="34" charset="0"/>
                <a:ea typeface="+mn-ea"/>
                <a:cs typeface="+mn-cs"/>
              </a:rPr>
              <a:t>ČT24</a:t>
            </a: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 na sociálních sítích</a:t>
            </a:r>
            <a:endParaRPr kumimoji="0" lang="cs-CZ" sz="2100" b="1" i="0" u="none" strike="noStrike" kern="1200" cap="all" spc="0" normalizeH="0" baseline="0" noProof="0" dirty="0">
              <a:ln>
                <a:noFill/>
              </a:ln>
              <a:solidFill>
                <a:srgbClr val="FF0000"/>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emplifi.io (dříve socialbakers.com), počet fanoušků k závěru časového období</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140</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5" name="Zástupný symbol pro datum 7">
            <a:extLst>
              <a:ext uri="{FF2B5EF4-FFF2-40B4-BE49-F238E27FC236}">
                <a16:creationId xmlns:a16="http://schemas.microsoft.com/office/drawing/2014/main" id="{B56EAAEA-719B-457B-B703-20B2EFE78260}"/>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graphicFrame>
        <p:nvGraphicFramePr>
          <p:cNvPr id="26" name="Graf 25">
            <a:extLst>
              <a:ext uri="{FF2B5EF4-FFF2-40B4-BE49-F238E27FC236}">
                <a16:creationId xmlns:a16="http://schemas.microsoft.com/office/drawing/2014/main" id="{C788E36E-265B-43DC-8F9E-8C4EF7CFD779}"/>
              </a:ext>
            </a:extLst>
          </p:cNvPr>
          <p:cNvGraphicFramePr>
            <a:graphicFrameLocks/>
          </p:cNvGraphicFramePr>
          <p:nvPr/>
        </p:nvGraphicFramePr>
        <p:xfrm>
          <a:off x="1907703" y="1556794"/>
          <a:ext cx="6264697" cy="4604295"/>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2" descr="Výsledek obrázku pro logo čt24">
            <a:extLst>
              <a:ext uri="{FF2B5EF4-FFF2-40B4-BE49-F238E27FC236}">
                <a16:creationId xmlns:a16="http://schemas.microsoft.com/office/drawing/2014/main" id="{78DD811A-6C1E-46D0-AADE-5504CBFE56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417" y="1196752"/>
            <a:ext cx="1038249" cy="326616"/>
          </a:xfrm>
          <a:prstGeom prst="rect">
            <a:avLst/>
          </a:prstGeom>
          <a:noFill/>
          <a:extLst>
            <a:ext uri="{909E8E84-426E-40DD-AFC4-6F175D3DCCD1}">
              <a14:hiddenFill xmlns:a14="http://schemas.microsoft.com/office/drawing/2010/main">
                <a:solidFill>
                  <a:srgbClr val="FFFFFF"/>
                </a:solidFill>
              </a14:hiddenFill>
            </a:ext>
          </a:extLst>
        </p:spPr>
      </p:pic>
      <p:pic>
        <p:nvPicPr>
          <p:cNvPr id="19" name="Obrázek 18">
            <a:extLst>
              <a:ext uri="{FF2B5EF4-FFF2-40B4-BE49-F238E27FC236}">
                <a16:creationId xmlns:a16="http://schemas.microsoft.com/office/drawing/2014/main" id="{F668C010-5D1F-43B4-AC2D-EC6D300F4B0F}"/>
              </a:ext>
            </a:extLst>
          </p:cNvPr>
          <p:cNvPicPr>
            <a:picLocks noChangeAspect="1"/>
          </p:cNvPicPr>
          <p:nvPr/>
        </p:nvPicPr>
        <p:blipFill>
          <a:blip r:embed="rId6"/>
          <a:stretch>
            <a:fillRect/>
          </a:stretch>
        </p:blipFill>
        <p:spPr>
          <a:xfrm>
            <a:off x="628332" y="4719619"/>
            <a:ext cx="775316" cy="689459"/>
          </a:xfrm>
          <a:prstGeom prst="rect">
            <a:avLst/>
          </a:prstGeom>
        </p:spPr>
      </p:pic>
      <p:pic>
        <p:nvPicPr>
          <p:cNvPr id="20" name="Picture 6">
            <a:extLst>
              <a:ext uri="{FF2B5EF4-FFF2-40B4-BE49-F238E27FC236}">
                <a16:creationId xmlns:a16="http://schemas.microsoft.com/office/drawing/2014/main" id="{8FC0B950-86D2-46D3-8A50-78A2465B7F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633" y="2198891"/>
            <a:ext cx="642180" cy="6421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a:extLst>
              <a:ext uri="{FF2B5EF4-FFF2-40B4-BE49-F238E27FC236}">
                <a16:creationId xmlns:a16="http://schemas.microsoft.com/office/drawing/2014/main" id="{997BFE58-F091-4626-ACFD-A59361E72F91}"/>
              </a:ext>
            </a:extLst>
          </p:cNvPr>
          <p:cNvSpPr txBox="1"/>
          <p:nvPr/>
        </p:nvSpPr>
        <p:spPr>
          <a:xfrm>
            <a:off x="8100394" y="1412778"/>
            <a:ext cx="10836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Změna oproti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roku 2022</a:t>
            </a:r>
          </a:p>
        </p:txBody>
      </p:sp>
      <p:graphicFrame>
        <p:nvGraphicFramePr>
          <p:cNvPr id="2" name="Tabulka 1">
            <a:extLst>
              <a:ext uri="{FF2B5EF4-FFF2-40B4-BE49-F238E27FC236}">
                <a16:creationId xmlns:a16="http://schemas.microsoft.com/office/drawing/2014/main" id="{CD13E3EB-DC4F-7EED-C26F-5C13E4AA770A}"/>
              </a:ext>
            </a:extLst>
          </p:cNvPr>
          <p:cNvGraphicFramePr>
            <a:graphicFrameLocks noGrp="1"/>
          </p:cNvGraphicFramePr>
          <p:nvPr/>
        </p:nvGraphicFramePr>
        <p:xfrm>
          <a:off x="8342375" y="1989933"/>
          <a:ext cx="599728" cy="3781425"/>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2186923500"/>
                    </a:ext>
                  </a:extLst>
                </a:gridCol>
              </a:tblGrid>
              <a:tr h="12604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+2 %</a:t>
                      </a:r>
                    </a:p>
                  </a:txBody>
                  <a:tcPr>
                    <a:noFill/>
                  </a:tcPr>
                </a:tc>
                <a:extLst>
                  <a:ext uri="{0D108BD9-81ED-4DB2-BD59-A6C34878D82A}">
                    <a16:rowId xmlns:a16="http://schemas.microsoft.com/office/drawing/2014/main" val="1701768656"/>
                  </a:ext>
                </a:extLst>
              </a:tr>
              <a:tr h="12604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+12 %</a:t>
                      </a:r>
                    </a:p>
                  </a:txBody>
                  <a:tcPr>
                    <a:noFill/>
                  </a:tcPr>
                </a:tc>
                <a:extLst>
                  <a:ext uri="{0D108BD9-81ED-4DB2-BD59-A6C34878D82A}">
                    <a16:rowId xmlns:a16="http://schemas.microsoft.com/office/drawing/2014/main" val="974706254"/>
                  </a:ext>
                </a:extLst>
              </a:tr>
              <a:tr h="12604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+11 %</a:t>
                      </a:r>
                    </a:p>
                  </a:txBody>
                  <a:tcPr>
                    <a:noFill/>
                  </a:tcPr>
                </a:tc>
                <a:extLst>
                  <a:ext uri="{0D108BD9-81ED-4DB2-BD59-A6C34878D82A}">
                    <a16:rowId xmlns:a16="http://schemas.microsoft.com/office/drawing/2014/main" val="567964898"/>
                  </a:ext>
                </a:extLst>
              </a:tr>
            </a:tbl>
          </a:graphicData>
        </a:graphic>
      </p:graphicFrame>
      <p:pic>
        <p:nvPicPr>
          <p:cNvPr id="17" name="Picture 2" descr="X (Twitter) | Optimal Marketing">
            <a:extLst>
              <a:ext uri="{FF2B5EF4-FFF2-40B4-BE49-F238E27FC236}">
                <a16:creationId xmlns:a16="http://schemas.microsoft.com/office/drawing/2014/main" id="{22613531-4574-49EC-A589-C199C3FD582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3573016"/>
            <a:ext cx="512616" cy="5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07634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Obrázek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5" y="6450013"/>
            <a:ext cx="8423275"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Zástupný symbol pro datum 7"/>
          <p:cNvSpPr txBox="1">
            <a:spLocks/>
          </p:cNvSpPr>
          <p:nvPr/>
        </p:nvSpPr>
        <p:spPr bwMode="auto">
          <a:xfrm>
            <a:off x="360365" y="6507165"/>
            <a:ext cx="898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rPr>
              <a:t>únor 2024</a:t>
            </a:r>
            <a:endParaRPr kumimoji="0" lang="cs-CZ" altLang="cs-CZ" sz="1200" b="1"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endParaRPr>
          </a:p>
        </p:txBody>
      </p:sp>
      <p:sp>
        <p:nvSpPr>
          <p:cNvPr id="240645" name="Zástupný symbol pro číslo snímku 2"/>
          <p:cNvSpPr>
            <a:spLocks noGrp="1"/>
          </p:cNvSpPr>
          <p:nvPr>
            <p:ph type="sldNum" sz="quarter" idx="12"/>
          </p:nvPr>
        </p:nvSpPr>
        <p:spPr bwMode="auto">
          <a:xfrm>
            <a:off x="8853490" y="6554788"/>
            <a:ext cx="327025" cy="258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ctr"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2AFB5B-C128-4AF6-BC51-190F38619BBB}" type="slidenum">
              <a:rPr kumimoji="0" lang="cs-CZ" altLang="cs-CZ" sz="1100" b="0" i="0" u="none" strike="noStrike" kern="1200" cap="none" spc="0" normalizeH="0" baseline="0" noProof="0">
                <a:ln>
                  <a:noFill/>
                </a:ln>
                <a:solidFill>
                  <a:srgbClr val="1A1F52"/>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141</a:t>
            </a:fld>
            <a:endParaRPr kumimoji="0" lang="cs-CZ" altLang="cs-CZ" sz="1100" b="0"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endParaRPr>
          </a:p>
        </p:txBody>
      </p:sp>
      <p:sp>
        <p:nvSpPr>
          <p:cNvPr id="240646" name="Zástupný symbol pro datum 7"/>
          <p:cNvSpPr txBox="1">
            <a:spLocks/>
          </p:cNvSpPr>
          <p:nvPr/>
        </p:nvSpPr>
        <p:spPr bwMode="auto">
          <a:xfrm>
            <a:off x="-36513" y="14288"/>
            <a:ext cx="2447926"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altLang="cs-CZ" sz="1400" b="1"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rPr>
              <a:t>B. PLNĚNÍ OBECNÝCH CÍLŮ</a:t>
            </a:r>
          </a:p>
        </p:txBody>
      </p:sp>
      <p:sp>
        <p:nvSpPr>
          <p:cNvPr id="9"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ct val="200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DENNÍ DOSAH A IMPRESE PROFILU KANÁLU </a:t>
            </a:r>
            <a:r>
              <a:rPr kumimoji="0" lang="cs-CZ" sz="2100" b="1" i="0" u="sng" strike="noStrike" kern="1200" cap="all" spc="0" normalizeH="0" baseline="0" noProof="0" dirty="0">
                <a:ln>
                  <a:noFill/>
                </a:ln>
                <a:solidFill>
                  <a:prstClr val="black"/>
                </a:solidFill>
                <a:effectLst/>
                <a:uLnTx/>
                <a:uFillTx/>
                <a:latin typeface="Calibri" pitchFamily="34" charset="0"/>
                <a:ea typeface="+mn-ea"/>
                <a:cs typeface="+mn-cs"/>
              </a:rPr>
              <a:t>ČT24</a:t>
            </a: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 na sociálních sítích</a:t>
            </a:r>
            <a:endParaRPr kumimoji="0" lang="cs-CZ" sz="2100" b="1" i="0" u="none" strike="noStrike" kern="1200" cap="all" spc="0" normalizeH="0" baseline="0" noProof="0" dirty="0">
              <a:ln>
                <a:noFill/>
              </a:ln>
              <a:solidFill>
                <a:srgbClr val="FF0000"/>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emplifi.io (dříve socialbakers.com), průměrné denní imprese/dosah</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3" name="Zástupný symbol pro datum 7">
            <a:extLst>
              <a:ext uri="{FF2B5EF4-FFF2-40B4-BE49-F238E27FC236}">
                <a16:creationId xmlns:a16="http://schemas.microsoft.com/office/drawing/2014/main" id="{3F4AB23D-C658-467F-8569-F4B22C436151}"/>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8" name="Zástupný symbol pro datum 7">
            <a:extLst>
              <a:ext uri="{FF2B5EF4-FFF2-40B4-BE49-F238E27FC236}">
                <a16:creationId xmlns:a16="http://schemas.microsoft.com/office/drawing/2014/main" id="{32BFE9C1-C48A-4641-83AB-3626A5D9EC7D}"/>
              </a:ext>
            </a:extLst>
          </p:cNvPr>
          <p:cNvSpPr txBox="1">
            <a:spLocks/>
          </p:cNvSpPr>
          <p:nvPr/>
        </p:nvSpPr>
        <p:spPr bwMode="auto">
          <a:xfrm>
            <a:off x="360362" y="5694293"/>
            <a:ext cx="8532118" cy="793345"/>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Arial" charset="0"/>
              </a:rPr>
              <a:t>*Definice dosahu (reach) podle Facebooku = Počet lidí, kterým se jakýkoli obsah měřené stránky nebo o měřené stránce zobrazil na jejich obrazovce. Jedná se o unikátní FB účty (tzv. Unique Users).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Arial" charset="0"/>
              </a:rPr>
              <a:t>**Definice impresí podle Twitteru = Počet zobrazení tweetů měřené stránky uživatelům Twitteru.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Arial" charset="0"/>
              </a:rPr>
              <a:t>*** Definice zásahu (reach) podle Instagramu = Průměrný počet unikátních účtů (tzv. Unique Users), kterým se zobrazily posty měřené stránky ve vybraném časovém období.</a:t>
            </a:r>
          </a:p>
        </p:txBody>
      </p:sp>
      <p:pic>
        <p:nvPicPr>
          <p:cNvPr id="16" name="Picture 2" descr="Výsledek obrázku pro logo čt24">
            <a:extLst>
              <a:ext uri="{FF2B5EF4-FFF2-40B4-BE49-F238E27FC236}">
                <a16:creationId xmlns:a16="http://schemas.microsoft.com/office/drawing/2014/main" id="{8E22EC65-D0B6-4063-8767-BDC0ECB44A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417" y="1196752"/>
            <a:ext cx="1038249" cy="326616"/>
          </a:xfrm>
          <a:prstGeom prst="rect">
            <a:avLst/>
          </a:prstGeom>
          <a:noFill/>
          <a:extLst>
            <a:ext uri="{909E8E84-426E-40DD-AFC4-6F175D3DCCD1}">
              <a14:hiddenFill xmlns:a14="http://schemas.microsoft.com/office/drawing/2010/main">
                <a:solidFill>
                  <a:srgbClr val="FFFFFF"/>
                </a:solidFill>
              </a14:hiddenFill>
            </a:ext>
          </a:extLst>
        </p:spPr>
      </p:pic>
      <p:pic>
        <p:nvPicPr>
          <p:cNvPr id="14" name="Obrázek 13">
            <a:extLst>
              <a:ext uri="{FF2B5EF4-FFF2-40B4-BE49-F238E27FC236}">
                <a16:creationId xmlns:a16="http://schemas.microsoft.com/office/drawing/2014/main" id="{CAFD101B-2EFB-4628-A3F5-C5F52D5948FB}"/>
              </a:ext>
            </a:extLst>
          </p:cNvPr>
          <p:cNvPicPr>
            <a:picLocks noChangeAspect="1"/>
          </p:cNvPicPr>
          <p:nvPr/>
        </p:nvPicPr>
        <p:blipFill>
          <a:blip r:embed="rId5"/>
          <a:stretch>
            <a:fillRect/>
          </a:stretch>
        </p:blipFill>
        <p:spPr>
          <a:xfrm>
            <a:off x="628332" y="4353859"/>
            <a:ext cx="775316" cy="689459"/>
          </a:xfrm>
          <a:prstGeom prst="rect">
            <a:avLst/>
          </a:prstGeom>
        </p:spPr>
      </p:pic>
      <p:pic>
        <p:nvPicPr>
          <p:cNvPr id="15" name="Picture 6">
            <a:extLst>
              <a:ext uri="{FF2B5EF4-FFF2-40B4-BE49-F238E27FC236}">
                <a16:creationId xmlns:a16="http://schemas.microsoft.com/office/drawing/2014/main" id="{AB1C49D6-340F-4536-94DA-CD9BB6152F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633" y="2198891"/>
            <a:ext cx="642180" cy="642180"/>
          </a:xfrm>
          <a:prstGeom prst="rect">
            <a:avLst/>
          </a:prstGeom>
          <a:noFill/>
          <a:extLst>
            <a:ext uri="{909E8E84-426E-40DD-AFC4-6F175D3DCCD1}">
              <a14:hiddenFill xmlns:a14="http://schemas.microsoft.com/office/drawing/2010/main">
                <a:solidFill>
                  <a:srgbClr val="FFFFFF"/>
                </a:solidFill>
              </a14:hiddenFill>
            </a:ext>
          </a:extLst>
        </p:spPr>
      </p:pic>
      <p:sp>
        <p:nvSpPr>
          <p:cNvPr id="24" name="TextovéPole 23">
            <a:extLst>
              <a:ext uri="{FF2B5EF4-FFF2-40B4-BE49-F238E27FC236}">
                <a16:creationId xmlns:a16="http://schemas.microsoft.com/office/drawing/2014/main" id="{1154C572-9698-47FE-B72B-B75CDD6D7EE2}"/>
              </a:ext>
            </a:extLst>
          </p:cNvPr>
          <p:cNvSpPr txBox="1"/>
          <p:nvPr/>
        </p:nvSpPr>
        <p:spPr>
          <a:xfrm>
            <a:off x="8100394" y="1412778"/>
            <a:ext cx="10836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Změna oproti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roku 2022</a:t>
            </a:r>
          </a:p>
        </p:txBody>
      </p:sp>
      <p:graphicFrame>
        <p:nvGraphicFramePr>
          <p:cNvPr id="3" name="Graf 2">
            <a:extLst>
              <a:ext uri="{FF2B5EF4-FFF2-40B4-BE49-F238E27FC236}">
                <a16:creationId xmlns:a16="http://schemas.microsoft.com/office/drawing/2014/main" id="{CB201FFA-1DBD-790F-7B2E-BFB280856B7D}"/>
              </a:ext>
            </a:extLst>
          </p:cNvPr>
          <p:cNvGraphicFramePr>
            <a:graphicFrameLocks/>
          </p:cNvGraphicFramePr>
          <p:nvPr/>
        </p:nvGraphicFramePr>
        <p:xfrm>
          <a:off x="1835698" y="1703296"/>
          <a:ext cx="6840761" cy="3944471"/>
        </p:xfrm>
        <a:graphic>
          <a:graphicData uri="http://schemas.openxmlformats.org/drawingml/2006/chart">
            <c:chart xmlns:c="http://schemas.openxmlformats.org/drawingml/2006/chart" xmlns:r="http://schemas.openxmlformats.org/officeDocument/2006/relationships" r:id="rId7"/>
          </a:graphicData>
        </a:graphic>
      </p:graphicFrame>
      <p:sp>
        <p:nvSpPr>
          <p:cNvPr id="4" name="Zástupný symbol pro datum 7">
            <a:extLst>
              <a:ext uri="{FF2B5EF4-FFF2-40B4-BE49-F238E27FC236}">
                <a16:creationId xmlns:a16="http://schemas.microsoft.com/office/drawing/2014/main" id="{FF48E7E6-6A25-A1A0-FA67-0D1A9A2DCC05}"/>
              </a:ext>
            </a:extLst>
          </p:cNvPr>
          <p:cNvSpPr txBox="1">
            <a:spLocks/>
          </p:cNvSpPr>
          <p:nvPr/>
        </p:nvSpPr>
        <p:spPr bwMode="auto">
          <a:xfrm>
            <a:off x="6084170" y="6427132"/>
            <a:ext cx="274906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Arial" charset="0"/>
              </a:rPr>
              <a:t>Poznámka: Data jsou zjišťována od roku 2018.</a:t>
            </a:r>
          </a:p>
        </p:txBody>
      </p:sp>
      <p:graphicFrame>
        <p:nvGraphicFramePr>
          <p:cNvPr id="2" name="Tabulka 1">
            <a:extLst>
              <a:ext uri="{FF2B5EF4-FFF2-40B4-BE49-F238E27FC236}">
                <a16:creationId xmlns:a16="http://schemas.microsoft.com/office/drawing/2014/main" id="{BCB678B3-EB04-4C74-3685-3578426DCF0E}"/>
              </a:ext>
            </a:extLst>
          </p:cNvPr>
          <p:cNvGraphicFramePr>
            <a:graphicFrameLocks noGrp="1"/>
          </p:cNvGraphicFramePr>
          <p:nvPr/>
        </p:nvGraphicFramePr>
        <p:xfrm>
          <a:off x="8342375" y="2066927"/>
          <a:ext cx="599728" cy="3248001"/>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2186923500"/>
                    </a:ext>
                  </a:extLst>
                </a:gridCol>
              </a:tblGrid>
              <a:tr h="108266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FF0000"/>
                          </a:solidFill>
                          <a:effectLst/>
                          <a:uLnTx/>
                          <a:uFillTx/>
                          <a:latin typeface="+mn-lt"/>
                          <a:ea typeface="+mn-ea"/>
                          <a:cs typeface="+mn-cs"/>
                        </a:rPr>
                        <a:t>-25 %</a:t>
                      </a:r>
                      <a:endParaRPr kumimoji="0" lang="cs-CZ" sz="1200" b="1" i="0" u="none" strike="noStrike" kern="1200" cap="none" spc="0" normalizeH="0" baseline="0" noProof="0" dirty="0">
                        <a:ln>
                          <a:noFill/>
                        </a:ln>
                        <a:solidFill>
                          <a:srgbClr val="008000"/>
                        </a:solidFill>
                        <a:effectLst/>
                        <a:uLnTx/>
                        <a:uFillTx/>
                        <a:latin typeface="+mn-lt"/>
                        <a:ea typeface="+mn-ea"/>
                        <a:cs typeface="+mn-cs"/>
                      </a:endParaRPr>
                    </a:p>
                  </a:txBody>
                  <a:tcPr>
                    <a:noFill/>
                  </a:tcPr>
                </a:tc>
                <a:extLst>
                  <a:ext uri="{0D108BD9-81ED-4DB2-BD59-A6C34878D82A}">
                    <a16:rowId xmlns:a16="http://schemas.microsoft.com/office/drawing/2014/main" val="1701768656"/>
                  </a:ext>
                </a:extLst>
              </a:tr>
              <a:tr h="1082667">
                <a:tc>
                  <a:txBody>
                    <a:bodyPr/>
                    <a:lstStyle/>
                    <a:p>
                      <a:pPr algn="ctr"/>
                      <a:r>
                        <a:rPr kumimoji="0" lang="cs-CZ" sz="1200" b="1" i="0" u="none" strike="noStrike" kern="1200" cap="none" spc="0" normalizeH="0" baseline="0" noProof="0" dirty="0">
                          <a:ln>
                            <a:noFill/>
                          </a:ln>
                          <a:solidFill>
                            <a:srgbClr val="FF0000"/>
                          </a:solidFill>
                          <a:effectLst/>
                          <a:uLnTx/>
                          <a:uFillTx/>
                          <a:latin typeface="+mn-lt"/>
                          <a:ea typeface="+mn-ea"/>
                          <a:cs typeface="+mn-cs"/>
                        </a:rPr>
                        <a:t>-21 %</a:t>
                      </a:r>
                      <a:endParaRPr lang="cs-CZ" dirty="0">
                        <a:solidFill>
                          <a:srgbClr val="FF0000"/>
                        </a:solidFill>
                      </a:endParaRPr>
                    </a:p>
                  </a:txBody>
                  <a:tcPr>
                    <a:noFill/>
                  </a:tcPr>
                </a:tc>
                <a:extLst>
                  <a:ext uri="{0D108BD9-81ED-4DB2-BD59-A6C34878D82A}">
                    <a16:rowId xmlns:a16="http://schemas.microsoft.com/office/drawing/2014/main" val="974706254"/>
                  </a:ext>
                </a:extLst>
              </a:tr>
              <a:tr h="108266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+7 %</a:t>
                      </a:r>
                    </a:p>
                  </a:txBody>
                  <a:tcPr>
                    <a:noFill/>
                  </a:tcPr>
                </a:tc>
                <a:extLst>
                  <a:ext uri="{0D108BD9-81ED-4DB2-BD59-A6C34878D82A}">
                    <a16:rowId xmlns:a16="http://schemas.microsoft.com/office/drawing/2014/main" val="567964898"/>
                  </a:ext>
                </a:extLst>
              </a:tr>
            </a:tbl>
          </a:graphicData>
        </a:graphic>
      </p:graphicFrame>
      <p:pic>
        <p:nvPicPr>
          <p:cNvPr id="19" name="Picture 2" descr="X (Twitter) | Optimal Marketing">
            <a:extLst>
              <a:ext uri="{FF2B5EF4-FFF2-40B4-BE49-F238E27FC236}">
                <a16:creationId xmlns:a16="http://schemas.microsoft.com/office/drawing/2014/main" id="{C7BBE4CF-04C6-4E2C-8B57-AAE7FE21CE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3348432"/>
            <a:ext cx="512616" cy="5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394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Obrázek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5" y="6450013"/>
            <a:ext cx="8423275"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Zástupný symbol pro datum 7"/>
          <p:cNvSpPr txBox="1">
            <a:spLocks/>
          </p:cNvSpPr>
          <p:nvPr/>
        </p:nvSpPr>
        <p:spPr bwMode="auto">
          <a:xfrm>
            <a:off x="360365" y="6507165"/>
            <a:ext cx="898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rPr>
              <a:t>únor 2024</a:t>
            </a:r>
            <a:endParaRPr kumimoji="0" lang="cs-CZ" altLang="cs-CZ" sz="1200" b="1"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endParaRPr>
          </a:p>
        </p:txBody>
      </p:sp>
      <p:sp>
        <p:nvSpPr>
          <p:cNvPr id="240645" name="Zástupný symbol pro číslo snímku 2"/>
          <p:cNvSpPr>
            <a:spLocks noGrp="1"/>
          </p:cNvSpPr>
          <p:nvPr>
            <p:ph type="sldNum" sz="quarter" idx="12"/>
          </p:nvPr>
        </p:nvSpPr>
        <p:spPr bwMode="auto">
          <a:xfrm>
            <a:off x="8853490" y="6554788"/>
            <a:ext cx="327025" cy="258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ctr"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2AFB5B-C128-4AF6-BC51-190F38619BBB}" type="slidenum">
              <a:rPr kumimoji="0" lang="cs-CZ" altLang="cs-CZ" sz="1100" b="0" i="0" u="none" strike="noStrike" kern="1200" cap="none" spc="0" normalizeH="0" baseline="0" noProof="0">
                <a:ln>
                  <a:noFill/>
                </a:ln>
                <a:solidFill>
                  <a:srgbClr val="1A1F52"/>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142</a:t>
            </a:fld>
            <a:endParaRPr kumimoji="0" lang="cs-CZ" altLang="cs-CZ" sz="1100" b="0"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endParaRPr>
          </a:p>
        </p:txBody>
      </p:sp>
      <p:sp>
        <p:nvSpPr>
          <p:cNvPr id="240646" name="Zástupný symbol pro datum 7"/>
          <p:cNvSpPr txBox="1">
            <a:spLocks/>
          </p:cNvSpPr>
          <p:nvPr/>
        </p:nvSpPr>
        <p:spPr bwMode="auto">
          <a:xfrm>
            <a:off x="-36513" y="14288"/>
            <a:ext cx="2447926"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altLang="cs-CZ" sz="1400" b="1"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rPr>
              <a:t>B. PLNĚNÍ OBECNÝCH CÍLŮ</a:t>
            </a:r>
          </a:p>
        </p:txBody>
      </p:sp>
      <p:sp>
        <p:nvSpPr>
          <p:cNvPr id="9"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ct val="200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POČET PŘÍSPĚVKŮ PROFILU KANÁLU </a:t>
            </a:r>
            <a:r>
              <a:rPr kumimoji="0" lang="cs-CZ" sz="2100" b="1" i="0" u="sng" strike="noStrike" kern="1200" cap="all" spc="0" normalizeH="0" baseline="0" noProof="0" dirty="0">
                <a:ln>
                  <a:noFill/>
                </a:ln>
                <a:solidFill>
                  <a:prstClr val="black"/>
                </a:solidFill>
                <a:effectLst/>
                <a:uLnTx/>
                <a:uFillTx/>
                <a:latin typeface="Calibri" pitchFamily="34" charset="0"/>
                <a:ea typeface="+mn-ea"/>
                <a:cs typeface="+mn-cs"/>
              </a:rPr>
              <a:t>ČT24</a:t>
            </a: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 na sociálních sítích</a:t>
            </a:r>
            <a:endParaRPr kumimoji="0" lang="cs-CZ" sz="2100" b="1" i="0" u="none" strike="noStrike" kern="1200" cap="all" spc="0" normalizeH="0" baseline="0" noProof="0" dirty="0">
              <a:ln>
                <a:noFill/>
              </a:ln>
              <a:solidFill>
                <a:srgbClr val="FF0000"/>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emplifi.io (dříve socialbakers.com), počet příspěvků</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6" name="Zástupný symbol pro datum 7">
            <a:extLst>
              <a:ext uri="{FF2B5EF4-FFF2-40B4-BE49-F238E27FC236}">
                <a16:creationId xmlns:a16="http://schemas.microsoft.com/office/drawing/2014/main" id="{36636AD5-A2E4-4BE0-9CC4-F83452C1768F}"/>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graphicFrame>
        <p:nvGraphicFramePr>
          <p:cNvPr id="13" name="Graf 12">
            <a:extLst>
              <a:ext uri="{FF2B5EF4-FFF2-40B4-BE49-F238E27FC236}">
                <a16:creationId xmlns:a16="http://schemas.microsoft.com/office/drawing/2014/main" id="{3AB64020-BC3B-41D0-931C-F7CE79EA3682}"/>
              </a:ext>
            </a:extLst>
          </p:cNvPr>
          <p:cNvGraphicFramePr>
            <a:graphicFrameLocks/>
          </p:cNvGraphicFramePr>
          <p:nvPr/>
        </p:nvGraphicFramePr>
        <p:xfrm>
          <a:off x="2627786" y="1556794"/>
          <a:ext cx="6264697" cy="4604295"/>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2" descr="Výsledek obrázku pro logo čt24">
            <a:extLst>
              <a:ext uri="{FF2B5EF4-FFF2-40B4-BE49-F238E27FC236}">
                <a16:creationId xmlns:a16="http://schemas.microsoft.com/office/drawing/2014/main" id="{C718244D-580E-4223-AD26-9366CDFA41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417" y="1196752"/>
            <a:ext cx="1038249" cy="326616"/>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48780590-A0D1-48AB-8BBB-F6EFA4EF4DF9}"/>
              </a:ext>
            </a:extLst>
          </p:cNvPr>
          <p:cNvPicPr>
            <a:picLocks noChangeAspect="1"/>
          </p:cNvPicPr>
          <p:nvPr/>
        </p:nvPicPr>
        <p:blipFill>
          <a:blip r:embed="rId6"/>
          <a:stretch>
            <a:fillRect/>
          </a:stretch>
        </p:blipFill>
        <p:spPr>
          <a:xfrm>
            <a:off x="628332" y="4719619"/>
            <a:ext cx="775316" cy="689459"/>
          </a:xfrm>
          <a:prstGeom prst="rect">
            <a:avLst/>
          </a:prstGeom>
        </p:spPr>
      </p:pic>
      <p:pic>
        <p:nvPicPr>
          <p:cNvPr id="20" name="Picture 6">
            <a:extLst>
              <a:ext uri="{FF2B5EF4-FFF2-40B4-BE49-F238E27FC236}">
                <a16:creationId xmlns:a16="http://schemas.microsoft.com/office/drawing/2014/main" id="{D9C5DDC5-7425-487C-BCB1-7AEF78E640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633" y="2198891"/>
            <a:ext cx="642180" cy="6421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a:extLst>
              <a:ext uri="{FF2B5EF4-FFF2-40B4-BE49-F238E27FC236}">
                <a16:creationId xmlns:a16="http://schemas.microsoft.com/office/drawing/2014/main" id="{41129F22-1759-4D58-9E13-B31222616AE4}"/>
              </a:ext>
            </a:extLst>
          </p:cNvPr>
          <p:cNvSpPr txBox="1"/>
          <p:nvPr/>
        </p:nvSpPr>
        <p:spPr>
          <a:xfrm>
            <a:off x="8100394" y="1412778"/>
            <a:ext cx="10836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Změna oproti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roku 2022</a:t>
            </a:r>
          </a:p>
        </p:txBody>
      </p:sp>
      <p:graphicFrame>
        <p:nvGraphicFramePr>
          <p:cNvPr id="3" name="Tabulka 2">
            <a:extLst>
              <a:ext uri="{FF2B5EF4-FFF2-40B4-BE49-F238E27FC236}">
                <a16:creationId xmlns:a16="http://schemas.microsoft.com/office/drawing/2014/main" id="{5F732BD5-C7A5-DFBE-62A5-4BD8EAE30B88}"/>
              </a:ext>
            </a:extLst>
          </p:cNvPr>
          <p:cNvGraphicFramePr>
            <a:graphicFrameLocks noGrp="1"/>
          </p:cNvGraphicFramePr>
          <p:nvPr/>
        </p:nvGraphicFramePr>
        <p:xfrm>
          <a:off x="8342375" y="1981201"/>
          <a:ext cx="599728" cy="3781425"/>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2186923500"/>
                    </a:ext>
                  </a:extLst>
                </a:gridCol>
              </a:tblGrid>
              <a:tr h="12604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+3 %</a:t>
                      </a:r>
                    </a:p>
                  </a:txBody>
                  <a:tcPr>
                    <a:noFill/>
                  </a:tcPr>
                </a:tc>
                <a:extLst>
                  <a:ext uri="{0D108BD9-81ED-4DB2-BD59-A6C34878D82A}">
                    <a16:rowId xmlns:a16="http://schemas.microsoft.com/office/drawing/2014/main" val="1701768656"/>
                  </a:ext>
                </a:extLst>
              </a:tr>
              <a:tr h="1260475">
                <a:tc>
                  <a:txBody>
                    <a:bodyPr/>
                    <a:lstStyle/>
                    <a:p>
                      <a:pPr algn="ctr"/>
                      <a:r>
                        <a:rPr kumimoji="0" lang="cs-CZ" sz="1200" b="1" i="0" u="none" strike="noStrike" kern="1200" cap="none" spc="0" normalizeH="0" baseline="0" noProof="0" dirty="0">
                          <a:ln>
                            <a:noFill/>
                          </a:ln>
                          <a:solidFill>
                            <a:srgbClr val="FF0000"/>
                          </a:solidFill>
                          <a:effectLst/>
                          <a:uLnTx/>
                          <a:uFillTx/>
                          <a:latin typeface="+mn-lt"/>
                          <a:ea typeface="+mn-ea"/>
                          <a:cs typeface="+mn-cs"/>
                        </a:rPr>
                        <a:t>-5 %</a:t>
                      </a:r>
                      <a:endParaRPr lang="cs-CZ" dirty="0"/>
                    </a:p>
                  </a:txBody>
                  <a:tcPr>
                    <a:noFill/>
                  </a:tcPr>
                </a:tc>
                <a:extLst>
                  <a:ext uri="{0D108BD9-81ED-4DB2-BD59-A6C34878D82A}">
                    <a16:rowId xmlns:a16="http://schemas.microsoft.com/office/drawing/2014/main" val="974706254"/>
                  </a:ext>
                </a:extLst>
              </a:tr>
              <a:tr h="12604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+15 %</a:t>
                      </a:r>
                    </a:p>
                  </a:txBody>
                  <a:tcPr>
                    <a:noFill/>
                  </a:tcPr>
                </a:tc>
                <a:extLst>
                  <a:ext uri="{0D108BD9-81ED-4DB2-BD59-A6C34878D82A}">
                    <a16:rowId xmlns:a16="http://schemas.microsoft.com/office/drawing/2014/main" val="567964898"/>
                  </a:ext>
                </a:extLst>
              </a:tr>
            </a:tbl>
          </a:graphicData>
        </a:graphic>
      </p:graphicFrame>
      <p:pic>
        <p:nvPicPr>
          <p:cNvPr id="17" name="Picture 2" descr="X (Twitter) | Optimal Marketing">
            <a:extLst>
              <a:ext uri="{FF2B5EF4-FFF2-40B4-BE49-F238E27FC236}">
                <a16:creationId xmlns:a16="http://schemas.microsoft.com/office/drawing/2014/main" id="{0581E83E-335E-468E-9B91-FA6FF18D312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3573016"/>
            <a:ext cx="512616" cy="5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7234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ct val="200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počet fanoušků KANÁLU </a:t>
            </a:r>
            <a:r>
              <a:rPr kumimoji="0" lang="cs-CZ" sz="2100" b="1" i="0" u="sng" strike="noStrike" kern="1200" cap="all" spc="0" normalizeH="0" baseline="0" noProof="0" dirty="0">
                <a:ln>
                  <a:noFill/>
                </a:ln>
                <a:solidFill>
                  <a:prstClr val="black"/>
                </a:solidFill>
                <a:effectLst/>
                <a:uLnTx/>
                <a:uFillTx/>
                <a:latin typeface="Calibri" pitchFamily="34" charset="0"/>
                <a:ea typeface="+mn-ea"/>
                <a:cs typeface="+mn-cs"/>
              </a:rPr>
              <a:t>ČT sport</a:t>
            </a: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 na sociálních sítích</a:t>
            </a:r>
            <a:endParaRPr kumimoji="0" lang="cs-CZ" sz="2100" b="1" i="0" u="none" strike="noStrike" kern="1200" cap="all" spc="0" normalizeH="0" baseline="0" noProof="0" dirty="0">
              <a:ln>
                <a:noFill/>
              </a:ln>
              <a:solidFill>
                <a:srgbClr val="FF0000"/>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emplifi.io (dříve socialbakers.com), počet fanoušků k závěru časového období</a:t>
            </a: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143</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pic>
        <p:nvPicPr>
          <p:cNvPr id="3" name="Obrázek 2"/>
          <p:cNvPicPr>
            <a:picLocks noChangeAspect="1"/>
          </p:cNvPicPr>
          <p:nvPr/>
        </p:nvPicPr>
        <p:blipFill>
          <a:blip r:embed="rId4"/>
          <a:stretch>
            <a:fillRect/>
          </a:stretch>
        </p:blipFill>
        <p:spPr>
          <a:xfrm>
            <a:off x="323528" y="1170220"/>
            <a:ext cx="1334114" cy="353148"/>
          </a:xfrm>
          <a:prstGeom prst="rect">
            <a:avLst/>
          </a:prstGeom>
        </p:spPr>
      </p:pic>
      <p:sp>
        <p:nvSpPr>
          <p:cNvPr id="17" name="Zástupný symbol pro datum 7">
            <a:extLst>
              <a:ext uri="{FF2B5EF4-FFF2-40B4-BE49-F238E27FC236}">
                <a16:creationId xmlns:a16="http://schemas.microsoft.com/office/drawing/2014/main" id="{B7664D8E-CC91-4191-96E9-5B602B7673D8}"/>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graphicFrame>
        <p:nvGraphicFramePr>
          <p:cNvPr id="18" name="Graf 17">
            <a:extLst>
              <a:ext uri="{FF2B5EF4-FFF2-40B4-BE49-F238E27FC236}">
                <a16:creationId xmlns:a16="http://schemas.microsoft.com/office/drawing/2014/main" id="{B00A8BFD-8EFF-4EC5-93A0-656269DEEEB6}"/>
              </a:ext>
            </a:extLst>
          </p:cNvPr>
          <p:cNvGraphicFramePr>
            <a:graphicFrameLocks/>
          </p:cNvGraphicFramePr>
          <p:nvPr/>
        </p:nvGraphicFramePr>
        <p:xfrm>
          <a:off x="2624330" y="1556792"/>
          <a:ext cx="6268153" cy="4529684"/>
        </p:xfrm>
        <a:graphic>
          <a:graphicData uri="http://schemas.openxmlformats.org/drawingml/2006/chart">
            <c:chart xmlns:c="http://schemas.openxmlformats.org/drawingml/2006/chart" xmlns:r="http://schemas.openxmlformats.org/officeDocument/2006/relationships" r:id="rId5"/>
          </a:graphicData>
        </a:graphic>
      </p:graphicFrame>
      <p:pic>
        <p:nvPicPr>
          <p:cNvPr id="14" name="Obrázek 13">
            <a:extLst>
              <a:ext uri="{FF2B5EF4-FFF2-40B4-BE49-F238E27FC236}">
                <a16:creationId xmlns:a16="http://schemas.microsoft.com/office/drawing/2014/main" id="{3AADE44D-E9EB-41E5-9FBD-613F6F69F721}"/>
              </a:ext>
            </a:extLst>
          </p:cNvPr>
          <p:cNvPicPr>
            <a:picLocks noChangeAspect="1"/>
          </p:cNvPicPr>
          <p:nvPr/>
        </p:nvPicPr>
        <p:blipFill>
          <a:blip r:embed="rId6"/>
          <a:stretch>
            <a:fillRect/>
          </a:stretch>
        </p:blipFill>
        <p:spPr>
          <a:xfrm>
            <a:off x="628332" y="4719619"/>
            <a:ext cx="775316" cy="689459"/>
          </a:xfrm>
          <a:prstGeom prst="rect">
            <a:avLst/>
          </a:prstGeom>
        </p:spPr>
      </p:pic>
      <p:pic>
        <p:nvPicPr>
          <p:cNvPr id="15" name="Picture 6">
            <a:extLst>
              <a:ext uri="{FF2B5EF4-FFF2-40B4-BE49-F238E27FC236}">
                <a16:creationId xmlns:a16="http://schemas.microsoft.com/office/drawing/2014/main" id="{9E9A328F-9199-4BE8-99B5-3DD413FB12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633" y="2198891"/>
            <a:ext cx="642180" cy="6421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a:extLst>
              <a:ext uri="{FF2B5EF4-FFF2-40B4-BE49-F238E27FC236}">
                <a16:creationId xmlns:a16="http://schemas.microsoft.com/office/drawing/2014/main" id="{E2DC6E1A-9DC7-4A5A-9827-7C296E259558}"/>
              </a:ext>
            </a:extLst>
          </p:cNvPr>
          <p:cNvSpPr txBox="1"/>
          <p:nvPr/>
        </p:nvSpPr>
        <p:spPr>
          <a:xfrm>
            <a:off x="8100394" y="1412778"/>
            <a:ext cx="10836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Změna oproti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roku 2022</a:t>
            </a:r>
          </a:p>
        </p:txBody>
      </p:sp>
      <p:graphicFrame>
        <p:nvGraphicFramePr>
          <p:cNvPr id="2" name="Tabulka 1">
            <a:extLst>
              <a:ext uri="{FF2B5EF4-FFF2-40B4-BE49-F238E27FC236}">
                <a16:creationId xmlns:a16="http://schemas.microsoft.com/office/drawing/2014/main" id="{9873573E-0FBB-8062-30DC-0B94CD04366F}"/>
              </a:ext>
            </a:extLst>
          </p:cNvPr>
          <p:cNvGraphicFramePr>
            <a:graphicFrameLocks noGrp="1"/>
          </p:cNvGraphicFramePr>
          <p:nvPr/>
        </p:nvGraphicFramePr>
        <p:xfrm>
          <a:off x="8342375" y="1981201"/>
          <a:ext cx="599728" cy="3743325"/>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2186923500"/>
                    </a:ext>
                  </a:extLst>
                </a:gridCol>
              </a:tblGrid>
              <a:tr h="12477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+2 %</a:t>
                      </a:r>
                    </a:p>
                  </a:txBody>
                  <a:tcPr>
                    <a:noFill/>
                  </a:tcPr>
                </a:tc>
                <a:extLst>
                  <a:ext uri="{0D108BD9-81ED-4DB2-BD59-A6C34878D82A}">
                    <a16:rowId xmlns:a16="http://schemas.microsoft.com/office/drawing/2014/main" val="1701768656"/>
                  </a:ext>
                </a:extLst>
              </a:tr>
              <a:tr h="12477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+5 %</a:t>
                      </a:r>
                    </a:p>
                  </a:txBody>
                  <a:tcPr>
                    <a:noFill/>
                  </a:tcPr>
                </a:tc>
                <a:extLst>
                  <a:ext uri="{0D108BD9-81ED-4DB2-BD59-A6C34878D82A}">
                    <a16:rowId xmlns:a16="http://schemas.microsoft.com/office/drawing/2014/main" val="974706254"/>
                  </a:ext>
                </a:extLst>
              </a:tr>
              <a:tr h="12477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+6 %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sz="1200" b="1" i="0" u="none" strike="noStrike" kern="1200" cap="none" spc="0" normalizeH="0" baseline="0" noProof="0" dirty="0">
                        <a:ln>
                          <a:noFill/>
                        </a:ln>
                        <a:solidFill>
                          <a:srgbClr val="008000"/>
                        </a:solidFill>
                        <a:effectLst/>
                        <a:uLnTx/>
                        <a:uFillTx/>
                        <a:latin typeface="+mn-lt"/>
                        <a:ea typeface="+mn-ea"/>
                        <a:cs typeface="+mn-cs"/>
                      </a:endParaRPr>
                    </a:p>
                  </a:txBody>
                  <a:tcPr>
                    <a:noFill/>
                  </a:tcPr>
                </a:tc>
                <a:extLst>
                  <a:ext uri="{0D108BD9-81ED-4DB2-BD59-A6C34878D82A}">
                    <a16:rowId xmlns:a16="http://schemas.microsoft.com/office/drawing/2014/main" val="567964898"/>
                  </a:ext>
                </a:extLst>
              </a:tr>
            </a:tbl>
          </a:graphicData>
        </a:graphic>
      </p:graphicFrame>
      <p:pic>
        <p:nvPicPr>
          <p:cNvPr id="19" name="Picture 2" descr="X (Twitter) | Optimal Marketing">
            <a:extLst>
              <a:ext uri="{FF2B5EF4-FFF2-40B4-BE49-F238E27FC236}">
                <a16:creationId xmlns:a16="http://schemas.microsoft.com/office/drawing/2014/main" id="{670A9103-8743-4FF3-A555-B829691DFE4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3573016"/>
            <a:ext cx="512616" cy="5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572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144</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Zástupný symbol pro datum 7">
            <a:extLst>
              <a:ext uri="{FF2B5EF4-FFF2-40B4-BE49-F238E27FC236}">
                <a16:creationId xmlns:a16="http://schemas.microsoft.com/office/drawing/2014/main" id="{B5007960-7374-4782-B549-7C58A77E71B1}"/>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6" name="Obdélník 15">
            <a:extLst>
              <a:ext uri="{FF2B5EF4-FFF2-40B4-BE49-F238E27FC236}">
                <a16:creationId xmlns:a16="http://schemas.microsoft.com/office/drawing/2014/main" id="{490E5946-5C9D-421E-B348-6B89349C0E18}"/>
              </a:ext>
            </a:extLst>
          </p:cNvPr>
          <p:cNvSpPr/>
          <p:nvPr/>
        </p:nvSpPr>
        <p:spPr>
          <a:xfrm>
            <a:off x="288355" y="972000"/>
            <a:ext cx="8564700" cy="4262705"/>
          </a:xfrm>
          <a:prstGeom prst="rect">
            <a:avLst/>
          </a:prstGeom>
          <a:noFill/>
        </p:spPr>
        <p:txBody>
          <a:bodyPr wrap="square">
            <a:spAutoFit/>
          </a:bodyPr>
          <a:lstStyle/>
          <a:p>
            <a:pPr marL="285737" indent="-285737" fontAlgn="base">
              <a:spcAft>
                <a:spcPts val="600"/>
              </a:spcAft>
              <a:buFont typeface="Arial" panose="020B0604020202020204" pitchFamily="34" charset="0"/>
              <a:buChar char="•"/>
              <a:defRPr/>
            </a:pPr>
            <a:r>
              <a:rPr lang="cs-CZ" sz="1600" b="1" dirty="0">
                <a:solidFill>
                  <a:prstClr val="black"/>
                </a:solidFill>
                <a:latin typeface="Calibri"/>
              </a:rPr>
              <a:t>Česká televize spravuje na hlavních sociálních sítích své korporátní profily, </a:t>
            </a:r>
            <a:r>
              <a:rPr lang="cs-CZ" sz="1600" dirty="0">
                <a:solidFill>
                  <a:prstClr val="black"/>
                </a:solidFill>
                <a:latin typeface="Calibri"/>
              </a:rPr>
              <a:t>na nichž propaguje vysílaný obsah a své další aktivity. </a:t>
            </a:r>
          </a:p>
          <a:p>
            <a:pPr marL="285737" indent="-285737" fontAlgn="base">
              <a:spcAft>
                <a:spcPts val="600"/>
              </a:spcAft>
              <a:buFont typeface="Arial" panose="020B0604020202020204" pitchFamily="34" charset="0"/>
              <a:buChar char="•"/>
              <a:defRPr/>
            </a:pPr>
            <a:r>
              <a:rPr lang="cs-CZ" sz="1600" b="1" dirty="0">
                <a:solidFill>
                  <a:prstClr val="black"/>
                </a:solidFill>
                <a:latin typeface="Calibri"/>
              </a:rPr>
              <a:t>Profily ČT na čtyřech hlavních platformách, tedy Facebooku, X (dříve </a:t>
            </a:r>
            <a:r>
              <a:rPr lang="cs-CZ" sz="1600" b="1" dirty="0" err="1">
                <a:solidFill>
                  <a:prstClr val="black"/>
                </a:solidFill>
                <a:latin typeface="Calibri"/>
              </a:rPr>
              <a:t>Twitteru</a:t>
            </a:r>
            <a:r>
              <a:rPr lang="cs-CZ" sz="1600" b="1" dirty="0">
                <a:solidFill>
                  <a:prstClr val="black"/>
                </a:solidFill>
                <a:latin typeface="Calibri"/>
              </a:rPr>
              <a:t>), </a:t>
            </a:r>
            <a:r>
              <a:rPr lang="cs-CZ" sz="1600" b="1" dirty="0" err="1">
                <a:solidFill>
                  <a:prstClr val="black"/>
                </a:solidFill>
                <a:latin typeface="Calibri"/>
              </a:rPr>
              <a:t>Instagramu</a:t>
            </a:r>
            <a:r>
              <a:rPr lang="cs-CZ" sz="1600" b="1" dirty="0">
                <a:solidFill>
                  <a:prstClr val="black"/>
                </a:solidFill>
                <a:latin typeface="Calibri"/>
              </a:rPr>
              <a:t> a </a:t>
            </a:r>
            <a:r>
              <a:rPr lang="cs-CZ" sz="1600" b="1" dirty="0" err="1">
                <a:solidFill>
                  <a:prstClr val="black"/>
                </a:solidFill>
                <a:latin typeface="Calibri"/>
              </a:rPr>
              <a:t>TikToku</a:t>
            </a:r>
            <a:r>
              <a:rPr lang="cs-CZ" sz="1600" b="1" dirty="0">
                <a:solidFill>
                  <a:prstClr val="black"/>
                </a:solidFill>
                <a:latin typeface="Calibri"/>
              </a:rPr>
              <a:t>, zaznamenaly meziroční nárůst fanouškovské základny</a:t>
            </a:r>
            <a:r>
              <a:rPr lang="cs-CZ" sz="1600" dirty="0">
                <a:solidFill>
                  <a:prstClr val="black"/>
                </a:solidFill>
                <a:latin typeface="Calibri"/>
              </a:rPr>
              <a:t>. V absolutních číslech se to nejvíce týkalo sítě X se 17 tisíci novými příznivci (celkem 412 tisíc), v relativním vyjádření pak </a:t>
            </a:r>
            <a:r>
              <a:rPr lang="cs-CZ" sz="1600" dirty="0" err="1">
                <a:solidFill>
                  <a:prstClr val="black"/>
                </a:solidFill>
                <a:latin typeface="Calibri"/>
              </a:rPr>
              <a:t>TikToku</a:t>
            </a:r>
            <a:r>
              <a:rPr lang="cs-CZ" sz="1600" dirty="0">
                <a:solidFill>
                  <a:prstClr val="black"/>
                </a:solidFill>
                <a:latin typeface="Calibri"/>
              </a:rPr>
              <a:t> se 14% meziročním nárůstem (celkem 66 tisíc). Na Instagramu ke konci roku 2023 stoupl počet fanoušků na bezmála 145 tisíc, tedy meziročně o 6 %. Facebookový profil ČT měl ke konci roku více než 192 tisíc fanoušků, což znamená nárůst o 4 %.</a:t>
            </a:r>
          </a:p>
          <a:p>
            <a:pPr marL="285737" indent="-285737" fontAlgn="base">
              <a:spcAft>
                <a:spcPts val="600"/>
              </a:spcAft>
              <a:buFont typeface="Arial" panose="020B0604020202020204" pitchFamily="34" charset="0"/>
              <a:buChar char="•"/>
              <a:defRPr/>
            </a:pPr>
            <a:r>
              <a:rPr lang="cs-CZ" sz="1600" b="1" dirty="0">
                <a:solidFill>
                  <a:prstClr val="black"/>
                </a:solidFill>
                <a:latin typeface="Calibri"/>
              </a:rPr>
              <a:t>Poměrně zásadní plošný pokles průměrného denního dosahu či impresí příspěvků na měřených sociálních sítích souvisí s novou politikou provozovatelů při nastavení algoritmů pro zobrazení. </a:t>
            </a:r>
            <a:r>
              <a:rPr lang="cs-CZ" sz="1600" dirty="0">
                <a:solidFill>
                  <a:prstClr val="black"/>
                </a:solidFill>
                <a:latin typeface="Calibri"/>
              </a:rPr>
              <a:t>Přesto, že se počet příspěvků na všech čtyřech profilech ČT meziročně dramaticky nezměnil, jejich dosah či imprese klesly meziročně o více než polovinu v případě X a </a:t>
            </a:r>
            <a:r>
              <a:rPr lang="cs-CZ" sz="1600" dirty="0" err="1">
                <a:solidFill>
                  <a:prstClr val="black"/>
                </a:solidFill>
                <a:latin typeface="Calibri"/>
              </a:rPr>
              <a:t>TikToku</a:t>
            </a:r>
            <a:r>
              <a:rPr lang="cs-CZ" sz="1600" dirty="0">
                <a:solidFill>
                  <a:prstClr val="black"/>
                </a:solidFill>
                <a:latin typeface="Calibri"/>
              </a:rPr>
              <a:t> a zhruba o čtvrtinu u Facebooku a Instagramu. Ze všech sociálních sítí registrujeme nejvyšší průměrný denní dosah – více než 125 tisíc uživatelů – u profilu ČT na Facebooku.</a:t>
            </a:r>
          </a:p>
          <a:p>
            <a:pPr marL="285737" indent="-285737" fontAlgn="base">
              <a:spcAft>
                <a:spcPts val="600"/>
              </a:spcAft>
              <a:buFont typeface="Arial" panose="020B0604020202020204" pitchFamily="34" charset="0"/>
              <a:buChar char="•"/>
              <a:defRPr/>
            </a:pPr>
            <a:r>
              <a:rPr lang="cs-CZ" sz="1600" b="1" dirty="0">
                <a:solidFill>
                  <a:prstClr val="black"/>
                </a:solidFill>
                <a:latin typeface="Calibri"/>
              </a:rPr>
              <a:t>Základna odběratelů videí ČT na síti YouTube se rozrostla na 68 tisíc osob. </a:t>
            </a:r>
            <a:r>
              <a:rPr lang="cs-CZ" sz="1600" dirty="0">
                <a:solidFill>
                  <a:prstClr val="black"/>
                </a:solidFill>
                <a:latin typeface="Calibri"/>
              </a:rPr>
              <a:t>V porovnání s koncem roku 2022 se jedná o razantní nárůst o 75 %.</a:t>
            </a:r>
          </a:p>
        </p:txBody>
      </p:sp>
      <p:sp>
        <p:nvSpPr>
          <p:cNvPr id="2" name="AutoShape 2">
            <a:extLst>
              <a:ext uri="{FF2B5EF4-FFF2-40B4-BE49-F238E27FC236}">
                <a16:creationId xmlns:a16="http://schemas.microsoft.com/office/drawing/2014/main" id="{A35CFC54-E986-ACFB-50AB-E02C8548E7CE}"/>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6037031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145</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Zástupný symbol pro datum 7">
            <a:extLst>
              <a:ext uri="{FF2B5EF4-FFF2-40B4-BE49-F238E27FC236}">
                <a16:creationId xmlns:a16="http://schemas.microsoft.com/office/drawing/2014/main" id="{B5007960-7374-4782-B549-7C58A77E71B1}"/>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1" name="Obdélník 10">
            <a:extLst>
              <a:ext uri="{FF2B5EF4-FFF2-40B4-BE49-F238E27FC236}">
                <a16:creationId xmlns:a16="http://schemas.microsoft.com/office/drawing/2014/main" id="{16E9E532-17D4-44B6-8926-DB88F06218C1}"/>
              </a:ext>
            </a:extLst>
          </p:cNvPr>
          <p:cNvSpPr/>
          <p:nvPr/>
        </p:nvSpPr>
        <p:spPr>
          <a:xfrm>
            <a:off x="288355" y="972000"/>
            <a:ext cx="8564700" cy="5078313"/>
          </a:xfrm>
          <a:prstGeom prst="rect">
            <a:avLst/>
          </a:prstGeom>
          <a:noFill/>
        </p:spPr>
        <p:txBody>
          <a:bodyPr wrap="square">
            <a:spAutoFit/>
          </a:bodyPr>
          <a:lstStyle/>
          <a:p>
            <a:pPr marL="285737" indent="-285737" fontAlgn="base">
              <a:spcAft>
                <a:spcPts val="600"/>
              </a:spcAft>
              <a:buFont typeface="Arial" panose="020B0604020202020204" pitchFamily="34" charset="0"/>
              <a:buChar char="•"/>
              <a:defRPr/>
            </a:pPr>
            <a:r>
              <a:rPr lang="cs-CZ" sz="1600" dirty="0">
                <a:solidFill>
                  <a:prstClr val="black"/>
                </a:solidFill>
                <a:latin typeface="Calibri"/>
              </a:rPr>
              <a:t>Sociální sítě se v posledních letech stávají stále relevantnější platformou pro čerpání zpravodajských informací. Stanice ČT24 je proto </a:t>
            </a:r>
            <a:r>
              <a:rPr lang="cs-CZ" sz="1600" b="1" dirty="0">
                <a:solidFill>
                  <a:prstClr val="black"/>
                </a:solidFill>
                <a:latin typeface="Calibri"/>
              </a:rPr>
              <a:t>aktivní na nejvýznamnějších z nich, konkrétně na Facebooku, X a Instagramu.</a:t>
            </a:r>
          </a:p>
          <a:p>
            <a:pPr marL="285737" indent="-285737" fontAlgn="base">
              <a:spcAft>
                <a:spcPts val="600"/>
              </a:spcAft>
              <a:buFont typeface="Arial" panose="020B0604020202020204" pitchFamily="34" charset="0"/>
              <a:buChar char="•"/>
              <a:defRPr/>
            </a:pPr>
            <a:r>
              <a:rPr lang="cs-CZ" sz="1600" b="1" dirty="0">
                <a:solidFill>
                  <a:prstClr val="black"/>
                </a:solidFill>
                <a:latin typeface="Calibri"/>
              </a:rPr>
              <a:t>Profil ČT24 na síti X získal za 12 měsíců minulého roku 92 tisíc nových fanoušků, </a:t>
            </a:r>
            <a:r>
              <a:rPr lang="cs-CZ" sz="1600" dirty="0">
                <a:solidFill>
                  <a:prstClr val="black"/>
                </a:solidFill>
                <a:latin typeface="Calibri"/>
              </a:rPr>
              <a:t>což znamená 12% meziroční nárůst. Celkově jich tak na konci roku měl téměř 831 tisíc. Podobnou relativní změnu počtu sledujících jsme zaznamenali také u Instagramu ČT24, nárůst činil 11 % na celkových 373 tisíc příznivců. Facebookový účet čtyřiadvacítky zaznamenal během roku 2023 navýšení počtu fanoušků z 567 na 576 tisíc (+2 %). </a:t>
            </a:r>
          </a:p>
          <a:p>
            <a:pPr marL="285737" indent="-285737" fontAlgn="base">
              <a:spcAft>
                <a:spcPts val="600"/>
              </a:spcAft>
              <a:buFont typeface="Arial" panose="020B0604020202020204" pitchFamily="34" charset="0"/>
              <a:buChar char="•"/>
              <a:defRPr/>
            </a:pPr>
            <a:r>
              <a:rPr lang="cs-CZ" sz="1600" b="1" dirty="0">
                <a:solidFill>
                  <a:prstClr val="black"/>
                </a:solidFill>
                <a:latin typeface="Calibri"/>
              </a:rPr>
              <a:t>Stejně jako v případě korporátního profilu ČT, došlo i u ČT24 k silnému meziročnímu poklesu dosahu na Facebooku a síti X, a to přibližně o čtvrtinu. </a:t>
            </a:r>
            <a:r>
              <a:rPr lang="cs-CZ" sz="1600" dirty="0">
                <a:solidFill>
                  <a:prstClr val="black"/>
                </a:solidFill>
                <a:latin typeface="Calibri"/>
              </a:rPr>
              <a:t>I přesto počet impresí příspěvků publikovaných v profilu ČT24 na síti X dosáhl téměř 1,14 milionu denně, na Facebooku to bylo 800 tisíc. Meziroční nárůst průměrného denního zásahu profilu ČT24 na Instagramu na 144 tisíc souvisí primárně s vyšším počtem příspěvků na této platformě.</a:t>
            </a:r>
          </a:p>
          <a:p>
            <a:pPr marL="285737" indent="-285737" fontAlgn="base">
              <a:spcAft>
                <a:spcPts val="600"/>
              </a:spcAft>
              <a:buFont typeface="Arial" panose="020B0604020202020204" pitchFamily="34" charset="0"/>
              <a:buChar char="•"/>
              <a:defRPr/>
            </a:pPr>
            <a:r>
              <a:rPr lang="cs-CZ" sz="1600" b="1" dirty="0">
                <a:solidFill>
                  <a:prstClr val="black"/>
                </a:solidFill>
                <a:latin typeface="Calibri"/>
              </a:rPr>
              <a:t>Celkový počet příspěvků publikovaných v roce 2023 na Facebooku ČT24 </a:t>
            </a:r>
            <a:r>
              <a:rPr lang="cs-CZ" sz="1600" dirty="0">
                <a:solidFill>
                  <a:prstClr val="black"/>
                </a:solidFill>
                <a:latin typeface="Calibri"/>
              </a:rPr>
              <a:t>se v porovnání s předchozím rokem zvýšil o 3 %, celkově jich bylo bezmála 9 tisíc. </a:t>
            </a:r>
            <a:r>
              <a:rPr lang="cs-CZ" sz="1600" b="1" dirty="0">
                <a:solidFill>
                  <a:prstClr val="black"/>
                </a:solidFill>
                <a:latin typeface="Calibri"/>
              </a:rPr>
              <a:t>Příspěvků umístěných na síť X bylo necelých 14 tisíc</a:t>
            </a:r>
            <a:r>
              <a:rPr lang="cs-CZ" sz="1600" dirty="0">
                <a:solidFill>
                  <a:prstClr val="black"/>
                </a:solidFill>
                <a:latin typeface="Calibri"/>
              </a:rPr>
              <a:t>, což je o 5 % méně než v roce 2022.</a:t>
            </a:r>
          </a:p>
          <a:p>
            <a:pPr marL="285737" indent="-285737" fontAlgn="base">
              <a:spcAft>
                <a:spcPts val="600"/>
              </a:spcAft>
              <a:buFont typeface="Arial" panose="020B0604020202020204" pitchFamily="34" charset="0"/>
              <a:buChar char="•"/>
              <a:defRPr/>
            </a:pPr>
            <a:r>
              <a:rPr lang="cs-CZ" sz="1600" b="1" dirty="0">
                <a:solidFill>
                  <a:prstClr val="black"/>
                </a:solidFill>
                <a:latin typeface="Calibri"/>
              </a:rPr>
              <a:t>Rovněž stanice ČT sport sdílí obsah na sociálních sítích</a:t>
            </a:r>
            <a:r>
              <a:rPr lang="cs-CZ" sz="1600" dirty="0">
                <a:solidFill>
                  <a:prstClr val="black"/>
                </a:solidFill>
                <a:latin typeface="Calibri"/>
              </a:rPr>
              <a:t>, a z hlediska počtu uživatelů si nevedla vůbec špatně. Na Facebooku měla stanice ke konci uplynulého roku 273 tisíc fanoušků (+2 %), na platformě X 248 tisíc sledujících (+5 %) a na </a:t>
            </a:r>
            <a:r>
              <a:rPr lang="cs-CZ" sz="1600" dirty="0" err="1">
                <a:solidFill>
                  <a:prstClr val="black"/>
                </a:solidFill>
                <a:latin typeface="Calibri"/>
              </a:rPr>
              <a:t>Instagramu</a:t>
            </a:r>
            <a:r>
              <a:rPr lang="cs-CZ" sz="1600" dirty="0">
                <a:solidFill>
                  <a:prstClr val="black"/>
                </a:solidFill>
                <a:latin typeface="Calibri"/>
              </a:rPr>
              <a:t> 115 tisíc fanoušků (+6 %).</a:t>
            </a:r>
          </a:p>
        </p:txBody>
      </p:sp>
      <p:sp>
        <p:nvSpPr>
          <p:cNvPr id="2" name="AutoShape 2">
            <a:extLst>
              <a:ext uri="{FF2B5EF4-FFF2-40B4-BE49-F238E27FC236}">
                <a16:creationId xmlns:a16="http://schemas.microsoft.com/office/drawing/2014/main" id="{7A38E0B1-1F4A-C85D-29A2-2051093FB70B}"/>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6837356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146</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p:cNvSpPr>
            <a:spLocks noChangeArrowheads="1"/>
          </p:cNvSpPr>
          <p:nvPr/>
        </p:nvSpPr>
        <p:spPr bwMode="auto">
          <a:xfrm>
            <a:off x="103190" y="548680"/>
            <a:ext cx="8937625" cy="720080"/>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0"/>
              </a:spcBef>
              <a:spcAft>
                <a:spcPts val="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Celkové hodnocení Vybraných Internetových stránek čt uživateli</a:t>
            </a:r>
          </a:p>
          <a:p>
            <a:pPr marL="1588" marR="0" lvl="0" indent="-1588" algn="ctr" defTabSz="271463" rtl="0" eaLnBrk="1" fontAlgn="base" latinLnBrk="0" hangingPunct="1">
              <a:lnSpc>
                <a:spcPct val="100000"/>
              </a:lnSpc>
              <a:spcBef>
                <a:spcPts val="0"/>
              </a:spcBef>
              <a:spcAft>
                <a:spcPts val="0"/>
              </a:spcAft>
              <a:buClrTx/>
              <a:buSzTx/>
              <a:buFontTx/>
              <a:buNone/>
              <a:tabLst>
                <a:tab pos="631825" algn="l"/>
              </a:tabLst>
              <a:defRPr/>
            </a:pPr>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Zdroj:  online tracking ČT, zpracoval: NMS Market Research, v %</a:t>
            </a:r>
          </a:p>
        </p:txBody>
      </p:sp>
      <p:sp>
        <p:nvSpPr>
          <p:cNvPr id="1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2" name="Zástupný symbol pro datum 7">
            <a:extLst>
              <a:ext uri="{FF2B5EF4-FFF2-40B4-BE49-F238E27FC236}">
                <a16:creationId xmlns:a16="http://schemas.microsoft.com/office/drawing/2014/main" id="{3AD25B30-3337-48D4-BB6E-9EE526E4876C}"/>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7" name="Ovál 16">
            <a:extLst>
              <a:ext uri="{FF2B5EF4-FFF2-40B4-BE49-F238E27FC236}">
                <a16:creationId xmlns:a16="http://schemas.microsoft.com/office/drawing/2014/main" id="{23F41848-E8BE-4283-A281-F3A8D264858C}"/>
              </a:ext>
            </a:extLst>
          </p:cNvPr>
          <p:cNvSpPr/>
          <p:nvPr/>
        </p:nvSpPr>
        <p:spPr>
          <a:xfrm>
            <a:off x="8316416"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K</a:t>
            </a:r>
            <a:endParaRPr kumimoji="0" lang="en-GB" sz="18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endParaRPr>
          </a:p>
        </p:txBody>
      </p:sp>
      <p:graphicFrame>
        <p:nvGraphicFramePr>
          <p:cNvPr id="3" name="Graf 2">
            <a:extLst>
              <a:ext uri="{FF2B5EF4-FFF2-40B4-BE49-F238E27FC236}">
                <a16:creationId xmlns:a16="http://schemas.microsoft.com/office/drawing/2014/main" id="{1D3A835E-FFD6-8C0D-A246-C89AB5142B60}"/>
              </a:ext>
            </a:extLst>
          </p:cNvPr>
          <p:cNvGraphicFramePr>
            <a:graphicFrameLocks/>
          </p:cNvGraphicFramePr>
          <p:nvPr/>
        </p:nvGraphicFramePr>
        <p:xfrm>
          <a:off x="360363" y="1340768"/>
          <a:ext cx="8680450"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44629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1F334C83-5151-AE1F-90E7-FA164349A236}"/>
              </a:ext>
            </a:extLst>
          </p:cNvPr>
          <p:cNvGraphicFramePr>
            <a:graphicFrameLocks/>
          </p:cNvGraphicFramePr>
          <p:nvPr/>
        </p:nvGraphicFramePr>
        <p:xfrm>
          <a:off x="360364" y="1916832"/>
          <a:ext cx="8604125" cy="4104456"/>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cstate="print"/>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147</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p:cNvSpPr>
            <a:spLocks noChangeArrowheads="1"/>
          </p:cNvSpPr>
          <p:nvPr/>
        </p:nvSpPr>
        <p:spPr bwMode="auto">
          <a:xfrm>
            <a:off x="103190" y="548680"/>
            <a:ext cx="8937625" cy="720080"/>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0"/>
              </a:spcBef>
              <a:spcAft>
                <a:spcPts val="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2023: hodnocení RŮZNÝCH aspektů VYBRANÝCH </a:t>
            </a:r>
          </a:p>
          <a:p>
            <a:pPr marL="1588" marR="0" lvl="0" indent="-1588" algn="ctr" defTabSz="271463" rtl="0" eaLnBrk="1" fontAlgn="base" latinLnBrk="0" hangingPunct="1">
              <a:lnSpc>
                <a:spcPct val="100000"/>
              </a:lnSpc>
              <a:spcBef>
                <a:spcPts val="0"/>
              </a:spcBef>
              <a:spcAft>
                <a:spcPts val="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INTERNETOVÝCH STRÁNEK ČT uživateli</a:t>
            </a: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Zdroj: online tracking ČT, zpracoval: NMS Market Research, v %</a:t>
            </a: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200" b="1" i="0" u="none" strike="noStrike" kern="1200" cap="none" spc="0" normalizeH="0" baseline="0" noProof="0" dirty="0">
              <a:ln>
                <a:noFill/>
              </a:ln>
              <a:solidFill>
                <a:prstClr val="black"/>
              </a:solidFill>
              <a:effectLst/>
              <a:uLnTx/>
              <a:uFillTx/>
              <a:latin typeface="Calibri"/>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2" name="Zástupný symbol pro datum 7">
            <a:extLst>
              <a:ext uri="{FF2B5EF4-FFF2-40B4-BE49-F238E27FC236}">
                <a16:creationId xmlns:a16="http://schemas.microsoft.com/office/drawing/2014/main" id="{64DBC3D1-A0AE-4D7F-826F-34CA2BFCF313}"/>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7" name="Ovál 16">
            <a:extLst>
              <a:ext uri="{FF2B5EF4-FFF2-40B4-BE49-F238E27FC236}">
                <a16:creationId xmlns:a16="http://schemas.microsoft.com/office/drawing/2014/main" id="{79DB3E17-4358-44CB-9980-BF9FD82F2AFE}"/>
              </a:ext>
            </a:extLst>
          </p:cNvPr>
          <p:cNvSpPr/>
          <p:nvPr/>
        </p:nvSpPr>
        <p:spPr>
          <a:xfrm>
            <a:off x="8316416" y="5205958"/>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K</a:t>
            </a:r>
            <a:endParaRPr kumimoji="0" lang="en-GB" sz="18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endParaRPr>
          </a:p>
        </p:txBody>
      </p:sp>
      <p:sp>
        <p:nvSpPr>
          <p:cNvPr id="3" name="Zástupný symbol pro datum 7">
            <a:extLst>
              <a:ext uri="{FF2B5EF4-FFF2-40B4-BE49-F238E27FC236}">
                <a16:creationId xmlns:a16="http://schemas.microsoft.com/office/drawing/2014/main" id="{BD206579-BCB6-890A-2DB2-ED555509B4A8}"/>
              </a:ext>
            </a:extLst>
          </p:cNvPr>
          <p:cNvSpPr txBox="1">
            <a:spLocks/>
          </p:cNvSpPr>
          <p:nvPr/>
        </p:nvSpPr>
        <p:spPr bwMode="auto">
          <a:xfrm>
            <a:off x="360363" y="6021288"/>
            <a:ext cx="8423276" cy="400150"/>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0" i="0" u="none" strike="noStrike" kern="1200" cap="none" spc="0" normalizeH="0" baseline="0" noProof="0" dirty="0">
                <a:ln>
                  <a:noFill/>
                </a:ln>
                <a:solidFill>
                  <a:prstClr val="black"/>
                </a:solidFill>
                <a:effectLst/>
                <a:uLnTx/>
                <a:uFillTx/>
                <a:latin typeface="Calibri"/>
                <a:ea typeface="+mn-ea"/>
                <a:cs typeface="Arial" charset="0"/>
              </a:rPr>
              <a:t>Poznámka: Hodnoty uvedené v grafu jsou koeficienty daných indikátorů na stupnici 0-100 %. Koeficient je vypočítán z průměru odpovědí na škále 1-10, kde 1 znamená nejhorší hodnocení a 10 znamená nejlepší hodnocení. </a:t>
            </a:r>
          </a:p>
        </p:txBody>
      </p:sp>
    </p:spTree>
    <p:extLst>
      <p:ext uri="{BB962C8B-B14F-4D97-AF65-F5344CB8AC3E}">
        <p14:creationId xmlns:p14="http://schemas.microsoft.com/office/powerpoint/2010/main" val="11216460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148</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p:cNvSpPr>
            <a:spLocks noChangeArrowheads="1"/>
          </p:cNvSpPr>
          <p:nvPr/>
        </p:nvSpPr>
        <p:spPr bwMode="auto">
          <a:xfrm>
            <a:off x="103190" y="476672"/>
            <a:ext cx="8937625" cy="720080"/>
          </a:xfrm>
          <a:prstGeom prst="roundRect">
            <a:avLst>
              <a:gd name="adj" fmla="val 9792"/>
            </a:avLst>
          </a:prstGeom>
          <a:noFill/>
          <a:ln>
            <a:noFill/>
          </a:ln>
        </p:spPr>
        <p:txBody>
          <a:bodyPr lIns="91431" tIns="45716" rIns="91431" bIns="45716"/>
          <a:lstStyle/>
          <a:p>
            <a:pPr marL="1588" marR="0" lvl="0" indent="-1588" algn="ctr" defTabSz="258763" rtl="0" eaLnBrk="1" fontAlgn="base" latinLnBrk="0" hangingPunct="1">
              <a:lnSpc>
                <a:spcPct val="110000"/>
              </a:lnSpc>
              <a:spcBef>
                <a:spcPct val="20000"/>
              </a:spcBef>
              <a:spcAft>
                <a:spcPct val="0"/>
              </a:spcAft>
              <a:buClrTx/>
              <a:buSzTx/>
              <a:buFontTx/>
              <a:buNone/>
              <a:tabLst>
                <a:tab pos="180975" algn="l"/>
              </a:tabLst>
              <a:defRPr/>
            </a:pPr>
            <a:endParaRPr kumimoji="0" lang="cs-CZ" sz="3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ct val="20000"/>
              </a:spcBef>
              <a:spcAft>
                <a:spcPct val="0"/>
              </a:spcAft>
              <a:buClrTx/>
              <a:buSzTx/>
              <a:buFontTx/>
              <a:buNone/>
              <a:tabLst>
                <a:tab pos="180975" algn="l"/>
              </a:tabLst>
              <a:defRPr/>
            </a:pPr>
            <a:endParaRPr kumimoji="0" lang="cs-CZ" sz="3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0"/>
              </a:spcBef>
              <a:spcAft>
                <a:spcPts val="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NET PROMOTER SCORE Vybraných Internetových stránek čt </a:t>
            </a: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Zdroj:  online tracking ČT, zpracoval: NMS Market Research,</a:t>
            </a: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skór loajality diváků na stupnici -100; +100 (</a:t>
            </a:r>
            <a:r>
              <a:rPr kumimoji="0" lang="cs-CZ" sz="1200" b="1" i="0" u="none" strike="noStrike" kern="1200" cap="none" spc="0" normalizeH="0" baseline="0" noProof="0" dirty="0">
                <a:ln>
                  <a:noFill/>
                </a:ln>
                <a:solidFill>
                  <a:prstClr val="black"/>
                </a:solidFill>
                <a:effectLst/>
                <a:uLnTx/>
                <a:uFillTx/>
                <a:latin typeface="Calibri"/>
                <a:ea typeface="+mn-ea"/>
                <a:cs typeface="+mn-cs"/>
              </a:rPr>
              <a:t>NPS)</a:t>
            </a:r>
          </a:p>
        </p:txBody>
      </p:sp>
      <p:sp>
        <p:nvSpPr>
          <p:cNvPr id="1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4" name="Zástupný symbol pro datum 7">
            <a:extLst>
              <a:ext uri="{FF2B5EF4-FFF2-40B4-BE49-F238E27FC236}">
                <a16:creationId xmlns:a16="http://schemas.microsoft.com/office/drawing/2014/main" id="{CA434513-5845-418A-B234-8BD5B8DEB18E}"/>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3" name="Zástupný symbol pro datum 7">
            <a:extLst>
              <a:ext uri="{FF2B5EF4-FFF2-40B4-BE49-F238E27FC236}">
                <a16:creationId xmlns:a16="http://schemas.microsoft.com/office/drawing/2014/main" id="{C777BFB8-F81A-4013-9A67-6AC933EE2AB4}"/>
              </a:ext>
            </a:extLst>
          </p:cNvPr>
          <p:cNvSpPr txBox="1">
            <a:spLocks/>
          </p:cNvSpPr>
          <p:nvPr/>
        </p:nvSpPr>
        <p:spPr bwMode="auto">
          <a:xfrm>
            <a:off x="360363" y="6060143"/>
            <a:ext cx="8423276"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0" i="0" u="none" strike="noStrike" kern="1200" cap="none" spc="0" normalizeH="0" baseline="0" noProof="0" dirty="0">
                <a:ln>
                  <a:noFill/>
                </a:ln>
                <a:solidFill>
                  <a:prstClr val="black"/>
                </a:solidFill>
                <a:effectLst/>
                <a:uLnTx/>
                <a:uFillTx/>
                <a:latin typeface="Calibri"/>
                <a:ea typeface="+mn-ea"/>
                <a:cs typeface="Arial" charset="0"/>
              </a:rPr>
              <a:t>Poznámka: Indikátor NPS vychází z mezinárodně uznávané definice. Jeho hodnota je rozdílem procentního zastoupení těch, kteří na otázku „Nakolik je pravděpodobné, že byste doporučil/a zhlédnutí této webové stránky známému nebo kolegovi? 0 znamená, že byste stránku rozhodně nedoporučil/a 10 znamená, že byste stránku určitě doporučil/a“ odpověděli 9 až 10 (loajální) a těch, kteří odpověděli 0 nebo 6 (neloajální). Hodnoty okolo 30 bodů jsou považovány za průměrné, hodnoty nad 50 znamenají velmi nadprůměrnou hodnotu loajality.</a:t>
            </a:r>
          </a:p>
        </p:txBody>
      </p:sp>
      <p:graphicFrame>
        <p:nvGraphicFramePr>
          <p:cNvPr id="2" name="Objekt 3">
            <a:extLst>
              <a:ext uri="{FF2B5EF4-FFF2-40B4-BE49-F238E27FC236}">
                <a16:creationId xmlns:a16="http://schemas.microsoft.com/office/drawing/2014/main" id="{1109E04B-3665-55A9-0DC4-D9933B02DD2A}"/>
              </a:ext>
            </a:extLst>
          </p:cNvPr>
          <p:cNvGraphicFramePr>
            <a:graphicFrameLocks/>
          </p:cNvGraphicFramePr>
          <p:nvPr/>
        </p:nvGraphicFramePr>
        <p:xfrm>
          <a:off x="288023" y="1628801"/>
          <a:ext cx="8604457" cy="4142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2148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149</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2" name="Zástupný symbol pro datum 7">
            <a:extLst>
              <a:ext uri="{FF2B5EF4-FFF2-40B4-BE49-F238E27FC236}">
                <a16:creationId xmlns:a16="http://schemas.microsoft.com/office/drawing/2014/main" id="{CA187AAD-1502-46BC-852F-C722D09E2925}"/>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1" name="TextovéPole 10">
            <a:extLst>
              <a:ext uri="{FF2B5EF4-FFF2-40B4-BE49-F238E27FC236}">
                <a16:creationId xmlns:a16="http://schemas.microsoft.com/office/drawing/2014/main" id="{05B704CD-1688-4A96-B2C2-10ADA2D1E0A3}"/>
              </a:ext>
            </a:extLst>
          </p:cNvPr>
          <p:cNvSpPr txBox="1"/>
          <p:nvPr/>
        </p:nvSpPr>
        <p:spPr>
          <a:xfrm>
            <a:off x="360363" y="972000"/>
            <a:ext cx="8423275" cy="5334922"/>
          </a:xfrm>
          <a:prstGeom prst="rect">
            <a:avLst/>
          </a:prstGeom>
          <a:noFill/>
        </p:spPr>
        <p:txBody>
          <a:bodyPr wrap="square" rtlCol="0">
            <a:spAutoFit/>
          </a:bodyPr>
          <a:lstStyle/>
          <a:p>
            <a:pPr marL="285737" indent="-285737" fontAlgn="base">
              <a:spcBef>
                <a:spcPct val="0"/>
              </a:spcBef>
              <a:spcAft>
                <a:spcPts val="600"/>
              </a:spcAft>
              <a:buFont typeface="Arial" pitchFamily="34" charset="0"/>
              <a:buChar char="•"/>
              <a:defRPr/>
            </a:pPr>
            <a:r>
              <a:rPr lang="cs-CZ" sz="1551" b="1" dirty="0">
                <a:solidFill>
                  <a:prstClr val="black"/>
                </a:solidFill>
                <a:latin typeface="Calibri"/>
              </a:rPr>
              <a:t>Všechny tři internetové stránky ČT sledované v rámci online trackingu, tedy iVysílání, ČT24 a ČT sport, jsou nadále hodnoceny velmi pozitivně. </a:t>
            </a:r>
            <a:r>
              <a:rPr lang="cs-CZ" sz="1551" dirty="0">
                <a:solidFill>
                  <a:prstClr val="black"/>
                </a:solidFill>
                <a:latin typeface="Calibri"/>
              </a:rPr>
              <a:t>O 2 p.b. narostl koeficient internetových stránek iVysílání (na 78 %), hodnocení ČT sport zůstalo beze změny (75 %) a koeficient zpravodajského webu ČT24 klesl o 1 p.b. na 77 %.</a:t>
            </a:r>
          </a:p>
          <a:p>
            <a:pPr marL="285737" indent="-285737" fontAlgn="base">
              <a:spcBef>
                <a:spcPct val="0"/>
              </a:spcBef>
              <a:spcAft>
                <a:spcPts val="600"/>
              </a:spcAft>
              <a:buFont typeface="Arial" pitchFamily="34" charset="0"/>
              <a:buChar char="•"/>
              <a:defRPr/>
            </a:pPr>
            <a:r>
              <a:rPr lang="cs-CZ" sz="1551" b="1" dirty="0">
                <a:solidFill>
                  <a:prstClr val="black"/>
                </a:solidFill>
                <a:latin typeface="Calibri"/>
              </a:rPr>
              <a:t>Stále velmi nadprůměrně jsou hodnoceny také jednotlivé aspekty internetových stránek ČT, </a:t>
            </a:r>
            <a:r>
              <a:rPr lang="cs-CZ" sz="1551" dirty="0">
                <a:solidFill>
                  <a:prstClr val="black"/>
                </a:solidFill>
                <a:latin typeface="Calibri"/>
              </a:rPr>
              <a:t>tedy jejich informační hodnota, grafické provedení, přehlednost a kvalita obsahu. Jednotlivé koeficienty dosáhly u všech sledovaných webů a u všech kritérií vždy minimálně hodnoty 74 %. </a:t>
            </a:r>
            <a:r>
              <a:rPr lang="cs-CZ" sz="1551" b="1" dirty="0">
                <a:solidFill>
                  <a:prstClr val="black"/>
                </a:solidFill>
                <a:latin typeface="Calibri"/>
              </a:rPr>
              <a:t>Vůbec nejvíce návštěvníci oceňují informační hodnotu a kvalitu obsahu webu ČT24</a:t>
            </a:r>
            <a:r>
              <a:rPr lang="cs-CZ" sz="1551" dirty="0">
                <a:solidFill>
                  <a:prstClr val="black"/>
                </a:solidFill>
                <a:latin typeface="Calibri"/>
              </a:rPr>
              <a:t> (koeficient shodně 82 %). Ve srovnání s ostatními měřenými internetovými stránkami dosáhl mírně nižšího hodnocení jednotlivých parametrů sportovní web ČT sport.</a:t>
            </a:r>
          </a:p>
          <a:p>
            <a:pPr marL="285737" indent="-285737" fontAlgn="base">
              <a:spcBef>
                <a:spcPct val="0"/>
              </a:spcBef>
              <a:spcAft>
                <a:spcPts val="600"/>
              </a:spcAft>
              <a:buFont typeface="Arial" pitchFamily="34" charset="0"/>
              <a:buChar char="•"/>
              <a:defRPr/>
            </a:pPr>
            <a:r>
              <a:rPr lang="cs-CZ" sz="1551" b="1" dirty="0">
                <a:solidFill>
                  <a:prstClr val="black"/>
                </a:solidFill>
                <a:latin typeface="Calibri"/>
              </a:rPr>
              <a:t>Také tzv. NET PROMOTER SCORE (NPS), neboli míra loajality diváků na stupnici -100 až +100, je u všech tří sledovaných webů stále na vysoké úrovni. </a:t>
            </a:r>
            <a:r>
              <a:rPr lang="cs-CZ" sz="1551" dirty="0">
                <a:solidFill>
                  <a:prstClr val="black"/>
                </a:solidFill>
                <a:latin typeface="Calibri"/>
              </a:rPr>
              <a:t>NPS iVysílání narostl o 6 bodů na +60 a vrátil se tak na úroveň let 2019-2020. U zpravodajského webu ČT24 ukazatel NPS meziročně poklesl o 5 bodů na hodnotu +51. Horší hodnocení mohlo být projevem jisté únavy uživatelů z delší dobu stagnující a již lehce zastaralé podoby stránek. Podzimní měření proběhlo ještě před plánovanou změnou podoby webu na přelomu listopadu a prosince 2023. Jak ji uživatelé přijmou, ukáže jarní vlna trackingového výzkumu. U webu ČT sport jsme v roce 2023 zaznamenali pokles deklarované loajality o 3 body na hodnotu +40. </a:t>
            </a:r>
          </a:p>
          <a:p>
            <a:pPr marL="285737" indent="-285737" fontAlgn="base">
              <a:spcBef>
                <a:spcPct val="0"/>
              </a:spcBef>
              <a:spcAft>
                <a:spcPts val="600"/>
              </a:spcAft>
              <a:buFont typeface="Arial" pitchFamily="34" charset="0"/>
              <a:buChar char="•"/>
              <a:defRPr/>
            </a:pPr>
            <a:r>
              <a:rPr lang="cs-CZ" sz="1551" b="1" dirty="0">
                <a:solidFill>
                  <a:prstClr val="black"/>
                </a:solidFill>
                <a:latin typeface="Calibri"/>
              </a:rPr>
              <a:t>Všechny hodnoty NPS jsou vzhledem k obecně uznávaným standardům nadprůměrné, loajalitu návštěvníků k uvedeným webovým stránkám tak lze interpretovat jako velmi až mimořádně vysokou. </a:t>
            </a:r>
          </a:p>
        </p:txBody>
      </p:sp>
      <p:sp>
        <p:nvSpPr>
          <p:cNvPr id="2" name="AutoShape 2">
            <a:extLst>
              <a:ext uri="{FF2B5EF4-FFF2-40B4-BE49-F238E27FC236}">
                <a16:creationId xmlns:a16="http://schemas.microsoft.com/office/drawing/2014/main" id="{61B2F120-32BD-2DB3-E18F-2317A820E2A1}"/>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21137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000" b="1" cap="all" dirty="0">
                <a:solidFill>
                  <a:prstClr val="black"/>
                </a:solidFill>
                <a:latin typeface="Calibri" pitchFamily="34" charset="0"/>
              </a:rPr>
              <a:t>2023: PRŮMĚRNÝ CELKOVÝ TÝDENNÍ ZÁSAH (r) ČESKÉ TELEVIZE                                tv vysíláním a online obsahem *</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NetMonitor, TV populace</a:t>
            </a:r>
            <a:endParaRPr lang="cs-CZ" sz="12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15</a:t>
            </a:fld>
            <a:endParaRPr lang="cs-CZ" sz="1100" dirty="0">
              <a:solidFill>
                <a:srgbClr val="1A1F52"/>
              </a:solidFill>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6"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CELEK ČT</a:t>
            </a:r>
          </a:p>
        </p:txBody>
      </p:sp>
      <p:sp>
        <p:nvSpPr>
          <p:cNvPr id="2" name="TextovéPole 1"/>
          <p:cNvSpPr txBox="1"/>
          <p:nvPr/>
        </p:nvSpPr>
        <p:spPr>
          <a:xfrm>
            <a:off x="-684584" y="3861048"/>
            <a:ext cx="184731" cy="369332"/>
          </a:xfrm>
          <a:prstGeom prst="rect">
            <a:avLst/>
          </a:prstGeom>
          <a:noFill/>
        </p:spPr>
        <p:txBody>
          <a:bodyPr wrap="none" rtlCol="0">
            <a:spAutoFit/>
          </a:bodyPr>
          <a:lstStyle/>
          <a:p>
            <a:endParaRPr lang="cs-CZ" dirty="0"/>
          </a:p>
        </p:txBody>
      </p:sp>
      <p:sp>
        <p:nvSpPr>
          <p:cNvPr id="13" name="TextovéPole 12">
            <a:extLst>
              <a:ext uri="{FF2B5EF4-FFF2-40B4-BE49-F238E27FC236}">
                <a16:creationId xmlns:a16="http://schemas.microsoft.com/office/drawing/2014/main" id="{3EC0142C-E82E-4DF9-8B16-1EF4C47918BA}"/>
              </a:ext>
            </a:extLst>
          </p:cNvPr>
          <p:cNvSpPr txBox="1"/>
          <p:nvPr/>
        </p:nvSpPr>
        <p:spPr>
          <a:xfrm>
            <a:off x="1115618" y="6529553"/>
            <a:ext cx="7653735" cy="246221"/>
          </a:xfrm>
          <a:prstGeom prst="rect">
            <a:avLst/>
          </a:prstGeom>
          <a:noFill/>
        </p:spPr>
        <p:txBody>
          <a:bodyPr wrap="square" rtlCol="0">
            <a:spAutoFit/>
          </a:bodyPr>
          <a:lstStyle/>
          <a:p>
            <a:pPr algn="r"/>
            <a:r>
              <a:rPr lang="cs-CZ" sz="1000" dirty="0">
                <a:highlight>
                  <a:srgbClr val="FFFFFF"/>
                </a:highlight>
                <a:latin typeface="+mj-lt"/>
              </a:rPr>
              <a:t>* Detaily metodiky zjišťování celkového zásahu jsou obsaženy v Příloze 3</a:t>
            </a:r>
          </a:p>
        </p:txBody>
      </p:sp>
      <p:pic>
        <p:nvPicPr>
          <p:cNvPr id="4" name="Obrázek 3">
            <a:extLst>
              <a:ext uri="{FF2B5EF4-FFF2-40B4-BE49-F238E27FC236}">
                <a16:creationId xmlns:a16="http://schemas.microsoft.com/office/drawing/2014/main" id="{04FD6EF4-22BC-2F14-4E45-A10FC68CF4C2}"/>
              </a:ext>
            </a:extLst>
          </p:cNvPr>
          <p:cNvPicPr>
            <a:picLocks noChangeAspect="1"/>
          </p:cNvPicPr>
          <p:nvPr/>
        </p:nvPicPr>
        <p:blipFill>
          <a:blip r:embed="rId4"/>
          <a:stretch>
            <a:fillRect/>
          </a:stretch>
        </p:blipFill>
        <p:spPr>
          <a:xfrm>
            <a:off x="352090" y="1707967"/>
            <a:ext cx="2059670" cy="1144971"/>
          </a:xfrm>
          <a:prstGeom prst="rect">
            <a:avLst/>
          </a:prstGeom>
        </p:spPr>
      </p:pic>
      <p:graphicFrame>
        <p:nvGraphicFramePr>
          <p:cNvPr id="5" name="Tabulka 4">
            <a:extLst>
              <a:ext uri="{FF2B5EF4-FFF2-40B4-BE49-F238E27FC236}">
                <a16:creationId xmlns:a16="http://schemas.microsoft.com/office/drawing/2014/main" id="{E9B0A596-AEAE-21A1-C73E-496889E67913}"/>
              </a:ext>
            </a:extLst>
          </p:cNvPr>
          <p:cNvGraphicFramePr>
            <a:graphicFrameLocks noGrp="1"/>
          </p:cNvGraphicFramePr>
          <p:nvPr>
            <p:extLst>
              <p:ext uri="{D42A27DB-BD31-4B8C-83A1-F6EECF244321}">
                <p14:modId xmlns:p14="http://schemas.microsoft.com/office/powerpoint/2010/main" val="3924138151"/>
              </p:ext>
            </p:extLst>
          </p:nvPr>
        </p:nvGraphicFramePr>
        <p:xfrm>
          <a:off x="360361" y="1700807"/>
          <a:ext cx="8408991" cy="4618057"/>
        </p:xfrm>
        <a:graphic>
          <a:graphicData uri="http://schemas.openxmlformats.org/drawingml/2006/table">
            <a:tbl>
              <a:tblPr/>
              <a:tblGrid>
                <a:gridCol w="2093315">
                  <a:extLst>
                    <a:ext uri="{9D8B030D-6E8A-4147-A177-3AD203B41FA5}">
                      <a16:colId xmlns:a16="http://schemas.microsoft.com/office/drawing/2014/main" val="20000"/>
                    </a:ext>
                  </a:extLst>
                </a:gridCol>
                <a:gridCol w="1132877">
                  <a:extLst>
                    <a:ext uri="{9D8B030D-6E8A-4147-A177-3AD203B41FA5}">
                      <a16:colId xmlns:a16="http://schemas.microsoft.com/office/drawing/2014/main" val="20001"/>
                    </a:ext>
                  </a:extLst>
                </a:gridCol>
                <a:gridCol w="1132877">
                  <a:extLst>
                    <a:ext uri="{9D8B030D-6E8A-4147-A177-3AD203B41FA5}">
                      <a16:colId xmlns:a16="http://schemas.microsoft.com/office/drawing/2014/main" val="1032530515"/>
                    </a:ext>
                  </a:extLst>
                </a:gridCol>
                <a:gridCol w="1213847">
                  <a:extLst>
                    <a:ext uri="{9D8B030D-6E8A-4147-A177-3AD203B41FA5}">
                      <a16:colId xmlns:a16="http://schemas.microsoft.com/office/drawing/2014/main" val="1983703470"/>
                    </a:ext>
                  </a:extLst>
                </a:gridCol>
                <a:gridCol w="1213847">
                  <a:extLst>
                    <a:ext uri="{9D8B030D-6E8A-4147-A177-3AD203B41FA5}">
                      <a16:colId xmlns:a16="http://schemas.microsoft.com/office/drawing/2014/main" val="3001461267"/>
                    </a:ext>
                  </a:extLst>
                </a:gridCol>
                <a:gridCol w="1622228">
                  <a:extLst>
                    <a:ext uri="{9D8B030D-6E8A-4147-A177-3AD203B41FA5}">
                      <a16:colId xmlns:a16="http://schemas.microsoft.com/office/drawing/2014/main" val="2184252810"/>
                    </a:ext>
                  </a:extLst>
                </a:gridCol>
              </a:tblGrid>
              <a:tr h="984757">
                <a:tc rowSpan="2">
                  <a:txBody>
                    <a:bodyPr/>
                    <a:lstStyle/>
                    <a:p>
                      <a:pPr algn="l" rtl="0" fontAlgn="ctr"/>
                      <a:r>
                        <a:rPr lang="cs-CZ" sz="1200" b="0" i="0" u="none" strike="noStrike" dirty="0">
                          <a:solidFill>
                            <a:srgbClr val="000000"/>
                          </a:solidFill>
                          <a:effectLst/>
                          <a:latin typeface="+mj-lt"/>
                        </a:rPr>
                        <a:t> </a:t>
                      </a:r>
                    </a:p>
                  </a:txBody>
                  <a:tcPr marL="8197" marR="8197" marT="8197"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j-lt"/>
                          <a:ea typeface="+mn-ea"/>
                          <a:cs typeface="+mn-cs"/>
                        </a:rPr>
                        <a:t>Průměrný týdenní zásah TV vysíláním ČT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j-lt"/>
                          <a:ea typeface="+mn-ea"/>
                          <a:cs typeface="+mn-cs"/>
                        </a:rPr>
                        <a:t>(ATO)</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lnL w="12700" cap="flat" cmpd="sng" algn="ctr">
                      <a:solidFill>
                        <a:schemeClr val="bg1">
                          <a:lumMod val="65000"/>
                        </a:schemeClr>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j-lt"/>
                          <a:ea typeface="+mn-ea"/>
                          <a:cs typeface="+mn-cs"/>
                        </a:rPr>
                        <a:t>Průměrný týdenní zásah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j-lt"/>
                          <a:ea typeface="+mn-ea"/>
                          <a:cs typeface="+mn-cs"/>
                        </a:rPr>
                        <a:t>online obsahem ČT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j-lt"/>
                          <a:ea typeface="+mn-ea"/>
                          <a:cs typeface="+mn-cs"/>
                        </a:rPr>
                        <a:t>(NetMonitor)</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lnL w="12700" cap="flat" cmpd="sng" algn="ctr">
                      <a:solidFill>
                        <a:schemeClr val="bg1">
                          <a:lumMod val="65000"/>
                        </a:schemeClr>
                      </a:solidFill>
                      <a:prstDash val="solid"/>
                      <a:round/>
                      <a:headEnd type="none" w="med" len="med"/>
                      <a:tailEnd type="none" w="med" len="med"/>
                    </a:ln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j-lt"/>
                          <a:ea typeface="+mn-ea"/>
                          <a:cs typeface="+mn-cs"/>
                        </a:rPr>
                        <a:t>Relativní navýšení zásahu TV vysíláním ČT díky online obsahu ČT</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78201519"/>
                  </a:ext>
                </a:extLst>
              </a:tr>
              <a:tr h="200932">
                <a:tc vMerge="1">
                  <a:txBody>
                    <a:bodyPr/>
                    <a:lstStyle/>
                    <a:p>
                      <a:endParaRPr lang="cs-CZ"/>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j-lt"/>
                          <a:ea typeface="+mn-ea"/>
                          <a:cs typeface="+mn-cs"/>
                        </a:rPr>
                        <a:t>podíl</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n-lt"/>
                          <a:ea typeface="+mn-ea"/>
                          <a:cs typeface="+mn-cs"/>
                        </a:rPr>
                        <a:t>počet v tis.</a:t>
                      </a:r>
                      <a:endParaRPr kumimoji="0" lang="cs-CZ" sz="1400" b="1" i="0" u="none" strike="noStrike" kern="1200" cap="none" spc="0" normalizeH="0" baseline="0" noProof="0" dirty="0">
                        <a:ln>
                          <a:noFill/>
                        </a:ln>
                        <a:solidFill>
                          <a:srgbClr val="000000"/>
                        </a:solidFill>
                        <a:effectLst/>
                        <a:uLnTx/>
                        <a:uFillTx/>
                        <a:latin typeface="+mj-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cs-CZ" sz="1400" b="1" dirty="0">
                          <a:latin typeface="+mj-lt"/>
                        </a:rPr>
                        <a:t>podíl</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cs-CZ" sz="1400" b="1" kern="1200" dirty="0">
                          <a:solidFill>
                            <a:schemeClr val="tx1"/>
                          </a:solidFill>
                          <a:latin typeface="+mn-lt"/>
                          <a:ea typeface="+mn-ea"/>
                          <a:cs typeface="+mn-cs"/>
                        </a:rPr>
                        <a:t>počet v tis.</a:t>
                      </a:r>
                      <a:endParaRPr lang="cs-CZ" sz="1400" b="1" dirty="0">
                        <a:latin typeface="+mj-lt"/>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endParaRPr lang="cs-CZ"/>
                    </a:p>
                  </a:txBody>
                  <a:tcPr/>
                </a:tc>
                <a:extLst>
                  <a:ext uri="{0D108BD9-81ED-4DB2-BD59-A6C34878D82A}">
                    <a16:rowId xmlns:a16="http://schemas.microsoft.com/office/drawing/2014/main" val="3937096683"/>
                  </a:ext>
                </a:extLst>
              </a:tr>
              <a:tr h="299596">
                <a:tc>
                  <a:txBody>
                    <a:bodyPr/>
                    <a:lstStyle/>
                    <a:p>
                      <a:pPr algn="l" fontAlgn="ctr"/>
                      <a:r>
                        <a:rPr lang="cs-CZ" sz="1400" b="0" i="0" u="none" strike="noStrike" dirty="0">
                          <a:solidFill>
                            <a:srgbClr val="000000"/>
                          </a:solidFill>
                          <a:effectLst/>
                          <a:latin typeface="+mj-lt"/>
                        </a:rPr>
                        <a:t>Populace 15+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70 %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5 769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1 059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36089">
                <a:tc>
                  <a:txBody>
                    <a:bodyPr/>
                    <a:lstStyle/>
                    <a:p>
                      <a:pPr algn="l" fontAlgn="ctr"/>
                      <a:r>
                        <a:rPr lang="cs-CZ" sz="1400" b="0" i="0" u="none" strike="noStrike" dirty="0">
                          <a:solidFill>
                            <a:srgbClr val="000000"/>
                          </a:solidFill>
                          <a:effectLst/>
                          <a:latin typeface="+mj-lt"/>
                        </a:rPr>
                        <a:t>Muži 15+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69 %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2 748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13 %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533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3152120"/>
                  </a:ext>
                </a:extLst>
              </a:tr>
              <a:tr h="277473">
                <a:tc>
                  <a:txBody>
                    <a:bodyPr/>
                    <a:lstStyle/>
                    <a:p>
                      <a:pPr algn="l" fontAlgn="ctr"/>
                      <a:r>
                        <a:rPr lang="cs-CZ" sz="1400" b="0" i="0" u="none" strike="noStrike" dirty="0">
                          <a:solidFill>
                            <a:srgbClr val="000000"/>
                          </a:solidFill>
                          <a:effectLst/>
                          <a:latin typeface="+mj-lt"/>
                        </a:rPr>
                        <a:t>Ženy 15+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3 020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526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277473">
                <a:tc>
                  <a:txBody>
                    <a:bodyPr/>
                    <a:lstStyle/>
                    <a:p>
                      <a:pPr algn="l" fontAlgn="ctr"/>
                      <a:r>
                        <a:rPr lang="cs-CZ" sz="1400" b="0" i="0" u="none" strike="noStrike" dirty="0">
                          <a:solidFill>
                            <a:srgbClr val="000000"/>
                          </a:solidFill>
                          <a:effectLst/>
                          <a:latin typeface="+mj-lt"/>
                        </a:rPr>
                        <a:t>15-24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29 %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266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125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19 %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r h="277473">
                <a:tc>
                  <a:txBody>
                    <a:bodyPr/>
                    <a:lstStyle/>
                    <a:p>
                      <a:pPr algn="l" fontAlgn="ctr"/>
                      <a:r>
                        <a:rPr lang="cs-CZ" sz="1400" b="0" i="0" u="none" strike="noStrike" dirty="0">
                          <a:solidFill>
                            <a:srgbClr val="000000"/>
                          </a:solidFill>
                          <a:effectLst/>
                          <a:latin typeface="+mj-lt"/>
                        </a:rPr>
                        <a:t>25-34</a:t>
                      </a:r>
                      <a:r>
                        <a:rPr lang="cs-CZ" sz="1400" b="0" i="0" u="none" strike="noStrike" baseline="0" dirty="0">
                          <a:solidFill>
                            <a:srgbClr val="000000"/>
                          </a:solidFill>
                          <a:effectLst/>
                          <a:latin typeface="+mj-lt"/>
                        </a:rPr>
                        <a:t> let</a:t>
                      </a:r>
                      <a:endParaRPr lang="cs-CZ" sz="1400" b="0"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45 %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455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14 %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154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9"/>
                  </a:ext>
                </a:extLst>
              </a:tr>
              <a:tr h="277473">
                <a:tc>
                  <a:txBody>
                    <a:bodyPr/>
                    <a:lstStyle/>
                    <a:p>
                      <a:pPr algn="l" fontAlgn="ctr"/>
                      <a:r>
                        <a:rPr lang="cs-CZ" sz="1400" b="0" i="0" u="none" strike="noStrike" kern="1200" dirty="0">
                          <a:solidFill>
                            <a:srgbClr val="000000"/>
                          </a:solidFill>
                          <a:effectLst/>
                          <a:latin typeface="+mj-lt"/>
                          <a:ea typeface="+mn-ea"/>
                          <a:cs typeface="+mn-cs"/>
                        </a:rPr>
                        <a:t>35-44</a:t>
                      </a:r>
                      <a:r>
                        <a:rPr lang="cs-CZ" sz="1400" b="0" i="0" u="none" strike="noStrike" kern="1200" baseline="0" dirty="0">
                          <a:solidFill>
                            <a:srgbClr val="000000"/>
                          </a:solidFill>
                          <a:effectLst/>
                          <a:latin typeface="+mj-lt"/>
                          <a:ea typeface="+mn-ea"/>
                          <a:cs typeface="+mn-cs"/>
                        </a:rPr>
                        <a:t> let</a:t>
                      </a:r>
                      <a:endParaRPr lang="cs-CZ" sz="1400" b="0"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64 %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853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18 %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250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4 %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0"/>
                  </a:ext>
                </a:extLst>
              </a:tr>
              <a:tr h="277473">
                <a:tc>
                  <a:txBody>
                    <a:bodyPr/>
                    <a:lstStyle/>
                    <a:p>
                      <a:pPr algn="l" fontAlgn="ctr"/>
                      <a:r>
                        <a:rPr lang="cs-CZ" sz="1400" b="0" i="0" u="none" strike="noStrike" kern="1200" dirty="0">
                          <a:solidFill>
                            <a:srgbClr val="000000"/>
                          </a:solidFill>
                          <a:effectLst/>
                          <a:latin typeface="+mj-lt"/>
                          <a:ea typeface="+mn-ea"/>
                          <a:cs typeface="+mn-cs"/>
                        </a:rPr>
                        <a:t>45-54</a:t>
                      </a:r>
                      <a:r>
                        <a:rPr lang="cs-CZ" sz="1400" b="0" i="0" u="none" strike="noStrike" kern="1200" baseline="0" dirty="0">
                          <a:solidFill>
                            <a:srgbClr val="000000"/>
                          </a:solidFill>
                          <a:effectLst/>
                          <a:latin typeface="+mj-lt"/>
                          <a:ea typeface="+mn-ea"/>
                          <a:cs typeface="+mn-cs"/>
                        </a:rPr>
                        <a:t> let</a:t>
                      </a:r>
                      <a:endParaRPr lang="cs-CZ" sz="1400" b="0"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78 %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1 224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15 %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241</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1142894"/>
                  </a:ext>
                </a:extLst>
              </a:tr>
              <a:tr h="277473">
                <a:tc>
                  <a:txBody>
                    <a:bodyPr/>
                    <a:lstStyle/>
                    <a:p>
                      <a:pPr algn="l" fontAlgn="ctr"/>
                      <a:r>
                        <a:rPr lang="cs-CZ" sz="1400" b="0" i="0" u="none" strike="noStrike" dirty="0">
                          <a:solidFill>
                            <a:srgbClr val="000000"/>
                          </a:solidFill>
                          <a:effectLst/>
                          <a:latin typeface="+mj-lt"/>
                        </a:rPr>
                        <a:t>55 a více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88 %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2 972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8 %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289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0,4 %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6100849"/>
                  </a:ext>
                </a:extLst>
              </a:tr>
              <a:tr h="277473">
                <a:tc>
                  <a:txBody>
                    <a:bodyPr/>
                    <a:lstStyle/>
                    <a:p>
                      <a:pPr algn="l" fontAlgn="ctr"/>
                      <a:r>
                        <a:rPr lang="cs-CZ" sz="1400" b="0" i="0" u="none" strike="noStrike" dirty="0">
                          <a:solidFill>
                            <a:srgbClr val="000000"/>
                          </a:solidFill>
                          <a:effectLst/>
                          <a:latin typeface="+mj-lt"/>
                        </a:rPr>
                        <a:t>Základní 25+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68 %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384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01662881"/>
                  </a:ext>
                </a:extLst>
              </a:tr>
              <a:tr h="277473">
                <a:tc>
                  <a:txBody>
                    <a:bodyPr/>
                    <a:lstStyle/>
                    <a:p>
                      <a:pPr algn="l" fontAlgn="ctr"/>
                      <a:r>
                        <a:rPr lang="cs-CZ" sz="1400" b="0" i="0" u="none" strike="noStrike" dirty="0">
                          <a:solidFill>
                            <a:srgbClr val="000000"/>
                          </a:solidFill>
                          <a:effectLst/>
                          <a:latin typeface="+mj-lt"/>
                        </a:rPr>
                        <a:t>SŠ bez maturity 25+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77 %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1 994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9 %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229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4809618"/>
                  </a:ext>
                </a:extLst>
              </a:tr>
              <a:tr h="27747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400" b="0" i="0" u="none" strike="noStrike" kern="1200" dirty="0">
                          <a:solidFill>
                            <a:srgbClr val="000000"/>
                          </a:solidFill>
                          <a:effectLst/>
                          <a:latin typeface="+mj-lt"/>
                          <a:ea typeface="+mn-ea"/>
                          <a:cs typeface="+mn-cs"/>
                        </a:rPr>
                        <a:t>SŠ s maturitou 25+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75 %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1 934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13 %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331</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2222003"/>
                  </a:ext>
                </a:extLst>
              </a:tr>
              <a:tr h="27747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400" b="0" i="0" u="none" strike="noStrike" kern="1200" dirty="0">
                          <a:solidFill>
                            <a:srgbClr val="000000"/>
                          </a:solidFill>
                          <a:effectLst/>
                          <a:latin typeface="+mj-lt"/>
                          <a:ea typeface="+mn-ea"/>
                          <a:cs typeface="+mn-cs"/>
                        </a:rPr>
                        <a:t>VŠ 25+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77 %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1 192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20 %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345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66699032"/>
                  </a:ext>
                </a:extLst>
              </a:tr>
            </a:tbl>
          </a:graphicData>
        </a:graphic>
      </p:graphicFrame>
    </p:spTree>
    <p:extLst>
      <p:ext uri="{BB962C8B-B14F-4D97-AF65-F5344CB8AC3E}">
        <p14:creationId xmlns:p14="http://schemas.microsoft.com/office/powerpoint/2010/main" val="267306685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1" y="188640"/>
            <a:ext cx="9144000" cy="72008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3200" dirty="0">
                <a:latin typeface="Calibri"/>
              </a:rPr>
              <a:t>C. MÍRA USPOKOJOVÁNÍ POTŘEB RŮZNÝCH DIVÁCKÝCH SKUPIN</a:t>
            </a: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150</a:t>
            </a:fld>
            <a:endParaRPr lang="cs-CZ" sz="1100" dirty="0">
              <a:solidFill>
                <a:srgbClr val="1A1F52"/>
              </a:solidFill>
              <a:latin typeface="Calibri"/>
              <a:cs typeface="Arial" charset="0"/>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360365" y="980730"/>
            <a:ext cx="8423275" cy="5378395"/>
          </a:xfrm>
          <a:prstGeom prst="rect">
            <a:avLst/>
          </a:prstGeom>
          <a:solidFill>
            <a:schemeClr val="bg1">
              <a:lumMod val="95000"/>
            </a:schemeClr>
          </a:solidFill>
        </p:spPr>
        <p:txBody>
          <a:bodyPr wrap="square" bIns="0">
            <a:spAutoFit/>
          </a:bodyPr>
          <a:lstStyle/>
          <a:p>
            <a:pPr algn="ctr">
              <a:spcBef>
                <a:spcPts val="600"/>
              </a:spcBef>
              <a:spcAft>
                <a:spcPts val="1200"/>
              </a:spcAft>
              <a:defRPr/>
            </a:pPr>
            <a:r>
              <a:rPr lang="cs-CZ" sz="1400" b="1" dirty="0">
                <a:solidFill>
                  <a:prstClr val="black"/>
                </a:solidFill>
                <a:latin typeface="Calibri"/>
              </a:rPr>
              <a:t>VYBRANÉ POŽADAVKY NA VYSÍLÁNÍ PRO RŮZNÉ DIVÁCKÉ SKUPINY</a:t>
            </a:r>
            <a:endParaRPr lang="cs-CZ" sz="1400" dirty="0">
              <a:solidFill>
                <a:prstClr val="black"/>
              </a:solidFill>
              <a:latin typeface="Calibri"/>
            </a:endParaRPr>
          </a:p>
          <a:p>
            <a:pPr>
              <a:spcAft>
                <a:spcPts val="600"/>
              </a:spcAft>
              <a:defRPr/>
            </a:pPr>
            <a:r>
              <a:rPr lang="cs-CZ" sz="1150" dirty="0">
                <a:solidFill>
                  <a:prstClr val="black"/>
                </a:solidFill>
                <a:latin typeface="Calibri"/>
              </a:rPr>
              <a:t>V rámci Hodnocení plnění veřejné služby ČT je samostatně sledováno uspokojování diváckých potřeb:</a:t>
            </a:r>
          </a:p>
          <a:p>
            <a:pPr marL="742950" lvl="1" indent="-285750">
              <a:spcAft>
                <a:spcPts val="0"/>
              </a:spcAft>
              <a:buFont typeface="Courier New" panose="02070309020205020404" pitchFamily="49" charset="0"/>
              <a:buChar char="o"/>
              <a:defRPr/>
            </a:pPr>
            <a:r>
              <a:rPr lang="cs-CZ" sz="1150" dirty="0">
                <a:solidFill>
                  <a:prstClr val="black"/>
                </a:solidFill>
                <a:latin typeface="Calibri"/>
              </a:rPr>
              <a:t>skupin definovaných pohlavím, věkem a nejvyšším dosaženým vzděláním,</a:t>
            </a:r>
          </a:p>
          <a:p>
            <a:pPr marL="742950" lvl="1" indent="-285750">
              <a:spcAft>
                <a:spcPts val="0"/>
              </a:spcAft>
              <a:buFont typeface="Courier New" panose="02070309020205020404" pitchFamily="49" charset="0"/>
              <a:buChar char="o"/>
              <a:defRPr/>
            </a:pPr>
            <a:r>
              <a:rPr lang="cs-CZ" sz="1150" dirty="0">
                <a:solidFill>
                  <a:prstClr val="black"/>
                </a:solidFill>
                <a:latin typeface="Calibri"/>
              </a:rPr>
              <a:t>dětského diváka,</a:t>
            </a:r>
          </a:p>
          <a:p>
            <a:pPr marL="742950" lvl="1" indent="-285750">
              <a:spcAft>
                <a:spcPts val="0"/>
              </a:spcAft>
              <a:buFont typeface="Courier New" panose="02070309020205020404" pitchFamily="49" charset="0"/>
              <a:buChar char="o"/>
              <a:defRPr/>
            </a:pPr>
            <a:r>
              <a:rPr lang="cs-CZ" sz="1150" dirty="0">
                <a:solidFill>
                  <a:prstClr val="black"/>
                </a:solidFill>
                <a:latin typeface="Calibri"/>
              </a:rPr>
              <a:t>věřících,</a:t>
            </a:r>
          </a:p>
          <a:p>
            <a:pPr marL="742950" lvl="1" indent="-285750">
              <a:spcAft>
                <a:spcPts val="0"/>
              </a:spcAft>
              <a:buFont typeface="Courier New" panose="02070309020205020404" pitchFamily="49" charset="0"/>
              <a:buChar char="o"/>
              <a:defRPr/>
            </a:pPr>
            <a:r>
              <a:rPr lang="cs-CZ" sz="1150" dirty="0">
                <a:solidFill>
                  <a:prstClr val="black"/>
                </a:solidFill>
                <a:latin typeface="Calibri"/>
              </a:rPr>
              <a:t>příslušníků národnostních/etnických menšin,</a:t>
            </a:r>
          </a:p>
          <a:p>
            <a:pPr marL="742950" lvl="1" indent="-285750">
              <a:spcAft>
                <a:spcPts val="0"/>
              </a:spcAft>
              <a:buFont typeface="Courier New" panose="02070309020205020404" pitchFamily="49" charset="0"/>
              <a:buChar char="o"/>
              <a:defRPr/>
            </a:pPr>
            <a:r>
              <a:rPr lang="cs-CZ" sz="1150" dirty="0">
                <a:solidFill>
                  <a:prstClr val="black"/>
                </a:solidFill>
                <a:latin typeface="Calibri"/>
              </a:rPr>
              <a:t>hendikepovaných,</a:t>
            </a:r>
          </a:p>
          <a:p>
            <a:pPr marL="742950" lvl="1" indent="-285750">
              <a:spcAft>
                <a:spcPts val="0"/>
              </a:spcAft>
              <a:buFont typeface="Courier New" panose="02070309020205020404" pitchFamily="49" charset="0"/>
              <a:buChar char="o"/>
              <a:defRPr/>
            </a:pPr>
            <a:r>
              <a:rPr lang="cs-CZ" sz="1150" dirty="0">
                <a:solidFill>
                  <a:prstClr val="black"/>
                </a:solidFill>
                <a:latin typeface="Calibri"/>
              </a:rPr>
              <a:t>LGBT+ osob,</a:t>
            </a:r>
          </a:p>
          <a:p>
            <a:pPr marL="742950" lvl="1" indent="-285750">
              <a:spcAft>
                <a:spcPts val="0"/>
              </a:spcAft>
              <a:buFont typeface="Courier New" panose="02070309020205020404" pitchFamily="49" charset="0"/>
              <a:buChar char="o"/>
              <a:defRPr/>
            </a:pPr>
            <a:r>
              <a:rPr lang="cs-CZ" sz="1150" dirty="0">
                <a:solidFill>
                  <a:prstClr val="black"/>
                </a:solidFill>
                <a:latin typeface="Calibri"/>
              </a:rPr>
              <a:t>diváků orientovaných na politicko-ekonomické zpravodajství (viz Cíl 1) a na kulturu (viz Cíl 3).</a:t>
            </a:r>
          </a:p>
          <a:p>
            <a:pPr>
              <a:spcBef>
                <a:spcPts val="600"/>
              </a:spcBef>
              <a:spcAft>
                <a:spcPts val="0"/>
              </a:spcAft>
              <a:defRPr/>
            </a:pPr>
            <a:r>
              <a:rPr lang="cs-CZ" sz="1150" dirty="0">
                <a:solidFill>
                  <a:prstClr val="black"/>
                </a:solidFill>
                <a:latin typeface="Calibri"/>
              </a:rPr>
              <a:t>Nároky kladené v této oblasti zákony a Kodexem ČT lze shrnout do následujících základních bodů:</a:t>
            </a:r>
          </a:p>
          <a:p>
            <a:pPr marL="285750" indent="-285750">
              <a:spcBef>
                <a:spcPts val="600"/>
              </a:spcBef>
              <a:spcAft>
                <a:spcPts val="600"/>
              </a:spcAft>
              <a:buFont typeface="Arial" panose="020B0604020202020204" pitchFamily="34" charset="0"/>
              <a:buChar char="•"/>
              <a:defRPr/>
            </a:pPr>
            <a:r>
              <a:rPr lang="cs-CZ" sz="1150" i="1" dirty="0">
                <a:solidFill>
                  <a:prstClr val="black"/>
                </a:solidFill>
                <a:latin typeface="Calibri"/>
              </a:rPr>
              <a:t>„Provozovatel vysílání je ze zákona povinen sestavovat programovou skladbu tak, aby ve svém vysílání poskytoval vyváženou nabídku pro všechny obyvatele se zřetelem na jejich věk, pohlaví, barvu pleti, víru, náboženství, politické či jiné smýšlení, národnostní, etnický nebo sociální původ a příslušnost k menšině.“</a:t>
            </a:r>
            <a:r>
              <a:rPr lang="cs-CZ" sz="1150" dirty="0">
                <a:solidFill>
                  <a:prstClr val="black"/>
                </a:solidFill>
                <a:latin typeface="Calibri"/>
              </a:rPr>
              <a:t> (Zákon o provozování rozhlasového a televizního vysílání, § 31 odst. 4)</a:t>
            </a:r>
          </a:p>
          <a:p>
            <a:pPr marL="285750" indent="-285750">
              <a:spcAft>
                <a:spcPts val="600"/>
              </a:spcAft>
              <a:buFont typeface="Arial" panose="020B0604020202020204" pitchFamily="34" charset="0"/>
              <a:buChar char="•"/>
              <a:defRPr/>
            </a:pPr>
            <a:r>
              <a:rPr lang="cs-CZ" sz="1150" i="1" dirty="0">
                <a:solidFill>
                  <a:prstClr val="black"/>
                </a:solidFill>
                <a:latin typeface="Calibri"/>
              </a:rPr>
              <a:t>„Česká televize bude usilovat o to, aby maximum diváckých skupin našlo na obrazovce témata, která je zajímají. Zvláště nebude v celku svého programu vylučovat žádnou z diváckých skupin nebo téma takové skupině vlastní. Současně však ve své programové skladbě bude klást i důraz na prostor pro menšinové žánry a témata, která ostatní provozovatelé televizního vysílání v České republice ve svém programu nenabízejí buď vůbec, nebo jen v omezené míře.“ </a:t>
            </a:r>
            <a:r>
              <a:rPr lang="cs-CZ" sz="1150" dirty="0">
                <a:solidFill>
                  <a:prstClr val="black"/>
                </a:solidFill>
                <a:latin typeface="Calibri"/>
              </a:rPr>
              <a:t>(Kodex ČT, čl. 1 odst. 1.4)</a:t>
            </a:r>
            <a:endParaRPr lang="cs-CZ" sz="1150" i="1" dirty="0">
              <a:solidFill>
                <a:prstClr val="black"/>
              </a:solidFill>
              <a:latin typeface="Calibri"/>
            </a:endParaRPr>
          </a:p>
          <a:p>
            <a:pPr marL="285750" indent="-285750">
              <a:spcAft>
                <a:spcPts val="600"/>
              </a:spcAft>
              <a:buFont typeface="Arial" panose="020B0604020202020204" pitchFamily="34" charset="0"/>
              <a:buChar char="•"/>
              <a:defRPr/>
            </a:pPr>
            <a:r>
              <a:rPr lang="cs-CZ" sz="1150" i="1" dirty="0">
                <a:solidFill>
                  <a:prstClr val="black"/>
                </a:solidFill>
                <a:latin typeface="Calibri"/>
              </a:rPr>
              <a:t>„(ČT) Vytváří a strukturuje programová schémata a programy, které mohou zaujmout širokou veřejnost, a přitom zůstávají vnímavými vůči potřebám menšinových skupin.“</a:t>
            </a:r>
            <a:r>
              <a:rPr lang="cs-CZ" sz="1150" dirty="0">
                <a:solidFill>
                  <a:prstClr val="black"/>
                </a:solidFill>
                <a:latin typeface="Calibri"/>
              </a:rPr>
              <a:t> (Kodex ČT, Preambule)</a:t>
            </a:r>
          </a:p>
          <a:p>
            <a:pPr marL="285750" indent="-285750">
              <a:spcAft>
                <a:spcPts val="600"/>
              </a:spcAft>
              <a:buFont typeface="Arial" panose="020B0604020202020204" pitchFamily="34" charset="0"/>
              <a:buChar char="•"/>
              <a:defRPr/>
            </a:pPr>
            <a:r>
              <a:rPr lang="cs-CZ" sz="1150" i="1" dirty="0">
                <a:solidFill>
                  <a:prstClr val="black"/>
                </a:solidFill>
                <a:latin typeface="Calibri"/>
              </a:rPr>
              <a:t>„Česká televize přistupuje k dětskému divákovi především s cílem pomáhat mu objevovat a přijímat za vlastní hodnoty slušnosti, vzdělanosti, pracovitosti a úcty k životnímu prostředí. Tomuto úkolu přizpůsobuje skladbu a charakter pořadů určených dětskému publiku.“</a:t>
            </a:r>
            <a:r>
              <a:rPr lang="cs-CZ" sz="1150" dirty="0">
                <a:solidFill>
                  <a:prstClr val="black"/>
                </a:solidFill>
                <a:latin typeface="Calibri"/>
              </a:rPr>
              <a:t> (Kodex ČT, čl. 2 odst. 2.1)</a:t>
            </a:r>
          </a:p>
          <a:p>
            <a:pPr marL="285750" indent="-285750">
              <a:spcAft>
                <a:spcPts val="600"/>
              </a:spcAft>
              <a:buFont typeface="Arial" panose="020B0604020202020204" pitchFamily="34" charset="0"/>
              <a:buChar char="•"/>
              <a:defRPr/>
            </a:pPr>
            <a:r>
              <a:rPr lang="cs-CZ" sz="1150" i="1" dirty="0">
                <a:solidFill>
                  <a:prstClr val="black"/>
                </a:solidFill>
                <a:latin typeface="Calibri"/>
              </a:rPr>
              <a:t>„Česká televize naplňuje veřejnou službu v oblasti televizního vysílání zejména tím, že opatřuje alespoň 70 % vysílaných pořadů skrytými nebo otevřenými titulky a alespoň 2 % vysílaných pořadů vyrábí v českém znakovém jazyce nebo opatřuje simultánním tlumočením do českého znakového jazyka pro osoby se sluchovým postižením a dále alespoň 10 % vysílaných pořadů zpřístupňuje pro osoby se zrakovým postižením.“ </a:t>
            </a:r>
            <a:r>
              <a:rPr lang="cs-CZ" sz="1150" dirty="0">
                <a:solidFill>
                  <a:prstClr val="black"/>
                </a:solidFill>
                <a:latin typeface="Calibri"/>
              </a:rPr>
              <a:t>(</a:t>
            </a:r>
            <a:r>
              <a:rPr lang="pl-PL" sz="1150" dirty="0">
                <a:solidFill>
                  <a:prstClr val="black"/>
                </a:solidFill>
                <a:latin typeface="Calibri"/>
              </a:rPr>
              <a:t>Zákon o ČT, § 3 odst. 1 písm. j) </a:t>
            </a:r>
            <a:endParaRPr lang="cs-CZ" sz="1150" dirty="0">
              <a:solidFill>
                <a:prstClr val="black"/>
              </a:solidFill>
              <a:latin typeface="Calibri"/>
            </a:endParaRPr>
          </a:p>
        </p:txBody>
      </p:sp>
    </p:spTree>
    <p:extLst>
      <p:ext uri="{BB962C8B-B14F-4D97-AF65-F5344CB8AC3E}">
        <p14:creationId xmlns:p14="http://schemas.microsoft.com/office/powerpoint/2010/main" val="15643134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5">
            <a:extLst>
              <a:ext uri="{FF2B5EF4-FFF2-40B4-BE49-F238E27FC236}">
                <a16:creationId xmlns:a16="http://schemas.microsoft.com/office/drawing/2014/main" id="{6944FC65-91B5-DA5B-3733-A584CA8BF067}"/>
              </a:ext>
            </a:extLst>
          </p:cNvPr>
          <p:cNvGraphicFramePr>
            <a:graphicFrameLocks noGrp="1"/>
          </p:cNvGraphicFramePr>
          <p:nvPr/>
        </p:nvGraphicFramePr>
        <p:xfrm>
          <a:off x="360362" y="1695450"/>
          <a:ext cx="8423276" cy="4632201"/>
        </p:xfrm>
        <a:graphic>
          <a:graphicData uri="http://schemas.openxmlformats.org/drawingml/2006/table">
            <a:tbl>
              <a:tblPr/>
              <a:tblGrid>
                <a:gridCol w="3172250">
                  <a:extLst>
                    <a:ext uri="{9D8B030D-6E8A-4147-A177-3AD203B41FA5}">
                      <a16:colId xmlns:a16="http://schemas.microsoft.com/office/drawing/2014/main" val="20000"/>
                    </a:ext>
                  </a:extLst>
                </a:gridCol>
                <a:gridCol w="875171">
                  <a:extLst>
                    <a:ext uri="{9D8B030D-6E8A-4147-A177-3AD203B41FA5}">
                      <a16:colId xmlns:a16="http://schemas.microsoft.com/office/drawing/2014/main" val="20001"/>
                    </a:ext>
                  </a:extLst>
                </a:gridCol>
                <a:gridCol w="875171">
                  <a:extLst>
                    <a:ext uri="{9D8B030D-6E8A-4147-A177-3AD203B41FA5}">
                      <a16:colId xmlns:a16="http://schemas.microsoft.com/office/drawing/2014/main" val="3023590790"/>
                    </a:ext>
                  </a:extLst>
                </a:gridCol>
                <a:gridCol w="875171">
                  <a:extLst>
                    <a:ext uri="{9D8B030D-6E8A-4147-A177-3AD203B41FA5}">
                      <a16:colId xmlns:a16="http://schemas.microsoft.com/office/drawing/2014/main" val="1371932318"/>
                    </a:ext>
                  </a:extLst>
                </a:gridCol>
                <a:gridCol w="875171">
                  <a:extLst>
                    <a:ext uri="{9D8B030D-6E8A-4147-A177-3AD203B41FA5}">
                      <a16:colId xmlns:a16="http://schemas.microsoft.com/office/drawing/2014/main" val="4283174818"/>
                    </a:ext>
                  </a:extLst>
                </a:gridCol>
                <a:gridCol w="875171">
                  <a:extLst>
                    <a:ext uri="{9D8B030D-6E8A-4147-A177-3AD203B41FA5}">
                      <a16:colId xmlns:a16="http://schemas.microsoft.com/office/drawing/2014/main" val="1983703470"/>
                    </a:ext>
                  </a:extLst>
                </a:gridCol>
                <a:gridCol w="875171">
                  <a:extLst>
                    <a:ext uri="{9D8B030D-6E8A-4147-A177-3AD203B41FA5}">
                      <a16:colId xmlns:a16="http://schemas.microsoft.com/office/drawing/2014/main" val="898729632"/>
                    </a:ext>
                  </a:extLst>
                </a:gridCol>
              </a:tblGrid>
              <a:tr h="1353956">
                <a:tc>
                  <a:txBody>
                    <a:bodyPr/>
                    <a:lstStyle/>
                    <a:p>
                      <a:pPr algn="l" rtl="0" fontAlgn="ctr"/>
                      <a:r>
                        <a:rPr lang="cs-CZ" sz="1300" b="0" i="0" u="none" strike="noStrike" dirty="0">
                          <a:solidFill>
                            <a:srgbClr val="000000"/>
                          </a:solidFill>
                          <a:effectLst/>
                          <a:latin typeface="Calibri" panose="020F0502020204030204" pitchFamily="34" charset="0"/>
                        </a:rPr>
                        <a:t> </a:t>
                      </a:r>
                    </a:p>
                  </a:txBody>
                  <a:tcPr marL="8197" marR="8197" marT="8197"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300" b="1" i="0" u="none" strike="noStrike" kern="1200" cap="none" spc="0" normalizeH="0" baseline="0" noProof="0" dirty="0">
                          <a:ln>
                            <a:noFill/>
                          </a:ln>
                          <a:solidFill>
                            <a:srgbClr val="000000"/>
                          </a:solidFill>
                          <a:effectLst/>
                          <a:uLnTx/>
                          <a:uFillTx/>
                          <a:latin typeface="+mn-lt"/>
                          <a:ea typeface="+mn-ea"/>
                          <a:cs typeface="+mn-cs"/>
                        </a:rPr>
                        <a:t>Průměrný týdenní zásah vysílání ČT v jednotlivých skupinách (ATO)</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300" b="1" i="0" u="none" strike="noStrike" dirty="0">
                          <a:solidFill>
                            <a:srgbClr val="000000"/>
                          </a:solidFill>
                          <a:effectLst/>
                          <a:latin typeface="+mn-lt"/>
                        </a:rPr>
                        <a:t>Souhlas s výrokem „ČT nabízí dostatek pořadů, které odpovídají mému vkusu</a:t>
                      </a:r>
                      <a:r>
                        <a:rPr lang="cs-CZ" sz="1300" b="1" i="0" u="none" strike="noStrike" baseline="0" dirty="0">
                          <a:solidFill>
                            <a:srgbClr val="000000"/>
                          </a:solidFill>
                          <a:effectLst/>
                          <a:latin typeface="+mn-lt"/>
                        </a:rPr>
                        <a:t> a mým zájmům.“ (TRA)</a:t>
                      </a:r>
                      <a:endParaRPr kumimoji="0" lang="cs-CZ" sz="1300" b="1"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300" b="1" dirty="0">
                          <a:solidFill>
                            <a:srgbClr val="000000"/>
                          </a:solidFill>
                          <a:latin typeface="Calibri" pitchFamily="34" charset="0"/>
                        </a:rPr>
                        <a:t>Souhlas s výrokem </a:t>
                      </a:r>
                    </a:p>
                    <a:p>
                      <a:pPr marL="0" marR="0" lvl="0" indent="0" algn="ctr" defTabSz="914400" rtl="0" eaLnBrk="1" fontAlgn="ctr" latinLnBrk="0" hangingPunct="1">
                        <a:lnSpc>
                          <a:spcPct val="100000"/>
                        </a:lnSpc>
                        <a:spcBef>
                          <a:spcPts val="0"/>
                        </a:spcBef>
                        <a:spcAft>
                          <a:spcPts val="0"/>
                        </a:spcAft>
                        <a:buClrTx/>
                        <a:buSzTx/>
                        <a:buFontTx/>
                        <a:buNone/>
                        <a:tabLst/>
                        <a:defRPr/>
                      </a:pPr>
                      <a:r>
                        <a:rPr lang="cs-CZ" sz="1300" b="1" dirty="0">
                          <a:solidFill>
                            <a:srgbClr val="000000"/>
                          </a:solidFill>
                          <a:latin typeface="Calibri" pitchFamily="34" charset="0"/>
                        </a:rPr>
                        <a:t>„</a:t>
                      </a:r>
                      <a:r>
                        <a:rPr kumimoji="0" lang="cs-CZ" sz="1300" b="1" i="0" u="none" strike="noStrike" kern="1200" cap="none" spc="0" normalizeH="0" baseline="0" noProof="0" dirty="0">
                          <a:ln>
                            <a:noFill/>
                          </a:ln>
                          <a:solidFill>
                            <a:srgbClr val="000000"/>
                          </a:solidFill>
                          <a:effectLst/>
                          <a:uLnTx/>
                          <a:uFillTx/>
                          <a:latin typeface="+mn-lt"/>
                          <a:ea typeface="+mn-ea"/>
                          <a:cs typeface="+mn-cs"/>
                        </a:rPr>
                        <a:t>ČT přináší i pořady, které komerční stanice nevysílají</a:t>
                      </a:r>
                      <a:r>
                        <a:rPr lang="cs-CZ" sz="1300" b="1" dirty="0">
                          <a:solidFill>
                            <a:srgbClr val="000000"/>
                          </a:solidFill>
                          <a:latin typeface="Calibri" pitchFamily="34" charset="0"/>
                        </a:rPr>
                        <a:t>.“</a:t>
                      </a:r>
                      <a:r>
                        <a:rPr lang="cs-CZ" sz="1300" b="1" i="0" u="none" strike="noStrike" baseline="0" dirty="0">
                          <a:solidFill>
                            <a:srgbClr val="000000"/>
                          </a:solidFill>
                          <a:effectLst/>
                          <a:latin typeface="+mn-lt"/>
                        </a:rPr>
                        <a:t> (TRA)</a:t>
                      </a:r>
                      <a:endParaRPr kumimoji="0" lang="cs-CZ" sz="1300" b="1"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tc>
                <a:extLst>
                  <a:ext uri="{0D108BD9-81ED-4DB2-BD59-A6C34878D82A}">
                    <a16:rowId xmlns:a16="http://schemas.microsoft.com/office/drawing/2014/main" val="10000"/>
                  </a:ext>
                </a:extLst>
              </a:tr>
              <a:tr h="268979">
                <a:tc>
                  <a:txBody>
                    <a:bodyPr/>
                    <a:lstStyle/>
                    <a:p>
                      <a:pPr algn="l" fontAlgn="ctr"/>
                      <a:r>
                        <a:rPr lang="cs-CZ" sz="1200" b="1" i="0" u="none" strike="noStrike" dirty="0">
                          <a:solidFill>
                            <a:srgbClr val="000000"/>
                          </a:solidFill>
                          <a:effectLst/>
                          <a:latin typeface="+mj-lt"/>
                        </a:rPr>
                        <a:t>Populace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(74;76)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(62;64)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(71;74)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68979">
                <a:tc>
                  <a:txBody>
                    <a:bodyPr/>
                    <a:lstStyle/>
                    <a:p>
                      <a:pPr algn="l" fontAlgn="ctr"/>
                      <a:r>
                        <a:rPr lang="cs-CZ" sz="1200" b="1" i="0" u="none" strike="noStrike" dirty="0">
                          <a:solidFill>
                            <a:srgbClr val="000000"/>
                          </a:solidFill>
                          <a:effectLst/>
                          <a:latin typeface="+mj-lt"/>
                        </a:rPr>
                        <a:t>Muži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(72;75)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(65;63)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(73;75)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3152120"/>
                  </a:ext>
                </a:extLst>
              </a:tr>
              <a:tr h="249117">
                <a:tc>
                  <a:txBody>
                    <a:bodyPr/>
                    <a:lstStyle/>
                    <a:p>
                      <a:pPr algn="l" fontAlgn="ctr"/>
                      <a:r>
                        <a:rPr lang="cs-CZ" sz="1200" b="1" i="0" u="none" strike="noStrike" dirty="0">
                          <a:solidFill>
                            <a:srgbClr val="000000"/>
                          </a:solidFill>
                          <a:effectLst/>
                          <a:latin typeface="+mj-lt"/>
                        </a:rPr>
                        <a:t>Ženy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(76;77)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(59;64)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(70;73)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249117">
                <a:tc>
                  <a:txBody>
                    <a:bodyPr/>
                    <a:lstStyle/>
                    <a:p>
                      <a:pPr algn="l" fontAlgn="ctr"/>
                      <a:r>
                        <a:rPr lang="cs-CZ" sz="1200" b="1" i="0" u="none" strike="noStrike" dirty="0">
                          <a:solidFill>
                            <a:srgbClr val="000000"/>
                          </a:solidFill>
                          <a:effectLst/>
                          <a:latin typeface="+mj-lt"/>
                        </a:rPr>
                        <a:t>18-24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28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(30;32)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(63;54)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(67;71)</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r h="249117">
                <a:tc>
                  <a:txBody>
                    <a:bodyPr/>
                    <a:lstStyle/>
                    <a:p>
                      <a:pPr algn="l" fontAlgn="ctr"/>
                      <a:r>
                        <a:rPr lang="cs-CZ" sz="1200" b="1" i="0" u="none" strike="noStrike" dirty="0">
                          <a:solidFill>
                            <a:srgbClr val="000000"/>
                          </a:solidFill>
                          <a:effectLst/>
                          <a:latin typeface="+mj-lt"/>
                        </a:rPr>
                        <a:t>25-34</a:t>
                      </a:r>
                      <a:r>
                        <a:rPr lang="cs-CZ" sz="1200" b="1" i="0" u="none" strike="noStrike" baseline="0" dirty="0">
                          <a:solidFill>
                            <a:srgbClr val="000000"/>
                          </a:solidFill>
                          <a:effectLst/>
                          <a:latin typeface="+mj-lt"/>
                        </a:rPr>
                        <a:t> let</a:t>
                      </a:r>
                      <a:endParaRPr lang="cs-CZ" sz="1200" b="1"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45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(47;54)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(58;56)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(70;74)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9"/>
                  </a:ext>
                </a:extLst>
              </a:tr>
              <a:tr h="249117">
                <a:tc>
                  <a:txBody>
                    <a:bodyPr/>
                    <a:lstStyle/>
                    <a:p>
                      <a:pPr algn="l" fontAlgn="ctr"/>
                      <a:r>
                        <a:rPr lang="cs-CZ" sz="1200" b="1" i="0" u="none" strike="noStrike" kern="1200" dirty="0">
                          <a:solidFill>
                            <a:srgbClr val="000000"/>
                          </a:solidFill>
                          <a:effectLst/>
                          <a:latin typeface="+mn-lt"/>
                          <a:ea typeface="+mn-ea"/>
                          <a:cs typeface="+mn-cs"/>
                        </a:rPr>
                        <a:t>35-44</a:t>
                      </a:r>
                      <a:r>
                        <a:rPr lang="cs-CZ" sz="1200" b="1" i="0" u="none" strike="noStrike" kern="1200" baseline="0" dirty="0">
                          <a:solidFill>
                            <a:srgbClr val="000000"/>
                          </a:solidFill>
                          <a:effectLst/>
                          <a:latin typeface="+mn-lt"/>
                          <a:ea typeface="+mn-ea"/>
                          <a:cs typeface="+mn-cs"/>
                        </a:rPr>
                        <a:t> let</a:t>
                      </a:r>
                      <a:endParaRPr lang="cs-CZ" sz="1200" b="1"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(70;75)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(59;67)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81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(77;78)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0"/>
                  </a:ext>
                </a:extLst>
              </a:tr>
              <a:tr h="249117">
                <a:tc>
                  <a:txBody>
                    <a:bodyPr/>
                    <a:lstStyle/>
                    <a:p>
                      <a:pPr algn="l" fontAlgn="ctr"/>
                      <a:r>
                        <a:rPr lang="cs-CZ" sz="1200" b="1" i="0" u="none" strike="noStrike" kern="1200" dirty="0">
                          <a:solidFill>
                            <a:srgbClr val="000000"/>
                          </a:solidFill>
                          <a:effectLst/>
                          <a:latin typeface="+mn-lt"/>
                          <a:ea typeface="+mn-ea"/>
                          <a:cs typeface="+mn-cs"/>
                        </a:rPr>
                        <a:t>45-54</a:t>
                      </a:r>
                      <a:r>
                        <a:rPr lang="cs-CZ" sz="1200" b="1" i="0" u="none" strike="noStrike" kern="1200" baseline="0" dirty="0">
                          <a:solidFill>
                            <a:srgbClr val="000000"/>
                          </a:solidFill>
                          <a:effectLst/>
                          <a:latin typeface="+mn-lt"/>
                          <a:ea typeface="+mn-ea"/>
                          <a:cs typeface="+mn-cs"/>
                        </a:rPr>
                        <a:t> let</a:t>
                      </a:r>
                      <a:endParaRPr lang="cs-CZ" sz="1200" b="1"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(79;82)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(67;68)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76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(72;77)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1142894"/>
                  </a:ext>
                </a:extLst>
              </a:tr>
              <a:tr h="249117">
                <a:tc>
                  <a:txBody>
                    <a:bodyPr/>
                    <a:lstStyle/>
                    <a:p>
                      <a:pPr algn="l" fontAlgn="ctr"/>
                      <a:r>
                        <a:rPr lang="cs-CZ" sz="1200" b="1" i="0" u="none" strike="noStrike" dirty="0">
                          <a:solidFill>
                            <a:srgbClr val="000000"/>
                          </a:solidFill>
                          <a:effectLst/>
                          <a:latin typeface="+mj-lt"/>
                        </a:rPr>
                        <a:t>55-64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86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(87;88)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(66;65)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(73;73)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59971855"/>
                  </a:ext>
                </a:extLst>
              </a:tr>
              <a:tr h="249117">
                <a:tc>
                  <a:txBody>
                    <a:bodyPr/>
                    <a:lstStyle/>
                    <a:p>
                      <a:pPr algn="l" fontAlgn="ctr"/>
                      <a:r>
                        <a:rPr lang="cs-CZ" sz="1200" b="1" i="0" u="none" strike="noStrike" dirty="0">
                          <a:solidFill>
                            <a:srgbClr val="000000"/>
                          </a:solidFill>
                          <a:effectLst/>
                          <a:latin typeface="+mj-lt"/>
                        </a:rPr>
                        <a:t>65 nebo více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89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(92;92)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(60;67)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(67;70)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6100849"/>
                  </a:ext>
                </a:extLst>
              </a:tr>
              <a:tr h="249117">
                <a:tc>
                  <a:txBody>
                    <a:bodyPr/>
                    <a:lstStyle/>
                    <a:p>
                      <a:pPr algn="l" fontAlgn="ctr"/>
                      <a:r>
                        <a:rPr lang="cs-CZ" sz="1200" b="1" i="0" u="none" strike="noStrike" dirty="0">
                          <a:solidFill>
                            <a:srgbClr val="000000"/>
                          </a:solidFill>
                          <a:effectLst/>
                          <a:latin typeface="+mj-lt"/>
                        </a:rPr>
                        <a:t>Základní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(58;66)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(62;60)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(67;66)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01662881"/>
                  </a:ext>
                </a:extLst>
              </a:tr>
              <a:tr h="249117">
                <a:tc>
                  <a:txBody>
                    <a:bodyPr/>
                    <a:lstStyle/>
                    <a:p>
                      <a:pPr algn="l" fontAlgn="ctr"/>
                      <a:r>
                        <a:rPr lang="cs-CZ" sz="1200" b="1" i="0" u="none" strike="noStrike" dirty="0">
                          <a:solidFill>
                            <a:srgbClr val="000000"/>
                          </a:solidFill>
                          <a:effectLst/>
                          <a:latin typeface="+mj-lt"/>
                        </a:rPr>
                        <a:t>Středoškolské bez maturity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(78;79)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(65;65)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(67;70)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4809618"/>
                  </a:ext>
                </a:extLst>
              </a:tr>
              <a:tr h="2491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200" b="1" i="0" u="none" strike="noStrike" kern="1200" dirty="0">
                          <a:solidFill>
                            <a:srgbClr val="000000"/>
                          </a:solidFill>
                          <a:effectLst/>
                          <a:latin typeface="+mn-lt"/>
                          <a:ea typeface="+mn-ea"/>
                          <a:cs typeface="+mn-cs"/>
                        </a:rPr>
                        <a:t>Středoškolské s maturitou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(73;75)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(61;64)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(72;77)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2222003"/>
                  </a:ext>
                </a:extLst>
              </a:tr>
              <a:tr h="2491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200" b="1" i="0" u="none" strike="noStrike" kern="1200" dirty="0">
                          <a:solidFill>
                            <a:srgbClr val="000000"/>
                          </a:solidFill>
                          <a:effectLst/>
                          <a:latin typeface="+mn-lt"/>
                          <a:ea typeface="+mn-ea"/>
                          <a:cs typeface="+mn-cs"/>
                        </a:rPr>
                        <a:t>Vysokoškolské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(78;78)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(60;63)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81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(78;80)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66699032"/>
                  </a:ext>
                </a:extLst>
              </a:tr>
            </a:tbl>
          </a:graphicData>
        </a:graphic>
      </p:graphicFrame>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151</a:t>
            </a:fld>
            <a:endParaRPr lang="cs-CZ" sz="1100" dirty="0">
              <a:solidFill>
                <a:srgbClr val="1A1F52"/>
              </a:solidFill>
              <a:latin typeface="Calibri"/>
              <a:cs typeface="Arial" charset="0"/>
            </a:endParaRPr>
          </a:p>
        </p:txBody>
      </p:sp>
      <p:sp>
        <p:nvSpPr>
          <p:cNvPr id="13" name="Zástupný symbol pro datum 7"/>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5" name="Zástupný symbol pro datum 7">
            <a:extLst>
              <a:ext uri="{FF2B5EF4-FFF2-40B4-BE49-F238E27FC236}">
                <a16:creationId xmlns:a16="http://schemas.microsoft.com/office/drawing/2014/main" id="{476AA2A5-71D2-4C43-8FAA-62AB39F6F713}"/>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Skupiny definované pohlavím, věkem a vzděláním </a:t>
            </a:r>
            <a:endParaRPr lang="cs-CZ" sz="1400" dirty="0">
              <a:latin typeface="Calibri"/>
            </a:endParaRPr>
          </a:p>
        </p:txBody>
      </p:sp>
      <p:sp>
        <p:nvSpPr>
          <p:cNvPr id="7" name="AutoShape 2">
            <a:extLst>
              <a:ext uri="{FF2B5EF4-FFF2-40B4-BE49-F238E27FC236}">
                <a16:creationId xmlns:a16="http://schemas.microsoft.com/office/drawing/2014/main" id="{1DA74EF0-148F-FE1D-BCA4-09CAE28D5485}"/>
              </a:ext>
            </a:extLst>
          </p:cNvPr>
          <p:cNvSpPr>
            <a:spLocks noChangeArrowheads="1"/>
          </p:cNvSpPr>
          <p:nvPr/>
        </p:nvSpPr>
        <p:spPr bwMode="auto">
          <a:xfrm>
            <a:off x="103188" y="548680"/>
            <a:ext cx="8937625" cy="813395"/>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ZÁSAH VYSÍLÁNÍ A SOUHLAS S VÝROKY V JEDNOTLIVÝCH CÍLOVÝCH SKUPINÁCH</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Tracking ČT, v % </a:t>
            </a:r>
            <a:r>
              <a:rPr lang="cs-CZ" sz="1200" b="1" dirty="0">
                <a:solidFill>
                  <a:prstClr val="black"/>
                </a:solidFill>
                <a:latin typeface="Calibri" pitchFamily="34" charset="0"/>
              </a:rPr>
              <a:t>[2023 (2022; Ø 2017-2021)]</a:t>
            </a:r>
            <a:endParaRPr lang="cs-CZ" sz="1200" b="1"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Tree>
    <p:extLst>
      <p:ext uri="{BB962C8B-B14F-4D97-AF65-F5344CB8AC3E}">
        <p14:creationId xmlns:p14="http://schemas.microsoft.com/office/powerpoint/2010/main" val="102327283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152</a:t>
            </a:fld>
            <a:endParaRPr lang="cs-CZ" sz="1100" dirty="0">
              <a:solidFill>
                <a:srgbClr val="1A1F52"/>
              </a:solidFill>
              <a:latin typeface="Calibri"/>
              <a:cs typeface="Arial" charset="0"/>
            </a:endParaRPr>
          </a:p>
        </p:txBody>
      </p:sp>
      <p:sp>
        <p:nvSpPr>
          <p:cNvPr id="8" name="AutoShape 2">
            <a:extLst>
              <a:ext uri="{FF2B5EF4-FFF2-40B4-BE49-F238E27FC236}">
                <a16:creationId xmlns:a16="http://schemas.microsoft.com/office/drawing/2014/main" id="{BAF5CFD4-D254-4C22-A3A7-8D5DF064523C}"/>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2023: SPOKOJENOST S POŘADY ČT V JEDNOTLIVÝCH CÍLOVÝCH SKUPINÁCH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 v %</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2"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Skupiny definované pohlavím, věkem a vzděláním </a:t>
            </a:r>
            <a:endParaRPr lang="cs-CZ" sz="1400" dirty="0">
              <a:latin typeface="Calibri"/>
            </a:endParaRPr>
          </a:p>
        </p:txBody>
      </p:sp>
      <p:sp>
        <p:nvSpPr>
          <p:cNvPr id="13" name="Zástupný symbol pro datum 7">
            <a:extLst>
              <a:ext uri="{FF2B5EF4-FFF2-40B4-BE49-F238E27FC236}">
                <a16:creationId xmlns:a16="http://schemas.microsoft.com/office/drawing/2014/main" id="{056B5BAB-86A0-4DB4-A9F2-5FA4B6C9BCC2}"/>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graphicFrame>
        <p:nvGraphicFramePr>
          <p:cNvPr id="3" name="Graf 2">
            <a:extLst>
              <a:ext uri="{FF2B5EF4-FFF2-40B4-BE49-F238E27FC236}">
                <a16:creationId xmlns:a16="http://schemas.microsoft.com/office/drawing/2014/main" id="{798CAD92-74B0-224F-62CC-1D82C4F7B2EF}"/>
              </a:ext>
            </a:extLst>
          </p:cNvPr>
          <p:cNvGraphicFramePr>
            <a:graphicFrameLocks/>
          </p:cNvGraphicFramePr>
          <p:nvPr/>
        </p:nvGraphicFramePr>
        <p:xfrm>
          <a:off x="360365" y="1556792"/>
          <a:ext cx="8604125" cy="46365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470630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153</a:t>
            </a:fld>
            <a:endParaRPr lang="cs-CZ" sz="1100" dirty="0">
              <a:solidFill>
                <a:srgbClr val="1A1F52"/>
              </a:solidFill>
              <a:latin typeface="Calibri"/>
              <a:cs typeface="Arial" charset="0"/>
            </a:endParaRPr>
          </a:p>
        </p:txBody>
      </p:sp>
      <p:sp>
        <p:nvSpPr>
          <p:cNvPr id="15" name="TextovéPole 14"/>
          <p:cNvSpPr txBox="1"/>
          <p:nvPr/>
        </p:nvSpPr>
        <p:spPr>
          <a:xfrm>
            <a:off x="251520" y="972000"/>
            <a:ext cx="8532118" cy="3847207"/>
          </a:xfrm>
          <a:prstGeom prst="rect">
            <a:avLst/>
          </a:prstGeom>
          <a:noFill/>
        </p:spPr>
        <p:txBody>
          <a:bodyPr wrap="square" rtlCol="0">
            <a:spAutoFit/>
          </a:bodyPr>
          <a:lstStyle/>
          <a:p>
            <a:pPr marL="285750" lvl="1" indent="-285750">
              <a:spcAft>
                <a:spcPts val="600"/>
              </a:spcAft>
              <a:buFont typeface="Arial" pitchFamily="34" charset="0"/>
              <a:buChar char="•"/>
              <a:defRPr/>
            </a:pPr>
            <a:r>
              <a:rPr lang="cs-CZ" sz="1600" b="1" dirty="0">
                <a:solidFill>
                  <a:prstClr val="black"/>
                </a:solidFill>
                <a:latin typeface="Calibri"/>
              </a:rPr>
              <a:t>Celkový průměrný týdenní zásah vysíláním České televize ve skupině 18+ poklesl oproti divácky velmi exponovanému roku 2022 o 2 p.b. na hodnotu 72 %. </a:t>
            </a:r>
          </a:p>
          <a:p>
            <a:pPr marL="285750" lvl="1" indent="-285750">
              <a:spcAft>
                <a:spcPts val="600"/>
              </a:spcAft>
              <a:buFont typeface="Arial" pitchFamily="34" charset="0"/>
              <a:buChar char="•"/>
              <a:defRPr/>
            </a:pPr>
            <a:r>
              <a:rPr lang="cs-CZ" sz="1600" b="1" dirty="0">
                <a:solidFill>
                  <a:prstClr val="black"/>
                </a:solidFill>
                <a:latin typeface="Calibri"/>
              </a:rPr>
              <a:t>U žen byl zaznamenán pokles o 3 p.b., u mužů o 1 p.b. </a:t>
            </a:r>
          </a:p>
          <a:p>
            <a:pPr marL="285750" lvl="1" indent="-285750">
              <a:spcAft>
                <a:spcPts val="600"/>
              </a:spcAft>
              <a:buFont typeface="Arial" pitchFamily="34" charset="0"/>
              <a:buChar char="•"/>
              <a:defRPr/>
            </a:pPr>
            <a:r>
              <a:rPr lang="cs-CZ" sz="1600" b="1" dirty="0">
                <a:solidFill>
                  <a:prstClr val="black"/>
                </a:solidFill>
                <a:latin typeface="Calibri"/>
              </a:rPr>
              <a:t>K poklesu zásahu došlo u všech sledovaných věkových skupin. </a:t>
            </a:r>
            <a:r>
              <a:rPr lang="cs-CZ" sz="1600" dirty="0">
                <a:solidFill>
                  <a:prstClr val="black"/>
                </a:solidFill>
                <a:latin typeface="Calibri"/>
              </a:rPr>
              <a:t>Nejvíce (o 6 p.b.) to bylo u diváků ve věku 35-44 let, u ostatních věkových skupin pak o 1-3 p.b. Nadále přitom platí přímá úměra mezi zvyšujícím se věkem diváků a zásahem České televize: Na jedné straně je vysíláním zasažena jen necelá třetina diváků do 24 let (28 %), na straně druhé devět z deseti seniorů a seniorek nad 65 let (89 %). </a:t>
            </a:r>
          </a:p>
          <a:p>
            <a:pPr marL="285750" lvl="1" indent="-285750">
              <a:spcAft>
                <a:spcPts val="600"/>
              </a:spcAft>
              <a:buFont typeface="Arial" pitchFamily="34" charset="0"/>
              <a:buChar char="•"/>
              <a:defRPr/>
            </a:pPr>
            <a:r>
              <a:rPr lang="cs-CZ" sz="1600" b="1" dirty="0">
                <a:solidFill>
                  <a:prstClr val="black"/>
                </a:solidFill>
                <a:latin typeface="Calibri"/>
              </a:rPr>
              <a:t>Pokud jde o vzdělanostní kategorie, o 6 p.b. se snížil zásah ČT mezi diváky se základním vzděláním</a:t>
            </a:r>
            <a:r>
              <a:rPr lang="cs-CZ" sz="1600" dirty="0">
                <a:solidFill>
                  <a:prstClr val="black"/>
                </a:solidFill>
                <a:latin typeface="Calibri"/>
              </a:rPr>
              <a:t>.</a:t>
            </a:r>
            <a:r>
              <a:rPr lang="cs-CZ" sz="1600" b="1" dirty="0">
                <a:solidFill>
                  <a:prstClr val="black"/>
                </a:solidFill>
                <a:latin typeface="Calibri"/>
              </a:rPr>
              <a:t> </a:t>
            </a:r>
            <a:r>
              <a:rPr lang="cs-CZ" sz="1600" dirty="0">
                <a:solidFill>
                  <a:prstClr val="black"/>
                </a:solidFill>
                <a:latin typeface="Calibri"/>
              </a:rPr>
              <a:t>U ostatních vzdělanostních skupin došlo k mírnému poklesu zásahu o 2 p.b. </a:t>
            </a:r>
          </a:p>
          <a:p>
            <a:pPr marL="285750" lvl="1" indent="-285750">
              <a:spcAft>
                <a:spcPts val="600"/>
              </a:spcAft>
              <a:buFont typeface="Arial" pitchFamily="34" charset="0"/>
              <a:buChar char="•"/>
              <a:defRPr/>
            </a:pPr>
            <a:r>
              <a:rPr lang="cs-CZ" sz="1600" dirty="0">
                <a:solidFill>
                  <a:prstClr val="black"/>
                </a:solidFill>
                <a:latin typeface="Calibri"/>
              </a:rPr>
              <a:t>Česká televize oslovuje diváky nejen televizním vysíláním, ale prostřednictvím internetu. Průměrný týdenní zásah online obsahem ČT dosáhl v minulém roce 12 %. </a:t>
            </a:r>
            <a:r>
              <a:rPr lang="cs-CZ" sz="1600" b="1" dirty="0">
                <a:latin typeface="Calibri" panose="020F0502020204030204" pitchFamily="34" charset="0"/>
                <a:ea typeface="Calibri" panose="020F0502020204030204" pitchFamily="34" charset="0"/>
                <a:cs typeface="Times New Roman" panose="02020603050405020304" pitchFamily="18" charset="0"/>
              </a:rPr>
              <a:t>Relativní navýšení zásahu vysílání ČT činilo díky online obsahu 3 %. Toto navýšení je patrné zejména v mladších cílových skupinách</a:t>
            </a:r>
            <a:r>
              <a:rPr lang="cs-CZ" sz="1600" dirty="0">
                <a:latin typeface="Calibri" panose="020F0502020204030204" pitchFamily="34" charset="0"/>
                <a:ea typeface="Calibri" panose="020F0502020204030204" pitchFamily="34" charset="0"/>
                <a:cs typeface="Times New Roman" panose="02020603050405020304" pitchFamily="18" charset="0"/>
              </a:rPr>
              <a:t>:</a:t>
            </a:r>
            <a:r>
              <a:rPr lang="cs-CZ" sz="1600" b="1" dirty="0">
                <a:latin typeface="Calibri" panose="020F0502020204030204" pitchFamily="34" charset="0"/>
                <a:ea typeface="Calibri" panose="020F0502020204030204" pitchFamily="34" charset="0"/>
                <a:cs typeface="Times New Roman" panose="02020603050405020304" pitchFamily="18" charset="0"/>
              </a:rPr>
              <a:t> </a:t>
            </a:r>
            <a:r>
              <a:rPr lang="cs-CZ" sz="1600" dirty="0">
                <a:latin typeface="Calibri" panose="020F0502020204030204" pitchFamily="34" charset="0"/>
                <a:ea typeface="Calibri" panose="020F0502020204030204" pitchFamily="34" charset="0"/>
                <a:cs typeface="Times New Roman" panose="02020603050405020304" pitchFamily="18" charset="0"/>
              </a:rPr>
              <a:t>Ve skupině do 24 let činí 19 %, v kategorii 25-34 let 10 %.</a:t>
            </a:r>
          </a:p>
        </p:txBody>
      </p:sp>
      <p:sp>
        <p:nvSpPr>
          <p:cNvPr id="9"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Skupiny definované pohlavím, věkem a vzděláním </a:t>
            </a:r>
            <a:endParaRPr lang="cs-CZ" sz="1400" dirty="0">
              <a:latin typeface="Calibri"/>
            </a:endParaRPr>
          </a:p>
        </p:txBody>
      </p:sp>
      <p:sp>
        <p:nvSpPr>
          <p:cNvPr id="12" name="Zástupný symbol pro datum 7">
            <a:extLst>
              <a:ext uri="{FF2B5EF4-FFF2-40B4-BE49-F238E27FC236}">
                <a16:creationId xmlns:a16="http://schemas.microsoft.com/office/drawing/2014/main" id="{3C753A54-BE5C-41BA-8DA1-1858196E05C3}"/>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2" name="AutoShape 2">
            <a:extLst>
              <a:ext uri="{FF2B5EF4-FFF2-40B4-BE49-F238E27FC236}">
                <a16:creationId xmlns:a16="http://schemas.microsoft.com/office/drawing/2014/main" id="{F7EFA08F-57A5-3A34-E899-8D00D35894D1}"/>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2269012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154</a:t>
            </a:fld>
            <a:endParaRPr lang="cs-CZ" sz="1100" dirty="0">
              <a:solidFill>
                <a:srgbClr val="1A1F52"/>
              </a:solidFill>
              <a:latin typeface="Calibri"/>
              <a:cs typeface="Arial" charset="0"/>
            </a:endParaRPr>
          </a:p>
        </p:txBody>
      </p:sp>
      <p:sp>
        <p:nvSpPr>
          <p:cNvPr id="15" name="TextovéPole 14"/>
          <p:cNvSpPr txBox="1"/>
          <p:nvPr/>
        </p:nvSpPr>
        <p:spPr>
          <a:xfrm>
            <a:off x="251520" y="972000"/>
            <a:ext cx="8532118" cy="5247590"/>
          </a:xfrm>
          <a:prstGeom prst="rect">
            <a:avLst/>
          </a:prstGeom>
          <a:noFill/>
        </p:spPr>
        <p:txBody>
          <a:bodyPr wrap="square" rtlCol="0">
            <a:spAutoFit/>
          </a:bodyPr>
          <a:lstStyle/>
          <a:p>
            <a:pPr marL="285750" lvl="1" indent="-285750">
              <a:spcAft>
                <a:spcPts val="600"/>
              </a:spcAft>
              <a:buFont typeface="Arial" pitchFamily="34" charset="0"/>
              <a:buChar char="•"/>
              <a:defRPr/>
            </a:pPr>
            <a:r>
              <a:rPr lang="cs-CZ" sz="1600" b="1" dirty="0">
                <a:solidFill>
                  <a:prstClr val="black"/>
                </a:solidFill>
                <a:latin typeface="Calibri"/>
              </a:rPr>
              <a:t>Celková míra souhlasu s výrokem </a:t>
            </a:r>
            <a:r>
              <a:rPr lang="cs-CZ" sz="1600" b="1" i="1" dirty="0">
                <a:solidFill>
                  <a:prstClr val="black"/>
                </a:solidFill>
                <a:latin typeface="Calibri"/>
              </a:rPr>
              <a:t>ČT nabízí dostatek pořadů, které odpovídají mému vkusu a mým zájmům</a:t>
            </a:r>
            <a:r>
              <a:rPr lang="cs-CZ" sz="1600" b="1" dirty="0">
                <a:solidFill>
                  <a:prstClr val="black"/>
                </a:solidFill>
                <a:latin typeface="Calibri"/>
              </a:rPr>
              <a:t>, poklesla meziročně o 4 p.b. na hodnotu 58 %</a:t>
            </a:r>
            <a:r>
              <a:rPr lang="cs-CZ" sz="1600" dirty="0">
                <a:solidFill>
                  <a:prstClr val="black"/>
                </a:solidFill>
                <a:latin typeface="Calibri"/>
              </a:rPr>
              <a:t>.</a:t>
            </a:r>
            <a:r>
              <a:rPr lang="cs-CZ" sz="1600" b="1" dirty="0">
                <a:solidFill>
                  <a:prstClr val="black"/>
                </a:solidFill>
                <a:latin typeface="Calibri"/>
              </a:rPr>
              <a:t> </a:t>
            </a:r>
            <a:r>
              <a:rPr lang="cs-CZ" sz="1600" dirty="0">
                <a:solidFill>
                  <a:prstClr val="black"/>
                </a:solidFill>
                <a:latin typeface="Calibri"/>
              </a:rPr>
              <a:t>S výrokem souhlasilo o 6 p.b. méně mužů a o 1 p.b. méně žen než v roce 2022. Meziroční nárůst míry souhlasu s výrokem registrujeme mezi nejmladšími diváky ve věku 18-24 let (+2 p.b.) a lidmi ve věku 35-44 (+4 p.b.). K výraznému poklesu naopak došlo ve věkových kategoriích 55-64 let a 25-34 let, konkrétně o 12, resp. 9 p.b. V ostatních věkových kategoriích jsme zaznamenali meziroční pokles v rozpětí 3-4 p.b. Zatímco u diváků se základním a středním vzděláním se souhlas s výrokem meziročně snížil, u diváků s vysokoškolským vzděláním naopak vzrostl.</a:t>
            </a:r>
          </a:p>
          <a:p>
            <a:pPr marL="285750" lvl="1" indent="-285750">
              <a:spcAft>
                <a:spcPts val="600"/>
              </a:spcAft>
              <a:buFont typeface="Arial" pitchFamily="34" charset="0"/>
              <a:buChar char="•"/>
              <a:defRPr/>
            </a:pPr>
            <a:r>
              <a:rPr lang="cs-CZ" sz="1600" b="1" dirty="0">
                <a:solidFill>
                  <a:prstClr val="black"/>
                </a:solidFill>
                <a:latin typeface="Calibri"/>
              </a:rPr>
              <a:t>Stejnou hodnotu (71 %) jako v roce 2022 jsme zaznamenali u celkového souhlasu s výrokem </a:t>
            </a:r>
            <a:r>
              <a:rPr lang="cs-CZ" sz="1600" b="1" i="1" dirty="0">
                <a:solidFill>
                  <a:prstClr val="black"/>
                </a:solidFill>
                <a:latin typeface="Calibri"/>
              </a:rPr>
              <a:t>ČT přináší i pořady, které komerční stanice nevysílají</a:t>
            </a:r>
            <a:r>
              <a:rPr lang="cs-CZ" sz="1600" dirty="0">
                <a:solidFill>
                  <a:prstClr val="black"/>
                </a:solidFill>
                <a:latin typeface="Calibri"/>
              </a:rPr>
              <a:t>.</a:t>
            </a:r>
            <a:r>
              <a:rPr lang="cs-CZ" sz="1600" b="1" dirty="0">
                <a:solidFill>
                  <a:prstClr val="black"/>
                </a:solidFill>
                <a:latin typeface="Calibri"/>
              </a:rPr>
              <a:t> </a:t>
            </a:r>
            <a:r>
              <a:rPr lang="cs-CZ" sz="1600" dirty="0">
                <a:solidFill>
                  <a:prstClr val="black"/>
                </a:solidFill>
                <a:latin typeface="Calibri"/>
              </a:rPr>
              <a:t>S výrokem souhlasil stejný podíl žen jako v roce 2022, u mužů to bylo o 1 p.b. méně. Nárůst o 4 p.b. jsme zaregistrovali mezi nejmladšími diváky ve věku 18-24 let a také mezi lidmi v produktivním věku 35-54 let. Výrazný pokles souhlasu s výrokem registrujeme u divácké skupiny ve věku 55-64 let (-9 p.b.). O 6 p.b. poklesl souhlas také mezi diváky se základním vzděláním, naopak o 3. b. se zvýšil u vysokoškoláků.</a:t>
            </a:r>
          </a:p>
          <a:p>
            <a:pPr marL="285750" lvl="1" indent="-285750">
              <a:spcAft>
                <a:spcPts val="600"/>
              </a:spcAft>
              <a:buFont typeface="Arial" pitchFamily="34" charset="0"/>
              <a:buChar char="•"/>
              <a:defRPr/>
            </a:pPr>
            <a:r>
              <a:rPr lang="pl-PL" sz="1600" b="1" dirty="0">
                <a:solidFill>
                  <a:prstClr val="black"/>
                </a:solidFill>
                <a:latin typeface="Calibri"/>
              </a:rPr>
              <a:t>Celková úroveň spokojenosti s pořady ČT dosáhla v roce 2023 hodnoty 83 %</a:t>
            </a:r>
            <a:r>
              <a:rPr lang="pl-PL" sz="1600" dirty="0">
                <a:solidFill>
                  <a:prstClr val="black"/>
                </a:solidFill>
                <a:latin typeface="Calibri"/>
              </a:rPr>
              <a:t>.</a:t>
            </a:r>
            <a:r>
              <a:rPr lang="pl-PL" sz="1600" b="1" dirty="0">
                <a:solidFill>
                  <a:prstClr val="black"/>
                </a:solidFill>
                <a:latin typeface="Calibri"/>
              </a:rPr>
              <a:t> </a:t>
            </a:r>
            <a:r>
              <a:rPr lang="cs-CZ" sz="1600" b="1" dirty="0">
                <a:solidFill>
                  <a:prstClr val="black"/>
                </a:solidFill>
                <a:latin typeface="Calibri"/>
              </a:rPr>
              <a:t>Ženy dlouhodobě hodnotí pořady ČT o něco pozitivněji než muži</a:t>
            </a:r>
            <a:r>
              <a:rPr lang="cs-CZ" sz="1600" dirty="0">
                <a:solidFill>
                  <a:prstClr val="black"/>
                </a:solidFill>
                <a:latin typeface="Calibri"/>
              </a:rPr>
              <a:t>, což se potvrdilo i vloni. V rámci jednotlivých věkových skupin vykazují nadprůměrnou spokojenost diváci ve věku 25-34 a 45-54 let. Naopak lehce podprůměrné hodnoty spokojenosti sledujeme u nejmladších diváků ve věku 18-24 let a dále u publika v kategoriích 35-44 a 55-64 let.</a:t>
            </a:r>
            <a:endParaRPr lang="cs-CZ" sz="1600" b="1" dirty="0">
              <a:solidFill>
                <a:prstClr val="black"/>
              </a:solidFill>
              <a:latin typeface="Calibri"/>
            </a:endParaRPr>
          </a:p>
          <a:p>
            <a:pPr marL="0" lvl="1">
              <a:spcAft>
                <a:spcPts val="600"/>
              </a:spcAft>
              <a:defRPr/>
            </a:pPr>
            <a:endParaRPr lang="cs-CZ" sz="1600" dirty="0">
              <a:solidFill>
                <a:prstClr val="black"/>
              </a:solidFill>
              <a:latin typeface="Calibri"/>
            </a:endParaRPr>
          </a:p>
        </p:txBody>
      </p:sp>
      <p:sp>
        <p:nvSpPr>
          <p:cNvPr id="9"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Skupiny definované pohlavím, věkem a vzděláním </a:t>
            </a:r>
            <a:endParaRPr lang="cs-CZ" sz="1400" dirty="0">
              <a:latin typeface="Calibri"/>
            </a:endParaRPr>
          </a:p>
        </p:txBody>
      </p:sp>
      <p:sp>
        <p:nvSpPr>
          <p:cNvPr id="12" name="Zástupný symbol pro datum 7">
            <a:extLst>
              <a:ext uri="{FF2B5EF4-FFF2-40B4-BE49-F238E27FC236}">
                <a16:creationId xmlns:a16="http://schemas.microsoft.com/office/drawing/2014/main" id="{3C753A54-BE5C-41BA-8DA1-1858196E05C3}"/>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2" name="AutoShape 2">
            <a:extLst>
              <a:ext uri="{FF2B5EF4-FFF2-40B4-BE49-F238E27FC236}">
                <a16:creationId xmlns:a16="http://schemas.microsoft.com/office/drawing/2014/main" id="{770E1282-E289-2594-DB67-70130E2012C4}"/>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32084030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a:rPr>
              <a:t>2023: PRŮMĚRNÝ TÝDENNÍ ZÁSAH ČT, DĚTSKÝCH pořadů a KANÁLU čt :d ve skupinách 15+, 4-9 LET A 4-12 LET</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ATO – Nielsen,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155</a:t>
            </a:fld>
            <a:endParaRPr lang="cs-CZ" sz="1100" dirty="0">
              <a:solidFill>
                <a:srgbClr val="1A1F52"/>
              </a:solidFill>
              <a:latin typeface="Calibri"/>
              <a:cs typeface="Arial" charset="0"/>
            </a:endParaRPr>
          </a:p>
        </p:txBody>
      </p:sp>
      <p:sp>
        <p:nvSpPr>
          <p:cNvPr id="12"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Dětští diváci</a:t>
            </a:r>
          </a:p>
        </p:txBody>
      </p:sp>
      <p:sp>
        <p:nvSpPr>
          <p:cNvPr id="14" name="Zástupný symbol pro datum 7">
            <a:extLst>
              <a:ext uri="{FF2B5EF4-FFF2-40B4-BE49-F238E27FC236}">
                <a16:creationId xmlns:a16="http://schemas.microsoft.com/office/drawing/2014/main" id="{8A3C3894-4D01-4CA1-95A7-FD7CD99F7DCB}"/>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graphicFrame>
        <p:nvGraphicFramePr>
          <p:cNvPr id="2" name="Graf 1">
            <a:extLst>
              <a:ext uri="{FF2B5EF4-FFF2-40B4-BE49-F238E27FC236}">
                <a16:creationId xmlns:a16="http://schemas.microsoft.com/office/drawing/2014/main" id="{3AB1B804-FC3E-10D8-E2F3-6CE20CC43F2A}"/>
              </a:ext>
            </a:extLst>
          </p:cNvPr>
          <p:cNvGraphicFramePr>
            <a:graphicFrameLocks/>
          </p:cNvGraphicFramePr>
          <p:nvPr/>
        </p:nvGraphicFramePr>
        <p:xfrm>
          <a:off x="360363" y="1772816"/>
          <a:ext cx="8604125" cy="46771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69004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ál 21">
            <a:extLst>
              <a:ext uri="{FF2B5EF4-FFF2-40B4-BE49-F238E27FC236}">
                <a16:creationId xmlns:a16="http://schemas.microsoft.com/office/drawing/2014/main" id="{E3A1CF53-C37C-4F16-91C8-6CD9BA4D9C6B}"/>
              </a:ext>
            </a:extLst>
          </p:cNvPr>
          <p:cNvSpPr/>
          <p:nvPr/>
        </p:nvSpPr>
        <p:spPr>
          <a:xfrm>
            <a:off x="8179417" y="5328752"/>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cs-CZ" b="1" dirty="0">
                <a:solidFill>
                  <a:prstClr val="white"/>
                </a:solidFill>
                <a:latin typeface="Calibri"/>
                <a:cs typeface="Times New Roman" panose="02020603050405020304" pitchFamily="18" charset="0"/>
              </a:rPr>
              <a:t>K</a:t>
            </a:r>
            <a:endParaRPr lang="en-GB" b="1" dirty="0">
              <a:solidFill>
                <a:prstClr val="white"/>
              </a:solidFill>
              <a:latin typeface="Calibri"/>
              <a:cs typeface="Times New Roman" panose="02020603050405020304" pitchFamily="18" charset="0"/>
            </a:endParaRP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graphicFrame>
        <p:nvGraphicFramePr>
          <p:cNvPr id="9" name="Graf 8"/>
          <p:cNvGraphicFramePr>
            <a:graphicFrameLocks/>
          </p:cNvGraphicFramePr>
          <p:nvPr/>
        </p:nvGraphicFramePr>
        <p:xfrm>
          <a:off x="360364" y="4001741"/>
          <a:ext cx="8423275"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11"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a:rPr>
              <a:t>PODÍL domácí, evropské a mimoevropské tvorby NA dětských POŘADECH, VNÍMÁNÍ působení čt na dětského diváka</a:t>
            </a:r>
            <a:endParaRPr lang="cs-CZ" sz="2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PROVYS ČT, Tracking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156</a:t>
            </a:fld>
            <a:endParaRPr lang="cs-CZ" sz="1100" dirty="0">
              <a:solidFill>
                <a:srgbClr val="1A1F52"/>
              </a:solidFill>
              <a:latin typeface="Calibri"/>
              <a:cs typeface="Arial" charset="0"/>
            </a:endParaRPr>
          </a:p>
        </p:txBody>
      </p:sp>
      <p:graphicFrame>
        <p:nvGraphicFramePr>
          <p:cNvPr id="16" name="Graf 15">
            <a:extLst>
              <a:ext uri="{FF2B5EF4-FFF2-40B4-BE49-F238E27FC236}">
                <a16:creationId xmlns:a16="http://schemas.microsoft.com/office/drawing/2014/main" id="{61E2D1A1-D50B-41F1-92F8-01B5DCAF8737}"/>
              </a:ext>
            </a:extLst>
          </p:cNvPr>
          <p:cNvGraphicFramePr/>
          <p:nvPr/>
        </p:nvGraphicFramePr>
        <p:xfrm>
          <a:off x="360365" y="1844824"/>
          <a:ext cx="8423275" cy="1872108"/>
        </p:xfrm>
        <a:graphic>
          <a:graphicData uri="http://schemas.openxmlformats.org/drawingml/2006/chart">
            <c:chart xmlns:c="http://schemas.openxmlformats.org/drawingml/2006/chart" xmlns:r="http://schemas.openxmlformats.org/officeDocument/2006/relationships" r:id="rId5"/>
          </a:graphicData>
        </a:graphic>
      </p:graphicFrame>
      <p:sp>
        <p:nvSpPr>
          <p:cNvPr id="13" name="Zástupný symbol pro datum 7">
            <a:extLst>
              <a:ext uri="{FF2B5EF4-FFF2-40B4-BE49-F238E27FC236}">
                <a16:creationId xmlns:a16="http://schemas.microsoft.com/office/drawing/2014/main" id="{D71D75F3-CA63-4769-813C-D4C4376C068D}"/>
              </a:ext>
            </a:extLst>
          </p:cNvPr>
          <p:cNvSpPr txBox="1">
            <a:spLocks/>
          </p:cNvSpPr>
          <p:nvPr/>
        </p:nvSpPr>
        <p:spPr bwMode="auto">
          <a:xfrm>
            <a:off x="1105596" y="6060143"/>
            <a:ext cx="7678042"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a:defRPr/>
            </a:pPr>
            <a:r>
              <a:rPr lang="cs-CZ" sz="1000" dirty="0">
                <a:solidFill>
                  <a:prstClr val="black"/>
                </a:solidFill>
                <a:latin typeface="Calibri"/>
              </a:rPr>
              <a:t>* Do kategorie „evropská tvorba“ jsou zahrnuty všechny pořady vyrobené v členských státech Rady Evropy s výjimkou České republiky.</a:t>
            </a:r>
          </a:p>
        </p:txBody>
      </p:sp>
      <p:sp>
        <p:nvSpPr>
          <p:cNvPr id="17" name="Zástupný symbol pro datum 7">
            <a:extLst>
              <a:ext uri="{FF2B5EF4-FFF2-40B4-BE49-F238E27FC236}">
                <a16:creationId xmlns:a16="http://schemas.microsoft.com/office/drawing/2014/main" id="{13DDF5FB-DE3B-487A-A514-748B24DBD7EB}"/>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8" name="Zástupný symbol pro datum 7">
            <a:extLst>
              <a:ext uri="{FF2B5EF4-FFF2-40B4-BE49-F238E27FC236}">
                <a16:creationId xmlns:a16="http://schemas.microsoft.com/office/drawing/2014/main" id="{EAEDDEB7-DA97-4D64-BA57-D575EB9871A1}"/>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Dětští diváci</a:t>
            </a:r>
          </a:p>
        </p:txBody>
      </p:sp>
    </p:spTree>
    <p:extLst>
      <p:ext uri="{BB962C8B-B14F-4D97-AF65-F5344CB8AC3E}">
        <p14:creationId xmlns:p14="http://schemas.microsoft.com/office/powerpoint/2010/main" val="15020159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extLst>
              <p:ext uri="{D42A27DB-BD31-4B8C-83A1-F6EECF244321}">
                <p14:modId xmlns:p14="http://schemas.microsoft.com/office/powerpoint/2010/main" val="3066822023"/>
              </p:ext>
            </p:extLst>
          </p:nvPr>
        </p:nvGraphicFramePr>
        <p:xfrm>
          <a:off x="360363" y="1628802"/>
          <a:ext cx="8423276" cy="4173141"/>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5"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a:rPr>
              <a:t>PODÍL JEDNOTLIVÝCH žánrů NA VŠECH dětských POŘADECH</a:t>
            </a:r>
            <a:endParaRPr lang="cs-CZ" sz="2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v %</a:t>
            </a:r>
            <a:endParaRPr lang="cs-CZ" sz="1300" dirty="0">
              <a:solidFill>
                <a:prstClr val="black"/>
              </a:solidFill>
              <a:latin typeface="Calibri"/>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157</a:t>
            </a:fld>
            <a:endParaRPr lang="cs-CZ" sz="1100" dirty="0">
              <a:solidFill>
                <a:srgbClr val="1A1F52"/>
              </a:solidFill>
              <a:latin typeface="Calibri"/>
              <a:cs typeface="Arial" charset="0"/>
            </a:endParaRPr>
          </a:p>
        </p:txBody>
      </p:sp>
      <p:sp>
        <p:nvSpPr>
          <p:cNvPr id="13" name="Zástupný symbol pro datum 7">
            <a:extLst>
              <a:ext uri="{FF2B5EF4-FFF2-40B4-BE49-F238E27FC236}">
                <a16:creationId xmlns:a16="http://schemas.microsoft.com/office/drawing/2014/main" id="{98C4523B-38EA-41CF-9741-D3566A40523D}"/>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4" name="Zástupný symbol pro datum 7">
            <a:extLst>
              <a:ext uri="{FF2B5EF4-FFF2-40B4-BE49-F238E27FC236}">
                <a16:creationId xmlns:a16="http://schemas.microsoft.com/office/drawing/2014/main" id="{9110762E-9443-4EF3-8415-C6280EF4473B}"/>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Dětští diváci</a:t>
            </a:r>
          </a:p>
        </p:txBody>
      </p:sp>
    </p:spTree>
    <p:extLst>
      <p:ext uri="{BB962C8B-B14F-4D97-AF65-F5344CB8AC3E}">
        <p14:creationId xmlns:p14="http://schemas.microsoft.com/office/powerpoint/2010/main" val="139879976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158</a:t>
            </a:fld>
            <a:endParaRPr lang="cs-CZ" sz="1100" dirty="0">
              <a:solidFill>
                <a:srgbClr val="1A1F52"/>
              </a:solidFill>
              <a:latin typeface="Calibri"/>
              <a:cs typeface="Arial" charset="0"/>
            </a:endParaRPr>
          </a:p>
        </p:txBody>
      </p:sp>
      <p:sp>
        <p:nvSpPr>
          <p:cNvPr id="14" name="TextovéPole 13"/>
          <p:cNvSpPr txBox="1"/>
          <p:nvPr/>
        </p:nvSpPr>
        <p:spPr>
          <a:xfrm>
            <a:off x="360365" y="972000"/>
            <a:ext cx="8423275" cy="3647152"/>
          </a:xfrm>
          <a:prstGeom prst="rect">
            <a:avLst/>
          </a:prstGeom>
          <a:noFill/>
        </p:spPr>
        <p:txBody>
          <a:bodyPr wrap="square" rtlCol="0">
            <a:spAutoFit/>
          </a:bodyPr>
          <a:lstStyle/>
          <a:p>
            <a:pPr marL="285750" lvl="1" indent="-285750">
              <a:spcAft>
                <a:spcPts val="600"/>
              </a:spcAft>
              <a:buFont typeface="Arial" pitchFamily="34" charset="0"/>
              <a:buChar char="•"/>
              <a:defRPr/>
            </a:pPr>
            <a:r>
              <a:rPr lang="cs-CZ" b="1" dirty="0">
                <a:solidFill>
                  <a:prstClr val="black"/>
                </a:solidFill>
                <a:latin typeface="Calibri"/>
              </a:rPr>
              <a:t>Průměrný týdenní zásah vysíláním celé České televize činil v roce 2023 mezi dětmi ve věku 4-9 let 55 %, </a:t>
            </a:r>
            <a:r>
              <a:rPr lang="cs-CZ" dirty="0">
                <a:solidFill>
                  <a:prstClr val="black"/>
                </a:solidFill>
                <a:latin typeface="Calibri"/>
              </a:rPr>
              <a:t>v širší cílové skupině 4-12 let to bylo 52 %.</a:t>
            </a:r>
          </a:p>
          <a:p>
            <a:pPr marL="285750" lvl="1" indent="-285750">
              <a:spcAft>
                <a:spcPts val="600"/>
              </a:spcAft>
              <a:buFont typeface="Arial" pitchFamily="34" charset="0"/>
              <a:buChar char="•"/>
              <a:defRPr/>
            </a:pPr>
            <a:r>
              <a:rPr lang="cs-CZ" b="1" dirty="0">
                <a:solidFill>
                  <a:prstClr val="black"/>
                </a:solidFill>
                <a:latin typeface="Calibri"/>
              </a:rPr>
              <a:t>Zásah výhradně dětskými pořady činil ve skupině 4-9 let 43 %</a:t>
            </a:r>
            <a:r>
              <a:rPr lang="cs-CZ" dirty="0">
                <a:solidFill>
                  <a:prstClr val="black"/>
                </a:solidFill>
                <a:latin typeface="Calibri"/>
              </a:rPr>
              <a:t>, stejně jako zásah vysílání samotné ČT :D.</a:t>
            </a:r>
          </a:p>
          <a:p>
            <a:pPr marL="285750" lvl="1" indent="-285750">
              <a:spcAft>
                <a:spcPts val="600"/>
              </a:spcAft>
              <a:buFont typeface="Arial" pitchFamily="34" charset="0"/>
              <a:buChar char="•"/>
              <a:defRPr/>
            </a:pPr>
            <a:r>
              <a:rPr lang="cs-CZ" b="1" dirty="0">
                <a:solidFill>
                  <a:prstClr val="black"/>
                </a:solidFill>
                <a:latin typeface="Calibri"/>
              </a:rPr>
              <a:t>Podíl domácí tvorby na dětských pořadech zůstává dlouhodobě stabilní, v roce 2023 poklesl o 1 p.b. na hodnotu 36 %. </a:t>
            </a:r>
            <a:r>
              <a:rPr lang="cs-CZ" dirty="0">
                <a:solidFill>
                  <a:prstClr val="black"/>
                </a:solidFill>
                <a:latin typeface="Calibri"/>
              </a:rPr>
              <a:t>K poklesu o 1 p.b. došlo také u podílu odvysílané dětské evropské tvorby, naopak o 2 p.b. narostl podíl tvorby mimoevropské.</a:t>
            </a:r>
          </a:p>
          <a:p>
            <a:pPr marL="285750" lvl="1" indent="-285750">
              <a:spcAft>
                <a:spcPts val="600"/>
              </a:spcAft>
              <a:buFont typeface="Arial" pitchFamily="34" charset="0"/>
              <a:buChar char="•"/>
              <a:defRPr/>
            </a:pPr>
            <a:r>
              <a:rPr lang="cs-CZ" b="1" dirty="0">
                <a:solidFill>
                  <a:prstClr val="black"/>
                </a:solidFill>
                <a:latin typeface="Calibri"/>
              </a:rPr>
              <a:t>Z hlediska žánrů mají mezi dětskými pořady dlouhodobě nejvýraznější podíl dramatické pořady, v roce 2023 to bylo 71 % (meziročně -1 p.b.)</a:t>
            </a:r>
            <a:r>
              <a:rPr lang="cs-CZ" dirty="0">
                <a:solidFill>
                  <a:prstClr val="black"/>
                </a:solidFill>
                <a:latin typeface="Calibri"/>
              </a:rPr>
              <a:t>.</a:t>
            </a:r>
            <a:r>
              <a:rPr lang="cs-CZ" b="1" dirty="0">
                <a:solidFill>
                  <a:prstClr val="black"/>
                </a:solidFill>
                <a:latin typeface="Calibri"/>
              </a:rPr>
              <a:t> </a:t>
            </a:r>
            <a:r>
              <a:rPr lang="cs-CZ" dirty="0">
                <a:solidFill>
                  <a:prstClr val="black"/>
                </a:solidFill>
                <a:latin typeface="Calibri"/>
              </a:rPr>
              <a:t>Druhým nejfrekventovanějším dětským formátem byly v minulém roce vzdělávací pořady s podílem 22 % (+2 p.b.). Zastoupení ostatních žánrů zůstalo podobné jako v letech 2021 a 2022, tedy v řádu nízkých jednotek procent.</a:t>
            </a:r>
          </a:p>
        </p:txBody>
      </p:sp>
      <p:sp>
        <p:nvSpPr>
          <p:cNvPr id="12" name="Zástupný symbol pro datum 7">
            <a:extLst>
              <a:ext uri="{FF2B5EF4-FFF2-40B4-BE49-F238E27FC236}">
                <a16:creationId xmlns:a16="http://schemas.microsoft.com/office/drawing/2014/main" id="{0C8BF8D7-BD99-4883-8AB7-3570D8510F04}"/>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3" name="Zástupný symbol pro datum 7">
            <a:extLst>
              <a:ext uri="{FF2B5EF4-FFF2-40B4-BE49-F238E27FC236}">
                <a16:creationId xmlns:a16="http://schemas.microsoft.com/office/drawing/2014/main" id="{DA9C4C9A-B4AA-4C2A-B1F4-228EAED248B7}"/>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Dětští diváci</a:t>
            </a:r>
          </a:p>
        </p:txBody>
      </p:sp>
      <p:sp>
        <p:nvSpPr>
          <p:cNvPr id="2" name="AutoShape 2">
            <a:extLst>
              <a:ext uri="{FF2B5EF4-FFF2-40B4-BE49-F238E27FC236}">
                <a16:creationId xmlns:a16="http://schemas.microsoft.com/office/drawing/2014/main" id="{B4B0AA4D-6867-EBFE-9543-35049903A653}"/>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339164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159</a:t>
            </a:fld>
            <a:endParaRPr lang="cs-CZ" sz="1100" dirty="0">
              <a:solidFill>
                <a:srgbClr val="1A1F52"/>
              </a:solidFill>
              <a:cs typeface="Arial" charset="0"/>
            </a:endParaRPr>
          </a:p>
        </p:txBody>
      </p:sp>
      <p:sp>
        <p:nvSpPr>
          <p:cNvPr id="13" name="AutoShape 2">
            <a:extLst>
              <a:ext uri="{FF2B5EF4-FFF2-40B4-BE49-F238E27FC236}">
                <a16:creationId xmlns:a16="http://schemas.microsoft.com/office/drawing/2014/main" id="{83AFF7E0-FCBA-9EA9-64AB-D44666305A3B}"/>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algn="ctr" defTabSz="271463">
              <a:spcBef>
                <a:spcPts val="0"/>
              </a:spcBef>
              <a:spcAft>
                <a:spcPts val="0"/>
              </a:spcAft>
              <a:tabLst>
                <a:tab pos="631825" algn="l"/>
              </a:tabLst>
              <a:defRPr/>
            </a:pPr>
            <a:r>
              <a:rPr lang="cs-CZ" sz="2100" b="1" cap="all" dirty="0">
                <a:solidFill>
                  <a:prstClr val="black"/>
                </a:solidFill>
                <a:latin typeface="Calibri"/>
              </a:rPr>
              <a:t>2023: VÝČET HLAVNÍCH POŘADŮ ČT TÝKAJÍCÍCH SE NÁBOŽENSKÝCH SKUPIN, NÁRODNOSTNÍCH/etnických MENŠIN, HENDIKEPOVANÝCH A LGBT osob</a:t>
            </a:r>
            <a:endParaRPr lang="cs-CZ" sz="1200" b="1"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pouze premiérové vysílání</a:t>
            </a:r>
          </a:p>
        </p:txBody>
      </p:sp>
      <p:sp>
        <p:nvSpPr>
          <p:cNvPr id="15" name="Zástupný symbol pro datum 7">
            <a:extLst>
              <a:ext uri="{FF2B5EF4-FFF2-40B4-BE49-F238E27FC236}">
                <a16:creationId xmlns:a16="http://schemas.microsoft.com/office/drawing/2014/main" id="{71E5A1CD-D486-1BE5-D344-EE8D352A7700}"/>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6" name="Zástupný symbol pro datum 7">
            <a:extLst>
              <a:ext uri="{FF2B5EF4-FFF2-40B4-BE49-F238E27FC236}">
                <a16:creationId xmlns:a16="http://schemas.microsoft.com/office/drawing/2014/main" id="{007D1A3A-6715-2DA3-0E44-40B16B3C2374}"/>
              </a:ext>
            </a:extLst>
          </p:cNvPr>
          <p:cNvSpPr txBox="1">
            <a:spLocks/>
          </p:cNvSpPr>
          <p:nvPr/>
        </p:nvSpPr>
        <p:spPr bwMode="auto">
          <a:xfrm>
            <a:off x="4211960" y="88078"/>
            <a:ext cx="4896544" cy="388594"/>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hendikepovaní a LGBT</a:t>
            </a:r>
          </a:p>
        </p:txBody>
      </p:sp>
      <p:graphicFrame>
        <p:nvGraphicFramePr>
          <p:cNvPr id="2" name="Tabulka 1">
            <a:extLst>
              <a:ext uri="{FF2B5EF4-FFF2-40B4-BE49-F238E27FC236}">
                <a16:creationId xmlns:a16="http://schemas.microsoft.com/office/drawing/2014/main" id="{6097D21D-5255-5539-7841-7A4513F3D89B}"/>
              </a:ext>
            </a:extLst>
          </p:cNvPr>
          <p:cNvGraphicFramePr>
            <a:graphicFrameLocks noGrp="1"/>
          </p:cNvGraphicFramePr>
          <p:nvPr>
            <p:extLst>
              <p:ext uri="{D42A27DB-BD31-4B8C-83A1-F6EECF244321}">
                <p14:modId xmlns:p14="http://schemas.microsoft.com/office/powerpoint/2010/main" val="4233541014"/>
              </p:ext>
            </p:extLst>
          </p:nvPr>
        </p:nvGraphicFramePr>
        <p:xfrm>
          <a:off x="360363" y="1556792"/>
          <a:ext cx="8423273" cy="4596331"/>
        </p:xfrm>
        <a:graphic>
          <a:graphicData uri="http://schemas.openxmlformats.org/drawingml/2006/table">
            <a:tbl>
              <a:tblPr firstRow="1" bandRow="1">
                <a:tableStyleId>{5202B0CA-FC54-4496-8BCA-5EF66A818D29}</a:tableStyleId>
              </a:tblPr>
              <a:tblGrid>
                <a:gridCol w="3491557">
                  <a:extLst>
                    <a:ext uri="{9D8B030D-6E8A-4147-A177-3AD203B41FA5}">
                      <a16:colId xmlns:a16="http://schemas.microsoft.com/office/drawing/2014/main" val="20000"/>
                    </a:ext>
                  </a:extLst>
                </a:gridCol>
                <a:gridCol w="2016224">
                  <a:extLst>
                    <a:ext uri="{9D8B030D-6E8A-4147-A177-3AD203B41FA5}">
                      <a16:colId xmlns:a16="http://schemas.microsoft.com/office/drawing/2014/main" val="3039451088"/>
                    </a:ext>
                  </a:extLst>
                </a:gridCol>
                <a:gridCol w="1140999">
                  <a:extLst>
                    <a:ext uri="{9D8B030D-6E8A-4147-A177-3AD203B41FA5}">
                      <a16:colId xmlns:a16="http://schemas.microsoft.com/office/drawing/2014/main" val="20001"/>
                    </a:ext>
                  </a:extLst>
                </a:gridCol>
                <a:gridCol w="1774493">
                  <a:extLst>
                    <a:ext uri="{9D8B030D-6E8A-4147-A177-3AD203B41FA5}">
                      <a16:colId xmlns:a16="http://schemas.microsoft.com/office/drawing/2014/main" val="20002"/>
                    </a:ext>
                  </a:extLst>
                </a:gridCol>
              </a:tblGrid>
              <a:tr h="663067">
                <a:tc>
                  <a:txBody>
                    <a:bodyPr/>
                    <a:lstStyle/>
                    <a:p>
                      <a:pPr algn="l"/>
                      <a:r>
                        <a:rPr lang="cs-CZ" sz="1400" noProof="0" dirty="0"/>
                        <a:t>Název pořadu</a:t>
                      </a:r>
                    </a:p>
                  </a:txBody>
                  <a:tcPr anchor="ctr">
                    <a:solidFill>
                      <a:schemeClr val="tx1">
                        <a:lumMod val="65000"/>
                        <a:lumOff val="35000"/>
                      </a:schemeClr>
                    </a:solidFill>
                  </a:tcPr>
                </a:tc>
                <a:tc>
                  <a:txBody>
                    <a:bodyPr/>
                    <a:lstStyle/>
                    <a:p>
                      <a:pPr algn="ctr"/>
                      <a:r>
                        <a:rPr lang="cs-CZ" sz="1400" noProof="0" dirty="0"/>
                        <a:t>Zaměření</a:t>
                      </a:r>
                    </a:p>
                  </a:txBody>
                  <a:tcPr anchor="ctr">
                    <a:solidFill>
                      <a:schemeClr val="tx1">
                        <a:lumMod val="65000"/>
                        <a:lumOff val="35000"/>
                      </a:schemeClr>
                    </a:solidFill>
                  </a:tcPr>
                </a:tc>
                <a:tc>
                  <a:txBody>
                    <a:bodyPr/>
                    <a:lstStyle/>
                    <a:p>
                      <a:pPr algn="ctr"/>
                      <a:r>
                        <a:rPr lang="cs-CZ" sz="1400" noProof="0" dirty="0"/>
                        <a:t>Počet</a:t>
                      </a:r>
                    </a:p>
                  </a:txBody>
                  <a:tcPr anchor="ctr">
                    <a:solidFill>
                      <a:schemeClr val="tx1">
                        <a:lumMod val="65000"/>
                        <a:lumOff val="35000"/>
                      </a:schemeClr>
                    </a:solidFill>
                  </a:tcPr>
                </a:tc>
                <a:tc>
                  <a:txBody>
                    <a:bodyPr/>
                    <a:lstStyle/>
                    <a:p>
                      <a:pPr algn="ctr"/>
                      <a:r>
                        <a:rPr lang="cs-CZ" sz="1400" noProof="0" dirty="0"/>
                        <a:t>Celková stopáž v hodinách</a:t>
                      </a:r>
                      <a:endParaRPr lang="cs-CZ" sz="1400" baseline="0" noProof="0" dirty="0"/>
                    </a:p>
                  </a:txBody>
                  <a:tcPr anchor="ctr">
                    <a:solidFill>
                      <a:schemeClr val="tx1">
                        <a:lumMod val="65000"/>
                        <a:lumOff val="35000"/>
                      </a:schemeClr>
                    </a:solidFill>
                  </a:tcPr>
                </a:tc>
                <a:extLst>
                  <a:ext uri="{0D108BD9-81ED-4DB2-BD59-A6C34878D82A}">
                    <a16:rowId xmlns:a16="http://schemas.microsoft.com/office/drawing/2014/main" val="10000"/>
                  </a:ext>
                </a:extLst>
              </a:tr>
              <a:tr h="243780">
                <a:tc>
                  <a:txBody>
                    <a:bodyPr/>
                    <a:lstStyle/>
                    <a:p>
                      <a:pPr algn="l" fontAlgn="b"/>
                      <a:r>
                        <a:rPr lang="cs-CZ" sz="1200" b="1" i="0" u="none" strike="noStrike" dirty="0">
                          <a:solidFill>
                            <a:srgbClr val="000000"/>
                          </a:solidFill>
                          <a:effectLst/>
                          <a:latin typeface="Calibri" panose="020F0502020204030204" pitchFamily="34" charset="0"/>
                        </a:rPr>
                        <a:t>Cesty víry</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náboženské skupiny</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5670786"/>
                  </a:ext>
                </a:extLst>
              </a:tr>
              <a:tr h="243780">
                <a:tc>
                  <a:txBody>
                    <a:bodyPr/>
                    <a:lstStyle/>
                    <a:p>
                      <a:pPr algn="l" fontAlgn="b"/>
                      <a:r>
                        <a:rPr lang="cs-CZ" sz="1200" b="1" i="0" u="none" strike="noStrike" dirty="0">
                          <a:solidFill>
                            <a:srgbClr val="000000"/>
                          </a:solidFill>
                          <a:effectLst/>
                          <a:latin typeface="Calibri" panose="020F0502020204030204" pitchFamily="34" charset="0"/>
                        </a:rPr>
                        <a:t>Křesťanský magazín</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náboženské skupiny</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16</a:t>
                      </a:r>
                    </a:p>
                  </a:txBody>
                  <a:tcPr marL="9525" marR="9525" marT="9525" marB="0" anchor="ctr"/>
                </a:tc>
                <a:extLst>
                  <a:ext uri="{0D108BD9-81ED-4DB2-BD59-A6C34878D82A}">
                    <a16:rowId xmlns:a16="http://schemas.microsoft.com/office/drawing/2014/main" val="10001"/>
                  </a:ext>
                </a:extLst>
              </a:tr>
              <a:tr h="243780">
                <a:tc>
                  <a:txBody>
                    <a:bodyPr/>
                    <a:lstStyle/>
                    <a:p>
                      <a:pPr algn="l" fontAlgn="b"/>
                      <a:r>
                        <a:rPr lang="cs-CZ" sz="1200" b="1" i="0" u="none" strike="noStrike" dirty="0">
                          <a:solidFill>
                            <a:srgbClr val="000000"/>
                          </a:solidFill>
                          <a:effectLst/>
                          <a:latin typeface="Calibri" panose="020F0502020204030204" pitchFamily="34" charset="0"/>
                        </a:rPr>
                        <a:t>Babylon</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národnostní/etnické menšiny</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16</a:t>
                      </a:r>
                    </a:p>
                  </a:txBody>
                  <a:tcPr marL="9525" marR="9525" marT="9525" marB="0" anchor="ctr"/>
                </a:tc>
                <a:extLst>
                  <a:ext uri="{0D108BD9-81ED-4DB2-BD59-A6C34878D82A}">
                    <a16:rowId xmlns:a16="http://schemas.microsoft.com/office/drawing/2014/main" val="682442214"/>
                  </a:ext>
                </a:extLst>
              </a:tr>
              <a:tr h="243780">
                <a:tc>
                  <a:txBody>
                    <a:bodyPr/>
                    <a:lstStyle/>
                    <a:p>
                      <a:pPr algn="l" fontAlgn="b"/>
                      <a:r>
                        <a:rPr lang="cs-CZ" sz="1200" b="1" i="0" u="none" strike="noStrike" dirty="0">
                          <a:solidFill>
                            <a:srgbClr val="000000"/>
                          </a:solidFill>
                          <a:effectLst/>
                          <a:latin typeface="Calibri" panose="020F0502020204030204" pitchFamily="34" charset="0"/>
                        </a:rPr>
                        <a:t>Sousedé</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národnostní/etnické menšiny</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613546854"/>
                  </a:ext>
                </a:extLst>
              </a:tr>
              <a:tr h="243780">
                <a:tc>
                  <a:txBody>
                    <a:bodyPr/>
                    <a:lstStyle/>
                    <a:p>
                      <a:pPr algn="l" fontAlgn="b"/>
                      <a:r>
                        <a:rPr lang="cs-CZ" sz="1200" b="1" i="0" u="none" strike="noStrike" dirty="0" err="1">
                          <a:solidFill>
                            <a:srgbClr val="000000"/>
                          </a:solidFill>
                          <a:effectLst/>
                          <a:latin typeface="Calibri" panose="020F0502020204030204" pitchFamily="34" charset="0"/>
                        </a:rPr>
                        <a:t>Khamoro</a:t>
                      </a:r>
                      <a:r>
                        <a:rPr lang="cs-CZ" sz="1200" b="1" i="0" u="none" strike="noStrike" dirty="0">
                          <a:solidFill>
                            <a:srgbClr val="000000"/>
                          </a:solidFill>
                          <a:effectLst/>
                          <a:latin typeface="Calibri" panose="020F0502020204030204" pitchFamily="34" charset="0"/>
                        </a:rPr>
                        <a:t> 2022</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národnostní/etnické menšiny</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002"/>
                  </a:ext>
                </a:extLst>
              </a:tr>
              <a:tr h="243780">
                <a:tc>
                  <a:txBody>
                    <a:bodyPr/>
                    <a:lstStyle/>
                    <a:p>
                      <a:pPr algn="l" fontAlgn="b"/>
                      <a:r>
                        <a:rPr lang="cs-CZ" sz="1200" b="1" i="0" u="none" strike="noStrike" dirty="0">
                          <a:solidFill>
                            <a:srgbClr val="000000"/>
                          </a:solidFill>
                          <a:effectLst/>
                          <a:latin typeface="Calibri" panose="020F0502020204030204" pitchFamily="34" charset="0"/>
                        </a:rPr>
                        <a:t>Zprávy v českém znakovém jazyce</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hendikepovaní</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360</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58</a:t>
                      </a:r>
                    </a:p>
                  </a:txBody>
                  <a:tcPr marL="9525" marR="9525" marT="9525" marB="0" anchor="ctr"/>
                </a:tc>
                <a:extLst>
                  <a:ext uri="{0D108BD9-81ED-4DB2-BD59-A6C34878D82A}">
                    <a16:rowId xmlns:a16="http://schemas.microsoft.com/office/drawing/2014/main" val="10003"/>
                  </a:ext>
                </a:extLst>
              </a:tr>
              <a:tr h="243780">
                <a:tc>
                  <a:txBody>
                    <a:bodyPr/>
                    <a:lstStyle/>
                    <a:p>
                      <a:pPr algn="l" fontAlgn="b"/>
                      <a:r>
                        <a:rPr lang="cs-CZ" sz="1200" b="1" i="0" u="none" strike="noStrike" dirty="0">
                          <a:solidFill>
                            <a:srgbClr val="000000"/>
                          </a:solidFill>
                          <a:effectLst/>
                          <a:latin typeface="Calibri" panose="020F0502020204030204" pitchFamily="34" charset="0"/>
                        </a:rPr>
                        <a:t>Televizní klub neslyšících</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hendikepovaní</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2596725686"/>
                  </a:ext>
                </a:extLst>
              </a:tr>
              <a:tr h="243780">
                <a:tc>
                  <a:txBody>
                    <a:bodyPr/>
                    <a:lstStyle/>
                    <a:p>
                      <a:pPr algn="l" fontAlgn="b"/>
                      <a:r>
                        <a:rPr lang="cs-CZ" sz="1200" b="1" i="0" u="none" strike="noStrike" dirty="0">
                          <a:solidFill>
                            <a:srgbClr val="000000"/>
                          </a:solidFill>
                          <a:effectLst/>
                          <a:latin typeface="Calibri" panose="020F0502020204030204" pitchFamily="34" charset="0"/>
                        </a:rPr>
                        <a:t>Klíč</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hendikepovaní</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1815297589"/>
                  </a:ext>
                </a:extLst>
              </a:tr>
              <a:tr h="243780">
                <a:tc>
                  <a:txBody>
                    <a:bodyPr/>
                    <a:lstStyle/>
                    <a:p>
                      <a:pPr algn="l" fontAlgn="b"/>
                      <a:r>
                        <a:rPr lang="cs-CZ" sz="1200" b="1" i="0" u="none" strike="noStrike" dirty="0">
                          <a:solidFill>
                            <a:srgbClr val="000000"/>
                          </a:solidFill>
                          <a:effectLst/>
                          <a:latin typeface="Calibri" panose="020F0502020204030204" pitchFamily="34" charset="0"/>
                        </a:rPr>
                        <a:t>Paralympijský magazín</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hendikepovaní</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2474491869"/>
                  </a:ext>
                </a:extLst>
              </a:tr>
              <a:tr h="243780">
                <a:tc>
                  <a:txBody>
                    <a:bodyPr/>
                    <a:lstStyle/>
                    <a:p>
                      <a:pPr algn="l" fontAlgn="b"/>
                      <a:r>
                        <a:rPr lang="cs-CZ" sz="1200" b="1" i="0" u="none" strike="noStrike" dirty="0" err="1">
                          <a:solidFill>
                            <a:srgbClr val="000000"/>
                          </a:solidFill>
                          <a:effectLst/>
                          <a:latin typeface="Calibri" panose="020F0502020204030204" pitchFamily="34" charset="0"/>
                        </a:rPr>
                        <a:t>Parahokej</a:t>
                      </a:r>
                      <a:r>
                        <a:rPr lang="cs-CZ" sz="1200" b="1" i="0" u="none" strike="noStrike" dirty="0">
                          <a:solidFill>
                            <a:srgbClr val="000000"/>
                          </a:solidFill>
                          <a:effectLst/>
                          <a:latin typeface="Calibri" panose="020F0502020204030204" pitchFamily="34" charset="0"/>
                        </a:rPr>
                        <a:t>: MS 2023</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hendikepovaní</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1425257790"/>
                  </a:ext>
                </a:extLst>
              </a:tr>
              <a:tr h="243780">
                <a:tc>
                  <a:txBody>
                    <a:bodyPr/>
                    <a:lstStyle/>
                    <a:p>
                      <a:pPr algn="l" fontAlgn="b"/>
                      <a:r>
                        <a:rPr lang="cs-CZ" sz="1200" b="1" i="0" u="none" strike="noStrike" dirty="0">
                          <a:solidFill>
                            <a:srgbClr val="000000"/>
                          </a:solidFill>
                          <a:effectLst/>
                          <a:latin typeface="Calibri" panose="020F0502020204030204" pitchFamily="34" charset="0"/>
                        </a:rPr>
                        <a:t>Ceny Českého paralympijského výboru</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hendikepovaní</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856721352"/>
                  </a:ext>
                </a:extLst>
              </a:tr>
              <a:tr h="243780">
                <a:tc>
                  <a:txBody>
                    <a:bodyPr/>
                    <a:lstStyle/>
                    <a:p>
                      <a:pPr algn="l" fontAlgn="b"/>
                      <a:r>
                        <a:rPr lang="cs-CZ" sz="1200" b="1" i="0" u="none" strike="noStrike" dirty="0">
                          <a:solidFill>
                            <a:srgbClr val="000000"/>
                          </a:solidFill>
                          <a:effectLst/>
                          <a:latin typeface="Calibri" panose="020F0502020204030204" pitchFamily="34" charset="0"/>
                        </a:rPr>
                        <a:t>Slunce svítí všem</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hendikepovaní</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63436182"/>
                  </a:ext>
                </a:extLst>
              </a:tr>
              <a:tr h="243780">
                <a:tc>
                  <a:txBody>
                    <a:bodyPr/>
                    <a:lstStyle/>
                    <a:p>
                      <a:pPr algn="l" fontAlgn="b"/>
                      <a:r>
                        <a:rPr lang="cs-CZ" sz="1200" b="1" i="0" u="none" strike="noStrike" dirty="0">
                          <a:solidFill>
                            <a:srgbClr val="000000"/>
                          </a:solidFill>
                          <a:effectLst/>
                          <a:latin typeface="Calibri" panose="020F0502020204030204" pitchFamily="34" charset="0"/>
                        </a:rPr>
                        <a:t>Máte slovo s M. Jílkovou (Manželství pro všechny)</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LGBT</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21766241"/>
                  </a:ext>
                </a:extLst>
              </a:tr>
              <a:tr h="276564">
                <a:tc>
                  <a:txBody>
                    <a:bodyPr/>
                    <a:lstStyle/>
                    <a:p>
                      <a:pPr algn="l" fontAlgn="b"/>
                      <a:r>
                        <a:rPr lang="cs-CZ" sz="1200" b="1" i="0" u="none" strike="noStrike" dirty="0">
                          <a:solidFill>
                            <a:srgbClr val="000000"/>
                          </a:solidFill>
                          <a:effectLst/>
                          <a:latin typeface="Calibri" panose="020F0502020204030204" pitchFamily="34" charset="0"/>
                        </a:rPr>
                        <a:t>Události, komentáře</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LGBT</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2314015738"/>
                  </a:ext>
                </a:extLst>
              </a:tr>
              <a:tr h="243780">
                <a:tc>
                  <a:txBody>
                    <a:bodyPr/>
                    <a:lstStyle/>
                    <a:p>
                      <a:pPr algn="l" fontAlgn="b"/>
                      <a:r>
                        <a:rPr lang="cs-CZ" sz="1200" b="1" i="0" u="none" strike="noStrike" dirty="0">
                          <a:solidFill>
                            <a:srgbClr val="000000"/>
                          </a:solidFill>
                          <a:effectLst/>
                          <a:latin typeface="Calibri" panose="020F0502020204030204" pitchFamily="34" charset="0"/>
                        </a:rPr>
                        <a:t>Interview ČT24</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LGBT</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255281365"/>
                  </a:ext>
                </a:extLst>
              </a:tr>
              <a:tr h="243780">
                <a:tc>
                  <a:txBody>
                    <a:bodyPr/>
                    <a:lstStyle/>
                    <a:p>
                      <a:pPr algn="l" fontAlgn="b"/>
                      <a:r>
                        <a:rPr lang="cs-CZ" sz="1200" b="1" i="0" u="none" strike="noStrike" dirty="0">
                          <a:solidFill>
                            <a:srgbClr val="000000"/>
                          </a:solidFill>
                          <a:effectLst/>
                          <a:latin typeface="Calibri" panose="020F0502020204030204" pitchFamily="34" charset="0"/>
                        </a:rPr>
                        <a:t>V širších souvislostech</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LGBT</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257845781"/>
                  </a:ext>
                </a:extLst>
              </a:tr>
            </a:tbl>
          </a:graphicData>
        </a:graphic>
      </p:graphicFrame>
    </p:spTree>
    <p:extLst>
      <p:ext uri="{BB962C8B-B14F-4D97-AF65-F5344CB8AC3E}">
        <p14:creationId xmlns:p14="http://schemas.microsoft.com/office/powerpoint/2010/main" val="1154345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16</a:t>
            </a:fld>
            <a:endParaRPr lang="cs-CZ" sz="1100" dirty="0">
              <a:solidFill>
                <a:srgbClr val="1A1F52"/>
              </a:solidFill>
              <a:latin typeface="Calibri"/>
              <a:cs typeface="Arial" charset="0"/>
            </a:endParaRPr>
          </a:p>
        </p:txBody>
      </p:sp>
      <p:sp>
        <p:nvSpPr>
          <p:cNvPr id="2" name="Obdélník 1"/>
          <p:cNvSpPr/>
          <p:nvPr/>
        </p:nvSpPr>
        <p:spPr>
          <a:xfrm>
            <a:off x="0" y="1104871"/>
            <a:ext cx="8748464" cy="4484369"/>
          </a:xfrm>
          <a:prstGeom prst="rect">
            <a:avLst/>
          </a:prstGeom>
        </p:spPr>
        <p:txBody>
          <a:bodyPr wrap="square">
            <a:spAutoFit/>
          </a:bodyPr>
          <a:lstStyle/>
          <a:p>
            <a:pPr marL="742950" lvl="1" indent="-285750">
              <a:lnSpc>
                <a:spcPct val="107000"/>
              </a:lnSpc>
              <a:spcAft>
                <a:spcPts val="800"/>
              </a:spcAft>
              <a:buFont typeface="Arial" panose="020B0604020202020204" pitchFamily="34" charset="0"/>
              <a:buChar char="•"/>
              <a:tabLst>
                <a:tab pos="914400" algn="l"/>
              </a:tabLst>
            </a:pPr>
            <a:r>
              <a:rPr lang="cs-CZ" sz="1700" b="1" dirty="0">
                <a:latin typeface="Calibri" panose="020F0502020204030204" pitchFamily="34" charset="0"/>
                <a:ea typeface="Calibri" panose="020F0502020204030204" pitchFamily="34" charset="0"/>
                <a:cs typeface="Times New Roman" panose="02020603050405020304" pitchFamily="18" charset="0"/>
              </a:rPr>
              <a:t>Průměrný týdenní zásah kanálů České televize za rok 2023 činil 70 %</a:t>
            </a:r>
            <a:r>
              <a:rPr lang="cs-CZ" sz="1700" dirty="0">
                <a:latin typeface="Calibri" panose="020F0502020204030204" pitchFamily="34" charset="0"/>
                <a:ea typeface="Calibri" panose="020F0502020204030204" pitchFamily="34" charset="0"/>
                <a:cs typeface="Times New Roman" panose="02020603050405020304" pitchFamily="18" charset="0"/>
              </a:rPr>
              <a:t>, meziročně tak došlo k jeho poklesu o 3 procentní body (dále p.b.). Nižší zásah souvisí s meziročním poklesem celkového počtu diváků sledujících televizní vysílání. </a:t>
            </a:r>
            <a:r>
              <a:rPr lang="cs-CZ" sz="1700" b="1" dirty="0">
                <a:latin typeface="Calibri" panose="020F0502020204030204" pitchFamily="34" charset="0"/>
                <a:ea typeface="Calibri" panose="020F0502020204030204" pitchFamily="34" charset="0"/>
                <a:cs typeface="Times New Roman" panose="02020603050405020304" pitchFamily="18" charset="0"/>
              </a:rPr>
              <a:t>Zásah České televize je srovnatelný s úrovní, kterou si pro své vysílání stanovila britská BBC (70 %)</a:t>
            </a:r>
            <a:r>
              <a:rPr lang="cs-CZ" sz="1700" dirty="0">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cs-CZ" sz="1700" dirty="0">
                <a:latin typeface="Calibri" panose="020F0502020204030204" pitchFamily="34" charset="0"/>
                <a:ea typeface="Calibri" panose="020F0502020204030204" pitchFamily="34" charset="0"/>
                <a:cs typeface="Times New Roman" panose="02020603050405020304" pitchFamily="18" charset="0"/>
              </a:rPr>
              <a:t>V souladu s metodikou britské BBC předkládáme již čtvrtým rokem také </a:t>
            </a:r>
            <a:r>
              <a:rPr lang="cs-CZ" sz="1700" b="1" dirty="0">
                <a:latin typeface="Calibri" panose="020F0502020204030204" pitchFamily="34" charset="0"/>
                <a:ea typeface="Calibri" panose="020F0502020204030204" pitchFamily="34" charset="0"/>
                <a:cs typeface="Times New Roman" panose="02020603050405020304" pitchFamily="18" charset="0"/>
              </a:rPr>
              <a:t>celkový průměrný týdenní zásah České televize televizním vysíláním a online obsahem. </a:t>
            </a:r>
            <a:r>
              <a:rPr lang="cs-CZ" sz="1700" dirty="0">
                <a:latin typeface="Calibri" panose="020F0502020204030204" pitchFamily="34" charset="0"/>
                <a:ea typeface="Calibri" panose="020F0502020204030204" pitchFamily="34" charset="0"/>
                <a:cs typeface="Times New Roman" panose="02020603050405020304" pitchFamily="18" charset="0"/>
              </a:rPr>
              <a:t>Průměrný týdenní zásah online obsahem ČT dosáhl v minulém roce 12 %, což představuje 1,059 milionu dospělých diváků. </a:t>
            </a:r>
            <a:r>
              <a:rPr lang="cs-CZ" sz="1700" b="1" dirty="0">
                <a:latin typeface="Calibri" panose="020F0502020204030204" pitchFamily="34" charset="0"/>
                <a:ea typeface="Calibri" panose="020F0502020204030204" pitchFamily="34" charset="0"/>
                <a:cs typeface="Times New Roman" panose="02020603050405020304" pitchFamily="18" charset="0"/>
              </a:rPr>
              <a:t>Zásah vysílání ČT se díky online obsahu relativně navýšil o 3 %. Navýšení bylo patrné zejména v mladších věkových kategoriích</a:t>
            </a:r>
            <a:r>
              <a:rPr lang="cs-CZ" sz="1700" dirty="0">
                <a:latin typeface="Calibri" panose="020F0502020204030204" pitchFamily="34" charset="0"/>
                <a:ea typeface="Calibri" panose="020F0502020204030204" pitchFamily="34" charset="0"/>
                <a:cs typeface="Times New Roman" panose="02020603050405020304" pitchFamily="18" charset="0"/>
              </a:rPr>
              <a:t>:</a:t>
            </a:r>
            <a:r>
              <a:rPr lang="cs-CZ" sz="1700" b="1" dirty="0">
                <a:latin typeface="Calibri" panose="020F0502020204030204" pitchFamily="34" charset="0"/>
                <a:ea typeface="Calibri" panose="020F0502020204030204" pitchFamily="34" charset="0"/>
                <a:cs typeface="Times New Roman" panose="02020603050405020304" pitchFamily="18" charset="0"/>
              </a:rPr>
              <a:t> </a:t>
            </a:r>
            <a:r>
              <a:rPr lang="cs-CZ" sz="1700" dirty="0">
                <a:latin typeface="Calibri" panose="020F0502020204030204" pitchFamily="34" charset="0"/>
                <a:ea typeface="Calibri" panose="020F0502020204030204" pitchFamily="34" charset="0"/>
                <a:cs typeface="Times New Roman" panose="02020603050405020304" pitchFamily="18" charset="0"/>
              </a:rPr>
              <a:t>ve skupině 15-24 let činilo 19 %, ve skupině 25-34 let 10 %.</a:t>
            </a:r>
          </a:p>
          <a:p>
            <a:pPr marL="742950" lvl="1" indent="-285750">
              <a:lnSpc>
                <a:spcPct val="107000"/>
              </a:lnSpc>
              <a:spcAft>
                <a:spcPts val="800"/>
              </a:spcAft>
              <a:buFont typeface="Arial" panose="020B0604020202020204" pitchFamily="34" charset="0"/>
              <a:buChar char="•"/>
              <a:tabLst>
                <a:tab pos="914400" algn="l"/>
              </a:tabLst>
            </a:pPr>
            <a:r>
              <a:rPr lang="cs-CZ" sz="1700" b="1" dirty="0">
                <a:latin typeface="Calibri" panose="020F0502020204030204" pitchFamily="34" charset="0"/>
                <a:ea typeface="Calibri" panose="020F0502020204030204" pitchFamily="34" charset="0"/>
                <a:cs typeface="Times New Roman" panose="02020603050405020304" pitchFamily="18" charset="0"/>
              </a:rPr>
              <a:t>Hodnocení kvalitativních parametrů bylo v roce 2023 stabilní, jen s drobnými změnami oproti předchozím letům. Koeficient celkové spokojenosti s pořady České televize dosáhl hodnoty 83 %, meziročně šlo o pokles o 1 p.b. </a:t>
            </a:r>
            <a:r>
              <a:rPr lang="cs-CZ" sz="1700" dirty="0">
                <a:latin typeface="Calibri" panose="020F0502020204030204" pitchFamily="34" charset="0"/>
                <a:ea typeface="Calibri" panose="020F0502020204030204" pitchFamily="34" charset="0"/>
                <a:cs typeface="Times New Roman" panose="02020603050405020304" pitchFamily="18" charset="0"/>
              </a:rPr>
              <a:t>Ve srovnání s průměrem let 2017-2021 však jde o 1 p.b. vyšší hodnotu.</a:t>
            </a:r>
            <a:r>
              <a:rPr lang="cs-CZ" sz="1700" b="1" dirty="0">
                <a:latin typeface="Calibri" panose="020F0502020204030204" pitchFamily="34" charset="0"/>
                <a:ea typeface="Calibri" panose="020F0502020204030204" pitchFamily="34" charset="0"/>
                <a:cs typeface="Times New Roman" panose="02020603050405020304" pitchFamily="18" charset="0"/>
              </a:rPr>
              <a:t> </a:t>
            </a:r>
            <a:r>
              <a:rPr lang="cs-CZ" sz="1700" dirty="0">
                <a:latin typeface="Calibri" panose="020F0502020204030204" pitchFamily="34" charset="0"/>
                <a:ea typeface="Calibri" panose="020F0502020204030204" pitchFamily="34" charset="0"/>
                <a:cs typeface="Times New Roman" panose="02020603050405020304" pitchFamily="18" charset="0"/>
              </a:rPr>
              <a:t>Vnímaná originalita pořadů stoupla meziročně o 2 p.b. na úroveň 57 %, míra zaujetí poklesla o 2 p.b. na 73 %.</a:t>
            </a: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2"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CELEK ČT</a:t>
            </a:r>
          </a:p>
        </p:txBody>
      </p:sp>
      <p:sp>
        <p:nvSpPr>
          <p:cNvPr id="4" name="AutoShape 2">
            <a:extLst>
              <a:ext uri="{FF2B5EF4-FFF2-40B4-BE49-F238E27FC236}">
                <a16:creationId xmlns:a16="http://schemas.microsoft.com/office/drawing/2014/main" id="{4BF86518-E8B6-CA9B-C450-61AF46026A09}"/>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75247709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Obrázek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5" y="6450013"/>
            <a:ext cx="8423275"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1" name="Zástupný symbol pro datum 7"/>
          <p:cNvSpPr txBox="1">
            <a:spLocks/>
          </p:cNvSpPr>
          <p:nvPr/>
        </p:nvSpPr>
        <p:spPr bwMode="auto">
          <a:xfrm>
            <a:off x="360365" y="6507165"/>
            <a:ext cx="898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200" dirty="0">
                <a:solidFill>
                  <a:srgbClr val="1A1F52"/>
                </a:solidFill>
                <a:latin typeface="Calibri" panose="020F0502020204030204" pitchFamily="34" charset="0"/>
                <a:cs typeface="Arial" panose="020B0604020202020204" pitchFamily="34" charset="0"/>
              </a:rPr>
              <a:t>únor 2024</a:t>
            </a:r>
            <a:endParaRPr lang="cs-CZ" altLang="cs-CZ" sz="1200" b="1" dirty="0">
              <a:solidFill>
                <a:srgbClr val="1A1F52"/>
              </a:solidFill>
              <a:latin typeface="Calibri" panose="020F0502020204030204" pitchFamily="34" charset="0"/>
              <a:cs typeface="Arial" panose="020B0604020202020204" pitchFamily="34" charset="0"/>
            </a:endParaRPr>
          </a:p>
        </p:txBody>
      </p:sp>
      <p:sp>
        <p:nvSpPr>
          <p:cNvPr id="10" name="Zástupný symbol pro číslo snímku 2"/>
          <p:cNvSpPr>
            <a:spLocks noGrp="1"/>
          </p:cNvSpPr>
          <p:nvPr>
            <p:ph type="sldNum" sz="quarter" idx="12"/>
          </p:nvPr>
        </p:nvSpPr>
        <p:spPr>
          <a:xfrm>
            <a:off x="8853490" y="6554788"/>
            <a:ext cx="327025" cy="258762"/>
          </a:xfrm>
          <a:ln>
            <a:miter lim="800000"/>
            <a:headEnd/>
            <a:tailEnd/>
          </a:ln>
        </p:spPr>
        <p:txBody>
          <a:bodyPr vert="horz" lIns="0" tIns="45720" rIns="91440" bIns="45720" rtlCol="0" anchor="ctr"/>
          <a:lstStyle/>
          <a:p>
            <a:pPr fontAlgn="base">
              <a:spcBef>
                <a:spcPct val="0"/>
              </a:spcBef>
              <a:spcAft>
                <a:spcPct val="0"/>
              </a:spcAft>
              <a:defRPr/>
            </a:pPr>
            <a:fld id="{9EBA7976-7278-4009-8AD3-BE0FD8743ABD}" type="slidenum">
              <a:rPr lang="cs-CZ" sz="1100">
                <a:solidFill>
                  <a:srgbClr val="1A1F52"/>
                </a:solidFill>
                <a:cs typeface="Arial" charset="0"/>
              </a:rPr>
              <a:pPr fontAlgn="base">
                <a:spcBef>
                  <a:spcPct val="0"/>
                </a:spcBef>
                <a:spcAft>
                  <a:spcPct val="0"/>
                </a:spcAft>
                <a:defRPr/>
              </a:pPr>
              <a:t>160</a:t>
            </a:fld>
            <a:endParaRPr lang="cs-CZ" sz="1100" dirty="0">
              <a:solidFill>
                <a:srgbClr val="1A1F52"/>
              </a:solidFill>
              <a:cs typeface="Arial" charset="0"/>
            </a:endParaRPr>
          </a:p>
        </p:txBody>
      </p:sp>
      <p:sp>
        <p:nvSpPr>
          <p:cNvPr id="11" name="AutoShape 2">
            <a:extLst>
              <a:ext uri="{FF2B5EF4-FFF2-40B4-BE49-F238E27FC236}">
                <a16:creationId xmlns:a16="http://schemas.microsoft.com/office/drawing/2014/main" id="{F45AEE34-2679-9328-34DF-4222DA38BAD6}"/>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0"/>
              </a:spcBef>
              <a:spcAft>
                <a:spcPts val="0"/>
              </a:spcAft>
              <a:tabLst>
                <a:tab pos="631825" algn="l"/>
              </a:tabLst>
              <a:defRPr/>
            </a:pPr>
            <a:r>
              <a:rPr lang="cs-CZ" sz="2100" b="1" cap="all" dirty="0">
                <a:solidFill>
                  <a:prstClr val="black"/>
                </a:solidFill>
                <a:latin typeface="Calibri"/>
              </a:rPr>
              <a:t>2023: VÝČET hlavních přenosů z bohoslužeb A POŽEHNÁNÍ</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pouze premiérové vysílání</a:t>
            </a:r>
          </a:p>
        </p:txBody>
      </p:sp>
      <p:sp>
        <p:nvSpPr>
          <p:cNvPr id="15" name="Zástupný symbol pro datum 7">
            <a:extLst>
              <a:ext uri="{FF2B5EF4-FFF2-40B4-BE49-F238E27FC236}">
                <a16:creationId xmlns:a16="http://schemas.microsoft.com/office/drawing/2014/main" id="{7C1DAF75-FBAF-F1A0-B762-CA9D9111E79B}"/>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6" name="Zástupný symbol pro datum 7">
            <a:extLst>
              <a:ext uri="{FF2B5EF4-FFF2-40B4-BE49-F238E27FC236}">
                <a16:creationId xmlns:a16="http://schemas.microsoft.com/office/drawing/2014/main" id="{7F736E94-F77D-3D8D-296D-51C224D7CF39}"/>
              </a:ext>
            </a:extLst>
          </p:cNvPr>
          <p:cNvSpPr txBox="1">
            <a:spLocks/>
          </p:cNvSpPr>
          <p:nvPr/>
        </p:nvSpPr>
        <p:spPr bwMode="auto">
          <a:xfrm>
            <a:off x="4211960" y="88078"/>
            <a:ext cx="4896544" cy="388594"/>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hendikepovaní a LGBT</a:t>
            </a:r>
          </a:p>
        </p:txBody>
      </p:sp>
      <p:graphicFrame>
        <p:nvGraphicFramePr>
          <p:cNvPr id="2" name="Tabulka 1">
            <a:extLst>
              <a:ext uri="{FF2B5EF4-FFF2-40B4-BE49-F238E27FC236}">
                <a16:creationId xmlns:a16="http://schemas.microsoft.com/office/drawing/2014/main" id="{329FA0FD-DEF8-A8A1-0611-A9AED9D6F176}"/>
              </a:ext>
            </a:extLst>
          </p:cNvPr>
          <p:cNvGraphicFramePr>
            <a:graphicFrameLocks noGrp="1"/>
          </p:cNvGraphicFramePr>
          <p:nvPr/>
        </p:nvGraphicFramePr>
        <p:xfrm>
          <a:off x="360363" y="1440000"/>
          <a:ext cx="8388101" cy="4351463"/>
        </p:xfrm>
        <a:graphic>
          <a:graphicData uri="http://schemas.openxmlformats.org/drawingml/2006/table">
            <a:tbl>
              <a:tblPr firstRow="1" bandRow="1">
                <a:tableStyleId>{5202B0CA-FC54-4496-8BCA-5EF66A818D29}</a:tableStyleId>
              </a:tblPr>
              <a:tblGrid>
                <a:gridCol w="4327937">
                  <a:extLst>
                    <a:ext uri="{9D8B030D-6E8A-4147-A177-3AD203B41FA5}">
                      <a16:colId xmlns:a16="http://schemas.microsoft.com/office/drawing/2014/main" val="20000"/>
                    </a:ext>
                  </a:extLst>
                </a:gridCol>
                <a:gridCol w="1860603">
                  <a:extLst>
                    <a:ext uri="{9D8B030D-6E8A-4147-A177-3AD203B41FA5}">
                      <a16:colId xmlns:a16="http://schemas.microsoft.com/office/drawing/2014/main" val="20001"/>
                    </a:ext>
                  </a:extLst>
                </a:gridCol>
                <a:gridCol w="2199561">
                  <a:extLst>
                    <a:ext uri="{9D8B030D-6E8A-4147-A177-3AD203B41FA5}">
                      <a16:colId xmlns:a16="http://schemas.microsoft.com/office/drawing/2014/main" val="20002"/>
                    </a:ext>
                  </a:extLst>
                </a:gridCol>
              </a:tblGrid>
              <a:tr h="728818">
                <a:tc>
                  <a:txBody>
                    <a:bodyPr/>
                    <a:lstStyle/>
                    <a:p>
                      <a:pPr algn="l"/>
                      <a:r>
                        <a:rPr lang="cs-CZ" sz="1300" noProof="0" dirty="0"/>
                        <a:t>Název pořadu</a:t>
                      </a:r>
                    </a:p>
                  </a:txBody>
                  <a:tcPr anchor="ctr">
                    <a:solidFill>
                      <a:schemeClr val="tx1">
                        <a:lumMod val="65000"/>
                        <a:lumOff val="35000"/>
                      </a:schemeClr>
                    </a:solidFill>
                  </a:tcPr>
                </a:tc>
                <a:tc>
                  <a:txBody>
                    <a:bodyPr/>
                    <a:lstStyle/>
                    <a:p>
                      <a:pPr algn="ctr"/>
                      <a:r>
                        <a:rPr lang="cs-CZ" sz="1300" noProof="0" dirty="0"/>
                        <a:t>Počet</a:t>
                      </a:r>
                    </a:p>
                  </a:txBody>
                  <a:tcPr anchor="ctr">
                    <a:solidFill>
                      <a:schemeClr val="tx1">
                        <a:lumMod val="65000"/>
                        <a:lumOff val="35000"/>
                      </a:schemeClr>
                    </a:solidFill>
                  </a:tcPr>
                </a:tc>
                <a:tc>
                  <a:txBody>
                    <a:bodyPr/>
                    <a:lstStyle/>
                    <a:p>
                      <a:pPr algn="ctr"/>
                      <a:r>
                        <a:rPr lang="cs-CZ" sz="1300" noProof="0" dirty="0"/>
                        <a:t>Celková stopáž v hodinách</a:t>
                      </a:r>
                      <a:endParaRPr lang="cs-CZ" sz="1300" baseline="0" noProof="0" dirty="0"/>
                    </a:p>
                  </a:txBody>
                  <a:tcPr anchor="ctr">
                    <a:solidFill>
                      <a:schemeClr val="tx1">
                        <a:lumMod val="65000"/>
                        <a:lumOff val="35000"/>
                      </a:schemeClr>
                    </a:solidFill>
                  </a:tcPr>
                </a:tc>
                <a:extLst>
                  <a:ext uri="{0D108BD9-81ED-4DB2-BD59-A6C34878D82A}">
                    <a16:rowId xmlns:a16="http://schemas.microsoft.com/office/drawing/2014/main" val="10000"/>
                  </a:ext>
                </a:extLst>
              </a:tr>
              <a:tr h="278665">
                <a:tc>
                  <a:txBody>
                    <a:bodyPr/>
                    <a:lstStyle/>
                    <a:p>
                      <a:pPr algn="l" fontAlgn="b"/>
                      <a:r>
                        <a:rPr lang="cs-CZ" sz="1300" b="1" i="0" u="none" strike="noStrike" dirty="0">
                          <a:solidFill>
                            <a:srgbClr val="000000"/>
                          </a:solidFill>
                          <a:effectLst/>
                          <a:latin typeface="Calibri" panose="020F0502020204030204" pitchFamily="34" charset="0"/>
                        </a:rPr>
                        <a:t>Adventní bohoslužba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05501796"/>
                  </a:ext>
                </a:extLst>
              </a:tr>
              <a:tr h="278665">
                <a:tc>
                  <a:txBody>
                    <a:bodyPr/>
                    <a:lstStyle/>
                    <a:p>
                      <a:pPr algn="l" fontAlgn="b"/>
                      <a:r>
                        <a:rPr lang="cs-CZ" sz="1300" b="1" i="0" u="none" strike="noStrike" dirty="0">
                          <a:solidFill>
                            <a:srgbClr val="000000"/>
                          </a:solidFill>
                          <a:effectLst/>
                          <a:latin typeface="Calibri" panose="020F0502020204030204" pitchFamily="34" charset="0"/>
                        </a:rPr>
                        <a:t>Bohoslužba z Velehradu</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322980409"/>
                  </a:ext>
                </a:extLst>
              </a:tr>
              <a:tr h="278665">
                <a:tc>
                  <a:txBody>
                    <a:bodyPr/>
                    <a:lstStyle/>
                    <a:p>
                      <a:pPr algn="l" fontAlgn="b"/>
                      <a:r>
                        <a:rPr lang="cs-CZ" sz="1300" b="1" i="0" u="none" strike="noStrike" dirty="0">
                          <a:solidFill>
                            <a:srgbClr val="000000"/>
                          </a:solidFill>
                          <a:effectLst/>
                          <a:latin typeface="Calibri" panose="020F0502020204030204" pitchFamily="34" charset="0"/>
                        </a:rPr>
                        <a:t>Bohoslužba za zemřelé</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598615744"/>
                  </a:ext>
                </a:extLst>
              </a:tr>
              <a:tr h="278665">
                <a:tc>
                  <a:txBody>
                    <a:bodyPr/>
                    <a:lstStyle/>
                    <a:p>
                      <a:pPr algn="l" fontAlgn="b"/>
                      <a:r>
                        <a:rPr lang="cs-CZ" sz="1300" b="1" i="0" u="none" strike="noStrike" dirty="0">
                          <a:solidFill>
                            <a:srgbClr val="000000"/>
                          </a:solidFill>
                          <a:effectLst/>
                          <a:latin typeface="Calibri" panose="020F0502020204030204" pitchFamily="34" charset="0"/>
                        </a:rPr>
                        <a:t>Modlitba za domov 2023</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12502816"/>
                  </a:ext>
                </a:extLst>
              </a:tr>
              <a:tr h="278665">
                <a:tc>
                  <a:txBody>
                    <a:bodyPr/>
                    <a:lstStyle/>
                    <a:p>
                      <a:pPr algn="l" fontAlgn="b"/>
                      <a:r>
                        <a:rPr lang="cs-CZ" sz="1300" b="1" i="0" u="none" strike="noStrike" dirty="0">
                          <a:solidFill>
                            <a:srgbClr val="000000"/>
                          </a:solidFill>
                          <a:effectLst/>
                          <a:latin typeface="Calibri" panose="020F0502020204030204" pitchFamily="34" charset="0"/>
                        </a:rPr>
                        <a:t>Mše svatá za vlast</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630310223"/>
                  </a:ext>
                </a:extLst>
              </a:tr>
              <a:tr h="278665">
                <a:tc>
                  <a:txBody>
                    <a:bodyPr/>
                    <a:lstStyle/>
                    <a:p>
                      <a:pPr algn="l" fontAlgn="b"/>
                      <a:r>
                        <a:rPr lang="cs-CZ" sz="1300" b="1" i="0" u="none" strike="noStrike" dirty="0">
                          <a:solidFill>
                            <a:srgbClr val="000000"/>
                          </a:solidFill>
                          <a:effectLst/>
                          <a:latin typeface="Calibri" panose="020F0502020204030204" pitchFamily="34" charset="0"/>
                        </a:rPr>
                        <a:t>Mše za oběti zla</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124362944"/>
                  </a:ext>
                </a:extLst>
              </a:tr>
              <a:tr h="278665">
                <a:tc>
                  <a:txBody>
                    <a:bodyPr/>
                    <a:lstStyle/>
                    <a:p>
                      <a:pPr algn="l" fontAlgn="b"/>
                      <a:r>
                        <a:rPr lang="cs-CZ" sz="1300" b="1" i="0" u="none" strike="noStrike" dirty="0">
                          <a:solidFill>
                            <a:srgbClr val="000000"/>
                          </a:solidFill>
                          <a:effectLst/>
                          <a:latin typeface="Calibri" panose="020F0502020204030204" pitchFamily="34" charset="0"/>
                        </a:rPr>
                        <a:t>Národní svatováclavská pouť 2023</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870839495"/>
                  </a:ext>
                </a:extLst>
              </a:tr>
              <a:tr h="278665">
                <a:tc>
                  <a:txBody>
                    <a:bodyPr/>
                    <a:lstStyle/>
                    <a:p>
                      <a:pPr algn="l" fontAlgn="b"/>
                      <a:r>
                        <a:rPr lang="cs-CZ" sz="1300" b="1" i="0" u="none" strike="noStrike" dirty="0">
                          <a:solidFill>
                            <a:srgbClr val="000000"/>
                          </a:solidFill>
                          <a:effectLst/>
                          <a:latin typeface="Calibri" panose="020F0502020204030204" pitchFamily="34" charset="0"/>
                        </a:rPr>
                        <a:t>Novoroční ekumenická bohoslužba</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078985155"/>
                  </a:ext>
                </a:extLst>
              </a:tr>
              <a:tr h="278665">
                <a:tc>
                  <a:txBody>
                    <a:bodyPr/>
                    <a:lstStyle/>
                    <a:p>
                      <a:pPr algn="l" fontAlgn="b"/>
                      <a:r>
                        <a:rPr lang="cs-CZ" sz="1300" b="1" i="0" u="none" strike="noStrike" dirty="0">
                          <a:solidFill>
                            <a:srgbClr val="000000"/>
                          </a:solidFill>
                          <a:effectLst/>
                          <a:latin typeface="Calibri" panose="020F0502020204030204" pitchFamily="34" charset="0"/>
                        </a:rPr>
                        <a:t>Urbi et Orbi</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573688038"/>
                  </a:ext>
                </a:extLst>
              </a:tr>
              <a:tr h="278665">
                <a:tc>
                  <a:txBody>
                    <a:bodyPr/>
                    <a:lstStyle/>
                    <a:p>
                      <a:pPr algn="l" fontAlgn="b"/>
                      <a:r>
                        <a:rPr lang="cs-CZ" sz="1300" b="1" i="0" u="none" strike="noStrike" dirty="0">
                          <a:solidFill>
                            <a:srgbClr val="000000"/>
                          </a:solidFill>
                          <a:effectLst/>
                          <a:latin typeface="Calibri" panose="020F0502020204030204" pitchFamily="34" charset="0"/>
                        </a:rPr>
                        <a:t>Vánoční bohoslužba</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617422374"/>
                  </a:ext>
                </a:extLst>
              </a:tr>
              <a:tr h="278665">
                <a:tc>
                  <a:txBody>
                    <a:bodyPr/>
                    <a:lstStyle/>
                    <a:p>
                      <a:pPr algn="l" fontAlgn="b"/>
                      <a:r>
                        <a:rPr lang="cs-CZ" sz="1300" b="1" i="0" u="none" strike="noStrike" dirty="0">
                          <a:solidFill>
                            <a:srgbClr val="000000"/>
                          </a:solidFill>
                          <a:effectLst/>
                          <a:latin typeface="Calibri" panose="020F0502020204030204" pitchFamily="34" charset="0"/>
                        </a:rPr>
                        <a:t>Velikonoční bohoslužba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600907558"/>
                  </a:ext>
                </a:extLst>
              </a:tr>
              <a:tr h="278665">
                <a:tc>
                  <a:txBody>
                    <a:bodyPr/>
                    <a:lstStyle/>
                    <a:p>
                      <a:pPr algn="l" fontAlgn="b"/>
                      <a:r>
                        <a:rPr lang="cs-CZ" sz="1300" b="1" i="0" u="none" strike="noStrike" dirty="0">
                          <a:solidFill>
                            <a:srgbClr val="000000"/>
                          </a:solidFill>
                          <a:effectLst/>
                          <a:latin typeface="Calibri" panose="020F0502020204030204" pitchFamily="34" charset="0"/>
                        </a:rPr>
                        <a:t>Velkopáteční bohoslužba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671318452"/>
                  </a:ext>
                </a:extLst>
              </a:tr>
              <a:tr h="278665">
                <a:tc>
                  <a:txBody>
                    <a:bodyPr/>
                    <a:lstStyle/>
                    <a:p>
                      <a:pPr algn="l" fontAlgn="b"/>
                      <a:r>
                        <a:rPr lang="cs-CZ" sz="1300" b="1" i="0" u="none" strike="noStrike" dirty="0">
                          <a:solidFill>
                            <a:srgbClr val="000000"/>
                          </a:solidFill>
                          <a:effectLst/>
                          <a:latin typeface="Calibri" panose="020F0502020204030204" pitchFamily="34" charset="0"/>
                        </a:rPr>
                        <a:t>Zádušní mše svatá za zesnulého Karla Schwarzenberga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658907376"/>
                  </a:ext>
                </a:extLst>
              </a:tr>
            </a:tbl>
          </a:graphicData>
        </a:graphic>
      </p:graphicFrame>
    </p:spTree>
    <p:extLst>
      <p:ext uri="{BB962C8B-B14F-4D97-AF65-F5344CB8AC3E}">
        <p14:creationId xmlns:p14="http://schemas.microsoft.com/office/powerpoint/2010/main" val="239419303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Obrázek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5" y="6450013"/>
            <a:ext cx="8423275"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1" name="Zástupný symbol pro datum 7"/>
          <p:cNvSpPr txBox="1">
            <a:spLocks/>
          </p:cNvSpPr>
          <p:nvPr/>
        </p:nvSpPr>
        <p:spPr bwMode="auto">
          <a:xfrm>
            <a:off x="360365" y="6507165"/>
            <a:ext cx="898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200" dirty="0">
                <a:solidFill>
                  <a:srgbClr val="1A1F52"/>
                </a:solidFill>
                <a:latin typeface="Calibri" panose="020F0502020204030204" pitchFamily="34" charset="0"/>
                <a:cs typeface="Arial" panose="020B0604020202020204" pitchFamily="34" charset="0"/>
              </a:rPr>
              <a:t>únor 2024</a:t>
            </a:r>
            <a:endParaRPr lang="cs-CZ" altLang="cs-CZ" sz="1200" b="1" dirty="0">
              <a:solidFill>
                <a:srgbClr val="1A1F52"/>
              </a:solidFill>
              <a:latin typeface="Calibri" panose="020F0502020204030204" pitchFamily="34" charset="0"/>
              <a:cs typeface="Arial" panose="020B0604020202020204" pitchFamily="34" charset="0"/>
            </a:endParaRPr>
          </a:p>
        </p:txBody>
      </p:sp>
      <p:sp>
        <p:nvSpPr>
          <p:cNvPr id="10" name="Zástupný symbol pro číslo snímku 2"/>
          <p:cNvSpPr>
            <a:spLocks noGrp="1"/>
          </p:cNvSpPr>
          <p:nvPr>
            <p:ph type="sldNum" sz="quarter" idx="12"/>
          </p:nvPr>
        </p:nvSpPr>
        <p:spPr>
          <a:xfrm>
            <a:off x="8853490" y="6554788"/>
            <a:ext cx="327025" cy="258762"/>
          </a:xfrm>
          <a:ln>
            <a:miter lim="800000"/>
            <a:headEnd/>
            <a:tailEnd/>
          </a:ln>
        </p:spPr>
        <p:txBody>
          <a:bodyPr vert="horz" lIns="0" tIns="45720" rIns="91440" bIns="45720" rtlCol="0" anchor="ctr"/>
          <a:lstStyle/>
          <a:p>
            <a:pPr fontAlgn="base">
              <a:spcBef>
                <a:spcPct val="0"/>
              </a:spcBef>
              <a:spcAft>
                <a:spcPct val="0"/>
              </a:spcAft>
              <a:defRPr/>
            </a:pPr>
            <a:fld id="{9EBA7976-7278-4009-8AD3-BE0FD8743ABD}" type="slidenum">
              <a:rPr lang="cs-CZ" sz="1100">
                <a:solidFill>
                  <a:srgbClr val="1A1F52"/>
                </a:solidFill>
                <a:cs typeface="Arial" charset="0"/>
              </a:rPr>
              <a:pPr fontAlgn="base">
                <a:spcBef>
                  <a:spcPct val="0"/>
                </a:spcBef>
                <a:spcAft>
                  <a:spcPct val="0"/>
                </a:spcAft>
                <a:defRPr/>
              </a:pPr>
              <a:t>161</a:t>
            </a:fld>
            <a:endParaRPr lang="cs-CZ" sz="1100" dirty="0">
              <a:solidFill>
                <a:srgbClr val="1A1F52"/>
              </a:solidFill>
              <a:cs typeface="Arial" charset="0"/>
            </a:endParaRPr>
          </a:p>
        </p:txBody>
      </p:sp>
      <p:sp>
        <p:nvSpPr>
          <p:cNvPr id="9" name="AutoShape 2">
            <a:extLst>
              <a:ext uri="{FF2B5EF4-FFF2-40B4-BE49-F238E27FC236}">
                <a16:creationId xmlns:a16="http://schemas.microsoft.com/office/drawing/2014/main" id="{E2AA0AF4-AD30-046E-939C-7C0DD71C7DBE}"/>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algn="ctr" defTabSz="271463">
              <a:spcBef>
                <a:spcPts val="0"/>
              </a:spcBef>
              <a:spcAft>
                <a:spcPts val="0"/>
              </a:spcAft>
              <a:tabLst>
                <a:tab pos="631825" algn="l"/>
              </a:tabLst>
              <a:defRPr/>
            </a:pPr>
            <a:r>
              <a:rPr lang="cs-CZ" sz="2100" b="1" cap="all" dirty="0">
                <a:solidFill>
                  <a:prstClr val="black"/>
                </a:solidFill>
                <a:latin typeface="Calibri"/>
              </a:rPr>
              <a:t>2023: VÝČET POŘADŮ ČT PRO NÁRODNOSTNÍ A ETNICKÉ</a:t>
            </a:r>
          </a:p>
          <a:p>
            <a:pPr algn="ctr" defTabSz="271463">
              <a:spcBef>
                <a:spcPts val="0"/>
              </a:spcBef>
              <a:spcAft>
                <a:spcPts val="0"/>
              </a:spcAft>
              <a:tabLst>
                <a:tab pos="631825" algn="l"/>
              </a:tabLst>
              <a:defRPr/>
            </a:pPr>
            <a:r>
              <a:rPr lang="cs-CZ" sz="2100" b="1" cap="all" dirty="0">
                <a:solidFill>
                  <a:prstClr val="black"/>
                </a:solidFill>
                <a:latin typeface="Calibri"/>
              </a:rPr>
              <a:t>MENŠINY ŽIJÍCÍ V ČR</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pouze premiérové vysílání</a:t>
            </a:r>
          </a:p>
        </p:txBody>
      </p:sp>
      <p:sp>
        <p:nvSpPr>
          <p:cNvPr id="15" name="Zástupný symbol pro datum 7">
            <a:extLst>
              <a:ext uri="{FF2B5EF4-FFF2-40B4-BE49-F238E27FC236}">
                <a16:creationId xmlns:a16="http://schemas.microsoft.com/office/drawing/2014/main" id="{D8475629-B75B-4671-3E92-23A1DD71FE72}"/>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6" name="Zástupný symbol pro datum 7">
            <a:extLst>
              <a:ext uri="{FF2B5EF4-FFF2-40B4-BE49-F238E27FC236}">
                <a16:creationId xmlns:a16="http://schemas.microsoft.com/office/drawing/2014/main" id="{A7B085B5-900A-07B5-BB6D-1542BE20267D}"/>
              </a:ext>
            </a:extLst>
          </p:cNvPr>
          <p:cNvSpPr txBox="1">
            <a:spLocks/>
          </p:cNvSpPr>
          <p:nvPr/>
        </p:nvSpPr>
        <p:spPr bwMode="auto">
          <a:xfrm>
            <a:off x="4211960" y="88078"/>
            <a:ext cx="4896544" cy="388594"/>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hendikepovaní a LGBT</a:t>
            </a:r>
          </a:p>
        </p:txBody>
      </p:sp>
      <p:graphicFrame>
        <p:nvGraphicFramePr>
          <p:cNvPr id="2" name="Tabulka 1">
            <a:extLst>
              <a:ext uri="{FF2B5EF4-FFF2-40B4-BE49-F238E27FC236}">
                <a16:creationId xmlns:a16="http://schemas.microsoft.com/office/drawing/2014/main" id="{470BB9EA-8A4B-7412-B79E-B6BC5DC9103F}"/>
              </a:ext>
            </a:extLst>
          </p:cNvPr>
          <p:cNvGraphicFramePr>
            <a:graphicFrameLocks noGrp="1"/>
          </p:cNvGraphicFramePr>
          <p:nvPr/>
        </p:nvGraphicFramePr>
        <p:xfrm>
          <a:off x="360363" y="1620000"/>
          <a:ext cx="8423273" cy="2215791"/>
        </p:xfrm>
        <a:graphic>
          <a:graphicData uri="http://schemas.openxmlformats.org/drawingml/2006/table">
            <a:tbl>
              <a:tblPr firstRow="1" bandRow="1">
                <a:tableStyleId>{5202B0CA-FC54-4496-8BCA-5EF66A818D29}</a:tableStyleId>
              </a:tblPr>
              <a:tblGrid>
                <a:gridCol w="3923605">
                  <a:extLst>
                    <a:ext uri="{9D8B030D-6E8A-4147-A177-3AD203B41FA5}">
                      <a16:colId xmlns:a16="http://schemas.microsoft.com/office/drawing/2014/main" val="20000"/>
                    </a:ext>
                  </a:extLst>
                </a:gridCol>
                <a:gridCol w="1800200">
                  <a:extLst>
                    <a:ext uri="{9D8B030D-6E8A-4147-A177-3AD203B41FA5}">
                      <a16:colId xmlns:a16="http://schemas.microsoft.com/office/drawing/2014/main" val="3039451088"/>
                    </a:ext>
                  </a:extLst>
                </a:gridCol>
                <a:gridCol w="1368152">
                  <a:extLst>
                    <a:ext uri="{9D8B030D-6E8A-4147-A177-3AD203B41FA5}">
                      <a16:colId xmlns:a16="http://schemas.microsoft.com/office/drawing/2014/main" val="20001"/>
                    </a:ext>
                  </a:extLst>
                </a:gridCol>
                <a:gridCol w="1331316">
                  <a:extLst>
                    <a:ext uri="{9D8B030D-6E8A-4147-A177-3AD203B41FA5}">
                      <a16:colId xmlns:a16="http://schemas.microsoft.com/office/drawing/2014/main" val="20002"/>
                    </a:ext>
                  </a:extLst>
                </a:gridCol>
              </a:tblGrid>
              <a:tr h="760981">
                <a:tc>
                  <a:txBody>
                    <a:bodyPr/>
                    <a:lstStyle/>
                    <a:p>
                      <a:pPr algn="l"/>
                      <a:r>
                        <a:rPr lang="cs-CZ" sz="1400" noProof="0" dirty="0"/>
                        <a:t>Název pořadu</a:t>
                      </a:r>
                    </a:p>
                  </a:txBody>
                  <a:tcPr anchor="ctr">
                    <a:solidFill>
                      <a:schemeClr val="tx1">
                        <a:lumMod val="65000"/>
                        <a:lumOff val="35000"/>
                      </a:schemeClr>
                    </a:solidFill>
                  </a:tcPr>
                </a:tc>
                <a:tc>
                  <a:txBody>
                    <a:bodyPr/>
                    <a:lstStyle/>
                    <a:p>
                      <a:pPr algn="ctr"/>
                      <a:r>
                        <a:rPr lang="cs-CZ" sz="1400" noProof="0" dirty="0"/>
                        <a:t>Národnostní/etnická</a:t>
                      </a:r>
                      <a:r>
                        <a:rPr lang="cs-CZ" sz="1400" baseline="0" noProof="0" dirty="0"/>
                        <a:t> menšina</a:t>
                      </a:r>
                      <a:endParaRPr lang="cs-CZ" sz="1400" noProof="0" dirty="0"/>
                    </a:p>
                  </a:txBody>
                  <a:tcPr anchor="ctr">
                    <a:solidFill>
                      <a:schemeClr val="tx1">
                        <a:lumMod val="65000"/>
                        <a:lumOff val="35000"/>
                      </a:schemeClr>
                    </a:solidFill>
                  </a:tcPr>
                </a:tc>
                <a:tc>
                  <a:txBody>
                    <a:bodyPr/>
                    <a:lstStyle/>
                    <a:p>
                      <a:pPr algn="ctr"/>
                      <a:r>
                        <a:rPr lang="cs-CZ" sz="1400" noProof="0" dirty="0"/>
                        <a:t>Počet</a:t>
                      </a:r>
                    </a:p>
                  </a:txBody>
                  <a:tcPr anchor="ctr">
                    <a:solidFill>
                      <a:schemeClr val="tx1">
                        <a:lumMod val="65000"/>
                        <a:lumOff val="35000"/>
                      </a:schemeClr>
                    </a:solidFill>
                  </a:tcPr>
                </a:tc>
                <a:tc>
                  <a:txBody>
                    <a:bodyPr/>
                    <a:lstStyle/>
                    <a:p>
                      <a:pPr algn="ctr"/>
                      <a:r>
                        <a:rPr lang="cs-CZ" sz="1400" noProof="0" dirty="0"/>
                        <a:t>Celková stopáž v hodinách</a:t>
                      </a:r>
                      <a:endParaRPr lang="cs-CZ" sz="1400" baseline="0" noProof="0" dirty="0"/>
                    </a:p>
                  </a:txBody>
                  <a:tcPr anchor="ctr">
                    <a:solidFill>
                      <a:schemeClr val="tx1">
                        <a:lumMod val="65000"/>
                        <a:lumOff val="35000"/>
                      </a:schemeClr>
                    </a:solidFill>
                  </a:tcPr>
                </a:tc>
                <a:extLst>
                  <a:ext uri="{0D108BD9-81ED-4DB2-BD59-A6C34878D82A}">
                    <a16:rowId xmlns:a16="http://schemas.microsoft.com/office/drawing/2014/main" val="10000"/>
                  </a:ext>
                </a:extLst>
              </a:tr>
              <a:tr h="290962">
                <a:tc>
                  <a:txBody>
                    <a:bodyPr/>
                    <a:lstStyle/>
                    <a:p>
                      <a:pPr algn="l" fontAlgn="b"/>
                      <a:r>
                        <a:rPr lang="cs-CZ" sz="1300" b="1" i="0" u="none" strike="noStrike" dirty="0">
                          <a:solidFill>
                            <a:srgbClr val="000000"/>
                          </a:solidFill>
                          <a:effectLst/>
                          <a:latin typeface="Calibri" panose="020F0502020204030204" pitchFamily="34" charset="0"/>
                        </a:rPr>
                        <a:t>Babylon</a:t>
                      </a:r>
                    </a:p>
                  </a:txBody>
                  <a:tcPr marL="9525" marR="9525" marT="9525" marB="0" anchor="ctr"/>
                </a:tc>
                <a:tc>
                  <a:txBody>
                    <a:bodyPr/>
                    <a:lstStyle/>
                    <a:p>
                      <a:pPr algn="l" fontAlgn="b"/>
                      <a:r>
                        <a:rPr lang="cs-CZ" sz="1300" b="0" i="0" u="none" strike="noStrike">
                          <a:solidFill>
                            <a:srgbClr val="000000"/>
                          </a:solidFill>
                          <a:effectLst/>
                          <a:latin typeface="Calibri" panose="020F0502020204030204" pitchFamily="34" charset="0"/>
                        </a:rPr>
                        <a:t>různé</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16</a:t>
                      </a:r>
                    </a:p>
                  </a:txBody>
                  <a:tcPr marL="9525" marR="9525" marT="9525" marB="0" anchor="ctr"/>
                </a:tc>
                <a:extLst>
                  <a:ext uri="{0D108BD9-81ED-4DB2-BD59-A6C34878D82A}">
                    <a16:rowId xmlns:a16="http://schemas.microsoft.com/office/drawing/2014/main" val="865780234"/>
                  </a:ext>
                </a:extLst>
              </a:tr>
              <a:tr h="290962">
                <a:tc>
                  <a:txBody>
                    <a:bodyPr/>
                    <a:lstStyle/>
                    <a:p>
                      <a:pPr algn="l" fontAlgn="b"/>
                      <a:r>
                        <a:rPr lang="cs-CZ" sz="1300" b="1" i="0" u="none" strike="noStrike" dirty="0">
                          <a:solidFill>
                            <a:srgbClr val="000000"/>
                          </a:solidFill>
                          <a:effectLst/>
                          <a:latin typeface="Calibri" panose="020F0502020204030204" pitchFamily="34" charset="0"/>
                        </a:rPr>
                        <a:t>Sousedé</a:t>
                      </a:r>
                    </a:p>
                  </a:txBody>
                  <a:tcPr marL="9525" marR="9525" marT="9525" marB="0" anchor="ctr"/>
                </a:tc>
                <a:tc>
                  <a:txBody>
                    <a:bodyPr/>
                    <a:lstStyle/>
                    <a:p>
                      <a:pPr algn="l" fontAlgn="b"/>
                      <a:r>
                        <a:rPr lang="cs-CZ" sz="1300" b="0" i="0" u="none" strike="noStrike">
                          <a:solidFill>
                            <a:srgbClr val="000000"/>
                          </a:solidFill>
                          <a:effectLst/>
                          <a:latin typeface="Calibri" panose="020F0502020204030204" pitchFamily="34" charset="0"/>
                        </a:rPr>
                        <a:t>různé</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2564811539"/>
                  </a:ext>
                </a:extLst>
              </a:tr>
              <a:tr h="290962">
                <a:tc>
                  <a:txBody>
                    <a:bodyPr/>
                    <a:lstStyle/>
                    <a:p>
                      <a:pPr algn="l" fontAlgn="b"/>
                      <a:r>
                        <a:rPr lang="cs-CZ" sz="1300" b="1" i="0" u="none" strike="noStrike" dirty="0" err="1">
                          <a:solidFill>
                            <a:srgbClr val="000000"/>
                          </a:solidFill>
                          <a:effectLst/>
                          <a:latin typeface="Calibri" panose="020F0502020204030204" pitchFamily="34" charset="0"/>
                        </a:rPr>
                        <a:t>Khamoro</a:t>
                      </a:r>
                      <a:r>
                        <a:rPr lang="cs-CZ" sz="1300" b="1" i="0" u="none" strike="noStrike" dirty="0">
                          <a:solidFill>
                            <a:srgbClr val="000000"/>
                          </a:solidFill>
                          <a:effectLst/>
                          <a:latin typeface="Calibri" panose="020F0502020204030204" pitchFamily="34" charset="0"/>
                        </a:rPr>
                        <a:t> 2022</a:t>
                      </a:r>
                    </a:p>
                  </a:txBody>
                  <a:tcPr marL="9525" marR="9525" marT="9525" marB="0" anchor="ctr"/>
                </a:tc>
                <a:tc>
                  <a:txBody>
                    <a:bodyPr/>
                    <a:lstStyle/>
                    <a:p>
                      <a:pPr algn="l" fontAlgn="b"/>
                      <a:r>
                        <a:rPr lang="cs-CZ" sz="1300" b="0" i="0" u="none" strike="noStrike">
                          <a:solidFill>
                            <a:srgbClr val="000000"/>
                          </a:solidFill>
                          <a:effectLst/>
                          <a:latin typeface="Calibri" panose="020F0502020204030204" pitchFamily="34" charset="0"/>
                        </a:rPr>
                        <a:t>Romové</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545506699"/>
                  </a:ext>
                </a:extLst>
              </a:tr>
              <a:tr h="290962">
                <a:tc>
                  <a:txBody>
                    <a:bodyPr/>
                    <a:lstStyle/>
                    <a:p>
                      <a:pPr algn="l" fontAlgn="b"/>
                      <a:r>
                        <a:rPr lang="cs-CZ" sz="1300" b="1" i="0" u="none" strike="noStrike" dirty="0">
                          <a:solidFill>
                            <a:srgbClr val="000000"/>
                          </a:solidFill>
                          <a:effectLst/>
                          <a:latin typeface="Calibri" panose="020F0502020204030204" pitchFamily="34" charset="0"/>
                        </a:rPr>
                        <a:t>Osmý den války</a:t>
                      </a:r>
                    </a:p>
                  </a:txBody>
                  <a:tcPr marL="9525" marR="9525" marT="9525" marB="0" anchor="ctr"/>
                </a:tc>
                <a:tc>
                  <a:txBody>
                    <a:bodyPr/>
                    <a:lstStyle/>
                    <a:p>
                      <a:pPr algn="l" fontAlgn="b"/>
                      <a:r>
                        <a:rPr lang="cs-CZ" sz="1300" b="0" i="0" u="none" strike="noStrike">
                          <a:solidFill>
                            <a:srgbClr val="000000"/>
                          </a:solidFill>
                          <a:effectLst/>
                          <a:latin typeface="Calibri" panose="020F0502020204030204" pitchFamily="34" charset="0"/>
                        </a:rPr>
                        <a:t>ukrajinská</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0003"/>
                  </a:ext>
                </a:extLst>
              </a:tr>
              <a:tr h="290962">
                <a:tc>
                  <a:txBody>
                    <a:bodyPr/>
                    <a:lstStyle/>
                    <a:p>
                      <a:pPr algn="l" fontAlgn="b"/>
                      <a:r>
                        <a:rPr lang="cs-CZ" sz="1300" b="1" i="0" u="none" strike="noStrike" dirty="0">
                          <a:solidFill>
                            <a:srgbClr val="000000"/>
                          </a:solidFill>
                          <a:effectLst/>
                          <a:latin typeface="Calibri" panose="020F0502020204030204" pitchFamily="34" charset="0"/>
                        </a:rPr>
                        <a:t>Přetržená pouta</a:t>
                      </a:r>
                    </a:p>
                  </a:txBody>
                  <a:tcPr marL="9525" marR="9525" marT="9525" marB="0" anchor="ctr"/>
                </a:tc>
                <a:tc>
                  <a:txBody>
                    <a:bodyPr/>
                    <a:lstStyle/>
                    <a:p>
                      <a:pPr algn="l" fontAlgn="b"/>
                      <a:r>
                        <a:rPr lang="cs-CZ" sz="1300" b="0" i="0" u="none" strike="noStrike" dirty="0">
                          <a:solidFill>
                            <a:srgbClr val="000000"/>
                          </a:solidFill>
                          <a:effectLst/>
                          <a:latin typeface="Calibri" panose="020F0502020204030204" pitchFamily="34" charset="0"/>
                        </a:rPr>
                        <a:t>ruská / ukrajinská</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956912182"/>
                  </a:ext>
                </a:extLst>
              </a:tr>
            </a:tbl>
          </a:graphicData>
        </a:graphic>
      </p:graphicFrame>
    </p:spTree>
    <p:extLst>
      <p:ext uri="{BB962C8B-B14F-4D97-AF65-F5344CB8AC3E}">
        <p14:creationId xmlns:p14="http://schemas.microsoft.com/office/powerpoint/2010/main" val="157159307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162</a:t>
            </a:fld>
            <a:endParaRPr lang="cs-CZ" sz="1100" dirty="0">
              <a:solidFill>
                <a:srgbClr val="1A1F52"/>
              </a:solidFill>
              <a:latin typeface="Calibri"/>
              <a:cs typeface="Arial" charset="0"/>
            </a:endParaRPr>
          </a:p>
        </p:txBody>
      </p:sp>
      <p:sp>
        <p:nvSpPr>
          <p:cNvPr id="16" name="AutoShape 2">
            <a:extLst>
              <a:ext uri="{FF2B5EF4-FFF2-40B4-BE49-F238E27FC236}">
                <a16:creationId xmlns:a16="http://schemas.microsoft.com/office/drawing/2014/main" id="{A8543306-AF9F-4338-9025-526BA5F1DAAD}"/>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ZPŘÍSTUPNĚNÍ VYSÍLÁNÍ ČT DIVÁKŮM SE sluchovým a                             zrakovým HENDIKEPEM</a:t>
            </a:r>
          </a:p>
          <a:p>
            <a:pPr marL="1588" indent="-1588" algn="ctr" defTabSz="271463">
              <a:spcBef>
                <a:spcPct val="20000"/>
              </a:spcBef>
              <a:spcAft>
                <a:spcPct val="20000"/>
              </a:spcAft>
              <a:tabLst>
                <a:tab pos="631825" algn="l"/>
              </a:tabLst>
              <a:defRPr/>
            </a:pPr>
            <a:r>
              <a:rPr lang="cs-CZ" sz="1200" b="1" dirty="0">
                <a:solidFill>
                  <a:prstClr val="black"/>
                </a:solidFill>
                <a:latin typeface="Calibri" pitchFamily="34" charset="0"/>
              </a:rPr>
              <a:t>Zdroj: PROVYS ČT, v %</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graphicFrame>
        <p:nvGraphicFramePr>
          <p:cNvPr id="14" name="Graf 13">
            <a:extLst>
              <a:ext uri="{FF2B5EF4-FFF2-40B4-BE49-F238E27FC236}">
                <a16:creationId xmlns:a16="http://schemas.microsoft.com/office/drawing/2014/main" id="{A233B724-3C47-4048-ABAA-98D4DA9F60AF}"/>
              </a:ext>
            </a:extLst>
          </p:cNvPr>
          <p:cNvGraphicFramePr>
            <a:graphicFrameLocks/>
          </p:cNvGraphicFramePr>
          <p:nvPr/>
        </p:nvGraphicFramePr>
        <p:xfrm>
          <a:off x="1763688" y="1604392"/>
          <a:ext cx="7200800" cy="484562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ovéPole 12"/>
          <p:cNvSpPr txBox="1"/>
          <p:nvPr/>
        </p:nvSpPr>
        <p:spPr>
          <a:xfrm>
            <a:off x="251520" y="4618072"/>
            <a:ext cx="1440000" cy="540000"/>
          </a:xfrm>
          <a:prstGeom prst="rect">
            <a:avLst/>
          </a:prstGeom>
          <a:solidFill>
            <a:schemeClr val="bg1">
              <a:lumMod val="75000"/>
            </a:schemeClr>
          </a:solidFill>
          <a:ln>
            <a:solidFill>
              <a:schemeClr val="tx1"/>
            </a:solidFill>
          </a:ln>
        </p:spPr>
        <p:txBody>
          <a:bodyPr vert="horz" wrap="square" rtlCol="0" anchor="ctr">
            <a:noAutofit/>
          </a:bodyPr>
          <a:lstStyle/>
          <a:p>
            <a:pPr algn="ctr">
              <a:defRPr/>
            </a:pPr>
            <a:r>
              <a:rPr lang="cs-CZ" sz="1400" b="1" dirty="0">
                <a:solidFill>
                  <a:prstClr val="black"/>
                </a:solidFill>
                <a:latin typeface="Calibri"/>
              </a:rPr>
              <a:t>ZRAKOVĚ HENDIKEPOVANÍ</a:t>
            </a:r>
          </a:p>
        </p:txBody>
      </p:sp>
      <p:sp>
        <p:nvSpPr>
          <p:cNvPr id="17" name="TextovéPole 16"/>
          <p:cNvSpPr txBox="1"/>
          <p:nvPr/>
        </p:nvSpPr>
        <p:spPr>
          <a:xfrm>
            <a:off x="251520" y="2519724"/>
            <a:ext cx="1440000" cy="540000"/>
          </a:xfrm>
          <a:prstGeom prst="rect">
            <a:avLst/>
          </a:prstGeom>
          <a:solidFill>
            <a:schemeClr val="bg1">
              <a:lumMod val="75000"/>
            </a:schemeClr>
          </a:solidFill>
          <a:ln>
            <a:solidFill>
              <a:schemeClr val="tx1"/>
            </a:solidFill>
          </a:ln>
        </p:spPr>
        <p:txBody>
          <a:bodyPr vert="horz" wrap="square" rtlCol="0" anchor="ctr">
            <a:noAutofit/>
          </a:bodyPr>
          <a:lstStyle/>
          <a:p>
            <a:pPr algn="ctr">
              <a:defRPr/>
            </a:pPr>
            <a:r>
              <a:rPr lang="cs-CZ" sz="1400" b="1" dirty="0">
                <a:solidFill>
                  <a:prstClr val="black"/>
                </a:solidFill>
                <a:latin typeface="Calibri"/>
              </a:rPr>
              <a:t>SLUCHOVĚ HENDIKEPOVANÍ</a:t>
            </a:r>
          </a:p>
        </p:txBody>
      </p:sp>
      <p:cxnSp>
        <p:nvCxnSpPr>
          <p:cNvPr id="18" name="Přímá spojnice 17">
            <a:extLst>
              <a:ext uri="{FF2B5EF4-FFF2-40B4-BE49-F238E27FC236}">
                <a16:creationId xmlns:a16="http://schemas.microsoft.com/office/drawing/2014/main" id="{51027243-0FED-4B0D-ACC3-A7E7918A8A7E}"/>
              </a:ext>
            </a:extLst>
          </p:cNvPr>
          <p:cNvCxnSpPr>
            <a:cxnSpLocks/>
          </p:cNvCxnSpPr>
          <p:nvPr/>
        </p:nvCxnSpPr>
        <p:spPr>
          <a:xfrm>
            <a:off x="212916" y="3837600"/>
            <a:ext cx="857326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Zástupný symbol pro datum 7">
            <a:extLst>
              <a:ext uri="{FF2B5EF4-FFF2-40B4-BE49-F238E27FC236}">
                <a16:creationId xmlns:a16="http://schemas.microsoft.com/office/drawing/2014/main" id="{3F140D24-0F6D-415F-AF5E-812773754408}"/>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5" name="Zástupný symbol pro datum 7">
            <a:extLst>
              <a:ext uri="{FF2B5EF4-FFF2-40B4-BE49-F238E27FC236}">
                <a16:creationId xmlns:a16="http://schemas.microsoft.com/office/drawing/2014/main" id="{83296CEB-ABE6-4860-A5BC-905E61C37F91}"/>
              </a:ext>
            </a:extLst>
          </p:cNvPr>
          <p:cNvSpPr txBox="1">
            <a:spLocks/>
          </p:cNvSpPr>
          <p:nvPr/>
        </p:nvSpPr>
        <p:spPr bwMode="auto">
          <a:xfrm>
            <a:off x="4211960" y="88078"/>
            <a:ext cx="4896544" cy="388594"/>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hendikepovaní a LGBT</a:t>
            </a:r>
          </a:p>
        </p:txBody>
      </p:sp>
    </p:spTree>
    <p:extLst>
      <p:ext uri="{BB962C8B-B14F-4D97-AF65-F5344CB8AC3E}">
        <p14:creationId xmlns:p14="http://schemas.microsoft.com/office/powerpoint/2010/main" val="161425098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163</a:t>
            </a:fld>
            <a:endParaRPr lang="cs-CZ" sz="1100" dirty="0">
              <a:solidFill>
                <a:srgbClr val="1A1F52"/>
              </a:solidFill>
              <a:latin typeface="Calibri"/>
              <a:cs typeface="Arial" charset="0"/>
            </a:endParaRPr>
          </a:p>
        </p:txBody>
      </p:sp>
      <p:sp>
        <p:nvSpPr>
          <p:cNvPr id="12" name="TextovéPole 11">
            <a:extLst>
              <a:ext uri="{FF2B5EF4-FFF2-40B4-BE49-F238E27FC236}">
                <a16:creationId xmlns:a16="http://schemas.microsoft.com/office/drawing/2014/main" id="{28801D47-C41F-43F0-8B96-89D2B052754A}"/>
              </a:ext>
            </a:extLst>
          </p:cNvPr>
          <p:cNvSpPr txBox="1"/>
          <p:nvPr/>
        </p:nvSpPr>
        <p:spPr>
          <a:xfrm>
            <a:off x="360365" y="972000"/>
            <a:ext cx="8423275" cy="5401479"/>
          </a:xfrm>
          <a:prstGeom prst="rect">
            <a:avLst/>
          </a:prstGeom>
          <a:noFill/>
        </p:spPr>
        <p:txBody>
          <a:bodyPr wrap="square" rtlCol="0">
            <a:spAutoFit/>
          </a:bodyPr>
          <a:lstStyle/>
          <a:p>
            <a:pPr marL="285750" indent="-285750">
              <a:spcAft>
                <a:spcPts val="600"/>
              </a:spcAft>
              <a:buFont typeface="Arial" pitchFamily="34" charset="0"/>
              <a:buChar char="•"/>
              <a:defRPr/>
            </a:pPr>
            <a:r>
              <a:rPr lang="cs-CZ" sz="1500" b="1" dirty="0">
                <a:solidFill>
                  <a:prstClr val="black"/>
                </a:solidFill>
                <a:latin typeface="Calibri"/>
              </a:rPr>
              <a:t>Česká televize věnuje nemalou část svého vysílacího času pořadům určeným pro náboženské, národnostní a etnické divácké skupiny, hendikepované spoluobčany a LGBT. </a:t>
            </a:r>
            <a:r>
              <a:rPr lang="cs-CZ" sz="1500" dirty="0">
                <a:solidFill>
                  <a:prstClr val="black"/>
                </a:solidFill>
                <a:latin typeface="Calibri"/>
              </a:rPr>
              <a:t>Na předchozích stranách uvádíme výběr pořadů určených v roce 2023 právě těmto skupinám. </a:t>
            </a:r>
          </a:p>
          <a:p>
            <a:pPr marL="285750" indent="-285750">
              <a:spcAft>
                <a:spcPts val="600"/>
              </a:spcAft>
              <a:buFont typeface="Arial" pitchFamily="34" charset="0"/>
              <a:buChar char="•"/>
              <a:defRPr/>
            </a:pPr>
            <a:r>
              <a:rPr lang="cs-CZ" sz="1500" b="1" dirty="0">
                <a:solidFill>
                  <a:prstClr val="black"/>
                </a:solidFill>
                <a:latin typeface="Calibri"/>
              </a:rPr>
              <a:t>Věřícím </a:t>
            </a:r>
            <a:r>
              <a:rPr lang="cs-CZ" sz="1500" dirty="0">
                <a:solidFill>
                  <a:prstClr val="black"/>
                </a:solidFill>
                <a:latin typeface="Calibri"/>
              </a:rPr>
              <a:t>byly věnovány tradiční premiérové tituly jako </a:t>
            </a:r>
            <a:r>
              <a:rPr lang="cs-CZ" sz="1500" i="1" dirty="0">
                <a:solidFill>
                  <a:prstClr val="black"/>
                </a:solidFill>
                <a:latin typeface="Calibri"/>
              </a:rPr>
              <a:t>Cesty víry,</a:t>
            </a:r>
            <a:r>
              <a:rPr lang="cs-CZ" sz="1500" dirty="0">
                <a:solidFill>
                  <a:prstClr val="black"/>
                </a:solidFill>
                <a:latin typeface="Calibri"/>
              </a:rPr>
              <a:t> </a:t>
            </a:r>
            <a:r>
              <a:rPr lang="cs-CZ" sz="1500" i="1" dirty="0">
                <a:solidFill>
                  <a:prstClr val="black"/>
                </a:solidFill>
                <a:latin typeface="Calibri"/>
              </a:rPr>
              <a:t>Křesťanský magazín </a:t>
            </a:r>
            <a:r>
              <a:rPr lang="cs-CZ" sz="1500" dirty="0">
                <a:solidFill>
                  <a:prstClr val="black"/>
                </a:solidFill>
                <a:latin typeface="Calibri"/>
              </a:rPr>
              <a:t>nebo četné přenosy bohoslužeb</a:t>
            </a:r>
            <a:r>
              <a:rPr lang="cs-CZ" sz="1500" i="1" dirty="0">
                <a:solidFill>
                  <a:prstClr val="black"/>
                </a:solidFill>
                <a:latin typeface="Calibri"/>
              </a:rPr>
              <a:t> </a:t>
            </a:r>
            <a:r>
              <a:rPr lang="cs-CZ" sz="1500" dirty="0">
                <a:solidFill>
                  <a:prstClr val="black"/>
                </a:solidFill>
                <a:latin typeface="Calibri"/>
              </a:rPr>
              <a:t>napříč hlavními církvemi působícími v ČR. Česká televize se ve svých pořadech věnovala vedle křesťanství také dalším významným náboženským směrům, jakými jsou islám, buddhismus, hinduismus nebo judaismus.</a:t>
            </a:r>
          </a:p>
          <a:p>
            <a:pPr marL="285750" indent="-285750">
              <a:spcAft>
                <a:spcPts val="600"/>
              </a:spcAft>
              <a:buFont typeface="Arial" pitchFamily="34" charset="0"/>
              <a:buChar char="•"/>
              <a:defRPr/>
            </a:pPr>
            <a:r>
              <a:rPr lang="cs-CZ" sz="1500" b="1" dirty="0">
                <a:solidFill>
                  <a:prstClr val="black"/>
                </a:solidFill>
                <a:latin typeface="Calibri"/>
              </a:rPr>
              <a:t>Pro národnostní a etnické menšiny </a:t>
            </a:r>
            <a:r>
              <a:rPr lang="cs-CZ" sz="1500" dirty="0">
                <a:solidFill>
                  <a:prstClr val="black"/>
                </a:solidFill>
                <a:latin typeface="Calibri"/>
              </a:rPr>
              <a:t>připravila Česká televize pořady </a:t>
            </a:r>
            <a:r>
              <a:rPr lang="cs-CZ" sz="1500" i="1" dirty="0">
                <a:solidFill>
                  <a:prstClr val="black"/>
                </a:solidFill>
                <a:latin typeface="Calibri"/>
              </a:rPr>
              <a:t>Sousedé</a:t>
            </a:r>
            <a:r>
              <a:rPr lang="cs-CZ" sz="1500" dirty="0">
                <a:solidFill>
                  <a:prstClr val="black"/>
                </a:solidFill>
                <a:latin typeface="Calibri"/>
              </a:rPr>
              <a:t> nebo </a:t>
            </a:r>
            <a:r>
              <a:rPr lang="cs-CZ" sz="1500" i="1" dirty="0">
                <a:solidFill>
                  <a:prstClr val="black"/>
                </a:solidFill>
                <a:latin typeface="Calibri"/>
              </a:rPr>
              <a:t>Babylon</a:t>
            </a:r>
            <a:r>
              <a:rPr lang="cs-CZ" sz="1500" dirty="0">
                <a:solidFill>
                  <a:prstClr val="black"/>
                </a:solidFill>
                <a:latin typeface="Calibri"/>
              </a:rPr>
              <a:t>. </a:t>
            </a:r>
            <a:r>
              <a:rPr lang="cs-CZ" sz="1500" dirty="0">
                <a:solidFill>
                  <a:srgbClr val="000000"/>
                </a:solidFill>
                <a:latin typeface="Calibri" panose="020F0502020204030204" pitchFamily="34" charset="0"/>
              </a:rPr>
              <a:t>Romům</a:t>
            </a:r>
            <a:r>
              <a:rPr lang="cs-CZ" sz="1500" i="1" dirty="0">
                <a:solidFill>
                  <a:srgbClr val="000000"/>
                </a:solidFill>
                <a:latin typeface="Calibri" panose="020F0502020204030204" pitchFamily="34" charset="0"/>
              </a:rPr>
              <a:t> </a:t>
            </a:r>
            <a:r>
              <a:rPr lang="cs-CZ" sz="1500" dirty="0">
                <a:solidFill>
                  <a:srgbClr val="000000"/>
                </a:solidFill>
                <a:latin typeface="Calibri" panose="020F0502020204030204" pitchFamily="34" charset="0"/>
              </a:rPr>
              <a:t>byl věnován pořad k jejich mezinárodnímu dni </a:t>
            </a:r>
            <a:r>
              <a:rPr lang="cs-CZ" sz="1500" i="1" dirty="0">
                <a:solidFill>
                  <a:srgbClr val="000000"/>
                </a:solidFill>
                <a:latin typeface="Calibri" panose="020F0502020204030204" pitchFamily="34" charset="0"/>
              </a:rPr>
              <a:t>Khamoro.</a:t>
            </a:r>
            <a:r>
              <a:rPr lang="cs-CZ" sz="1500" b="1" i="1" dirty="0">
                <a:solidFill>
                  <a:srgbClr val="000000"/>
                </a:solidFill>
                <a:latin typeface="Calibri" panose="020F0502020204030204" pitchFamily="34" charset="0"/>
              </a:rPr>
              <a:t> </a:t>
            </a:r>
            <a:r>
              <a:rPr lang="cs-CZ" sz="1500" dirty="0">
                <a:solidFill>
                  <a:srgbClr val="000000"/>
                </a:solidFill>
                <a:latin typeface="Calibri" panose="020F0502020204030204" pitchFamily="34" charset="0"/>
              </a:rPr>
              <a:t>Osudu Ukrajinců žijících v Česku se věnoval film </a:t>
            </a:r>
            <a:r>
              <a:rPr lang="cs-CZ" sz="1500" i="1" dirty="0">
                <a:solidFill>
                  <a:srgbClr val="000000"/>
                </a:solidFill>
                <a:latin typeface="Calibri" panose="020F0502020204030204" pitchFamily="34" charset="0"/>
              </a:rPr>
              <a:t>Osmý den války.</a:t>
            </a:r>
          </a:p>
          <a:p>
            <a:pPr marL="285750" indent="-285750">
              <a:spcAft>
                <a:spcPts val="600"/>
              </a:spcAft>
              <a:buFont typeface="Arial" pitchFamily="34" charset="0"/>
              <a:buChar char="•"/>
              <a:defRPr/>
            </a:pPr>
            <a:r>
              <a:rPr lang="cs-CZ" sz="1500" b="1" dirty="0">
                <a:solidFill>
                  <a:prstClr val="black"/>
                </a:solidFill>
                <a:latin typeface="Calibri"/>
              </a:rPr>
              <a:t>Hendikepovaným spoluobčanům </a:t>
            </a:r>
            <a:r>
              <a:rPr lang="cs-CZ" sz="1500" dirty="0">
                <a:solidFill>
                  <a:prstClr val="black"/>
                </a:solidFill>
                <a:latin typeface="Calibri"/>
              </a:rPr>
              <a:t>byly určeny tituly jako </a:t>
            </a:r>
            <a:r>
              <a:rPr lang="cs-CZ" sz="1500" i="1" dirty="0">
                <a:solidFill>
                  <a:prstClr val="black"/>
                </a:solidFill>
                <a:latin typeface="Calibri"/>
              </a:rPr>
              <a:t>Televizní klub neslyšících, Zprávy v českém znakovém jazyce</a:t>
            </a:r>
            <a:r>
              <a:rPr lang="cs-CZ" sz="1500" dirty="0">
                <a:solidFill>
                  <a:prstClr val="black"/>
                </a:solidFill>
                <a:latin typeface="Calibri"/>
              </a:rPr>
              <a:t> nebo</a:t>
            </a:r>
            <a:r>
              <a:rPr lang="cs-CZ" sz="1500" i="1" dirty="0">
                <a:solidFill>
                  <a:prstClr val="black"/>
                </a:solidFill>
                <a:latin typeface="Calibri"/>
              </a:rPr>
              <a:t> Klíč</a:t>
            </a:r>
            <a:r>
              <a:rPr lang="cs-CZ" sz="1500" dirty="0">
                <a:solidFill>
                  <a:prstClr val="black"/>
                </a:solidFill>
                <a:latin typeface="Calibri"/>
              </a:rPr>
              <a:t>.</a:t>
            </a:r>
            <a:r>
              <a:rPr lang="cs-CZ" sz="1500" i="1" dirty="0">
                <a:solidFill>
                  <a:prstClr val="black"/>
                </a:solidFill>
                <a:latin typeface="Calibri"/>
              </a:rPr>
              <a:t> </a:t>
            </a:r>
            <a:r>
              <a:rPr lang="cs-CZ" sz="1500" dirty="0">
                <a:solidFill>
                  <a:prstClr val="black"/>
                </a:solidFill>
                <a:latin typeface="Calibri"/>
              </a:rPr>
              <a:t>Pozornost byla věnována také sportu hendikepovaných, a to v rámci pořadu </a:t>
            </a:r>
            <a:r>
              <a:rPr lang="cs-CZ" sz="1500" i="1" dirty="0">
                <a:solidFill>
                  <a:prstClr val="black"/>
                </a:solidFill>
                <a:latin typeface="Calibri"/>
              </a:rPr>
              <a:t>Paralympijský magazín</a:t>
            </a:r>
            <a:r>
              <a:rPr lang="cs-CZ" sz="1500" dirty="0">
                <a:solidFill>
                  <a:prstClr val="black"/>
                </a:solidFill>
                <a:latin typeface="Calibri"/>
              </a:rPr>
              <a:t> nebo při přenosech </a:t>
            </a:r>
            <a:r>
              <a:rPr lang="cs-CZ" sz="1500" dirty="0" err="1">
                <a:solidFill>
                  <a:prstClr val="black"/>
                </a:solidFill>
                <a:latin typeface="Calibri"/>
              </a:rPr>
              <a:t>parahokeje</a:t>
            </a:r>
            <a:r>
              <a:rPr lang="cs-CZ" sz="1500" dirty="0">
                <a:solidFill>
                  <a:prstClr val="black"/>
                </a:solidFill>
                <a:latin typeface="Calibri"/>
              </a:rPr>
              <a:t>, </a:t>
            </a:r>
            <a:r>
              <a:rPr lang="cs-CZ" sz="1500" dirty="0" err="1">
                <a:solidFill>
                  <a:prstClr val="black"/>
                </a:solidFill>
                <a:latin typeface="Calibri"/>
              </a:rPr>
              <a:t>paralukostřelby</a:t>
            </a:r>
            <a:r>
              <a:rPr lang="cs-CZ" sz="1500" dirty="0">
                <a:solidFill>
                  <a:prstClr val="black"/>
                </a:solidFill>
                <a:latin typeface="Calibri"/>
              </a:rPr>
              <a:t> či tenisu vozíčkářů.</a:t>
            </a:r>
            <a:endParaRPr lang="cs-CZ" sz="1500" i="1" dirty="0">
              <a:solidFill>
                <a:prstClr val="black"/>
              </a:solidFill>
              <a:latin typeface="Calibri"/>
            </a:endParaRPr>
          </a:p>
          <a:p>
            <a:pPr marL="285750" indent="-285750">
              <a:spcAft>
                <a:spcPts val="600"/>
              </a:spcAft>
              <a:buFont typeface="Arial" pitchFamily="34" charset="0"/>
              <a:buChar char="•"/>
              <a:defRPr/>
            </a:pPr>
            <a:r>
              <a:rPr lang="cs-CZ" sz="1500" b="1" dirty="0">
                <a:solidFill>
                  <a:prstClr val="black"/>
                </a:solidFill>
                <a:latin typeface="Calibri"/>
              </a:rPr>
              <a:t>Tématu LGBT </a:t>
            </a:r>
            <a:r>
              <a:rPr lang="cs-CZ" sz="1500" dirty="0">
                <a:solidFill>
                  <a:prstClr val="black"/>
                </a:solidFill>
                <a:latin typeface="Calibri"/>
              </a:rPr>
              <a:t>se ČT dlouhodobě věnuje v rámci svých diskuzních a zpravodajských pořadů nebo v novém cyklu </a:t>
            </a:r>
            <a:r>
              <a:rPr lang="cs-CZ" sz="1500" i="1" dirty="0">
                <a:solidFill>
                  <a:prstClr val="black"/>
                </a:solidFill>
                <a:latin typeface="Calibri"/>
              </a:rPr>
              <a:t>V širších souvislostech</a:t>
            </a:r>
            <a:r>
              <a:rPr lang="cs-CZ" sz="1500" dirty="0">
                <a:solidFill>
                  <a:prstClr val="black"/>
                </a:solidFill>
                <a:latin typeface="Calibri"/>
              </a:rPr>
              <a:t>.</a:t>
            </a:r>
          </a:p>
          <a:p>
            <a:pPr marL="285750" indent="-285750">
              <a:spcAft>
                <a:spcPts val="600"/>
              </a:spcAft>
              <a:buFont typeface="Arial" pitchFamily="34" charset="0"/>
              <a:buChar char="•"/>
              <a:defRPr/>
            </a:pPr>
            <a:r>
              <a:rPr lang="cs-CZ" altLang="cs-CZ" sz="1500" b="1" dirty="0">
                <a:solidFill>
                  <a:prstClr val="black"/>
                </a:solidFill>
                <a:latin typeface="Calibri"/>
              </a:rPr>
              <a:t>Pokud jde o neslyšící diváky</a:t>
            </a:r>
            <a:r>
              <a:rPr lang="cs-CZ" altLang="cs-CZ" sz="1500" dirty="0">
                <a:solidFill>
                  <a:prstClr val="black"/>
                </a:solidFill>
                <a:latin typeface="Calibri"/>
              </a:rPr>
              <a:t>, zákon předepisuje České televizi opatřit skrytými titulky 70 % odvysílaných pořadů, tlumočení do českého znakového jazyka musejí obsahovat minimálně 2 % pořadů. </a:t>
            </a:r>
            <a:r>
              <a:rPr lang="cs-CZ" altLang="cs-CZ" sz="1500" b="1" dirty="0">
                <a:solidFill>
                  <a:prstClr val="black"/>
                </a:solidFill>
                <a:latin typeface="Calibri"/>
              </a:rPr>
              <a:t>Tyto kvóty Česká televize dlouhodobě nejen naplňuje, ale výrazně překračuje. V roce 2023 bylo prostřednictvím titulků neslyšícím divákům zpřístupněno 87 % pořadů České televize, 7 % pořadů bylo opatřeno českým znakovým jazykem. </a:t>
            </a:r>
          </a:p>
          <a:p>
            <a:pPr marL="285750" indent="-285750">
              <a:spcAft>
                <a:spcPts val="600"/>
              </a:spcAft>
              <a:buFont typeface="Arial" pitchFamily="34" charset="0"/>
              <a:buChar char="•"/>
              <a:defRPr/>
            </a:pPr>
            <a:r>
              <a:rPr lang="cs-CZ" altLang="cs-CZ" sz="1500" b="1" dirty="0">
                <a:solidFill>
                  <a:prstClr val="black"/>
                </a:solidFill>
                <a:latin typeface="Calibri"/>
              </a:rPr>
              <a:t>Pro zrakově hendikepované opatřila ČT audiopopisem v minulém roce 21 % svých pořadů.</a:t>
            </a:r>
          </a:p>
        </p:txBody>
      </p:sp>
      <p:sp>
        <p:nvSpPr>
          <p:cNvPr id="13" name="Zástupný symbol pro datum 7">
            <a:extLst>
              <a:ext uri="{FF2B5EF4-FFF2-40B4-BE49-F238E27FC236}">
                <a16:creationId xmlns:a16="http://schemas.microsoft.com/office/drawing/2014/main" id="{65160028-F302-4FB2-9282-A6EC02F0E46C}"/>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9" name="Zástupný symbol pro datum 7">
            <a:extLst>
              <a:ext uri="{FF2B5EF4-FFF2-40B4-BE49-F238E27FC236}">
                <a16:creationId xmlns:a16="http://schemas.microsoft.com/office/drawing/2014/main" id="{B176F041-A211-4F90-9297-FFF410575EED}"/>
              </a:ext>
            </a:extLst>
          </p:cNvPr>
          <p:cNvSpPr txBox="1">
            <a:spLocks/>
          </p:cNvSpPr>
          <p:nvPr/>
        </p:nvSpPr>
        <p:spPr bwMode="auto">
          <a:xfrm>
            <a:off x="4211960" y="88078"/>
            <a:ext cx="4896544" cy="388594"/>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hendikepovaní a LGBT</a:t>
            </a:r>
          </a:p>
        </p:txBody>
      </p:sp>
      <p:sp>
        <p:nvSpPr>
          <p:cNvPr id="2" name="AutoShape 2">
            <a:extLst>
              <a:ext uri="{FF2B5EF4-FFF2-40B4-BE49-F238E27FC236}">
                <a16:creationId xmlns:a16="http://schemas.microsoft.com/office/drawing/2014/main" id="{3A6C341F-CA59-831A-B0AC-B3BCA1F7F5A6}"/>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10338225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Zástupný symbol pro datum 7"/>
          <p:cNvSpPr txBox="1">
            <a:spLocks/>
          </p:cNvSpPr>
          <p:nvPr/>
        </p:nvSpPr>
        <p:spPr bwMode="auto">
          <a:xfrm>
            <a:off x="360365"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PŘÍLOHY</a:t>
            </a:r>
          </a:p>
        </p:txBody>
      </p:sp>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164</a:t>
            </a:fld>
            <a:endParaRPr lang="cs-CZ" sz="1100" dirty="0">
              <a:solidFill>
                <a:srgbClr val="1A1F52"/>
              </a:solidFill>
              <a:latin typeface="+mj-lt"/>
              <a:cs typeface="Arial" charset="0"/>
            </a:endParaRPr>
          </a:p>
        </p:txBody>
      </p:sp>
      <p:sp>
        <p:nvSpPr>
          <p:cNvPr id="9"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86419811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165</a:t>
            </a:fld>
            <a:endParaRPr lang="cs-CZ" sz="1100" dirty="0">
              <a:solidFill>
                <a:srgbClr val="1A1F52"/>
              </a:solidFill>
              <a:latin typeface="+mj-lt"/>
              <a:cs typeface="Arial" charset="0"/>
            </a:endParaRPr>
          </a:p>
        </p:txBody>
      </p:sp>
      <p:sp>
        <p:nvSpPr>
          <p:cNvPr id="7" name="TextovéPole 6"/>
          <p:cNvSpPr txBox="1"/>
          <p:nvPr/>
        </p:nvSpPr>
        <p:spPr>
          <a:xfrm>
            <a:off x="360363" y="1045156"/>
            <a:ext cx="8604126" cy="4708981"/>
          </a:xfrm>
          <a:prstGeom prst="rect">
            <a:avLst/>
          </a:prstGeom>
          <a:noFill/>
        </p:spPr>
        <p:txBody>
          <a:bodyPr wrap="square" rtlCol="0">
            <a:spAutoFit/>
          </a:bodyPr>
          <a:lstStyle/>
          <a:p>
            <a:r>
              <a:rPr lang="cs-CZ" sz="1500" b="1" dirty="0">
                <a:latin typeface="+mj-lt"/>
              </a:rPr>
              <a:t>Historie Denního kontinuálního výzkumu (DKV) sahá až do roku 1971, kdy byl při tehdejší Československé televizi v odboru výzkumu programu a diváka založen tzv. deníčkový výzkum. </a:t>
            </a:r>
            <a:r>
              <a:rPr lang="cs-CZ" sz="1500" dirty="0">
                <a:latin typeface="+mj-lt"/>
              </a:rPr>
              <a:t>Ten s metodologickými obměnami probíhá nepřetržitě dodnes. </a:t>
            </a:r>
            <a:r>
              <a:rPr lang="cs-CZ" sz="1500" b="1" dirty="0">
                <a:latin typeface="+mj-lt"/>
              </a:rPr>
              <a:t>Výstupy DKV se využívají především jako zpětná vazba tvůrcům programu a jednotlivých pořadů. </a:t>
            </a:r>
            <a:r>
              <a:rPr lang="cs-CZ" sz="1500" dirty="0">
                <a:latin typeface="+mj-lt"/>
              </a:rPr>
              <a:t>Kvalitativní parametry jsou také nedílnou součástí zprávy o hodnocení plnění veřejné služby.</a:t>
            </a:r>
          </a:p>
          <a:p>
            <a:endParaRPr lang="cs-CZ" sz="1500" dirty="0">
              <a:latin typeface="+mj-lt"/>
            </a:endParaRPr>
          </a:p>
          <a:p>
            <a:r>
              <a:rPr lang="cs-CZ" sz="1500" b="1" dirty="0">
                <a:latin typeface="+mj-lt"/>
              </a:rPr>
              <a:t>Výzkum je založen na kontinuálním panelu hodnotitelů. </a:t>
            </a:r>
            <a:r>
              <a:rPr lang="cs-CZ" sz="1500" dirty="0">
                <a:latin typeface="+mj-lt"/>
              </a:rPr>
              <a:t>Nábor do panelu respondentů probíhá dopisem, který je adresován náhodně vybranému vzorku koncesionářů. Do tohoto výběru jsou z dat ČSÚ zahrnuty kvóty, aby bylo dodrženo poměrné zastoupení všech krajů Česka. Každý z oslovených koncesionářů má poté možnost zaregistrovat sebe a až tři další rodinné příslušníky. </a:t>
            </a:r>
            <a:r>
              <a:rPr lang="cs-CZ" sz="1500" b="1" dirty="0">
                <a:latin typeface="+mj-lt"/>
              </a:rPr>
              <a:t>Respondenti mají na výběr vedle tradiční papírové i elektronickou formu spolupráce přes internet</a:t>
            </a:r>
            <a:r>
              <a:rPr lang="cs-CZ" sz="1500" dirty="0">
                <a:latin typeface="+mj-lt"/>
              </a:rPr>
              <a:t>. Spolupracovat nemohou osoby v pracovněprávním vztahu k ČT nebo jiné televizní stanici a také osoby pracující v oblasti sociologických výzkumů. Po vyjádření souhlasu s účastí na výzkumu se respondent přesouvá do tzv. zásobníku, z něhož je panel doplňován. </a:t>
            </a:r>
            <a:r>
              <a:rPr lang="cs-CZ" sz="1500" b="1" dirty="0">
                <a:latin typeface="+mj-lt"/>
              </a:rPr>
              <a:t>Jednotlivé divácké skupiny jsou charakterizovány věkem, pohlavím a dosaženým vzděláním.</a:t>
            </a:r>
          </a:p>
          <a:p>
            <a:endParaRPr lang="cs-CZ" sz="1500" dirty="0">
              <a:latin typeface="+mj-lt"/>
            </a:endParaRPr>
          </a:p>
          <a:p>
            <a:r>
              <a:rPr lang="cs-CZ" sz="1500" b="1" dirty="0">
                <a:latin typeface="+mj-lt"/>
              </a:rPr>
              <a:t>Panel tvoří vždy celkem 1 000 aktivních hodnotitelů ve věku 16 a více let</a:t>
            </a:r>
            <a:r>
              <a:rPr lang="cs-CZ" sz="1500" dirty="0">
                <a:latin typeface="+mj-lt"/>
              </a:rPr>
              <a:t>. Pro účely výzkumu je spravován a doplňován kontinuálně na týdenní bázi. Maximální délka spolupráce s respondentem je stanovena na 104 týdnů (2 roky). Komunikaci s účastníky výzkumu mají na starost pracovníci ČT. Každý půlrok je v průměru obměňována čtvrtina respondentů. Po dovršení (dvouleté) spolupráce může být respondent znovu osloven až za dalších 10 let. </a:t>
            </a: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DENNÍMU KONTINUÁLNÍMU VÝZKUMU ČT 1/4</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a:t>
            </a:r>
          </a:p>
        </p:txBody>
      </p:sp>
      <p:sp>
        <p:nvSpPr>
          <p:cNvPr id="2" name="Zástupný symbol pro datum 7">
            <a:extLst>
              <a:ext uri="{FF2B5EF4-FFF2-40B4-BE49-F238E27FC236}">
                <a16:creationId xmlns:a16="http://schemas.microsoft.com/office/drawing/2014/main" id="{9C773FCD-39C0-A3BA-9A9F-4B935CA2B90A}"/>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83103949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166</a:t>
            </a:fld>
            <a:endParaRPr lang="cs-CZ" sz="1100" dirty="0">
              <a:solidFill>
                <a:srgbClr val="1A1F52"/>
              </a:solidFill>
              <a:latin typeface="+mj-lt"/>
              <a:cs typeface="Arial" charset="0"/>
            </a:endParaRPr>
          </a:p>
        </p:txBody>
      </p:sp>
      <p:sp>
        <p:nvSpPr>
          <p:cNvPr id="7" name="TextovéPole 6"/>
          <p:cNvSpPr txBox="1"/>
          <p:nvPr/>
        </p:nvSpPr>
        <p:spPr>
          <a:xfrm>
            <a:off x="360363" y="1045156"/>
            <a:ext cx="8604126" cy="5632311"/>
          </a:xfrm>
          <a:prstGeom prst="rect">
            <a:avLst/>
          </a:prstGeom>
          <a:noFill/>
        </p:spPr>
        <p:txBody>
          <a:bodyPr wrap="square" rtlCol="0">
            <a:spAutoFit/>
          </a:bodyPr>
          <a:lstStyle/>
          <a:p>
            <a:r>
              <a:rPr lang="cs-CZ" sz="1500" b="1" dirty="0">
                <a:latin typeface="+mj-lt"/>
              </a:rPr>
              <a:t>Hodnocení programu probíhá pomocí deníčků </a:t>
            </a:r>
            <a:r>
              <a:rPr lang="cs-CZ" sz="1500" dirty="0">
                <a:latin typeface="+mj-lt"/>
              </a:rPr>
              <a:t>obsahujících seznam pořadů vysílaných mezi 6:00 a 24:00. Prostřednictvím deníčků lze hodnotit pořady na všech programech ČT a na hlavních kanálech TV Nova a TV Prima. Hodnocení využívá stupnici od 1 do 10, kdy 1 je nejhorší hodnocení a 10 nejlepší hodnocení. </a:t>
            </a:r>
            <a:r>
              <a:rPr lang="cs-CZ" sz="1500" b="1" dirty="0">
                <a:latin typeface="+mj-lt"/>
              </a:rPr>
              <a:t>Aby mohly být výsledky považovány za validní, musí být v analýzách u jednotlivých cílových skupin vždy nejméně 50 hodnocení.</a:t>
            </a:r>
          </a:p>
          <a:p>
            <a:endParaRPr lang="cs-CZ" sz="1500" dirty="0">
              <a:latin typeface="+mj-lt"/>
            </a:endParaRPr>
          </a:p>
          <a:p>
            <a:endParaRPr lang="cs-CZ" sz="1500" dirty="0">
              <a:latin typeface="+mj-lt"/>
            </a:endParaRPr>
          </a:p>
          <a:p>
            <a:endParaRPr lang="cs-CZ" sz="1500" dirty="0">
              <a:latin typeface="+mj-lt"/>
            </a:endParaRPr>
          </a:p>
          <a:p>
            <a:r>
              <a:rPr lang="cs-CZ" sz="1500" dirty="0">
                <a:latin typeface="+mj-lt"/>
              </a:rPr>
              <a:t>Vedle primární otázky na spokojenost jsou respondenti dotazováni také na vyjádření postoje k dalším dvěma výrokům. První se týká </a:t>
            </a:r>
            <a:r>
              <a:rPr lang="cs-CZ" sz="1500" b="1" dirty="0">
                <a:latin typeface="+mj-lt"/>
              </a:rPr>
              <a:t>originality </a:t>
            </a:r>
            <a:r>
              <a:rPr lang="cs-CZ" sz="1500" dirty="0">
                <a:latin typeface="+mj-lt"/>
              </a:rPr>
              <a:t>a zní</a:t>
            </a:r>
            <a:r>
              <a:rPr lang="cs-CZ" sz="1500" b="1" dirty="0">
                <a:latin typeface="+mj-lt"/>
              </a:rPr>
              <a:t> „Pořad byl neobvyklý, jiný než pořady stejného žánru.“ </a:t>
            </a:r>
            <a:r>
              <a:rPr lang="cs-CZ" sz="1500" dirty="0">
                <a:latin typeface="+mj-lt"/>
              </a:rPr>
              <a:t>Druhý sleduje </a:t>
            </a:r>
            <a:r>
              <a:rPr lang="cs-CZ" sz="1500" b="1" dirty="0">
                <a:latin typeface="+mj-lt"/>
              </a:rPr>
              <a:t>míru</a:t>
            </a:r>
            <a:r>
              <a:rPr lang="cs-CZ" sz="1500" dirty="0">
                <a:latin typeface="+mj-lt"/>
              </a:rPr>
              <a:t> </a:t>
            </a:r>
            <a:r>
              <a:rPr lang="cs-CZ" sz="1500" b="1" dirty="0">
                <a:latin typeface="+mj-lt"/>
              </a:rPr>
              <a:t>zaujetí </a:t>
            </a:r>
            <a:r>
              <a:rPr lang="cs-CZ" sz="1500" dirty="0">
                <a:latin typeface="+mj-lt"/>
              </a:rPr>
              <a:t>tvrzením</a:t>
            </a:r>
            <a:r>
              <a:rPr lang="cs-CZ" sz="1500" b="1" dirty="0">
                <a:latin typeface="+mj-lt"/>
              </a:rPr>
              <a:t> „Pořad mne velmi zaujal, zapůsobil na mne.</a:t>
            </a:r>
            <a:r>
              <a:rPr lang="cs-CZ" sz="1500" dirty="0">
                <a:latin typeface="+mj-lt"/>
              </a:rPr>
              <a:t>“ K výrokům se hodnotitelé vyjadřují dichotomicky zaškrtnutím možnosti souhlasím x nesouhlasím. </a:t>
            </a:r>
          </a:p>
          <a:p>
            <a:endParaRPr lang="cs-CZ" sz="1500" dirty="0">
              <a:latin typeface="+mj-lt"/>
            </a:endParaRPr>
          </a:p>
          <a:p>
            <a:r>
              <a:rPr lang="cs-CZ" sz="1500" b="1" dirty="0">
                <a:latin typeface="+mj-lt"/>
              </a:rPr>
              <a:t>Důležitou součástí jsou i divácké připomínky, které umožňují plastičtější interpretaci číselných ukazatelů. </a:t>
            </a:r>
            <a:r>
              <a:rPr lang="cs-CZ" sz="1500" dirty="0">
                <a:latin typeface="+mj-lt"/>
              </a:rPr>
              <a:t>Prostor pro napsání připomínky mají diváci na konci deníčků nebo v případě webu v kontextovém okně. </a:t>
            </a:r>
          </a:p>
          <a:p>
            <a:endParaRPr lang="cs-CZ" sz="1500" dirty="0">
              <a:latin typeface="+mj-lt"/>
            </a:endParaRPr>
          </a:p>
          <a:p>
            <a:r>
              <a:rPr lang="cs-CZ" sz="1500" dirty="0">
                <a:latin typeface="+mj-lt"/>
              </a:rPr>
              <a:t>Validita získávaných údajů je ověřována dotazováním v ad-hoc výzkumech. Dalším z nástrojů kontroly je komunikace s respondentem a také připomínky k pořadům. Respondenti využívající online portál jsou jednou ročně vyzýváni k aktualizaci údajů na svém profilu.</a:t>
            </a:r>
          </a:p>
          <a:p>
            <a:endParaRPr lang="cs-CZ" sz="1500" dirty="0">
              <a:latin typeface="+mj-lt"/>
            </a:endParaRPr>
          </a:p>
          <a:p>
            <a:r>
              <a:rPr lang="cs-CZ" sz="1500" dirty="0">
                <a:latin typeface="+mj-lt"/>
              </a:rPr>
              <a:t>V rámci DKV funguje motivační program založený na sběru virtuálních bodů, které si respondenti mohou vyměnit za odměny ve formě dárkových předmětů nebo vstupenek na kulturní akce.</a:t>
            </a:r>
          </a:p>
          <a:p>
            <a:endParaRPr lang="cs-CZ" sz="1500" dirty="0">
              <a:latin typeface="+mj-lt"/>
            </a:endParaRPr>
          </a:p>
          <a:p>
            <a:endParaRPr lang="cs-CZ" sz="1500" dirty="0">
              <a:latin typeface="+mj-lt"/>
            </a:endParaRP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DENNÍMU KONTINUÁLNÍMU VÝZKUMU ČT 2/4</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a:t>
            </a:r>
          </a:p>
        </p:txBody>
      </p:sp>
      <p:pic>
        <p:nvPicPr>
          <p:cNvPr id="8" name="Obrázek 7">
            <a:extLst>
              <a:ext uri="{FF2B5EF4-FFF2-40B4-BE49-F238E27FC236}">
                <a16:creationId xmlns:a16="http://schemas.microsoft.com/office/drawing/2014/main" id="{7E77E364-A5A6-4895-81D5-B7FC8AB21DAC}"/>
              </a:ext>
            </a:extLst>
          </p:cNvPr>
          <p:cNvPicPr/>
          <p:nvPr/>
        </p:nvPicPr>
        <p:blipFill>
          <a:blip r:embed="rId4"/>
          <a:stretch>
            <a:fillRect/>
          </a:stretch>
        </p:blipFill>
        <p:spPr>
          <a:xfrm>
            <a:off x="2347533" y="2284993"/>
            <a:ext cx="4629785" cy="495935"/>
          </a:xfrm>
          <a:prstGeom prst="rect">
            <a:avLst/>
          </a:prstGeom>
        </p:spPr>
      </p:pic>
      <p:sp>
        <p:nvSpPr>
          <p:cNvPr id="2" name="Zástupný symbol pro datum 7">
            <a:extLst>
              <a:ext uri="{FF2B5EF4-FFF2-40B4-BE49-F238E27FC236}">
                <a16:creationId xmlns:a16="http://schemas.microsoft.com/office/drawing/2014/main" id="{37458AC9-DB85-9713-1061-2BF35E380A11}"/>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43214504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167</a:t>
            </a:fld>
            <a:endParaRPr lang="cs-CZ" sz="1100" dirty="0">
              <a:solidFill>
                <a:srgbClr val="1A1F52"/>
              </a:solidFill>
              <a:latin typeface="+mj-lt"/>
              <a:cs typeface="Arial" charset="0"/>
            </a:endParaRPr>
          </a:p>
        </p:txBody>
      </p:sp>
      <p:sp>
        <p:nvSpPr>
          <p:cNvPr id="7" name="TextovéPole 6"/>
          <p:cNvSpPr txBox="1"/>
          <p:nvPr/>
        </p:nvSpPr>
        <p:spPr>
          <a:xfrm>
            <a:off x="360362" y="1255107"/>
            <a:ext cx="8408988" cy="4708981"/>
          </a:xfrm>
          <a:prstGeom prst="rect">
            <a:avLst/>
          </a:prstGeom>
          <a:noFill/>
        </p:spPr>
        <p:txBody>
          <a:bodyPr wrap="square" rtlCol="0">
            <a:spAutoFit/>
          </a:bodyPr>
          <a:lstStyle/>
          <a:p>
            <a:r>
              <a:rPr lang="cs-CZ" sz="1500" b="1" dirty="0">
                <a:latin typeface="+mj-lt"/>
              </a:rPr>
              <a:t>Zadavatel výzkumu:</a:t>
            </a:r>
            <a:r>
              <a:rPr lang="cs-CZ" sz="1500" dirty="0">
                <a:latin typeface="+mj-lt"/>
              </a:rPr>
              <a:t> 	Česká televize</a:t>
            </a:r>
          </a:p>
          <a:p>
            <a:endParaRPr lang="cs-CZ" sz="1500" dirty="0">
              <a:latin typeface="+mj-lt"/>
            </a:endParaRPr>
          </a:p>
          <a:p>
            <a:r>
              <a:rPr lang="cs-CZ" sz="1500" b="1" dirty="0">
                <a:latin typeface="+mj-lt"/>
              </a:rPr>
              <a:t>Realizátor výzkumu:</a:t>
            </a:r>
            <a:r>
              <a:rPr lang="cs-CZ" sz="1500" dirty="0">
                <a:latin typeface="+mj-lt"/>
              </a:rPr>
              <a:t> 	Česká televize, Útvar výzkumu a analýz</a:t>
            </a:r>
          </a:p>
          <a:p>
            <a:endParaRPr lang="cs-CZ" sz="1500" dirty="0">
              <a:latin typeface="+mj-lt"/>
            </a:endParaRPr>
          </a:p>
          <a:p>
            <a:r>
              <a:rPr lang="cs-CZ" sz="1500" b="1" dirty="0">
                <a:latin typeface="+mj-lt"/>
              </a:rPr>
              <a:t>Cíl výzkumu:</a:t>
            </a:r>
            <a:r>
              <a:rPr lang="cs-CZ" sz="1500" dirty="0">
                <a:latin typeface="+mj-lt"/>
              </a:rPr>
              <a:t> 	Nepřetržité sledování kvalitativních parametrů spojených s televizním vysíláním</a:t>
            </a:r>
          </a:p>
          <a:p>
            <a:endParaRPr lang="cs-CZ" sz="1500" dirty="0">
              <a:latin typeface="+mj-lt"/>
            </a:endParaRPr>
          </a:p>
          <a:p>
            <a:r>
              <a:rPr lang="cs-CZ" sz="1500" b="1" dirty="0">
                <a:latin typeface="+mj-lt"/>
              </a:rPr>
              <a:t>Způsob sběru dat:</a:t>
            </a:r>
            <a:r>
              <a:rPr lang="cs-CZ" sz="1500" dirty="0">
                <a:latin typeface="+mj-lt"/>
              </a:rPr>
              <a:t> 	Na vlastním panelu respondentů prostřednictvím webového nebo papírového 		dotazníku obsahujícího seznamy pořadů</a:t>
            </a:r>
          </a:p>
          <a:p>
            <a:endParaRPr lang="cs-CZ" sz="1500" b="1" dirty="0">
              <a:latin typeface="+mj-lt"/>
            </a:endParaRPr>
          </a:p>
          <a:p>
            <a:r>
              <a:rPr lang="cs-CZ" sz="1500" b="1" dirty="0">
                <a:latin typeface="+mj-lt"/>
              </a:rPr>
              <a:t>Základní soubor:</a:t>
            </a:r>
            <a:r>
              <a:rPr lang="cs-CZ" sz="1500" dirty="0">
                <a:latin typeface="+mj-lt"/>
              </a:rPr>
              <a:t> 	Televizní populace České republiky starší 16 let </a:t>
            </a:r>
          </a:p>
          <a:p>
            <a:endParaRPr lang="cs-CZ" sz="1500" b="1" dirty="0">
              <a:latin typeface="+mj-lt"/>
            </a:endParaRPr>
          </a:p>
          <a:p>
            <a:r>
              <a:rPr lang="cs-CZ" sz="1500" b="1" dirty="0">
                <a:latin typeface="+mj-lt"/>
              </a:rPr>
              <a:t>Počet respondentů:</a:t>
            </a:r>
            <a:r>
              <a:rPr lang="cs-CZ" sz="1500" dirty="0">
                <a:latin typeface="+mj-lt"/>
              </a:rPr>
              <a:t> 	N = 1 000 v panelu, který se kontinuálně vytváří každý týden; 70 % respondentů 		hodnotí pořady elektronicky prostřednictvím webové aplikace, 30 % je hodnotí 		poštovní formou.</a:t>
            </a:r>
          </a:p>
          <a:p>
            <a:endParaRPr lang="cs-CZ" sz="1500" dirty="0">
              <a:latin typeface="+mj-lt"/>
            </a:endParaRPr>
          </a:p>
          <a:p>
            <a:r>
              <a:rPr lang="cs-CZ" sz="1500" b="1" dirty="0">
                <a:latin typeface="+mj-lt"/>
              </a:rPr>
              <a:t>Termín dotazování:</a:t>
            </a:r>
            <a:r>
              <a:rPr lang="cs-CZ" sz="1500" dirty="0">
                <a:latin typeface="+mj-lt"/>
              </a:rPr>
              <a:t> 	1x týdně, každý týden v průběhu celého roku</a:t>
            </a:r>
          </a:p>
          <a:p>
            <a:endParaRPr lang="cs-CZ" sz="1500" dirty="0">
              <a:latin typeface="+mj-lt"/>
            </a:endParaRPr>
          </a:p>
          <a:p>
            <a:r>
              <a:rPr lang="cs-CZ" sz="1500" b="1" dirty="0">
                <a:latin typeface="+mj-lt"/>
              </a:rPr>
              <a:t>Délka dotazníku:</a:t>
            </a:r>
            <a:r>
              <a:rPr lang="cs-CZ" sz="1500" dirty="0">
                <a:latin typeface="+mj-lt"/>
              </a:rPr>
              <a:t> 	Od 2 do 10 minut</a:t>
            </a:r>
          </a:p>
          <a:p>
            <a:endParaRPr lang="cs-CZ" sz="1500" dirty="0">
              <a:latin typeface="+mj-lt"/>
            </a:endParaRPr>
          </a:p>
          <a:p>
            <a:r>
              <a:rPr lang="cs-CZ" sz="1500" b="1" dirty="0">
                <a:latin typeface="+mj-lt"/>
              </a:rPr>
              <a:t>Návratnost</a:t>
            </a:r>
            <a:r>
              <a:rPr lang="cs-CZ" sz="1500" dirty="0">
                <a:latin typeface="+mj-lt"/>
              </a:rPr>
              <a:t>: 	Pošta 79 %, online 59 %</a:t>
            </a: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DENNÍMU KONTINUÁLNÍMU VÝZKUMU ČT 3/4</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a:t>
            </a:r>
          </a:p>
        </p:txBody>
      </p:sp>
      <p:sp>
        <p:nvSpPr>
          <p:cNvPr id="2" name="Zástupný symbol pro datum 7">
            <a:extLst>
              <a:ext uri="{FF2B5EF4-FFF2-40B4-BE49-F238E27FC236}">
                <a16:creationId xmlns:a16="http://schemas.microsoft.com/office/drawing/2014/main" id="{130BDEC2-3DDC-BEE6-4537-0AEF034D2F2D}"/>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115287164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168</a:t>
            </a:fld>
            <a:endParaRPr lang="cs-CZ" sz="1100" dirty="0">
              <a:solidFill>
                <a:srgbClr val="1A1F52"/>
              </a:solidFill>
              <a:latin typeface="+mj-lt"/>
              <a:cs typeface="Arial" charset="0"/>
            </a:endParaRPr>
          </a:p>
        </p:txBody>
      </p:sp>
      <p:sp>
        <p:nvSpPr>
          <p:cNvPr id="7" name="TextovéPole 6"/>
          <p:cNvSpPr txBox="1"/>
          <p:nvPr/>
        </p:nvSpPr>
        <p:spPr>
          <a:xfrm>
            <a:off x="360362" y="1227524"/>
            <a:ext cx="8408988" cy="4708981"/>
          </a:xfrm>
          <a:prstGeom prst="rect">
            <a:avLst/>
          </a:prstGeom>
          <a:noFill/>
        </p:spPr>
        <p:txBody>
          <a:bodyPr wrap="square" rtlCol="0">
            <a:spAutoFit/>
          </a:bodyPr>
          <a:lstStyle/>
          <a:p>
            <a:pPr defTabSz="838200"/>
            <a:r>
              <a:rPr lang="cs-CZ" sz="1500" b="1" dirty="0">
                <a:latin typeface="+mj-lt"/>
              </a:rPr>
              <a:t>Kontrola sběru dat:</a:t>
            </a:r>
            <a:r>
              <a:rPr lang="cs-CZ" sz="1500" dirty="0">
                <a:latin typeface="+mj-lt"/>
              </a:rPr>
              <a:t> 		Zaznamenané odpovědi respondentů jsou při následném zpracování 			kontrolovány v pracovním softwaru. Dále jsou za účelem ověření identity 			průběžně kontrolovány odevzdané osobní dotazníky a připomínky k 			pořadům. Používání nesprávné stupnice nebo spolupráce na výzkumu 			jiným než vybraným respondentem je komunikována s pověřenými 			pracovníky ČT.</a:t>
            </a:r>
          </a:p>
          <a:p>
            <a:endParaRPr lang="cs-CZ" sz="1500" dirty="0">
              <a:latin typeface="+mj-lt"/>
            </a:endParaRPr>
          </a:p>
          <a:p>
            <a:pPr defTabSz="838200"/>
            <a:r>
              <a:rPr lang="cs-CZ" sz="1500" b="1" dirty="0">
                <a:latin typeface="+mj-lt"/>
              </a:rPr>
              <a:t>Vážení dat:</a:t>
            </a:r>
            <a:r>
              <a:rPr lang="cs-CZ" sz="1500" dirty="0">
                <a:latin typeface="+mj-lt"/>
              </a:rPr>
              <a:t> 		Datový soubor je převažován podle sociodemografických charakteristik 			(kombinace pohlaví, vzdělanostních a věkových skupin). Oporou při 			stanovení kvót jsou aktuální data Českého statistického úřadu. </a:t>
            </a:r>
          </a:p>
          <a:p>
            <a:endParaRPr lang="cs-CZ" sz="1500" dirty="0">
              <a:latin typeface="+mj-lt"/>
            </a:endParaRPr>
          </a:p>
          <a:p>
            <a:pPr defTabSz="838200"/>
            <a:r>
              <a:rPr lang="cs-CZ" sz="1500" b="1" dirty="0">
                <a:latin typeface="+mj-lt"/>
              </a:rPr>
              <a:t>Počet hodnocení za rok</a:t>
            </a:r>
            <a:r>
              <a:rPr lang="cs-CZ" sz="1500" dirty="0">
                <a:latin typeface="+mj-lt"/>
              </a:rPr>
              <a:t>: 	1 048 097 (průměr posledních 10 let)</a:t>
            </a:r>
          </a:p>
          <a:p>
            <a:endParaRPr lang="cs-CZ" sz="1500" dirty="0">
              <a:latin typeface="+mj-lt"/>
            </a:endParaRPr>
          </a:p>
          <a:p>
            <a:pPr defTabSz="838200"/>
            <a:r>
              <a:rPr lang="cs-CZ" sz="1500" b="1" dirty="0">
                <a:latin typeface="+mj-lt"/>
              </a:rPr>
              <a:t>Počet unikátních hodnotitelů</a:t>
            </a:r>
            <a:r>
              <a:rPr lang="cs-CZ" sz="1500" dirty="0">
                <a:latin typeface="+mj-lt"/>
              </a:rPr>
              <a:t>: 	1 705 (2023)</a:t>
            </a:r>
          </a:p>
          <a:p>
            <a:endParaRPr lang="cs-CZ" sz="1500" dirty="0">
              <a:latin typeface="+mj-lt"/>
            </a:endParaRPr>
          </a:p>
          <a:p>
            <a:pPr defTabSz="838200"/>
            <a:r>
              <a:rPr lang="cs-CZ" sz="1500" b="1" dirty="0">
                <a:latin typeface="+mj-lt"/>
              </a:rPr>
              <a:t>Statistická významnost:</a:t>
            </a:r>
            <a:r>
              <a:rPr lang="cs-CZ" sz="1500" dirty="0">
                <a:latin typeface="+mj-lt"/>
              </a:rPr>
              <a:t> 	Od 0,2 bodu na škále 1-10 (platí při 350 hodnoceních na hladině 				spolehlivosti 95 %).</a:t>
            </a:r>
          </a:p>
          <a:p>
            <a:endParaRPr lang="cs-CZ" sz="1500" dirty="0">
              <a:latin typeface="+mj-lt"/>
            </a:endParaRPr>
          </a:p>
          <a:p>
            <a:pPr defTabSz="838200"/>
            <a:r>
              <a:rPr lang="cs-CZ" sz="1500" b="1" dirty="0">
                <a:latin typeface="+mj-lt"/>
              </a:rPr>
              <a:t>Zpracování dat:</a:t>
            </a:r>
            <a:r>
              <a:rPr lang="cs-CZ" sz="1500" dirty="0">
                <a:latin typeface="+mj-lt"/>
              </a:rPr>
              <a:t> 		Primárně probíhá každý týden na vlastním softwaru a dále pro účely 			analýz v programu Adwind Kite.</a:t>
            </a: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DENNÍMU KONTINUÁLNÍMU VÝZKUMU ČT 4/4</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a:t>
            </a:r>
          </a:p>
        </p:txBody>
      </p:sp>
      <p:sp>
        <p:nvSpPr>
          <p:cNvPr id="5" name="Zástupný symbol pro datum 7">
            <a:extLst>
              <a:ext uri="{FF2B5EF4-FFF2-40B4-BE49-F238E27FC236}">
                <a16:creationId xmlns:a16="http://schemas.microsoft.com/office/drawing/2014/main" id="{AC9D326F-093A-94A2-F60F-66C2F15B109A}"/>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18380626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169</a:t>
            </a:fld>
            <a:endParaRPr lang="cs-CZ" sz="1100" dirty="0">
              <a:solidFill>
                <a:srgbClr val="1A1F52"/>
              </a:solidFill>
              <a:latin typeface="+mj-lt"/>
              <a:cs typeface="Arial" charset="0"/>
            </a:endParaRPr>
          </a:p>
        </p:txBody>
      </p:sp>
      <p:sp>
        <p:nvSpPr>
          <p:cNvPr id="10" name="TextovéPole 9"/>
          <p:cNvSpPr txBox="1"/>
          <p:nvPr/>
        </p:nvSpPr>
        <p:spPr>
          <a:xfrm>
            <a:off x="360363" y="1080000"/>
            <a:ext cx="8423276" cy="4447371"/>
          </a:xfrm>
          <a:prstGeom prst="rect">
            <a:avLst/>
          </a:prstGeom>
          <a:noFill/>
        </p:spPr>
        <p:txBody>
          <a:bodyPr wrap="square" rtlCol="0">
            <a:spAutoFit/>
          </a:bodyPr>
          <a:lstStyle/>
          <a:p>
            <a:pPr lvl="0">
              <a:spcAft>
                <a:spcPts val="600"/>
              </a:spcAft>
            </a:pPr>
            <a:r>
              <a:rPr lang="cs-CZ" sz="1400" b="1" dirty="0">
                <a:solidFill>
                  <a:prstClr val="black"/>
                </a:solidFill>
                <a:latin typeface="Calibri"/>
              </a:rPr>
              <a:t>Nielsen </a:t>
            </a:r>
          </a:p>
          <a:p>
            <a:pPr marL="285750" indent="-285750">
              <a:spcAft>
                <a:spcPts val="600"/>
              </a:spcAft>
              <a:buFont typeface="Arial" pitchFamily="34" charset="0"/>
              <a:buChar char="•"/>
            </a:pPr>
            <a:r>
              <a:rPr lang="cs-CZ" sz="1400" dirty="0">
                <a:solidFill>
                  <a:prstClr val="black"/>
                </a:solidFill>
                <a:latin typeface="Calibri"/>
              </a:rPr>
              <a:t>Nielsen je výzkumná agentura se zázemím nadnárodní společnosti. Nabízí široké portfolio produktů a služeb v oblasti marketingových a mediálních výzkumů, analýz a zpracování dat.</a:t>
            </a:r>
          </a:p>
          <a:p>
            <a:pPr marL="285750" indent="-285750">
              <a:spcAft>
                <a:spcPts val="600"/>
              </a:spcAft>
              <a:buFont typeface="Arial" pitchFamily="34" charset="0"/>
              <a:buChar char="•"/>
            </a:pPr>
            <a:r>
              <a:rPr lang="cs-CZ" sz="1400" dirty="0">
                <a:solidFill>
                  <a:prstClr val="black"/>
                </a:solidFill>
                <a:latin typeface="Calibri"/>
              </a:rPr>
              <a:t>Elektronické měření sledovanosti televize v ČR realizuje pro ATO od roku 2002 (do roku 2015 pod jménem Mediaresearch). Součástí je i výzkum životního stylu, spotřebního a mediálního chování LSS.</a:t>
            </a:r>
          </a:p>
          <a:p>
            <a:pPr marL="285750" lvl="0" indent="-285750">
              <a:spcAft>
                <a:spcPts val="600"/>
              </a:spcAft>
              <a:buFont typeface="Arial" pitchFamily="34" charset="0"/>
              <a:buChar char="•"/>
            </a:pPr>
            <a:r>
              <a:rPr lang="cs-CZ" sz="1400" dirty="0">
                <a:solidFill>
                  <a:prstClr val="black"/>
                </a:solidFill>
                <a:latin typeface="Calibri"/>
              </a:rPr>
              <a:t>Nielsen je členem profesních sdružení ESOMAR a SIMAR.</a:t>
            </a:r>
          </a:p>
          <a:p>
            <a:pPr marL="285750" lvl="0" indent="-285750">
              <a:spcAft>
                <a:spcPts val="600"/>
              </a:spcAft>
              <a:buFont typeface="Arial" pitchFamily="34" charset="0"/>
              <a:buChar char="•"/>
            </a:pPr>
            <a:r>
              <a:rPr lang="cs-CZ" sz="1400" dirty="0">
                <a:solidFill>
                  <a:prstClr val="black"/>
                </a:solidFill>
                <a:latin typeface="Calibri"/>
              </a:rPr>
              <a:t>Součástí skupiny Nielsen je i společnost </a:t>
            </a:r>
            <a:r>
              <a:rPr lang="cs-CZ" sz="1400" dirty="0" err="1">
                <a:solidFill>
                  <a:prstClr val="black"/>
                </a:solidFill>
                <a:latin typeface="Calibri"/>
              </a:rPr>
              <a:t>Adwind</a:t>
            </a:r>
            <a:r>
              <a:rPr lang="cs-CZ" sz="1400" dirty="0">
                <a:solidFill>
                  <a:prstClr val="black"/>
                </a:solidFill>
                <a:latin typeface="Calibri"/>
              </a:rPr>
              <a:t> Software, která ČT od roku 2013 poskytuje software pro práci s daty z výzkumu sledovanosti.</a:t>
            </a:r>
          </a:p>
          <a:p>
            <a:pPr lvl="0">
              <a:spcAft>
                <a:spcPts val="600"/>
              </a:spcAft>
            </a:pPr>
            <a:endParaRPr lang="cs-CZ" sz="1400" b="1" dirty="0">
              <a:latin typeface="+mj-lt"/>
            </a:endParaRPr>
          </a:p>
          <a:p>
            <a:pPr>
              <a:spcAft>
                <a:spcPts val="600"/>
              </a:spcAft>
            </a:pPr>
            <a:r>
              <a:rPr lang="cs-CZ" sz="1400" b="1" dirty="0">
                <a:solidFill>
                  <a:prstClr val="black"/>
                </a:solidFill>
                <a:latin typeface="Calibri"/>
              </a:rPr>
              <a:t>KANTAR CZ</a:t>
            </a:r>
          </a:p>
          <a:p>
            <a:pPr marL="285750" indent="-285750">
              <a:spcAft>
                <a:spcPts val="600"/>
              </a:spcAft>
              <a:buFont typeface="Arial" pitchFamily="34" charset="0"/>
              <a:buChar char="•"/>
            </a:pPr>
            <a:r>
              <a:rPr lang="cs-CZ" sz="1400" dirty="0">
                <a:solidFill>
                  <a:prstClr val="black"/>
                </a:solidFill>
                <a:latin typeface="Calibri"/>
              </a:rPr>
              <a:t>KANTAR CZ je přední českou agenturou zabývající se výzkumem veřejného mínění. Agentura byla založena v roce 1990 a nyní spadá do mezinárodní sítě Taylor Nelson </a:t>
            </a:r>
            <a:r>
              <a:rPr lang="cs-CZ" sz="1400" dirty="0" err="1">
                <a:solidFill>
                  <a:prstClr val="black"/>
                </a:solidFill>
                <a:latin typeface="Calibri"/>
              </a:rPr>
              <a:t>Sofres</a:t>
            </a:r>
            <a:r>
              <a:rPr lang="cs-CZ" sz="1400" dirty="0">
                <a:solidFill>
                  <a:prstClr val="black"/>
                </a:solidFill>
                <a:latin typeface="Calibri"/>
              </a:rPr>
              <a:t> (TNS). TNS je součástí nadnárodní skupiny Kantar, největšího globálního hráče na poli výzkumu trhu a veřejného mínění.</a:t>
            </a:r>
          </a:p>
          <a:p>
            <a:pPr marL="285750" indent="-285750">
              <a:spcAft>
                <a:spcPts val="600"/>
              </a:spcAft>
              <a:buFont typeface="Arial" pitchFamily="34" charset="0"/>
              <a:buChar char="•"/>
            </a:pPr>
            <a:r>
              <a:rPr lang="cs-CZ" sz="1400" dirty="0">
                <a:solidFill>
                  <a:prstClr val="black"/>
                </a:solidFill>
                <a:latin typeface="Calibri"/>
              </a:rPr>
              <a:t>KANTAR CZ je členem profesních sdružení ESOMAR (Evropská společnost pro výzkum trhu a veřejného mínění) a SIMAR (Sdružení agentur pro výzkum trhu a veřejného mínění) a zakládá si na striktním dodržování oborových etických zásad.</a:t>
            </a:r>
          </a:p>
          <a:p>
            <a:pPr marL="285750" indent="-285750">
              <a:spcAft>
                <a:spcPts val="600"/>
              </a:spcAft>
              <a:buFont typeface="Arial" pitchFamily="34" charset="0"/>
              <a:buChar char="•"/>
            </a:pPr>
            <a:r>
              <a:rPr lang="cs-CZ" sz="1400" dirty="0">
                <a:solidFill>
                  <a:prstClr val="black"/>
                </a:solidFill>
                <a:latin typeface="Calibri"/>
              </a:rPr>
              <a:t>KANTAR CZ realizuje pro ČT od roku 2013 trackingový výzkum. </a:t>
            </a:r>
            <a:endParaRPr lang="cs-CZ" sz="1400" b="1" dirty="0">
              <a:latin typeface="+mj-lt"/>
            </a:endParaRPr>
          </a:p>
        </p:txBody>
      </p:sp>
      <p:sp>
        <p:nvSpPr>
          <p:cNvPr id="7"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PROFIL DODAVATELŮ A SPOLUPRACUJÍCÍCH OSOB (1/3)</a:t>
            </a:r>
          </a:p>
        </p:txBody>
      </p:sp>
      <p:sp>
        <p:nvSpPr>
          <p:cNvPr id="8"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2</a:t>
            </a: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3080742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17</a:t>
            </a:fld>
            <a:endParaRPr lang="cs-CZ" sz="1100" dirty="0">
              <a:solidFill>
                <a:srgbClr val="1A1F52"/>
              </a:solidFill>
              <a:latin typeface="Calibri"/>
              <a:cs typeface="Arial" charset="0"/>
            </a:endParaRPr>
          </a:p>
        </p:txBody>
      </p:sp>
      <p:sp>
        <p:nvSpPr>
          <p:cNvPr id="2" name="Obdélník 1"/>
          <p:cNvSpPr/>
          <p:nvPr/>
        </p:nvSpPr>
        <p:spPr>
          <a:xfrm>
            <a:off x="-1" y="773031"/>
            <a:ext cx="8783636" cy="5631991"/>
          </a:xfrm>
          <a:prstGeom prst="rect">
            <a:avLst/>
          </a:prstGeom>
        </p:spPr>
        <p:txBody>
          <a:bodyPr wrap="square">
            <a:spAutoFit/>
          </a:bodyPr>
          <a:lstStyle/>
          <a:p>
            <a:pPr marL="742950" lvl="1" indent="-285750">
              <a:lnSpc>
                <a:spcPct val="107000"/>
              </a:lnSpc>
              <a:spcAft>
                <a:spcPts val="800"/>
              </a:spcAft>
              <a:buFont typeface="Arial" panose="020B0604020202020204" pitchFamily="34" charset="0"/>
              <a:buChar char="•"/>
              <a:tabLst>
                <a:tab pos="914400" algn="l"/>
              </a:tabLst>
            </a:pPr>
            <a:r>
              <a:rPr lang="cs-CZ" sz="1700" b="1" dirty="0">
                <a:latin typeface="Calibri" panose="020F0502020204030204" pitchFamily="34" charset="0"/>
                <a:ea typeface="Calibri" panose="020F0502020204030204" pitchFamily="34" charset="0"/>
                <a:cs typeface="Times New Roman" panose="02020603050405020304" pitchFamily="18" charset="0"/>
              </a:rPr>
              <a:t>Podíl vlastní tvorby na celku vysílání činil 73 %</a:t>
            </a:r>
            <a:r>
              <a:rPr lang="cs-CZ" sz="1700" dirty="0">
                <a:latin typeface="Calibri" panose="020F0502020204030204" pitchFamily="34" charset="0"/>
                <a:ea typeface="Calibri" panose="020F0502020204030204" pitchFamily="34" charset="0"/>
                <a:cs typeface="Times New Roman" panose="02020603050405020304" pitchFamily="18" charset="0"/>
              </a:rPr>
              <a:t>. Jak v porovnání s rokem 2022, tak s průměrem za období let 2017-2021 se jedná o mírný pokles o 1 p.b. Příčinou bylo především zastavení kanálu ČT3, který z vlastní tvorby vycházel.</a:t>
            </a:r>
          </a:p>
          <a:p>
            <a:pPr marL="742950" lvl="1" indent="-285750">
              <a:lnSpc>
                <a:spcPct val="107000"/>
              </a:lnSpc>
              <a:spcAft>
                <a:spcPts val="800"/>
              </a:spcAft>
              <a:buFont typeface="Arial" panose="020B0604020202020204" pitchFamily="34" charset="0"/>
              <a:buChar char="•"/>
              <a:tabLst>
                <a:tab pos="914400" algn="l"/>
              </a:tabLst>
            </a:pPr>
            <a:r>
              <a:rPr lang="cs-CZ" sz="1700" b="1" dirty="0">
                <a:latin typeface="Calibri" panose="020F0502020204030204" pitchFamily="34" charset="0"/>
                <a:ea typeface="Calibri" panose="020F0502020204030204" pitchFamily="34" charset="0"/>
                <a:cs typeface="Times New Roman" panose="02020603050405020304" pitchFamily="18" charset="0"/>
              </a:rPr>
              <a:t>Podíl premiér na celku vysílání dosáhl hodnoty 39 %, přičemž u koeficientu indikátoru registrujeme meziroční nárůst o 5 p.b. </a:t>
            </a:r>
            <a:r>
              <a:rPr lang="cs-CZ" sz="1700" dirty="0">
                <a:latin typeface="Calibri" panose="020F0502020204030204" pitchFamily="34" charset="0"/>
                <a:ea typeface="Calibri" panose="020F0502020204030204" pitchFamily="34" charset="0"/>
                <a:cs typeface="Times New Roman" panose="02020603050405020304" pitchFamily="18" charset="0"/>
              </a:rPr>
              <a:t>I v tomto případě souvisí vyšší podíl premiérového vysílání s absencí programu ČT3 (podrobněji k ČT3 v části </a:t>
            </a:r>
            <a:r>
              <a:rPr lang="cs-CZ" sz="1700" i="1" dirty="0">
                <a:latin typeface="Calibri" panose="020F0502020204030204" pitchFamily="34" charset="0"/>
                <a:ea typeface="Calibri" panose="020F0502020204030204" pitchFamily="34" charset="0"/>
                <a:cs typeface="Times New Roman" panose="02020603050405020304" pitchFamily="18" charset="0"/>
              </a:rPr>
              <a:t>RQI – Kanály ČT)</a:t>
            </a:r>
            <a:r>
              <a:rPr lang="cs-CZ" sz="1700" dirty="0">
                <a:latin typeface="Calibri" panose="020F0502020204030204" pitchFamily="34" charset="0"/>
                <a:ea typeface="Calibri" panose="020F0502020204030204" pitchFamily="34" charset="0"/>
                <a:cs typeface="Times New Roman" panose="02020603050405020304" pitchFamily="18" charset="0"/>
              </a:rPr>
              <a:t>, důvodem je ale také nárůst premiér na programech ČT2, ČT sport, ČT:D a ČT art.</a:t>
            </a:r>
          </a:p>
          <a:p>
            <a:pPr marL="742950" lvl="1" indent="-285750">
              <a:lnSpc>
                <a:spcPct val="107000"/>
              </a:lnSpc>
              <a:spcAft>
                <a:spcPts val="800"/>
              </a:spcAft>
              <a:buFont typeface="Arial" panose="020B0604020202020204" pitchFamily="34" charset="0"/>
              <a:buChar char="•"/>
              <a:tabLst>
                <a:tab pos="914400" algn="l"/>
              </a:tabLst>
            </a:pPr>
            <a:r>
              <a:rPr lang="cs-CZ" sz="1700" b="1" dirty="0">
                <a:latin typeface="Calibri" panose="020F0502020204030204" pitchFamily="34" charset="0"/>
                <a:ea typeface="Calibri" panose="020F0502020204030204" pitchFamily="34" charset="0"/>
                <a:cs typeface="Times New Roman" panose="02020603050405020304" pitchFamily="18" charset="0"/>
              </a:rPr>
              <a:t>Koeficient inovativnosti ČT</a:t>
            </a:r>
            <a:r>
              <a:rPr lang="cs-CZ" sz="1700" dirty="0">
                <a:latin typeface="Calibri" panose="020F0502020204030204" pitchFamily="34" charset="0"/>
                <a:ea typeface="Calibri" panose="020F0502020204030204" pitchFamily="34" charset="0"/>
                <a:cs typeface="Times New Roman" panose="02020603050405020304" pitchFamily="18" charset="0"/>
              </a:rPr>
              <a:t> poklesl o 1 p.b. na úroveň 55 %.</a:t>
            </a:r>
          </a:p>
          <a:p>
            <a:pPr marL="742950" lvl="1" indent="-285750">
              <a:lnSpc>
                <a:spcPct val="107000"/>
              </a:lnSpc>
              <a:spcAft>
                <a:spcPts val="800"/>
              </a:spcAft>
              <a:buFont typeface="Arial" panose="020B0604020202020204" pitchFamily="34" charset="0"/>
              <a:buChar char="•"/>
              <a:tabLst>
                <a:tab pos="914400" algn="l"/>
              </a:tabLst>
            </a:pPr>
            <a:r>
              <a:rPr lang="cs-CZ" sz="1700" b="1" dirty="0">
                <a:latin typeface="Calibri" panose="020F0502020204030204" pitchFamily="34" charset="0"/>
                <a:ea typeface="Calibri" panose="020F0502020204030204" pitchFamily="34" charset="0"/>
                <a:cs typeface="Times New Roman" panose="02020603050405020304" pitchFamily="18" charset="0"/>
              </a:rPr>
              <a:t>Koeficient důvěryhodnosti České televize činil 60 %</a:t>
            </a:r>
            <a:r>
              <a:rPr lang="cs-CZ" sz="1700" dirty="0">
                <a:latin typeface="Calibri" panose="020F0502020204030204" pitchFamily="34" charset="0"/>
                <a:ea typeface="Calibri" panose="020F0502020204030204" pitchFamily="34" charset="0"/>
                <a:cs typeface="Times New Roman" panose="02020603050405020304" pitchFamily="18" charset="0"/>
              </a:rPr>
              <a:t>, což bylo ve srovnání s rokem 2022 o 3 p.b. méně. Celkový souh</a:t>
            </a:r>
            <a:r>
              <a:rPr lang="cs-CZ" sz="1700" dirty="0">
                <a:latin typeface="Calibri" panose="020F0502020204030204" pitchFamily="34" charset="0"/>
                <a:cs typeface="Times New Roman" panose="02020603050405020304" pitchFamily="18" charset="0"/>
              </a:rPr>
              <a:t>las (součet odpovědí „rozhodně souhlasím“ a „spíše souhlasím“) s výrokem „Česká televize je důvěryhodná“ dosáhl 65 %. </a:t>
            </a:r>
          </a:p>
          <a:p>
            <a:pPr marL="742950" lvl="1" indent="-285750">
              <a:lnSpc>
                <a:spcPct val="107000"/>
              </a:lnSpc>
              <a:spcAft>
                <a:spcPts val="800"/>
              </a:spcAft>
              <a:buFont typeface="Arial" panose="020B0604020202020204" pitchFamily="34" charset="0"/>
              <a:buChar char="•"/>
              <a:tabLst>
                <a:tab pos="914400" algn="l"/>
              </a:tabLst>
            </a:pPr>
            <a:r>
              <a:rPr lang="cs-CZ" sz="1700" dirty="0">
                <a:latin typeface="Calibri" panose="020F0502020204030204" pitchFamily="34" charset="0"/>
                <a:cs typeface="Times New Roman" panose="02020603050405020304" pitchFamily="18" charset="0"/>
              </a:rPr>
              <a:t>I přes opakované útoky nejen ze strany dezinformační scény, ale i z řad veřejných činitelů, a navzdory kauzám některých výrazných tváří ČT z poslední doby, </a:t>
            </a:r>
            <a:r>
              <a:rPr lang="cs-CZ" sz="1700" b="1" dirty="0">
                <a:latin typeface="Calibri" panose="020F0502020204030204" pitchFamily="34" charset="0"/>
                <a:cs typeface="Times New Roman" panose="02020603050405020304" pitchFamily="18" charset="0"/>
              </a:rPr>
              <a:t>je možné důvěryhodnost České televize, zpravodajského kanálu ČT24 i zpravodajské relace Události hodnotit stále jako silně nadprůměrnou</a:t>
            </a:r>
            <a:r>
              <a:rPr lang="cs-CZ" sz="1700" dirty="0">
                <a:latin typeface="Calibri" panose="020F0502020204030204" pitchFamily="34" charset="0"/>
                <a:cs typeface="Times New Roman" panose="02020603050405020304" pitchFamily="18" charset="0"/>
              </a:rPr>
              <a:t>, výraznou měrou překračující úroveň naprosté většiny ostatních tuzemských zpravodajských zdrojů (podrobněji v části </a:t>
            </a:r>
            <a:r>
              <a:rPr lang="cs-CZ" sz="1700" i="1" dirty="0">
                <a:latin typeface="Calibri" panose="020F0502020204030204" pitchFamily="34" charset="0"/>
                <a:cs typeface="Times New Roman" panose="02020603050405020304" pitchFamily="18" charset="0"/>
              </a:rPr>
              <a:t>Cíl 1</a:t>
            </a:r>
            <a:r>
              <a:rPr lang="cs-CZ" sz="1700" dirty="0">
                <a:latin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cs-CZ" sz="1700" b="1" dirty="0">
                <a:latin typeface="Calibri" panose="020F0502020204030204" pitchFamily="34" charset="0"/>
                <a:ea typeface="Calibri" panose="020F0502020204030204" pitchFamily="34" charset="0"/>
                <a:cs typeface="Times New Roman" panose="02020603050405020304" pitchFamily="18" charset="0"/>
              </a:rPr>
              <a:t>Koeficient indikátoru </a:t>
            </a:r>
            <a:r>
              <a:rPr lang="cs-CZ" sz="1700" b="1" i="1" dirty="0">
                <a:latin typeface="Calibri" panose="020F0502020204030204" pitchFamily="34" charset="0"/>
                <a:ea typeface="Calibri" panose="020F0502020204030204" pitchFamily="34" charset="0"/>
                <a:cs typeface="Times New Roman" panose="02020603050405020304" pitchFamily="18" charset="0"/>
              </a:rPr>
              <a:t>Míra diskusí o pořadech ČT v rodině a mezi přáteli</a:t>
            </a:r>
            <a:r>
              <a:rPr lang="cs-CZ" sz="1700" b="1" dirty="0">
                <a:latin typeface="Calibri" panose="020F0502020204030204" pitchFamily="34" charset="0"/>
                <a:ea typeface="Calibri" panose="020F0502020204030204" pitchFamily="34" charset="0"/>
                <a:cs typeface="Times New Roman" panose="02020603050405020304" pitchFamily="18" charset="0"/>
              </a:rPr>
              <a:t> </a:t>
            </a:r>
            <a:r>
              <a:rPr lang="cs-CZ" sz="1700" dirty="0">
                <a:latin typeface="Calibri" panose="020F0502020204030204" pitchFamily="34" charset="0"/>
                <a:ea typeface="Calibri" panose="020F0502020204030204" pitchFamily="34" charset="0"/>
                <a:cs typeface="Times New Roman" panose="02020603050405020304" pitchFamily="18" charset="0"/>
              </a:rPr>
              <a:t>dosáhl stejně jako v roce 2022 hodnoty 42 %.</a:t>
            </a: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2"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CELEK ČT</a:t>
            </a:r>
          </a:p>
        </p:txBody>
      </p:sp>
      <p:sp>
        <p:nvSpPr>
          <p:cNvPr id="3" name="AutoShape 2">
            <a:extLst>
              <a:ext uri="{FF2B5EF4-FFF2-40B4-BE49-F238E27FC236}">
                <a16:creationId xmlns:a16="http://schemas.microsoft.com/office/drawing/2014/main" id="{97B1853A-894C-D86F-138A-9A944D84F6D3}"/>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54882857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170</a:t>
            </a:fld>
            <a:endParaRPr lang="cs-CZ" sz="1100" dirty="0">
              <a:solidFill>
                <a:srgbClr val="1A1F52"/>
              </a:solidFill>
              <a:latin typeface="+mj-lt"/>
              <a:cs typeface="Arial" charset="0"/>
            </a:endParaRPr>
          </a:p>
        </p:txBody>
      </p:sp>
      <p:sp>
        <p:nvSpPr>
          <p:cNvPr id="10" name="TextovéPole 9"/>
          <p:cNvSpPr txBox="1"/>
          <p:nvPr/>
        </p:nvSpPr>
        <p:spPr>
          <a:xfrm>
            <a:off x="360363" y="1080000"/>
            <a:ext cx="8423276" cy="4878259"/>
          </a:xfrm>
          <a:prstGeom prst="rect">
            <a:avLst/>
          </a:prstGeom>
          <a:noFill/>
        </p:spPr>
        <p:txBody>
          <a:bodyPr wrap="square" rtlCol="0">
            <a:spAutoFit/>
          </a:bodyPr>
          <a:lstStyle/>
          <a:p>
            <a:pPr>
              <a:spcAft>
                <a:spcPts val="600"/>
              </a:spcAft>
            </a:pPr>
            <a:r>
              <a:rPr lang="cs-CZ" sz="1400" b="1" dirty="0">
                <a:latin typeface="+mj-lt"/>
              </a:rPr>
              <a:t>Media Tenor</a:t>
            </a:r>
          </a:p>
          <a:p>
            <a:pPr marL="285750" lvl="0" indent="-285750">
              <a:spcAft>
                <a:spcPts val="600"/>
              </a:spcAft>
              <a:buFont typeface="Arial" panose="020B0604020202020204" pitchFamily="34" charset="0"/>
              <a:buChar char="•"/>
            </a:pPr>
            <a:r>
              <a:rPr lang="cs-CZ" sz="1400" dirty="0">
                <a:latin typeface="+mj-lt"/>
              </a:rPr>
              <a:t>Media Tenor je ve středoevropském prostoru významnou společností specializující se výhradně na analýzu obsahu médií. Media Tenor působí na českém trhu od roku 1996, původně jako sdružení InnoVatio – Media.</a:t>
            </a:r>
          </a:p>
          <a:p>
            <a:pPr marL="285750" lvl="0" indent="-285750">
              <a:spcAft>
                <a:spcPts val="600"/>
              </a:spcAft>
              <a:buFont typeface="Arial" panose="020B0604020202020204" pitchFamily="34" charset="0"/>
              <a:buChar char="•"/>
            </a:pPr>
            <a:r>
              <a:rPr lang="cs-CZ" sz="1400" dirty="0">
                <a:latin typeface="+mj-lt"/>
              </a:rPr>
              <a:t>Společnost s českými vlastníky je zapojena do mezinárodní asociace kanceláří Media Tenor International. Mezinárodní asociace je dlouhodobým knowledge partnerem OECD.</a:t>
            </a:r>
          </a:p>
          <a:p>
            <a:pPr marL="285750" lvl="0" indent="-285750">
              <a:spcAft>
                <a:spcPts val="600"/>
              </a:spcAft>
              <a:buFont typeface="Arial" panose="020B0604020202020204" pitchFamily="34" charset="0"/>
              <a:buChar char="•"/>
            </a:pPr>
            <a:r>
              <a:rPr lang="cs-CZ" sz="1400" dirty="0">
                <a:latin typeface="+mj-lt"/>
              </a:rPr>
              <a:t>Základem nabídky společnosti je analýza mediální publicity, na kterou navazuje monitoring médií, monitoring a analýzy sociálních sítí a diskusních fór a komunikační poradenství. Analytický a konzultační servis společnosti Media Tenor využívá široká škála veřejných i privátních subjektů. S Českou televizí spolupracuje společnost Media Tenor na dlouhodobé bázi.</a:t>
            </a:r>
          </a:p>
          <a:p>
            <a:pPr lvl="0">
              <a:spcAft>
                <a:spcPts val="600"/>
              </a:spcAft>
            </a:pPr>
            <a:endParaRPr lang="cs-CZ" sz="1400" b="1" dirty="0">
              <a:latin typeface="+mj-lt"/>
            </a:endParaRPr>
          </a:p>
          <a:p>
            <a:pPr>
              <a:spcAft>
                <a:spcPts val="600"/>
              </a:spcAft>
            </a:pPr>
            <a:r>
              <a:rPr lang="cs-CZ" sz="1400" b="1" dirty="0">
                <a:solidFill>
                  <a:prstClr val="black"/>
                </a:solidFill>
                <a:latin typeface="Calibri"/>
              </a:rPr>
              <a:t>NMS Market Research</a:t>
            </a:r>
          </a:p>
          <a:p>
            <a:pPr marL="285750" indent="-285750">
              <a:spcAft>
                <a:spcPts val="600"/>
              </a:spcAft>
              <a:buFont typeface="Arial" pitchFamily="34" charset="0"/>
              <a:buChar char="•"/>
            </a:pPr>
            <a:r>
              <a:rPr lang="cs-CZ" sz="1400" dirty="0">
                <a:solidFill>
                  <a:prstClr val="black"/>
                </a:solidFill>
                <a:latin typeface="Calibri"/>
              </a:rPr>
              <a:t>NMS Market Research je česko-slovenská agentura pro výzkum trhu, poskytující od roku 1999 komplexní služby napříč výzkumnými metodami a technikami.</a:t>
            </a:r>
          </a:p>
          <a:p>
            <a:pPr marL="285750" indent="-285750">
              <a:spcAft>
                <a:spcPts val="600"/>
              </a:spcAft>
              <a:buFont typeface="Arial" pitchFamily="34" charset="0"/>
              <a:buChar char="•"/>
            </a:pPr>
            <a:r>
              <a:rPr lang="cs-CZ" sz="1400" dirty="0">
                <a:solidFill>
                  <a:prstClr val="black"/>
                </a:solidFill>
                <a:latin typeface="Calibri"/>
              </a:rPr>
              <a:t>V České republice stála NMS Market Research u zavádění metody online průzkumu a vybudovala jeden z prvních online panelů respondentů. </a:t>
            </a:r>
          </a:p>
          <a:p>
            <a:pPr marL="285750" indent="-285750">
              <a:spcAft>
                <a:spcPts val="600"/>
              </a:spcAft>
              <a:buFont typeface="Arial" pitchFamily="34" charset="0"/>
              <a:buChar char="•"/>
            </a:pPr>
            <a:r>
              <a:rPr lang="cs-CZ" sz="1400" dirty="0">
                <a:solidFill>
                  <a:prstClr val="black"/>
                </a:solidFill>
                <a:latin typeface="Calibri"/>
              </a:rPr>
              <a:t>NMS Market Research je členem profesních sdružení SIMAR (Sdružení agentur pro výzkum trhu a veřejného mínění) a ESOMAR (Evropská společnost pro výzkum trhu a veřejného mínění).</a:t>
            </a:r>
          </a:p>
          <a:p>
            <a:pPr marL="285750" indent="-285750">
              <a:spcAft>
                <a:spcPts val="600"/>
              </a:spcAft>
              <a:buFont typeface="Arial" pitchFamily="34" charset="0"/>
              <a:buChar char="•"/>
            </a:pPr>
            <a:r>
              <a:rPr lang="cs-CZ" sz="1400" dirty="0">
                <a:solidFill>
                  <a:prstClr val="black"/>
                </a:solidFill>
                <a:latin typeface="Calibri"/>
              </a:rPr>
              <a:t>NMS Market Research spolupracuje s Českou televizí od roku 2015 a v současné době zpracovává výsledky průzkumu spokojenosti návštěvníků webů České televize (online tracking).</a:t>
            </a:r>
          </a:p>
        </p:txBody>
      </p:sp>
      <p:sp>
        <p:nvSpPr>
          <p:cNvPr id="7"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PROFIL DODAVATELŮ A SPOLUPRACUJÍCÍCH OSOB (2/3)</a:t>
            </a:r>
          </a:p>
        </p:txBody>
      </p:sp>
      <p:sp>
        <p:nvSpPr>
          <p:cNvPr id="8"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2</a:t>
            </a: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248387926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171</a:t>
            </a:fld>
            <a:endParaRPr lang="cs-CZ" sz="1100" dirty="0">
              <a:solidFill>
                <a:srgbClr val="1A1F52"/>
              </a:solidFill>
              <a:cs typeface="Arial" charset="0"/>
            </a:endParaRPr>
          </a:p>
        </p:txBody>
      </p:sp>
      <p:sp>
        <p:nvSpPr>
          <p:cNvPr id="10" name="TextovéPole 9"/>
          <p:cNvSpPr txBox="1"/>
          <p:nvPr/>
        </p:nvSpPr>
        <p:spPr>
          <a:xfrm>
            <a:off x="360363" y="1310278"/>
            <a:ext cx="8423275" cy="1831271"/>
          </a:xfrm>
          <a:prstGeom prst="rect">
            <a:avLst/>
          </a:prstGeom>
          <a:noFill/>
        </p:spPr>
        <p:txBody>
          <a:bodyPr wrap="square" rtlCol="0">
            <a:spAutoFit/>
          </a:bodyPr>
          <a:lstStyle/>
          <a:p>
            <a:pPr lvl="0">
              <a:spcAft>
                <a:spcPts val="600"/>
              </a:spcAft>
            </a:pPr>
            <a:r>
              <a:rPr lang="cs-CZ" sz="1400" b="1" dirty="0">
                <a:latin typeface="+mj-lt"/>
              </a:rPr>
              <a:t>NetMonitor</a:t>
            </a:r>
          </a:p>
          <a:p>
            <a:pPr marL="285750" lvl="0" indent="-285750">
              <a:spcAft>
                <a:spcPts val="600"/>
              </a:spcAft>
              <a:buFont typeface="Arial" panose="020B0604020202020204" pitchFamily="34" charset="0"/>
              <a:buChar char="•"/>
            </a:pPr>
            <a:r>
              <a:rPr lang="cs-CZ" sz="1400" dirty="0">
                <a:latin typeface="+mj-lt"/>
              </a:rPr>
              <a:t>Rozsáhlý výzkumný projekt, jehož cílem je poskytnout informace o návštěvnosti internetu a sociodemografickém profilu jeho návštěvníků v České republice. </a:t>
            </a:r>
          </a:p>
          <a:p>
            <a:pPr marL="285750" lvl="0" indent="-285750">
              <a:spcAft>
                <a:spcPts val="600"/>
              </a:spcAft>
              <a:buFont typeface="Arial" panose="020B0604020202020204" pitchFamily="34" charset="0"/>
              <a:buChar char="•"/>
            </a:pPr>
            <a:r>
              <a:rPr lang="cs-CZ" sz="1400" dirty="0">
                <a:latin typeface="+mj-lt"/>
              </a:rPr>
              <a:t>Zadavatelem projektu je SPIR, realizátorem je společnost </a:t>
            </a:r>
            <a:r>
              <a:rPr lang="cs-CZ" sz="1400" dirty="0" err="1">
                <a:latin typeface="+mj-lt"/>
              </a:rPr>
              <a:t>Gemius</a:t>
            </a:r>
            <a:r>
              <a:rPr lang="cs-CZ" sz="1400" dirty="0">
                <a:latin typeface="+mj-lt"/>
              </a:rPr>
              <a:t> S.A. ve spolupráci se společností Nielsen (dříve Nielsen Admosphere nebo Mediaresearch).</a:t>
            </a:r>
          </a:p>
          <a:p>
            <a:pPr marL="285750" lvl="0" indent="-285750">
              <a:spcAft>
                <a:spcPts val="600"/>
              </a:spcAft>
              <a:buFont typeface="Arial" panose="020B0604020202020204" pitchFamily="34" charset="0"/>
              <a:buChar char="•"/>
            </a:pPr>
            <a:r>
              <a:rPr lang="cs-CZ" sz="1400" dirty="0">
                <a:latin typeface="+mj-lt"/>
              </a:rPr>
              <a:t>Výzkum je prováděn tzv. hybridním přístupem, tedy měřením jak na straně měřeného serveru (</a:t>
            </a:r>
            <a:r>
              <a:rPr lang="cs-CZ" sz="1400" dirty="0" err="1">
                <a:latin typeface="+mj-lt"/>
              </a:rPr>
              <a:t>site-centric</a:t>
            </a:r>
            <a:r>
              <a:rPr lang="cs-CZ" sz="1400" dirty="0">
                <a:latin typeface="+mj-lt"/>
              </a:rPr>
              <a:t>), tak na straně internetového prohlížeče uživatele (user-</a:t>
            </a:r>
            <a:r>
              <a:rPr lang="cs-CZ" sz="1400" dirty="0" err="1">
                <a:latin typeface="+mj-lt"/>
              </a:rPr>
              <a:t>centric</a:t>
            </a:r>
            <a:r>
              <a:rPr lang="cs-CZ" sz="1400" dirty="0">
                <a:latin typeface="+mj-lt"/>
              </a:rPr>
              <a:t>).</a:t>
            </a:r>
          </a:p>
        </p:txBody>
      </p:sp>
      <p:sp>
        <p:nvSpPr>
          <p:cNvPr id="7"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PROFIL DODAVATELŮ A SPOLUPRACUJÍCÍCH OSOB (3/3)</a:t>
            </a: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2</a:t>
            </a:r>
          </a:p>
        </p:txBody>
      </p:sp>
    </p:spTree>
    <p:extLst>
      <p:ext uri="{BB962C8B-B14F-4D97-AF65-F5344CB8AC3E}">
        <p14:creationId xmlns:p14="http://schemas.microsoft.com/office/powerpoint/2010/main" val="35103619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172</a:t>
            </a:fld>
            <a:endParaRPr lang="cs-CZ" sz="1100" dirty="0">
              <a:solidFill>
                <a:srgbClr val="1A1F52"/>
              </a:solidFill>
              <a:latin typeface="+mj-lt"/>
              <a:cs typeface="Arial" charset="0"/>
            </a:endParaRPr>
          </a:p>
        </p:txBody>
      </p:sp>
      <p:sp>
        <p:nvSpPr>
          <p:cNvPr id="7" name="TextovéPole 6"/>
          <p:cNvSpPr txBox="1"/>
          <p:nvPr/>
        </p:nvSpPr>
        <p:spPr>
          <a:xfrm>
            <a:off x="360362" y="1399123"/>
            <a:ext cx="8604126" cy="5170646"/>
          </a:xfrm>
          <a:prstGeom prst="rect">
            <a:avLst/>
          </a:prstGeom>
          <a:noFill/>
        </p:spPr>
        <p:txBody>
          <a:bodyPr wrap="square" rtlCol="0">
            <a:spAutoFit/>
          </a:bodyPr>
          <a:lstStyle/>
          <a:p>
            <a:r>
              <a:rPr lang="cs-CZ" sz="1500" b="1" dirty="0">
                <a:latin typeface="+mj-lt"/>
              </a:rPr>
              <a:t>Zadavatel výzkumu:</a:t>
            </a:r>
            <a:r>
              <a:rPr lang="cs-CZ" sz="1500" dirty="0">
                <a:latin typeface="+mj-lt"/>
              </a:rPr>
              <a:t> 	ATO (Asociace televizních organizací), ČT jako člen ATO</a:t>
            </a:r>
          </a:p>
          <a:p>
            <a:endParaRPr lang="cs-CZ" sz="1500" dirty="0">
              <a:latin typeface="+mj-lt"/>
            </a:endParaRPr>
          </a:p>
          <a:p>
            <a:r>
              <a:rPr lang="cs-CZ" sz="1500" b="1" dirty="0">
                <a:latin typeface="+mj-lt"/>
              </a:rPr>
              <a:t>Realizátor výzkumu:</a:t>
            </a:r>
            <a:r>
              <a:rPr lang="cs-CZ" sz="1500" dirty="0">
                <a:latin typeface="+mj-lt"/>
              </a:rPr>
              <a:t> 	Nielsen, a.s.</a:t>
            </a:r>
          </a:p>
          <a:p>
            <a:endParaRPr lang="cs-CZ" sz="1500" dirty="0">
              <a:latin typeface="+mj-lt"/>
            </a:endParaRPr>
          </a:p>
          <a:p>
            <a:r>
              <a:rPr lang="cs-CZ" sz="1500" b="1" dirty="0">
                <a:latin typeface="+mj-lt"/>
              </a:rPr>
              <a:t>Období výzkumu: 	</a:t>
            </a:r>
            <a:r>
              <a:rPr lang="cs-CZ" sz="1500" dirty="0">
                <a:latin typeface="+mj-lt"/>
              </a:rPr>
              <a:t>1. 1. 2023 - 31. 12. 2027</a:t>
            </a:r>
            <a:endParaRPr lang="cs-CZ" sz="1500" b="1" dirty="0">
              <a:latin typeface="+mj-lt"/>
            </a:endParaRPr>
          </a:p>
          <a:p>
            <a:endParaRPr lang="cs-CZ" sz="1500" b="1" dirty="0">
              <a:latin typeface="+mj-lt"/>
            </a:endParaRPr>
          </a:p>
          <a:p>
            <a:r>
              <a:rPr lang="cs-CZ" sz="1500" b="1" dirty="0">
                <a:latin typeface="+mj-lt"/>
              </a:rPr>
              <a:t>Cíl výzkumu:</a:t>
            </a:r>
            <a:r>
              <a:rPr lang="cs-CZ" sz="1500" dirty="0">
                <a:latin typeface="+mj-lt"/>
              </a:rPr>
              <a:t> 	dlouhodobé crossplatformní elektronické měření sledovanosti televize a videoobsahu</a:t>
            </a:r>
          </a:p>
          <a:p>
            <a:endParaRPr lang="cs-CZ" sz="1500" dirty="0">
              <a:latin typeface="+mj-lt"/>
            </a:endParaRPr>
          </a:p>
          <a:p>
            <a:r>
              <a:rPr lang="cs-CZ" sz="1500" b="1" dirty="0">
                <a:latin typeface="+mj-lt"/>
              </a:rPr>
              <a:t>Způsob sběru dat: 	</a:t>
            </a:r>
            <a:r>
              <a:rPr lang="cs-CZ" sz="1500" dirty="0">
                <a:latin typeface="+mj-lt"/>
              </a:rPr>
              <a:t>elektronicky pomocí měřících zařízení TV metrů (peoplemetrů) připojených k 			televizorům v domácnostech tvořících výzkumný panel</a:t>
            </a:r>
          </a:p>
          <a:p>
            <a:endParaRPr lang="cs-CZ" sz="1500" b="1" dirty="0">
              <a:latin typeface="+mj-lt"/>
            </a:endParaRPr>
          </a:p>
          <a:p>
            <a:r>
              <a:rPr lang="cs-CZ" sz="1500" b="1" dirty="0">
                <a:latin typeface="+mj-lt"/>
              </a:rPr>
              <a:t>Základní soubor:</a:t>
            </a:r>
            <a:r>
              <a:rPr lang="cs-CZ" sz="1500" dirty="0">
                <a:latin typeface="+mj-lt"/>
              </a:rPr>
              <a:t> 	jednotlivci starší 4 let z domácností v ČR s funkčním televizorem</a:t>
            </a:r>
          </a:p>
          <a:p>
            <a:endParaRPr lang="cs-CZ" sz="1500" dirty="0">
              <a:latin typeface="+mj-lt"/>
            </a:endParaRPr>
          </a:p>
          <a:p>
            <a:r>
              <a:rPr lang="cs-CZ" sz="1500" b="1" dirty="0">
                <a:latin typeface="+mj-lt"/>
              </a:rPr>
              <a:t>Počet respondentů:</a:t>
            </a:r>
            <a:r>
              <a:rPr lang="cs-CZ" sz="1500" dirty="0">
                <a:latin typeface="+mj-lt"/>
              </a:rPr>
              <a:t> 	cca 4 290 jednotlivců starších 4 let žijících v 1 900 domácnostech</a:t>
            </a:r>
          </a:p>
          <a:p>
            <a:endParaRPr lang="cs-CZ" sz="1500" dirty="0">
              <a:latin typeface="+mj-lt"/>
            </a:endParaRPr>
          </a:p>
          <a:p>
            <a:r>
              <a:rPr lang="cs-CZ" sz="1500" b="1" dirty="0">
                <a:latin typeface="+mj-lt"/>
              </a:rPr>
              <a:t>Termín dotazování:</a:t>
            </a:r>
            <a:r>
              <a:rPr lang="cs-CZ" sz="1500" dirty="0">
                <a:latin typeface="+mj-lt"/>
              </a:rPr>
              <a:t> 	kontinuální měření, denní zpracování a dodávka dat na vteřinové bázi</a:t>
            </a:r>
          </a:p>
          <a:p>
            <a:endParaRPr lang="cs-CZ" sz="1500" dirty="0">
              <a:latin typeface="+mj-lt"/>
            </a:endParaRPr>
          </a:p>
          <a:p>
            <a:r>
              <a:rPr lang="cs-CZ" sz="1500" b="1" dirty="0">
                <a:latin typeface="+mj-lt"/>
              </a:rPr>
              <a:t>Vážení dat: 		</a:t>
            </a:r>
            <a:r>
              <a:rPr lang="cs-CZ" sz="1500" dirty="0">
                <a:latin typeface="+mj-lt"/>
              </a:rPr>
              <a:t>Výběrový soubor jednotlivců starších 4 let je denně vážen na komplexní sadu vážících 		proměnných: pohlaví x věk, vzdělání, ekonomická aktivita, regiony NUTS2, velikost 			obce, velikost domácnosti, počet televizorů v domácnosti, příjem TV přes satelit, 			příjem TV přes kabel nebo IPTV.</a:t>
            </a:r>
          </a:p>
          <a:p>
            <a:endParaRPr lang="cs-CZ" sz="1500" dirty="0">
              <a:latin typeface="+mj-lt"/>
            </a:endParaRP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ELEKTRONICKÉMU MĚŘENÍ SLEDOVANOSTI (1/2)</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3</a:t>
            </a:r>
          </a:p>
        </p:txBody>
      </p:sp>
      <p:sp>
        <p:nvSpPr>
          <p:cNvPr id="2" name="Zástupný symbol pro datum 7">
            <a:extLst>
              <a:ext uri="{FF2B5EF4-FFF2-40B4-BE49-F238E27FC236}">
                <a16:creationId xmlns:a16="http://schemas.microsoft.com/office/drawing/2014/main" id="{FBF998F4-CC71-F391-5022-0ACB402945EC}"/>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30362253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173</a:t>
            </a:fld>
            <a:endParaRPr lang="cs-CZ" sz="1100" dirty="0">
              <a:solidFill>
                <a:srgbClr val="1A1F52"/>
              </a:solidFill>
              <a:latin typeface="+mj-lt"/>
              <a:cs typeface="Arial" charset="0"/>
            </a:endParaRPr>
          </a:p>
        </p:txBody>
      </p:sp>
      <p:sp>
        <p:nvSpPr>
          <p:cNvPr id="7" name="TextovéPole 6"/>
          <p:cNvSpPr txBox="1"/>
          <p:nvPr/>
        </p:nvSpPr>
        <p:spPr>
          <a:xfrm>
            <a:off x="360362" y="1229558"/>
            <a:ext cx="8408988" cy="2862322"/>
          </a:xfrm>
          <a:prstGeom prst="rect">
            <a:avLst/>
          </a:prstGeom>
          <a:noFill/>
        </p:spPr>
        <p:txBody>
          <a:bodyPr wrap="square" rtlCol="0">
            <a:spAutoFit/>
          </a:bodyPr>
          <a:lstStyle/>
          <a:p>
            <a:endParaRPr lang="cs-CZ" sz="1500" dirty="0">
              <a:latin typeface="+mj-lt"/>
            </a:endParaRPr>
          </a:p>
          <a:p>
            <a:r>
              <a:rPr lang="cs-CZ" sz="1500" b="1" dirty="0">
                <a:latin typeface="+mj-lt"/>
              </a:rPr>
              <a:t>Rozpětí statistické chyby u podílu stanic na vysílání (share) v CS 15+ na hladině spolehlivosti 95 %:</a:t>
            </a: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r>
              <a:rPr lang="cs-CZ" sz="1500" b="1" dirty="0">
                <a:latin typeface="+mj-lt"/>
              </a:rPr>
              <a:t>Rozpětí statistické chyby u sledovanosti pořadů (rating) v CS 15+ na hladině spolehlivosti 95 %:</a:t>
            </a:r>
            <a:endParaRPr lang="cs-CZ" sz="1500" dirty="0">
              <a:latin typeface="+mj-lt"/>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3</a:t>
            </a:r>
          </a:p>
        </p:txBody>
      </p:sp>
      <p:sp>
        <p:nvSpPr>
          <p:cNvPr id="8" name="AutoShape 2">
            <a:extLst>
              <a:ext uri="{FF2B5EF4-FFF2-40B4-BE49-F238E27FC236}">
                <a16:creationId xmlns:a16="http://schemas.microsoft.com/office/drawing/2014/main" id="{702C13B9-D6FC-45FA-991F-10F3D63C30CD}"/>
              </a:ext>
            </a:extLst>
          </p:cNvPr>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ELEKTRONICKÉMU MĚŘENÍ SLEDOVANOSTI (2/2)</a:t>
            </a:r>
            <a:endParaRPr lang="cs-CZ" sz="2100" b="1" dirty="0">
              <a:latin typeface="Calibri" pitchFamily="34" charset="0"/>
            </a:endParaRPr>
          </a:p>
        </p:txBody>
      </p:sp>
      <p:graphicFrame>
        <p:nvGraphicFramePr>
          <p:cNvPr id="4" name="Tabulka 3">
            <a:extLst>
              <a:ext uri="{FF2B5EF4-FFF2-40B4-BE49-F238E27FC236}">
                <a16:creationId xmlns:a16="http://schemas.microsoft.com/office/drawing/2014/main" id="{608E7AFE-9738-8399-1980-9D0A9CC32645}"/>
              </a:ext>
            </a:extLst>
          </p:cNvPr>
          <p:cNvGraphicFramePr>
            <a:graphicFrameLocks noGrp="1"/>
          </p:cNvGraphicFramePr>
          <p:nvPr>
            <p:extLst>
              <p:ext uri="{D42A27DB-BD31-4B8C-83A1-F6EECF244321}">
                <p14:modId xmlns:p14="http://schemas.microsoft.com/office/powerpoint/2010/main" val="3349437735"/>
              </p:ext>
            </p:extLst>
          </p:nvPr>
        </p:nvGraphicFramePr>
        <p:xfrm>
          <a:off x="1254778" y="1976720"/>
          <a:ext cx="6634445" cy="1429440"/>
        </p:xfrm>
        <a:graphic>
          <a:graphicData uri="http://schemas.openxmlformats.org/drawingml/2006/table">
            <a:tbl>
              <a:tblPr firstRow="1" bandRow="1">
                <a:tableStyleId>{073A0DAA-6AF3-43AB-8588-CEC1D06C72B9}</a:tableStyleId>
              </a:tblPr>
              <a:tblGrid>
                <a:gridCol w="3192758">
                  <a:extLst>
                    <a:ext uri="{9D8B030D-6E8A-4147-A177-3AD203B41FA5}">
                      <a16:colId xmlns:a16="http://schemas.microsoft.com/office/drawing/2014/main" val="3005264630"/>
                    </a:ext>
                  </a:extLst>
                </a:gridCol>
                <a:gridCol w="3441687">
                  <a:extLst>
                    <a:ext uri="{9D8B030D-6E8A-4147-A177-3AD203B41FA5}">
                      <a16:colId xmlns:a16="http://schemas.microsoft.com/office/drawing/2014/main" val="3567895067"/>
                    </a:ext>
                  </a:extLst>
                </a:gridCol>
              </a:tblGrid>
              <a:tr h="0">
                <a:tc>
                  <a:txBody>
                    <a:bodyPr/>
                    <a:lstStyle/>
                    <a:p>
                      <a:pPr algn="ctr" fontAlgn="b"/>
                      <a:r>
                        <a:rPr lang="cs-CZ" sz="1400" b="1" u="none" strike="noStrike" dirty="0">
                          <a:solidFill>
                            <a:schemeClr val="tx1"/>
                          </a:solidFill>
                          <a:effectLst/>
                        </a:rPr>
                        <a:t>Share stanice</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b="1" u="none" strike="noStrike" dirty="0">
                          <a:solidFill>
                            <a:schemeClr val="tx1"/>
                          </a:solidFill>
                          <a:effectLst/>
                        </a:rPr>
                        <a:t>Rozpětí statistické chyby</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extLst>
                  <a:ext uri="{0D108BD9-81ED-4DB2-BD59-A6C34878D82A}">
                    <a16:rowId xmlns:a16="http://schemas.microsoft.com/office/drawing/2014/main" val="3958938626"/>
                  </a:ext>
                </a:extLst>
              </a:tr>
              <a:tr h="0">
                <a:tc>
                  <a:txBody>
                    <a:bodyPr/>
                    <a:lstStyle/>
                    <a:p>
                      <a:pPr algn="ctr" fontAlgn="b"/>
                      <a:r>
                        <a:rPr lang="cs-CZ" sz="1400" dirty="0"/>
                        <a:t>~</a:t>
                      </a:r>
                      <a:r>
                        <a:rPr lang="cs-CZ" sz="1400" dirty="0">
                          <a:latin typeface="+mj-lt"/>
                        </a:rPr>
                        <a:t>1 % </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0,11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518968357"/>
                  </a:ext>
                </a:extLst>
              </a:tr>
              <a:tr h="0">
                <a:tc>
                  <a:txBody>
                    <a:bodyPr/>
                    <a:lstStyle/>
                    <a:p>
                      <a:pPr algn="ctr" fontAlgn="b"/>
                      <a:r>
                        <a:rPr lang="cs-CZ" sz="1400" dirty="0"/>
                        <a:t>~</a:t>
                      </a:r>
                      <a:r>
                        <a:rPr lang="cs-CZ" sz="1400" dirty="0">
                          <a:latin typeface="+mj-lt"/>
                        </a:rPr>
                        <a:t>4 %</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0,21 </a:t>
                      </a:r>
                      <a:r>
                        <a:rPr lang="cs-CZ" sz="1400" kern="1200" dirty="0">
                          <a:solidFill>
                            <a:schemeClr val="dk1"/>
                          </a:solidFill>
                          <a:latin typeface="+mn-lt"/>
                          <a:ea typeface="+mn-ea"/>
                          <a:cs typeface="+mn-cs"/>
                        </a:rPr>
                        <a:t>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72738473"/>
                  </a:ext>
                </a:extLst>
              </a:tr>
              <a:tr h="0">
                <a:tc>
                  <a:txBody>
                    <a:bodyPr/>
                    <a:lstStyle/>
                    <a:p>
                      <a:pPr algn="ctr" fontAlgn="b"/>
                      <a:r>
                        <a:rPr lang="cs-CZ" sz="1400" kern="1200" dirty="0">
                          <a:solidFill>
                            <a:schemeClr val="dk1"/>
                          </a:solidFill>
                          <a:latin typeface="+mn-lt"/>
                          <a:ea typeface="+mn-ea"/>
                          <a:cs typeface="+mn-cs"/>
                        </a:rPr>
                        <a:t>~15 %</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kern="1200" dirty="0">
                          <a:solidFill>
                            <a:schemeClr val="dk1"/>
                          </a:solidFill>
                          <a:latin typeface="+mn-lt"/>
                          <a:ea typeface="+mn-ea"/>
                          <a:cs typeface="+mn-cs"/>
                        </a:rPr>
                        <a:t>± 0,41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25806120"/>
                  </a:ext>
                </a:extLst>
              </a:tr>
            </a:tbl>
          </a:graphicData>
        </a:graphic>
      </p:graphicFrame>
      <p:graphicFrame>
        <p:nvGraphicFramePr>
          <p:cNvPr id="5" name="Tabulka 4">
            <a:extLst>
              <a:ext uri="{FF2B5EF4-FFF2-40B4-BE49-F238E27FC236}">
                <a16:creationId xmlns:a16="http://schemas.microsoft.com/office/drawing/2014/main" id="{573604BD-1A06-E29D-0217-1B1583E7B1B0}"/>
              </a:ext>
            </a:extLst>
          </p:cNvPr>
          <p:cNvGraphicFramePr>
            <a:graphicFrameLocks noGrp="1"/>
          </p:cNvGraphicFramePr>
          <p:nvPr>
            <p:extLst>
              <p:ext uri="{D42A27DB-BD31-4B8C-83A1-F6EECF244321}">
                <p14:modId xmlns:p14="http://schemas.microsoft.com/office/powerpoint/2010/main" val="3353712081"/>
              </p:ext>
            </p:extLst>
          </p:nvPr>
        </p:nvGraphicFramePr>
        <p:xfrm>
          <a:off x="1254776" y="4293096"/>
          <a:ext cx="6634448" cy="1786800"/>
        </p:xfrm>
        <a:graphic>
          <a:graphicData uri="http://schemas.openxmlformats.org/drawingml/2006/table">
            <a:tbl>
              <a:tblPr firstRow="1" bandRow="1">
                <a:tableStyleId>{073A0DAA-6AF3-43AB-8588-CEC1D06C72B9}</a:tableStyleId>
              </a:tblPr>
              <a:tblGrid>
                <a:gridCol w="2102214">
                  <a:extLst>
                    <a:ext uri="{9D8B030D-6E8A-4147-A177-3AD203B41FA5}">
                      <a16:colId xmlns:a16="http://schemas.microsoft.com/office/drawing/2014/main" val="3005264630"/>
                    </a:ext>
                  </a:extLst>
                </a:gridCol>
                <a:gridCol w="2266117">
                  <a:extLst>
                    <a:ext uri="{9D8B030D-6E8A-4147-A177-3AD203B41FA5}">
                      <a16:colId xmlns:a16="http://schemas.microsoft.com/office/drawing/2014/main" val="3567895067"/>
                    </a:ext>
                  </a:extLst>
                </a:gridCol>
                <a:gridCol w="2266117">
                  <a:extLst>
                    <a:ext uri="{9D8B030D-6E8A-4147-A177-3AD203B41FA5}">
                      <a16:colId xmlns:a16="http://schemas.microsoft.com/office/drawing/2014/main" val="1198783035"/>
                    </a:ext>
                  </a:extLst>
                </a:gridCol>
              </a:tblGrid>
              <a:tr h="0">
                <a:tc>
                  <a:txBody>
                    <a:bodyPr/>
                    <a:lstStyle/>
                    <a:p>
                      <a:pPr algn="ctr" fontAlgn="b"/>
                      <a:r>
                        <a:rPr lang="cs-CZ" sz="1400" b="1" u="none" strike="noStrike" dirty="0">
                          <a:solidFill>
                            <a:schemeClr val="tx1"/>
                          </a:solidFill>
                          <a:effectLst/>
                        </a:rPr>
                        <a:t>Rating pořadu</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b="1" u="none" strike="noStrike" dirty="0">
                          <a:solidFill>
                            <a:schemeClr val="tx1"/>
                          </a:solidFill>
                          <a:effectLst/>
                        </a:rPr>
                        <a:t>Počet epizod</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b="1" u="none" strike="noStrike" dirty="0">
                          <a:solidFill>
                            <a:schemeClr val="tx1"/>
                          </a:solidFill>
                          <a:effectLst/>
                        </a:rPr>
                        <a:t>Rozpětí statistické chyby</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extLst>
                  <a:ext uri="{0D108BD9-81ED-4DB2-BD59-A6C34878D82A}">
                    <a16:rowId xmlns:a16="http://schemas.microsoft.com/office/drawing/2014/main" val="3958938626"/>
                  </a:ext>
                </a:extLst>
              </a:tr>
              <a:tr h="0">
                <a:tc>
                  <a:txBody>
                    <a:bodyPr/>
                    <a:lstStyle/>
                    <a:p>
                      <a:pPr algn="ctr" fontAlgn="b"/>
                      <a:r>
                        <a:rPr lang="cs-CZ" sz="1400" dirty="0">
                          <a:latin typeface="+mj-lt"/>
                        </a:rPr>
                        <a:t>~100 000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1 epizoda </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16 000</a:t>
                      </a:r>
                      <a:r>
                        <a:rPr lang="cs-CZ" sz="1400" kern="1200" dirty="0">
                          <a:solidFill>
                            <a:schemeClr val="dk1"/>
                          </a:solidFill>
                          <a:latin typeface="+mn-lt"/>
                          <a:ea typeface="+mn-ea"/>
                          <a:cs typeface="+mn-cs"/>
                        </a:rPr>
                        <a:t>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518968357"/>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kern="1200" dirty="0">
                          <a:solidFill>
                            <a:schemeClr val="dk1"/>
                          </a:solidFill>
                          <a:latin typeface="+mn-lt"/>
                          <a:ea typeface="+mn-ea"/>
                          <a:cs typeface="+mn-cs"/>
                        </a:rPr>
                        <a:t>~100 000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kern="1200" dirty="0">
                          <a:solidFill>
                            <a:schemeClr val="dk1"/>
                          </a:solidFill>
                          <a:latin typeface="+mn-lt"/>
                          <a:ea typeface="+mn-ea"/>
                          <a:cs typeface="+mn-cs"/>
                        </a:rPr>
                        <a:t>10 epizod</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kern="1200" dirty="0">
                          <a:solidFill>
                            <a:schemeClr val="dk1"/>
                          </a:solidFill>
                          <a:latin typeface="+mn-lt"/>
                          <a:ea typeface="+mn-ea"/>
                          <a:cs typeface="+mn-cs"/>
                        </a:rPr>
                        <a:t>± 11 000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72738473"/>
                  </a:ext>
                </a:extLst>
              </a:tr>
              <a:tr h="0">
                <a:tc>
                  <a:txBody>
                    <a:bodyPr/>
                    <a:lstStyle/>
                    <a:p>
                      <a:pPr algn="ctr" fontAlgn="b"/>
                      <a:r>
                        <a:rPr lang="cs-CZ" sz="1400" dirty="0">
                          <a:latin typeface="+mj-lt"/>
                        </a:rPr>
                        <a:t>~1 000 000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1 epizoda </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54 000</a:t>
                      </a:r>
                      <a:r>
                        <a:rPr lang="cs-CZ" sz="1400" kern="1200" dirty="0">
                          <a:solidFill>
                            <a:schemeClr val="dk1"/>
                          </a:solidFill>
                          <a:latin typeface="+mn-lt"/>
                          <a:ea typeface="+mn-ea"/>
                          <a:cs typeface="+mn-cs"/>
                        </a:rPr>
                        <a:t>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25806120"/>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kern="1200" dirty="0">
                          <a:solidFill>
                            <a:schemeClr val="dk1"/>
                          </a:solidFill>
                          <a:latin typeface="+mn-lt"/>
                          <a:ea typeface="+mn-ea"/>
                          <a:cs typeface="+mn-cs"/>
                        </a:rPr>
                        <a:t>~1 000 000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kern="1200" dirty="0">
                          <a:solidFill>
                            <a:schemeClr val="dk1"/>
                          </a:solidFill>
                          <a:latin typeface="+mn-lt"/>
                          <a:ea typeface="+mn-ea"/>
                          <a:cs typeface="+mn-cs"/>
                        </a:rPr>
                        <a:t>10 epizod</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kern="1200" dirty="0">
                          <a:solidFill>
                            <a:schemeClr val="dk1"/>
                          </a:solidFill>
                          <a:latin typeface="+mn-lt"/>
                          <a:ea typeface="+mn-ea"/>
                          <a:cs typeface="+mn-cs"/>
                        </a:rPr>
                        <a:t>± 42 000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2567520326"/>
                  </a:ext>
                </a:extLst>
              </a:tr>
            </a:tbl>
          </a:graphicData>
        </a:graphic>
      </p:graphicFrame>
      <p:sp>
        <p:nvSpPr>
          <p:cNvPr id="6" name="Zástupný symbol pro datum 7">
            <a:extLst>
              <a:ext uri="{FF2B5EF4-FFF2-40B4-BE49-F238E27FC236}">
                <a16:creationId xmlns:a16="http://schemas.microsoft.com/office/drawing/2014/main" id="{560ABD86-218E-A63A-BCA1-9236C3503FFC}"/>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253637573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174</a:t>
            </a:fld>
            <a:endParaRPr lang="cs-CZ" sz="1100" dirty="0">
              <a:solidFill>
                <a:srgbClr val="1A1F52"/>
              </a:solidFill>
              <a:latin typeface="+mj-lt"/>
              <a:cs typeface="Arial" charset="0"/>
            </a:endParaRPr>
          </a:p>
        </p:txBody>
      </p:sp>
      <p:sp>
        <p:nvSpPr>
          <p:cNvPr id="12" name="TextovéPole 11"/>
          <p:cNvSpPr txBox="1"/>
          <p:nvPr/>
        </p:nvSpPr>
        <p:spPr>
          <a:xfrm>
            <a:off x="360363" y="1405513"/>
            <a:ext cx="8680450" cy="3616375"/>
          </a:xfrm>
          <a:prstGeom prst="rect">
            <a:avLst/>
          </a:prstGeom>
          <a:noFill/>
        </p:spPr>
        <p:txBody>
          <a:bodyPr wrap="square" rtlCol="0">
            <a:spAutoFit/>
          </a:bodyPr>
          <a:lstStyle/>
          <a:p>
            <a:pPr marL="285750" indent="-285750">
              <a:spcAft>
                <a:spcPts val="600"/>
              </a:spcAft>
              <a:buFont typeface="Arial" pitchFamily="34" charset="0"/>
              <a:buChar char="•"/>
            </a:pPr>
            <a:r>
              <a:rPr lang="cs-CZ" sz="1700" dirty="0">
                <a:latin typeface="Calibri" panose="020F0502020204030204" pitchFamily="34" charset="0"/>
              </a:rPr>
              <a:t>Česká televize do roku 2019 pracovala samostatně s </a:t>
            </a:r>
          </a:p>
          <a:p>
            <a:pPr marL="742950" lvl="1" indent="-285750">
              <a:spcAft>
                <a:spcPts val="600"/>
              </a:spcAft>
              <a:buFont typeface="Wingdings" panose="05000000000000000000" pitchFamily="2" charset="2"/>
              <a:buChar char="§"/>
            </a:pPr>
            <a:r>
              <a:rPr lang="cs-CZ" sz="1700" dirty="0">
                <a:latin typeface="Calibri" panose="020F0502020204030204" pitchFamily="34" charset="0"/>
              </a:rPr>
              <a:t>týdenním zásahem televizního vysílání ČT, poskytovaným Asociací televizního vysílání a </a:t>
            </a:r>
          </a:p>
          <a:p>
            <a:pPr marL="742950" lvl="1" indent="-285750">
              <a:spcAft>
                <a:spcPts val="600"/>
              </a:spcAft>
              <a:buFont typeface="Wingdings" panose="05000000000000000000" pitchFamily="2" charset="2"/>
              <a:buChar char="§"/>
            </a:pPr>
            <a:r>
              <a:rPr lang="cs-CZ" sz="1700" dirty="0">
                <a:latin typeface="Calibri" panose="020F0502020204030204" pitchFamily="34" charset="0"/>
              </a:rPr>
              <a:t>zásahem webů ČT, poskytovaným sdružením SPIR. </a:t>
            </a:r>
          </a:p>
          <a:p>
            <a:pPr marL="285750" indent="-285750">
              <a:spcAft>
                <a:spcPts val="600"/>
              </a:spcAft>
              <a:buFont typeface="Arial" pitchFamily="34" charset="0"/>
              <a:buChar char="•"/>
            </a:pPr>
            <a:r>
              <a:rPr lang="cs-CZ" sz="1700" b="1" dirty="0">
                <a:latin typeface="Calibri" panose="020F0502020204030204" pitchFamily="34" charset="0"/>
              </a:rPr>
              <a:t>Díky zavedení nové metodiky je od roku 2020 možné výše zmíněné zdroje kombinovat.</a:t>
            </a:r>
            <a:r>
              <a:rPr lang="cs-CZ" sz="1700" dirty="0">
                <a:latin typeface="Calibri" panose="020F0502020204030204" pitchFamily="34" charset="0"/>
              </a:rPr>
              <a:t> K tomu účelu je použita metoda tzv. „deduplikace“, jejímž cílem je zjistit, jaký je reálný překryv mezi zásahem televizní populace a zásahem online populace vysíláním ČT. </a:t>
            </a:r>
          </a:p>
          <a:p>
            <a:pPr marL="285750" indent="-285750">
              <a:spcAft>
                <a:spcPts val="600"/>
              </a:spcAft>
              <a:buFont typeface="Arial" pitchFamily="34" charset="0"/>
              <a:buChar char="•"/>
            </a:pPr>
            <a:r>
              <a:rPr lang="cs-CZ" sz="1700" dirty="0">
                <a:latin typeface="Calibri" panose="020F0502020204030204" pitchFamily="34" charset="0"/>
              </a:rPr>
              <a:t>Díky informacím získaným deduplikací je ČT schopna kvantifikovat, o kolik byl sledováním obsahu poskytovaného ČT na online platformách navýšen standardní zásah vysílání ČT.</a:t>
            </a:r>
          </a:p>
          <a:p>
            <a:pPr marL="285750" indent="-285750">
              <a:spcAft>
                <a:spcPts val="600"/>
              </a:spcAft>
              <a:buFont typeface="Arial" pitchFamily="34" charset="0"/>
              <a:buChar char="•"/>
            </a:pPr>
            <a:r>
              <a:rPr lang="cs-CZ" sz="1700" dirty="0">
                <a:latin typeface="Calibri" panose="020F0502020204030204" pitchFamily="34" charset="0"/>
              </a:rPr>
              <a:t>K nastavení správných parametrů deduplikačního přepočtu slouží data získaná výzkumem na Českém národním panelu (ČNP). Výzkum realizuje exkluzivně pro Českou televizi agentura Nielsen, sběr dat probíhá na internetové populaci 15+ metodou CAWI. Při sběru dat jsou dodržovány všechny standardy asociace ESOMAR a sdružení SIMAR.</a:t>
            </a:r>
          </a:p>
        </p:txBody>
      </p:sp>
      <p:sp>
        <p:nvSpPr>
          <p:cNvPr id="1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cap="all" dirty="0">
                <a:latin typeface="Calibri" pitchFamily="34" charset="0"/>
              </a:rPr>
              <a:t>Metodika měření CELKOVÉHO TÝDENNÍHO ZÁSAHU ČESKÉ TELEVIZE </a:t>
            </a:r>
          </a:p>
          <a:p>
            <a:pPr marL="1588" indent="-1588" algn="ctr" defTabSz="271463">
              <a:spcBef>
                <a:spcPts val="0"/>
              </a:spcBef>
              <a:spcAft>
                <a:spcPts val="0"/>
              </a:spcAft>
              <a:tabLst>
                <a:tab pos="631825" algn="l"/>
              </a:tabLst>
              <a:defRPr/>
            </a:pPr>
            <a:r>
              <a:rPr lang="cs-CZ" sz="2100" b="1" cap="all" dirty="0">
                <a:latin typeface="Calibri" pitchFamily="34" charset="0"/>
              </a:rPr>
              <a:t>tv vysíláním a online obsahem</a:t>
            </a:r>
            <a:endParaRPr lang="cs-CZ" sz="2100" b="1" dirty="0">
              <a:latin typeface="Calibri" pitchFamily="34" charset="0"/>
            </a:endParaRPr>
          </a:p>
        </p:txBody>
      </p:sp>
      <p:sp>
        <p:nvSpPr>
          <p:cNvPr id="9"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4</a:t>
            </a:r>
          </a:p>
        </p:txBody>
      </p:sp>
    </p:spTree>
    <p:extLst>
      <p:ext uri="{BB962C8B-B14F-4D97-AF65-F5344CB8AC3E}">
        <p14:creationId xmlns:p14="http://schemas.microsoft.com/office/powerpoint/2010/main" val="106464970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175</a:t>
            </a:fld>
            <a:endParaRPr lang="cs-CZ" sz="1100" dirty="0">
              <a:solidFill>
                <a:srgbClr val="1A1F52"/>
              </a:solidFill>
              <a:latin typeface="+mj-lt"/>
              <a:cs typeface="Arial" charset="0"/>
            </a:endParaRPr>
          </a:p>
        </p:txBody>
      </p:sp>
      <p:sp>
        <p:nvSpPr>
          <p:cNvPr id="7" name="TextovéPole 6"/>
          <p:cNvSpPr txBox="1"/>
          <p:nvPr/>
        </p:nvSpPr>
        <p:spPr>
          <a:xfrm>
            <a:off x="360362" y="1080000"/>
            <a:ext cx="8604126" cy="5170646"/>
          </a:xfrm>
          <a:prstGeom prst="rect">
            <a:avLst/>
          </a:prstGeom>
          <a:noFill/>
        </p:spPr>
        <p:txBody>
          <a:bodyPr wrap="square" rtlCol="0">
            <a:spAutoFit/>
          </a:bodyPr>
          <a:lstStyle/>
          <a:p>
            <a:r>
              <a:rPr lang="cs-CZ" sz="1500" b="1" dirty="0">
                <a:latin typeface="+mj-lt"/>
              </a:rPr>
              <a:t>Zadavatel výzkumu:</a:t>
            </a:r>
            <a:r>
              <a:rPr lang="cs-CZ" sz="1500" dirty="0">
                <a:latin typeface="+mj-lt"/>
              </a:rPr>
              <a:t> 	Česká televize</a:t>
            </a:r>
          </a:p>
          <a:p>
            <a:endParaRPr lang="cs-CZ" sz="1500" dirty="0">
              <a:latin typeface="+mj-lt"/>
            </a:endParaRPr>
          </a:p>
          <a:p>
            <a:r>
              <a:rPr lang="cs-CZ" sz="1500" b="1" dirty="0">
                <a:latin typeface="+mj-lt"/>
              </a:rPr>
              <a:t>Realizátor výzkumu:</a:t>
            </a:r>
            <a:r>
              <a:rPr lang="cs-CZ" sz="1500" dirty="0">
                <a:latin typeface="+mj-lt"/>
              </a:rPr>
              <a:t> 	KANTAR CZ s.r.o.</a:t>
            </a:r>
          </a:p>
          <a:p>
            <a:endParaRPr lang="cs-CZ" sz="1500" dirty="0">
              <a:latin typeface="+mj-lt"/>
            </a:endParaRPr>
          </a:p>
          <a:p>
            <a:r>
              <a:rPr lang="cs-CZ" sz="1500" b="1" dirty="0">
                <a:latin typeface="+mj-lt"/>
              </a:rPr>
              <a:t>Realizace: 		</a:t>
            </a:r>
            <a:r>
              <a:rPr lang="cs-CZ" sz="1500" dirty="0">
                <a:latin typeface="+mj-lt"/>
              </a:rPr>
              <a:t>Aktuální smlouva pro roky 2023-2026; vysoutěženo v roce 2022 jako 				veřejná zakázka ve zjednodušeném podlimitním řízení v souladu s § 53 zákona</a:t>
            </a:r>
          </a:p>
          <a:p>
            <a:endParaRPr lang="cs-CZ" sz="1500" dirty="0">
              <a:latin typeface="+mj-lt"/>
            </a:endParaRPr>
          </a:p>
          <a:p>
            <a:r>
              <a:rPr lang="cs-CZ" sz="1500" b="1" dirty="0">
                <a:latin typeface="+mj-lt"/>
              </a:rPr>
              <a:t>Požadavky ČT </a:t>
            </a:r>
          </a:p>
          <a:p>
            <a:r>
              <a:rPr lang="cs-CZ" sz="1500" b="1" dirty="0">
                <a:latin typeface="+mj-lt"/>
              </a:rPr>
              <a:t>na realizátora:</a:t>
            </a:r>
            <a:r>
              <a:rPr lang="cs-CZ" sz="1500" dirty="0">
                <a:latin typeface="+mj-lt"/>
              </a:rPr>
              <a:t> 	Členství ve sdružení SIMAR, nerealizace výzkumů pro politické subjekty</a:t>
            </a:r>
          </a:p>
          <a:p>
            <a:endParaRPr lang="cs-CZ" sz="1500" dirty="0">
              <a:latin typeface="+mj-lt"/>
            </a:endParaRPr>
          </a:p>
          <a:p>
            <a:r>
              <a:rPr lang="cs-CZ" sz="1500" b="1" dirty="0">
                <a:latin typeface="+mj-lt"/>
              </a:rPr>
              <a:t>Cíl výzkumu:</a:t>
            </a:r>
            <a:r>
              <a:rPr lang="cs-CZ" sz="1500" dirty="0">
                <a:latin typeface="+mj-lt"/>
              </a:rPr>
              <a:t> 	Dlouhodobé sledování chování televizních diváků a získání zpětné vazby. Mezi klíčová 		a stálá témata výzkumu patří: postoj k televizním stanicím, divácké preference a 			očekávání, image televizních stanic, hodnocení zpravodajství, postojové výroky, 			asociace s ČT. Pravidelnou součástí dotazníku je blok ad-hoc otázek pro aktuální 			potřeby ČT. Výstupy z trackingového výzkumu mimo jiné slouží k hodnocení plnění 			veřejné služby České televize, které je předkládáno Radě ČT.</a:t>
            </a:r>
          </a:p>
          <a:p>
            <a:endParaRPr lang="cs-CZ" sz="1500" dirty="0">
              <a:latin typeface="+mj-lt"/>
            </a:endParaRPr>
          </a:p>
          <a:p>
            <a:r>
              <a:rPr lang="cs-CZ" sz="1500" b="1" dirty="0">
                <a:latin typeface="+mj-lt"/>
              </a:rPr>
              <a:t>Základní soubor:</a:t>
            </a:r>
            <a:r>
              <a:rPr lang="cs-CZ" sz="1500" dirty="0">
                <a:latin typeface="+mj-lt"/>
              </a:rPr>
              <a:t> 	Televizní populace ČR 18+ (sledují TV alespoň 1–2x v týdnu) </a:t>
            </a:r>
          </a:p>
          <a:p>
            <a:endParaRPr lang="cs-CZ" sz="1500" dirty="0">
              <a:latin typeface="+mj-lt"/>
            </a:endParaRPr>
          </a:p>
          <a:p>
            <a:r>
              <a:rPr lang="cs-CZ" sz="1500" b="1" dirty="0">
                <a:latin typeface="+mj-lt"/>
              </a:rPr>
              <a:t>Počet respondentů:</a:t>
            </a:r>
            <a:r>
              <a:rPr lang="cs-CZ" sz="1500" dirty="0">
                <a:latin typeface="+mj-lt"/>
              </a:rPr>
              <a:t> 	N = 1 000 v každé vlně</a:t>
            </a:r>
          </a:p>
          <a:p>
            <a:endParaRPr lang="cs-CZ" sz="1500" dirty="0">
              <a:latin typeface="+mj-lt"/>
            </a:endParaRPr>
          </a:p>
          <a:p>
            <a:r>
              <a:rPr lang="cs-CZ" sz="1500" b="1" dirty="0">
                <a:latin typeface="+mj-lt"/>
              </a:rPr>
              <a:t>Termín dotazování:	</a:t>
            </a:r>
            <a:r>
              <a:rPr lang="cs-CZ" sz="1500" dirty="0">
                <a:latin typeface="+mj-lt"/>
              </a:rPr>
              <a:t>2-3 týdny v průběhu dubna a května a 2-3 týdny v průběhu listopadu a prosince</a:t>
            </a: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SEMESTRÁLNÍMU TRACKINGOVÉMU VÝZKUMU ČT (1/3)</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5</a:t>
            </a:r>
          </a:p>
        </p:txBody>
      </p:sp>
      <p:sp>
        <p:nvSpPr>
          <p:cNvPr id="2" name="Zástupný symbol pro datum 7">
            <a:extLst>
              <a:ext uri="{FF2B5EF4-FFF2-40B4-BE49-F238E27FC236}">
                <a16:creationId xmlns:a16="http://schemas.microsoft.com/office/drawing/2014/main" id="{2D89F963-E55E-5C0E-2964-D9BC936E4147}"/>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5330484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176</a:t>
            </a:fld>
            <a:endParaRPr lang="cs-CZ" sz="1100" dirty="0">
              <a:solidFill>
                <a:srgbClr val="1A1F52"/>
              </a:solidFill>
              <a:latin typeface="+mj-lt"/>
              <a:cs typeface="Arial" charset="0"/>
            </a:endParaRPr>
          </a:p>
        </p:txBody>
      </p:sp>
      <p:sp>
        <p:nvSpPr>
          <p:cNvPr id="7" name="TextovéPole 6"/>
          <p:cNvSpPr txBox="1"/>
          <p:nvPr/>
        </p:nvSpPr>
        <p:spPr>
          <a:xfrm>
            <a:off x="360362" y="1080000"/>
            <a:ext cx="8408988" cy="4016484"/>
          </a:xfrm>
          <a:prstGeom prst="rect">
            <a:avLst/>
          </a:prstGeom>
          <a:noFill/>
        </p:spPr>
        <p:txBody>
          <a:bodyPr wrap="square" rtlCol="0">
            <a:spAutoFit/>
          </a:bodyPr>
          <a:lstStyle/>
          <a:p>
            <a:r>
              <a:rPr lang="cs-CZ" sz="1500" b="1" dirty="0">
                <a:latin typeface="+mj-lt"/>
              </a:rPr>
              <a:t>Způsob sběru dat: 	</a:t>
            </a:r>
            <a:r>
              <a:rPr lang="cs-CZ" sz="1500" dirty="0">
                <a:latin typeface="+mj-lt"/>
              </a:rPr>
              <a:t>Kombinace metod CASI (Computer Aided Self-Interviewing) s kvótním výběrem z 		online panelu domácností Kantar myMAP a CATI (Computer Aided Telephone 		Interviewing) s využitím náhodného generování telefonních čísel. Každou ze 		zmíněných metod je v příslušné vlně realizováno 500 rozhovorů, celkem tedy 1 000 		rozhovorů na vlnu. Response rate (úspěšnost realizace rozhovoru) se v případě 		telefonického dotazování pohybuje 	okolo 10 %.</a:t>
            </a:r>
          </a:p>
          <a:p>
            <a:endParaRPr lang="cs-CZ" sz="1500" b="1" dirty="0">
              <a:latin typeface="+mj-lt"/>
            </a:endParaRPr>
          </a:p>
          <a:p>
            <a:r>
              <a:rPr lang="cs-CZ" sz="1500" b="1" dirty="0">
                <a:latin typeface="+mj-lt"/>
              </a:rPr>
              <a:t>Délka dotazníku:</a:t>
            </a:r>
            <a:r>
              <a:rPr lang="cs-CZ" sz="1500" dirty="0">
                <a:latin typeface="+mj-lt"/>
              </a:rPr>
              <a:t> 	cca 15 minut</a:t>
            </a:r>
          </a:p>
          <a:p>
            <a:endParaRPr lang="cs-CZ" sz="1500" dirty="0">
              <a:latin typeface="+mj-lt"/>
            </a:endParaRPr>
          </a:p>
          <a:p>
            <a:r>
              <a:rPr lang="cs-CZ" sz="1500" b="1" dirty="0">
                <a:latin typeface="+mj-lt"/>
              </a:rPr>
              <a:t>Kontrola sběru dat:</a:t>
            </a:r>
            <a:r>
              <a:rPr lang="cs-CZ" sz="1500" dirty="0">
                <a:latin typeface="+mj-lt"/>
              </a:rPr>
              <a:t> 	Data procházejí čištěním a logickou kontrolou, následně jsou zpracována za pomoci 		statistického softwaru SPSS. Telefonický sběr dat podléhá kontinuálnímu 		monitoringu supervizorů v reálném čase. Veškeré telefonické rozhovory jsou 		nahrávány a v případě potřeby poskytnuty objednateli.</a:t>
            </a:r>
          </a:p>
          <a:p>
            <a:endParaRPr lang="cs-CZ" sz="1500" dirty="0">
              <a:latin typeface="+mj-lt"/>
            </a:endParaRPr>
          </a:p>
          <a:p>
            <a:r>
              <a:rPr lang="cs-CZ" sz="1500" b="1" dirty="0">
                <a:latin typeface="+mj-lt"/>
              </a:rPr>
              <a:t>Vážení dat:</a:t>
            </a:r>
            <a:r>
              <a:rPr lang="cs-CZ" sz="1500" dirty="0">
                <a:latin typeface="+mj-lt"/>
              </a:rPr>
              <a:t> 		Datový soubor je převažován podle sociodemografických charakteristik 		(kombinace pohlaví a věkových skupin, kraj, velikost místa bydliště a vzdělání). 		Oporou při stanovení kvót jsou aktuální data Českého statistického úřadu. </a:t>
            </a: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SEMESTRÁLNÍMU TRACKINGOVÉMU VÝZKUMU ČT (2/3)</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5</a:t>
            </a:r>
          </a:p>
        </p:txBody>
      </p:sp>
      <p:sp>
        <p:nvSpPr>
          <p:cNvPr id="2" name="Zástupný symbol pro datum 7">
            <a:extLst>
              <a:ext uri="{FF2B5EF4-FFF2-40B4-BE49-F238E27FC236}">
                <a16:creationId xmlns:a16="http://schemas.microsoft.com/office/drawing/2014/main" id="{BF9BDD7E-8EB0-18FC-1661-C93BA4A0DABC}"/>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3961864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177</a:t>
            </a:fld>
            <a:endParaRPr lang="cs-CZ" sz="1100" dirty="0">
              <a:solidFill>
                <a:srgbClr val="1A1F52"/>
              </a:solidFill>
              <a:latin typeface="+mj-lt"/>
              <a:cs typeface="Arial" charset="0"/>
            </a:endParaRPr>
          </a:p>
        </p:txBody>
      </p:sp>
      <p:sp>
        <p:nvSpPr>
          <p:cNvPr id="7" name="TextovéPole 6"/>
          <p:cNvSpPr txBox="1"/>
          <p:nvPr/>
        </p:nvSpPr>
        <p:spPr>
          <a:xfrm>
            <a:off x="360362" y="1080000"/>
            <a:ext cx="8408988" cy="1477328"/>
          </a:xfrm>
          <a:prstGeom prst="rect">
            <a:avLst/>
          </a:prstGeom>
          <a:noFill/>
        </p:spPr>
        <p:txBody>
          <a:bodyPr wrap="square" rtlCol="0">
            <a:spAutoFit/>
          </a:bodyPr>
          <a:lstStyle/>
          <a:p>
            <a:r>
              <a:rPr lang="cs-CZ" sz="1500" b="1" dirty="0">
                <a:latin typeface="+mj-lt"/>
              </a:rPr>
              <a:t>Zpracování dat:</a:t>
            </a:r>
            <a:r>
              <a:rPr lang="cs-CZ" sz="1500" dirty="0">
                <a:latin typeface="+mj-lt"/>
              </a:rPr>
              <a:t> 	Pro účely roční zprávy Hodnocení veřejné služby ČT jsou vždy spojována data z 		obou vln výzkumu realizovaných v daném kalendářním roce. Není-li tedy u 		konkrétních výstupů uvedeno jinak, činí minimální velikost vzorku u celoroční 		zprávy 2 000 respondentů.</a:t>
            </a:r>
            <a:endParaRPr lang="cs-CZ" sz="1500" b="1" dirty="0">
              <a:latin typeface="+mj-lt"/>
            </a:endParaRPr>
          </a:p>
          <a:p>
            <a:endParaRPr lang="cs-CZ" sz="1500" b="1" dirty="0">
              <a:latin typeface="+mj-lt"/>
            </a:endParaRPr>
          </a:p>
          <a:p>
            <a:r>
              <a:rPr lang="cs-CZ" sz="1500" b="1" dirty="0">
                <a:latin typeface="+mj-lt"/>
              </a:rPr>
              <a:t>Rozpětí statistické chyby při N = 1 000 na hladině spolehlivosti 95 %:</a:t>
            </a:r>
            <a:endParaRPr lang="cs-CZ" sz="1500" dirty="0">
              <a:latin typeface="+mj-lt"/>
            </a:endParaRP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SEMESTRÁLNÍMU TRACKINGOVÉMU VÝZKUMU ČT (3/3)</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5</a:t>
            </a:r>
          </a:p>
        </p:txBody>
      </p:sp>
      <p:graphicFrame>
        <p:nvGraphicFramePr>
          <p:cNvPr id="4" name="Tabulka 3">
            <a:extLst>
              <a:ext uri="{FF2B5EF4-FFF2-40B4-BE49-F238E27FC236}">
                <a16:creationId xmlns:a16="http://schemas.microsoft.com/office/drawing/2014/main" id="{8B373BD9-62B4-21F1-E4CC-1C5B330114D8}"/>
              </a:ext>
            </a:extLst>
          </p:cNvPr>
          <p:cNvGraphicFramePr>
            <a:graphicFrameLocks noGrp="1"/>
          </p:cNvGraphicFramePr>
          <p:nvPr/>
        </p:nvGraphicFramePr>
        <p:xfrm>
          <a:off x="1506806" y="2852936"/>
          <a:ext cx="6130389" cy="2144160"/>
        </p:xfrm>
        <a:graphic>
          <a:graphicData uri="http://schemas.openxmlformats.org/drawingml/2006/table">
            <a:tbl>
              <a:tblPr firstRow="1" bandRow="1">
                <a:tableStyleId>{073A0DAA-6AF3-43AB-8588-CEC1D06C72B9}</a:tableStyleId>
              </a:tblPr>
              <a:tblGrid>
                <a:gridCol w="2950186">
                  <a:extLst>
                    <a:ext uri="{9D8B030D-6E8A-4147-A177-3AD203B41FA5}">
                      <a16:colId xmlns:a16="http://schemas.microsoft.com/office/drawing/2014/main" val="3005264630"/>
                    </a:ext>
                  </a:extLst>
                </a:gridCol>
                <a:gridCol w="3180203">
                  <a:extLst>
                    <a:ext uri="{9D8B030D-6E8A-4147-A177-3AD203B41FA5}">
                      <a16:colId xmlns:a16="http://schemas.microsoft.com/office/drawing/2014/main" val="3567895067"/>
                    </a:ext>
                  </a:extLst>
                </a:gridCol>
              </a:tblGrid>
              <a:tr h="0">
                <a:tc>
                  <a:txBody>
                    <a:bodyPr/>
                    <a:lstStyle/>
                    <a:p>
                      <a:pPr algn="ctr" fontAlgn="b"/>
                      <a:r>
                        <a:rPr lang="cs-CZ" sz="1400" b="1" u="none" strike="noStrike" dirty="0">
                          <a:solidFill>
                            <a:schemeClr val="tx1"/>
                          </a:solidFill>
                          <a:effectLst/>
                        </a:rPr>
                        <a:t>Danou odpověď uvedlo</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b="1" u="none" strike="noStrike" dirty="0">
                          <a:solidFill>
                            <a:schemeClr val="tx1"/>
                          </a:solidFill>
                          <a:effectLst/>
                        </a:rPr>
                        <a:t>Rozpětí statistické chyby</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extLst>
                  <a:ext uri="{0D108BD9-81ED-4DB2-BD59-A6C34878D82A}">
                    <a16:rowId xmlns:a16="http://schemas.microsoft.com/office/drawing/2014/main" val="3958938626"/>
                  </a:ext>
                </a:extLst>
              </a:tr>
              <a:tr h="0">
                <a:tc>
                  <a:txBody>
                    <a:bodyPr/>
                    <a:lstStyle/>
                    <a:p>
                      <a:pPr algn="ctr" fontAlgn="b"/>
                      <a:r>
                        <a:rPr lang="cs-CZ" sz="1400" dirty="0"/>
                        <a:t>5 %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1,2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518968357"/>
                  </a:ext>
                </a:extLst>
              </a:tr>
              <a:tr h="0">
                <a:tc>
                  <a:txBody>
                    <a:bodyPr/>
                    <a:lstStyle/>
                    <a:p>
                      <a:pPr algn="ctr" fontAlgn="b"/>
                      <a:r>
                        <a:rPr lang="cs-CZ" sz="1400" dirty="0"/>
                        <a:t>25 %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2,5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72738473"/>
                  </a:ext>
                </a:extLst>
              </a:tr>
              <a:tr h="0">
                <a:tc>
                  <a:txBody>
                    <a:bodyPr/>
                    <a:lstStyle/>
                    <a:p>
                      <a:pPr algn="ctr" fontAlgn="b"/>
                      <a:r>
                        <a:rPr lang="cs-CZ" sz="1400" dirty="0"/>
                        <a:t>50 %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2,8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25806120"/>
                  </a:ext>
                </a:extLst>
              </a:tr>
              <a:tr h="0">
                <a:tc>
                  <a:txBody>
                    <a:bodyPr/>
                    <a:lstStyle/>
                    <a:p>
                      <a:pPr algn="ctr" fontAlgn="b"/>
                      <a:r>
                        <a:rPr lang="cs-CZ" sz="1400" dirty="0"/>
                        <a:t>75 %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2,5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686087911"/>
                  </a:ext>
                </a:extLst>
              </a:tr>
              <a:tr h="0">
                <a:tc>
                  <a:txBody>
                    <a:bodyPr/>
                    <a:lstStyle/>
                    <a:p>
                      <a:pPr algn="ctr" fontAlgn="b"/>
                      <a:r>
                        <a:rPr lang="cs-CZ" sz="1400" dirty="0"/>
                        <a:t>95 %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1,2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1647830518"/>
                  </a:ext>
                </a:extLst>
              </a:tr>
            </a:tbl>
          </a:graphicData>
        </a:graphic>
      </p:graphicFrame>
      <p:sp>
        <p:nvSpPr>
          <p:cNvPr id="5" name="Zástupný symbol pro datum 7">
            <a:extLst>
              <a:ext uri="{FF2B5EF4-FFF2-40B4-BE49-F238E27FC236}">
                <a16:creationId xmlns:a16="http://schemas.microsoft.com/office/drawing/2014/main" id="{9B2A3734-429C-0371-AC9A-A0627C8C8AEF}"/>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63846931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178</a:t>
            </a:fld>
            <a:endParaRPr lang="cs-CZ" sz="1100" dirty="0">
              <a:solidFill>
                <a:srgbClr val="1A1F52"/>
              </a:solidFill>
              <a:latin typeface="+mj-lt"/>
              <a:cs typeface="Arial" charset="0"/>
            </a:endParaRPr>
          </a:p>
        </p:txBody>
      </p:sp>
      <p:sp>
        <p:nvSpPr>
          <p:cNvPr id="7" name="TextovéPole 6"/>
          <p:cNvSpPr txBox="1"/>
          <p:nvPr/>
        </p:nvSpPr>
        <p:spPr>
          <a:xfrm>
            <a:off x="360362" y="1671186"/>
            <a:ext cx="8423275" cy="4278094"/>
          </a:xfrm>
          <a:prstGeom prst="rect">
            <a:avLst/>
          </a:prstGeom>
          <a:noFill/>
        </p:spPr>
        <p:txBody>
          <a:bodyPr wrap="square" rtlCol="0">
            <a:spAutoFit/>
          </a:bodyPr>
          <a:lstStyle/>
          <a:p>
            <a:pPr>
              <a:spcAft>
                <a:spcPts val="600"/>
              </a:spcAft>
            </a:pPr>
            <a:r>
              <a:rPr lang="cs-CZ" sz="1700" dirty="0">
                <a:latin typeface="+mj-lt"/>
              </a:rPr>
              <a:t>Pro analýzu mediální prezentace významných událostí ve zpravodajských pořadech České televize byla použita kombinace těchto kvalitativních metod: </a:t>
            </a:r>
          </a:p>
          <a:p>
            <a:pPr marL="342900" indent="-342900">
              <a:spcAft>
                <a:spcPts val="600"/>
              </a:spcAft>
              <a:buAutoNum type="alphaLcParenR"/>
            </a:pPr>
            <a:r>
              <a:rPr lang="cs-CZ" sz="1700" b="1" dirty="0">
                <a:latin typeface="+mj-lt"/>
              </a:rPr>
              <a:t>analýza rámcování</a:t>
            </a:r>
            <a:r>
              <a:rPr lang="cs-CZ" sz="1700" dirty="0">
                <a:latin typeface="+mj-lt"/>
              </a:rPr>
              <a:t> (framing analyses) zaměřená na to, jak byly události tematizovány a které informace byly zdůrazněny jako klíčové; </a:t>
            </a:r>
          </a:p>
          <a:p>
            <a:pPr marL="342900" indent="-342900">
              <a:spcAft>
                <a:spcPts val="600"/>
              </a:spcAft>
              <a:buAutoNum type="alphaLcParenR"/>
            </a:pPr>
            <a:r>
              <a:rPr lang="cs-CZ" sz="1700" b="1" dirty="0">
                <a:latin typeface="+mj-lt"/>
              </a:rPr>
              <a:t>nominalizace hlavních aktérů</a:t>
            </a:r>
            <a:r>
              <a:rPr lang="cs-CZ" sz="1700" dirty="0">
                <a:latin typeface="+mj-lt"/>
              </a:rPr>
              <a:t> všímající si toho, jak jsou pojmenováváni hlavní aktéři z hlediska neutrality a případné příznakovosti jazyka;</a:t>
            </a:r>
          </a:p>
          <a:p>
            <a:pPr marL="342900" indent="-342900">
              <a:spcAft>
                <a:spcPts val="600"/>
              </a:spcAft>
              <a:buAutoNum type="alphaLcParenR"/>
            </a:pPr>
            <a:r>
              <a:rPr lang="cs-CZ" sz="1700" b="1" dirty="0">
                <a:latin typeface="+mj-lt"/>
              </a:rPr>
              <a:t>vizuální reprezentace</a:t>
            </a:r>
            <a:r>
              <a:rPr lang="cs-CZ" sz="1700" dirty="0">
                <a:latin typeface="+mj-lt"/>
              </a:rPr>
              <a:t> tématu; jaké vizuální znaky byly použity pro reprezentaci aktérů a tématu jako celku.</a:t>
            </a:r>
          </a:p>
          <a:p>
            <a:pPr marL="342900" indent="-342900">
              <a:spcAft>
                <a:spcPts val="600"/>
              </a:spcAft>
              <a:buAutoNum type="alphaLcParenR"/>
            </a:pPr>
            <a:r>
              <a:rPr lang="cs-CZ" sz="1700" b="1" dirty="0">
                <a:latin typeface="+mj-lt"/>
              </a:rPr>
              <a:t>lingvistická analýza </a:t>
            </a:r>
            <a:r>
              <a:rPr lang="cs-CZ" sz="1700" dirty="0">
                <a:latin typeface="+mj-lt"/>
              </a:rPr>
              <a:t>jazykové prezentace tématu zejména s využitím sledování příznakových a hodnotících jazykových prostředků a subjektivních strategií moderátorů, </a:t>
            </a:r>
          </a:p>
          <a:p>
            <a:pPr marL="342900" indent="-342900">
              <a:spcAft>
                <a:spcPts val="600"/>
              </a:spcAft>
              <a:buAutoNum type="alphaLcParenR"/>
            </a:pPr>
            <a:endParaRPr lang="cs-CZ" sz="1700" dirty="0">
              <a:latin typeface="+mj-lt"/>
            </a:endParaRPr>
          </a:p>
          <a:p>
            <a:pPr>
              <a:spcAft>
                <a:spcPts val="600"/>
              </a:spcAft>
            </a:pPr>
            <a:r>
              <a:rPr lang="cs-CZ" sz="1500" dirty="0">
                <a:latin typeface="+mj-lt"/>
              </a:rPr>
              <a:t>Metodologické zdroje:</a:t>
            </a:r>
          </a:p>
          <a:p>
            <a:pPr>
              <a:spcAft>
                <a:spcPts val="600"/>
              </a:spcAft>
            </a:pPr>
            <a:r>
              <a:rPr lang="cs-CZ" sz="1500" dirty="0">
                <a:latin typeface="+mj-lt"/>
              </a:rPr>
              <a:t>Sedláková, R., </a:t>
            </a:r>
            <a:r>
              <a:rPr lang="cs-CZ" sz="1500" i="1" dirty="0">
                <a:latin typeface="+mj-lt"/>
              </a:rPr>
              <a:t>Výzkum médií. Nejužívanější metody a techniky</a:t>
            </a:r>
            <a:r>
              <a:rPr lang="cs-CZ" sz="1500" dirty="0">
                <a:latin typeface="+mj-lt"/>
              </a:rPr>
              <a:t>, Grada, 2014</a:t>
            </a:r>
          </a:p>
          <a:p>
            <a:pPr>
              <a:spcAft>
                <a:spcPts val="600"/>
              </a:spcAft>
            </a:pPr>
            <a:r>
              <a:rPr lang="cs-CZ" sz="1500" dirty="0">
                <a:latin typeface="+mj-lt"/>
              </a:rPr>
              <a:t>Trampota, T., Vojtěchovská, M., </a:t>
            </a:r>
            <a:r>
              <a:rPr lang="cs-CZ" sz="1500" i="1" dirty="0">
                <a:latin typeface="+mj-lt"/>
              </a:rPr>
              <a:t>Metody výzkumu médií</a:t>
            </a:r>
            <a:r>
              <a:rPr lang="cs-CZ" sz="1500" dirty="0">
                <a:latin typeface="+mj-lt"/>
              </a:rPr>
              <a:t>, Portál, 2010</a:t>
            </a:r>
            <a:endParaRPr lang="cs-CZ" sz="1700" dirty="0">
              <a:latin typeface="+mj-lt"/>
            </a:endParaRPr>
          </a:p>
        </p:txBody>
      </p:sp>
      <p:sp>
        <p:nvSpPr>
          <p:cNvPr id="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METODIKA OBSAHOVÉ ANALÝZY AUTORŮ: </a:t>
            </a:r>
          </a:p>
          <a:p>
            <a:pPr marL="1588" indent="-1588" algn="ctr" defTabSz="271463">
              <a:spcBef>
                <a:spcPts val="200"/>
              </a:spcBef>
              <a:spcAft>
                <a:spcPct val="20000"/>
              </a:spcAft>
              <a:tabLst>
                <a:tab pos="631825" algn="l"/>
              </a:tabLst>
              <a:defRPr/>
            </a:pPr>
            <a:r>
              <a:rPr lang="cs-CZ" sz="1600" b="1" dirty="0">
                <a:solidFill>
                  <a:prstClr val="black"/>
                </a:solidFill>
                <a:latin typeface="Calibri" pitchFamily="34" charset="0"/>
              </a:rPr>
              <a:t>PhDr. Tomáš Trampota, Ph.D.; PhDr. Tereza </a:t>
            </a:r>
            <a:r>
              <a:rPr lang="cs-CZ" sz="1600" b="1" dirty="0" err="1">
                <a:solidFill>
                  <a:prstClr val="black"/>
                </a:solidFill>
                <a:latin typeface="Calibri" pitchFamily="34" charset="0"/>
              </a:rPr>
              <a:t>Klabíková</a:t>
            </a:r>
            <a:r>
              <a:rPr lang="cs-CZ" sz="1600" b="1" dirty="0">
                <a:solidFill>
                  <a:prstClr val="black"/>
                </a:solidFill>
                <a:latin typeface="Calibri" pitchFamily="34" charset="0"/>
              </a:rPr>
              <a:t> Rábová, Ph.D.</a:t>
            </a:r>
            <a:r>
              <a:rPr lang="cs-CZ" sz="1600" b="1" cap="all" dirty="0">
                <a:latin typeface="Calibri" pitchFamily="34" charset="0"/>
              </a:rPr>
              <a:t> </a:t>
            </a:r>
          </a:p>
        </p:txBody>
      </p:sp>
      <p:sp>
        <p:nvSpPr>
          <p:cNvPr id="11"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6</a:t>
            </a:r>
          </a:p>
        </p:txBody>
      </p:sp>
    </p:spTree>
    <p:extLst>
      <p:ext uri="{BB962C8B-B14F-4D97-AF65-F5344CB8AC3E}">
        <p14:creationId xmlns:p14="http://schemas.microsoft.com/office/powerpoint/2010/main" val="879533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360365"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3200" dirty="0">
                <a:latin typeface="Calibri"/>
              </a:rPr>
              <a:t>RQI – KANÁLY ČT </a:t>
            </a: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18</a:t>
            </a:fld>
            <a:endParaRPr lang="cs-CZ" sz="1100" dirty="0">
              <a:solidFill>
                <a:srgbClr val="1A1F52"/>
              </a:solidFill>
              <a:latin typeface="Calibri"/>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Tree>
    <p:extLst>
      <p:ext uri="{BB962C8B-B14F-4D97-AF65-F5344CB8AC3E}">
        <p14:creationId xmlns:p14="http://schemas.microsoft.com/office/powerpoint/2010/main" val="3598150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19</a:t>
            </a:fld>
            <a:endParaRPr lang="cs-CZ" sz="1100" dirty="0">
              <a:solidFill>
                <a:srgbClr val="1A1F52"/>
              </a:solidFill>
              <a:latin typeface="Calibri"/>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4"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sp>
        <p:nvSpPr>
          <p:cNvPr id="2" name="AutoShape 2">
            <a:extLst>
              <a:ext uri="{FF2B5EF4-FFF2-40B4-BE49-F238E27FC236}">
                <a16:creationId xmlns:a16="http://schemas.microsoft.com/office/drawing/2014/main" id="{6CA18BC4-9899-CD61-39B4-F4BBCE3DEBFF}"/>
              </a:ext>
            </a:extLst>
          </p:cNvPr>
          <p:cNvSpPr>
            <a:spLocks noChangeArrowheads="1"/>
          </p:cNvSpPr>
          <p:nvPr/>
        </p:nvSpPr>
        <p:spPr bwMode="auto">
          <a:xfrm>
            <a:off x="103188" y="548680"/>
            <a:ext cx="8937625" cy="998562"/>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PŘEHLED ZA ROK 2023</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Zdroje: ATO – Nielsen, Tracking ČT, PROVYS ČT, DKV ČT, v % [2023 (2022; Ø 2017-2021)]</a:t>
            </a:r>
            <a:endParaRPr kumimoji="0" lang="cs-CZ"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graphicFrame>
        <p:nvGraphicFramePr>
          <p:cNvPr id="5" name="Tabulka 4">
            <a:extLst>
              <a:ext uri="{FF2B5EF4-FFF2-40B4-BE49-F238E27FC236}">
                <a16:creationId xmlns:a16="http://schemas.microsoft.com/office/drawing/2014/main" id="{BD5082C4-0A3E-ADA1-43D4-52859B2F3797}"/>
              </a:ext>
            </a:extLst>
          </p:cNvPr>
          <p:cNvGraphicFramePr>
            <a:graphicFrameLocks noGrp="1"/>
          </p:cNvGraphicFramePr>
          <p:nvPr>
            <p:extLst>
              <p:ext uri="{D42A27DB-BD31-4B8C-83A1-F6EECF244321}">
                <p14:modId xmlns:p14="http://schemas.microsoft.com/office/powerpoint/2010/main" val="1223564495"/>
              </p:ext>
            </p:extLst>
          </p:nvPr>
        </p:nvGraphicFramePr>
        <p:xfrm>
          <a:off x="360361" y="1388735"/>
          <a:ext cx="8423274" cy="4498644"/>
        </p:xfrm>
        <a:graphic>
          <a:graphicData uri="http://schemas.openxmlformats.org/drawingml/2006/table">
            <a:tbl>
              <a:tblPr/>
              <a:tblGrid>
                <a:gridCol w="1677450">
                  <a:extLst>
                    <a:ext uri="{9D8B030D-6E8A-4147-A177-3AD203B41FA5}">
                      <a16:colId xmlns:a16="http://schemas.microsoft.com/office/drawing/2014/main" val="20000"/>
                    </a:ext>
                  </a:extLst>
                </a:gridCol>
                <a:gridCol w="843228">
                  <a:extLst>
                    <a:ext uri="{9D8B030D-6E8A-4147-A177-3AD203B41FA5}">
                      <a16:colId xmlns:a16="http://schemas.microsoft.com/office/drawing/2014/main" val="20001"/>
                    </a:ext>
                  </a:extLst>
                </a:gridCol>
                <a:gridCol w="843228">
                  <a:extLst>
                    <a:ext uri="{9D8B030D-6E8A-4147-A177-3AD203B41FA5}">
                      <a16:colId xmlns:a16="http://schemas.microsoft.com/office/drawing/2014/main" val="20003"/>
                    </a:ext>
                  </a:extLst>
                </a:gridCol>
                <a:gridCol w="843228">
                  <a:extLst>
                    <a:ext uri="{9D8B030D-6E8A-4147-A177-3AD203B41FA5}">
                      <a16:colId xmlns:a16="http://schemas.microsoft.com/office/drawing/2014/main" val="20005"/>
                    </a:ext>
                  </a:extLst>
                </a:gridCol>
                <a:gridCol w="843228">
                  <a:extLst>
                    <a:ext uri="{9D8B030D-6E8A-4147-A177-3AD203B41FA5}">
                      <a16:colId xmlns:a16="http://schemas.microsoft.com/office/drawing/2014/main" val="20007"/>
                    </a:ext>
                  </a:extLst>
                </a:gridCol>
                <a:gridCol w="843228">
                  <a:extLst>
                    <a:ext uri="{9D8B030D-6E8A-4147-A177-3AD203B41FA5}">
                      <a16:colId xmlns:a16="http://schemas.microsoft.com/office/drawing/2014/main" val="20009"/>
                    </a:ext>
                  </a:extLst>
                </a:gridCol>
                <a:gridCol w="843228">
                  <a:extLst>
                    <a:ext uri="{9D8B030D-6E8A-4147-A177-3AD203B41FA5}">
                      <a16:colId xmlns:a16="http://schemas.microsoft.com/office/drawing/2014/main" val="20011"/>
                    </a:ext>
                  </a:extLst>
                </a:gridCol>
                <a:gridCol w="843228">
                  <a:extLst>
                    <a:ext uri="{9D8B030D-6E8A-4147-A177-3AD203B41FA5}">
                      <a16:colId xmlns:a16="http://schemas.microsoft.com/office/drawing/2014/main" val="20013"/>
                    </a:ext>
                  </a:extLst>
                </a:gridCol>
                <a:gridCol w="843228">
                  <a:extLst>
                    <a:ext uri="{9D8B030D-6E8A-4147-A177-3AD203B41FA5}">
                      <a16:colId xmlns:a16="http://schemas.microsoft.com/office/drawing/2014/main" val="966818692"/>
                    </a:ext>
                  </a:extLst>
                </a:gridCol>
              </a:tblGrid>
              <a:tr h="482420">
                <a:tc>
                  <a:txBody>
                    <a:bodyPr/>
                    <a:lstStyle/>
                    <a:p>
                      <a:pPr algn="l" rtl="0" fontAlgn="ctr"/>
                      <a:endParaRPr lang="cs-CZ" sz="1300" b="0" i="0" u="none" strike="noStrike" dirty="0">
                        <a:solidFill>
                          <a:srgbClr val="000000"/>
                        </a:solidFill>
                        <a:effectLst/>
                        <a:latin typeface="Calibri" panose="020F0502020204030204" pitchFamily="34" charset="0"/>
                      </a:endParaRP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cs-CZ" sz="1400" b="1" i="0" u="none" strike="noStrike" dirty="0">
                          <a:solidFill>
                            <a:schemeClr val="tx1"/>
                          </a:solidFill>
                          <a:effectLst/>
                          <a:latin typeface="Calibri" panose="020F0502020204030204" pitchFamily="34" charset="0"/>
                        </a:rPr>
                        <a:t>ČT celkem</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ČT1</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ČT2</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ČT24</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 sport</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 :D</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a:t>
                      </a:r>
                      <a:r>
                        <a:rPr lang="cs-CZ" sz="1400" b="1" i="0" u="none" strike="noStrike" baseline="0" dirty="0">
                          <a:solidFill>
                            <a:schemeClr val="tx1"/>
                          </a:solidFill>
                          <a:effectLst/>
                          <a:latin typeface="Calibri" panose="020F0502020204030204" pitchFamily="34" charset="0"/>
                        </a:rPr>
                        <a:t> art</a:t>
                      </a:r>
                      <a:endParaRPr lang="es-ES" sz="1400" b="1" i="0" u="none" strike="noStrike" dirty="0">
                        <a:solidFill>
                          <a:schemeClr val="tx1"/>
                        </a:solidFill>
                        <a:effectLst/>
                        <a:latin typeface="Calibri" panose="020F0502020204030204" pitchFamily="34" charset="0"/>
                      </a:endParaRP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ČT3 ***</a:t>
                      </a:r>
                      <a:endParaRPr lang="es-ES" sz="1400" b="1" i="0" u="none" strike="noStrike" dirty="0">
                        <a:solidFill>
                          <a:schemeClr val="tx1"/>
                        </a:solidFill>
                        <a:effectLst/>
                        <a:latin typeface="Calibri" panose="020F0502020204030204" pitchFamily="34" charset="0"/>
                      </a:endParaRP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24118">
                <a:tc rowSpan="2">
                  <a:txBody>
                    <a:bodyPr/>
                    <a:lstStyle/>
                    <a:p>
                      <a:pPr marL="85725" indent="0" algn="l" fontAlgn="ctr"/>
                      <a:r>
                        <a:rPr lang="cs-CZ" sz="1400" b="0" i="0" u="none" strike="noStrike" dirty="0">
                          <a:solidFill>
                            <a:srgbClr val="000000"/>
                          </a:solidFill>
                          <a:effectLst/>
                          <a:latin typeface="+mj-lt"/>
                        </a:rPr>
                        <a:t>Zásah (reach) 15+</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60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(73;74)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(62;63)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(35;38)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(27;28)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(21;21)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(10;12)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(7;6)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47246500"/>
                  </a:ext>
                </a:extLst>
              </a:tr>
              <a:tr h="224118">
                <a:tc rowSpan="2">
                  <a:txBody>
                    <a:bodyPr/>
                    <a:lstStyle/>
                    <a:p>
                      <a:pPr marL="85725" indent="0" algn="l" fontAlgn="ctr"/>
                      <a:r>
                        <a:rPr lang="cs-CZ" sz="1400" b="0" i="0" u="none" strike="noStrike" dirty="0">
                          <a:solidFill>
                            <a:srgbClr val="000000"/>
                          </a:solidFill>
                          <a:effectLst/>
                          <a:latin typeface="+mj-lt"/>
                        </a:rPr>
                        <a:t>Zásah (reach) 4-12 let</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177751">
                <a:tc vMerge="1">
                  <a:txBody>
                    <a:bodyPr/>
                    <a:lstStyle/>
                    <a:p>
                      <a:endParaRPr lang="cs-CZ"/>
                    </a:p>
                  </a:txBody>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(38;45)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137948"/>
                  </a:ext>
                </a:extLst>
              </a:tr>
              <a:tr h="224118">
                <a:tc rowSpan="2">
                  <a:txBody>
                    <a:bodyPr/>
                    <a:lstStyle/>
                    <a:p>
                      <a:pPr marL="85725" indent="0" algn="l" fontAlgn="ctr"/>
                      <a:r>
                        <a:rPr lang="cs-CZ" sz="1400" b="0" i="0" u="none" strike="noStrike" dirty="0">
                          <a:solidFill>
                            <a:srgbClr val="000000"/>
                          </a:solidFill>
                          <a:effectLst/>
                          <a:latin typeface="+mj-lt"/>
                        </a:rPr>
                        <a:t>Podíl (share) 15+</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(31;30)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(16;16)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(1;1)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69842520"/>
                  </a:ext>
                </a:extLst>
              </a:tr>
              <a:tr h="224118">
                <a:tc rowSpan="2">
                  <a:txBody>
                    <a:bodyPr/>
                    <a:lstStyle/>
                    <a:p>
                      <a:pPr marL="85725" indent="0" algn="l" fontAlgn="ctr"/>
                      <a:r>
                        <a:rPr lang="cs-CZ" sz="1400" b="0" i="0" u="none" strike="noStrike" dirty="0">
                          <a:solidFill>
                            <a:srgbClr val="000000"/>
                          </a:solidFill>
                          <a:effectLst/>
                          <a:latin typeface="+mj-lt"/>
                        </a:rPr>
                        <a:t>Podíl (share) 4-12 let</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30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177751">
                <a:tc vMerge="1">
                  <a:txBody>
                    <a:bodyPr/>
                    <a:lstStyle/>
                    <a:p>
                      <a:endParaRPr lang="cs-CZ"/>
                    </a:p>
                  </a:txBody>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(30;28)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16450685"/>
                  </a:ext>
                </a:extLst>
              </a:tr>
              <a:tr h="224118">
                <a:tc rowSpan="2">
                  <a:txBody>
                    <a:bodyPr/>
                    <a:lstStyle/>
                    <a:p>
                      <a:pPr marL="85725" indent="0" algn="l" fontAlgn="ctr"/>
                      <a:r>
                        <a:rPr lang="cs-CZ" sz="1400" b="0" i="0" u="none" strike="noStrike" dirty="0">
                          <a:solidFill>
                            <a:srgbClr val="000000"/>
                          </a:solidFill>
                          <a:effectLst/>
                          <a:latin typeface="+mj-lt"/>
                        </a:rPr>
                        <a:t>Spokojenost</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(84;82)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(83;82)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(86;84)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(83;81)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(87;85)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(87;85)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9769000"/>
                  </a:ext>
                </a:extLst>
              </a:tr>
              <a:tr h="224118">
                <a:tc rowSpan="2">
                  <a:txBody>
                    <a:bodyPr/>
                    <a:lstStyle/>
                    <a:p>
                      <a:pPr marL="85725" indent="0" algn="l" fontAlgn="ctr"/>
                      <a:r>
                        <a:rPr lang="cs-CZ" sz="1400" b="0" i="0" u="none" strike="noStrike" dirty="0">
                          <a:solidFill>
                            <a:srgbClr val="000000"/>
                          </a:solidFill>
                          <a:effectLst/>
                          <a:latin typeface="+mj-lt"/>
                        </a:rPr>
                        <a:t>Originalita</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67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60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(55;59)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(54;57)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(64;69)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(53;54)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(50;56)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(66;69)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4825636"/>
                  </a:ext>
                </a:extLst>
              </a:tr>
              <a:tr h="224118">
                <a:tc rowSpan="2">
                  <a:txBody>
                    <a:bodyPr/>
                    <a:lstStyle/>
                    <a:p>
                      <a:pPr marL="85725" indent="0" algn="l" fontAlgn="ctr"/>
                      <a:r>
                        <a:rPr lang="cs-CZ" sz="1400" b="0" i="0" u="none" strike="noStrike" dirty="0">
                          <a:solidFill>
                            <a:srgbClr val="000000"/>
                          </a:solidFill>
                          <a:effectLst/>
                          <a:latin typeface="+mj-lt"/>
                        </a:rPr>
                        <a:t>Zaujetí</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77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(75;72)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(73;69)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(83;80)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(70;70)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(75;72)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(85;78)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90567686"/>
                  </a:ext>
                </a:extLst>
              </a:tr>
              <a:tr h="224118">
                <a:tc rowSpan="2">
                  <a:txBody>
                    <a:bodyPr/>
                    <a:lstStyle/>
                    <a:p>
                      <a:pPr marL="85725" indent="0" algn="l" fontAlgn="ctr"/>
                      <a:r>
                        <a:rPr lang="cs-CZ" sz="1400" b="0" i="0" u="none" strike="noStrike" dirty="0">
                          <a:solidFill>
                            <a:srgbClr val="000000"/>
                          </a:solidFill>
                          <a:effectLst/>
                          <a:latin typeface="+mj-lt"/>
                        </a:rPr>
                        <a:t>Hlavní kanál</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(32;36)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(16;21)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(0;0)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44788649"/>
                  </a:ext>
                </a:extLst>
              </a:tr>
              <a:tr h="208662">
                <a:tc rowSpan="2">
                  <a:txBody>
                    <a:bodyPr/>
                    <a:lstStyle/>
                    <a:p>
                      <a:pPr marL="85725" indent="0" algn="l" fontAlgn="ctr"/>
                      <a:r>
                        <a:rPr lang="cs-CZ" sz="1400" b="0" i="0" u="none" strike="noStrike" dirty="0">
                          <a:solidFill>
                            <a:srgbClr val="000000"/>
                          </a:solidFill>
                          <a:effectLst/>
                          <a:latin typeface="+mj-lt"/>
                        </a:rPr>
                        <a:t>Podíl premiér</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55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(34;37)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(30;30)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(18;21)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(72;71)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(53;50)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(18;16)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(19;20)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8420965"/>
                  </a:ext>
                </a:extLst>
              </a:tr>
              <a:tr h="208662">
                <a:tc rowSpan="2">
                  <a:txBody>
                    <a:bodyPr/>
                    <a:lstStyle/>
                    <a:p>
                      <a:pPr marL="85725" indent="0" algn="l" fontAlgn="ctr"/>
                      <a:r>
                        <a:rPr lang="cs-CZ" sz="1400" b="0" i="0" u="none" strike="noStrike" dirty="0">
                          <a:solidFill>
                            <a:srgbClr val="000000"/>
                          </a:solidFill>
                          <a:effectLst/>
                          <a:latin typeface="+mj-lt"/>
                        </a:rPr>
                        <a:t>Podíl vlastní tvorby</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42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100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97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88410942"/>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(74;74)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(80;81)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(40;50)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(100;99)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(97;96)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(31;30)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(57;56)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7679045"/>
                  </a:ext>
                </a:extLst>
              </a:tr>
            </a:tbl>
          </a:graphicData>
        </a:graphic>
      </p:graphicFrame>
      <p:sp>
        <p:nvSpPr>
          <p:cNvPr id="3" name="Obdélník 2">
            <a:extLst>
              <a:ext uri="{FF2B5EF4-FFF2-40B4-BE49-F238E27FC236}">
                <a16:creationId xmlns:a16="http://schemas.microsoft.com/office/drawing/2014/main" id="{48519788-0000-4FF3-8CDB-F6E4EDE66564}"/>
              </a:ext>
            </a:extLst>
          </p:cNvPr>
          <p:cNvSpPr/>
          <p:nvPr/>
        </p:nvSpPr>
        <p:spPr>
          <a:xfrm>
            <a:off x="2627784" y="5970481"/>
            <a:ext cx="6155853"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marR="0" lvl="0" indent="-541338"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Údaj za časový úsek 20.00 – 6.00, kdy ČT art vysílá</a:t>
            </a:r>
          </a:p>
          <a:p>
            <a:pPr marL="541338" marR="0" lvl="0" indent="-541338"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Údaj za časový úsek 6.00 – 20.00, kdy ČT :D vysílá</a:t>
            </a:r>
          </a:p>
          <a:p>
            <a:pPr marL="541338" marR="0" lvl="0" indent="-541338"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Začátek vysílání 23. 3. 2020, konec vysílání 31. 12. 2022</a:t>
            </a:r>
          </a:p>
        </p:txBody>
      </p:sp>
    </p:spTree>
    <p:extLst>
      <p:ext uri="{BB962C8B-B14F-4D97-AF65-F5344CB8AC3E}">
        <p14:creationId xmlns:p14="http://schemas.microsoft.com/office/powerpoint/2010/main" val="192730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360365"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endParaRPr lang="cs-CZ" sz="3200" dirty="0">
              <a:latin typeface="+mj-lt"/>
            </a:endParaRPr>
          </a:p>
        </p:txBody>
      </p:sp>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2</a:t>
            </a:fld>
            <a:endParaRPr lang="cs-CZ" sz="1100" dirty="0">
              <a:solidFill>
                <a:srgbClr val="1A1F52"/>
              </a:solidFill>
              <a:latin typeface="+mj-lt"/>
              <a:cs typeface="Arial" charset="0"/>
            </a:endParaRPr>
          </a:p>
        </p:txBody>
      </p:sp>
      <p:sp>
        <p:nvSpPr>
          <p:cNvPr id="2" name="Obdélník 1">
            <a:extLst>
              <a:ext uri="{FF2B5EF4-FFF2-40B4-BE49-F238E27FC236}">
                <a16:creationId xmlns:a16="http://schemas.microsoft.com/office/drawing/2014/main" id="{BBD7CB5B-4FC4-402B-952D-0150EE3835AE}"/>
              </a:ext>
            </a:extLst>
          </p:cNvPr>
          <p:cNvSpPr/>
          <p:nvPr/>
        </p:nvSpPr>
        <p:spPr>
          <a:xfrm>
            <a:off x="360363" y="980730"/>
            <a:ext cx="8408987" cy="4293483"/>
          </a:xfrm>
          <a:prstGeom prst="rect">
            <a:avLst/>
          </a:prstGeom>
        </p:spPr>
        <p:txBody>
          <a:bodyPr wrap="square">
            <a:spAutoFit/>
          </a:bodyPr>
          <a:lstStyle/>
          <a:p>
            <a:r>
              <a:rPr lang="cs-CZ" sz="2100" b="1" dirty="0">
                <a:latin typeface="+mj-lt"/>
              </a:rPr>
              <a:t>Motto</a:t>
            </a:r>
          </a:p>
          <a:p>
            <a:endParaRPr lang="cs-CZ" sz="2100" dirty="0">
              <a:latin typeface="+mj-lt"/>
            </a:endParaRPr>
          </a:p>
          <a:p>
            <a:r>
              <a:rPr lang="cs-CZ" sz="2100" i="1" dirty="0">
                <a:latin typeface="+mj-lt"/>
              </a:rPr>
              <a:t>„Česká televize dbá při naplňování zákonem a Kodexem uloženého závazku veřejné služby o uspokojení potřeb občana – televizního diváka. Za tímto účelem systematicky a pravidelně získává a analyzuje údaje o potřebách a přáních jednotlivých diváckých skupin i o tom, jak odvysílané pořady hodnotí. Každé programové rozhodnutí musí přihlédnout k výsledkům takto prováděných reprezentativních výzkumů, přičemž se ovšem uplatňuje výrazně odlišný způsob v zadávání a vyhodnocování dostupných dat oproti komerčním provozovatelům televizního vysílání, a to především zacílením na kvalitativní ukazatele.“</a:t>
            </a:r>
          </a:p>
          <a:p>
            <a:endParaRPr lang="cs-CZ" sz="2100" dirty="0">
              <a:latin typeface="+mj-lt"/>
            </a:endParaRPr>
          </a:p>
          <a:p>
            <a:pPr algn="r"/>
            <a:r>
              <a:rPr lang="cs-CZ" sz="2100" dirty="0">
                <a:latin typeface="+mj-lt"/>
              </a:rPr>
              <a:t>Kodex České televize, čl. 1 odst. 1.3</a:t>
            </a:r>
          </a:p>
        </p:txBody>
      </p:sp>
    </p:spTree>
    <p:extLst>
      <p:ext uri="{BB962C8B-B14F-4D97-AF65-F5344CB8AC3E}">
        <p14:creationId xmlns:p14="http://schemas.microsoft.com/office/powerpoint/2010/main" val="1979117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VÝVOJ PRŮMĚRNÉHO TÝDENNÍHO ZÁSAHU VE SKUPINĚ 15+ (R)</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endParaRPr lang="cs-CZ" sz="1300" dirty="0">
              <a:solidFill>
                <a:prstClr val="black"/>
              </a:solidFill>
              <a:latin typeface="Calibri" pitchFamily="34"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20</a:t>
            </a:fld>
            <a:endParaRPr lang="cs-CZ" sz="1100" dirty="0">
              <a:solidFill>
                <a:srgbClr val="1A1F52"/>
              </a:solidFill>
              <a:latin typeface="Calibri"/>
              <a:cs typeface="Arial" charset="0"/>
            </a:endParaRPr>
          </a:p>
        </p:txBody>
      </p:sp>
      <p:graphicFrame>
        <p:nvGraphicFramePr>
          <p:cNvPr id="8" name="Tabulka 7"/>
          <p:cNvGraphicFramePr>
            <a:graphicFrameLocks noGrp="1"/>
          </p:cNvGraphicFramePr>
          <p:nvPr>
            <p:extLst>
              <p:ext uri="{D42A27DB-BD31-4B8C-83A1-F6EECF244321}">
                <p14:modId xmlns:p14="http://schemas.microsoft.com/office/powerpoint/2010/main" val="2817467494"/>
              </p:ext>
            </p:extLst>
          </p:nvPr>
        </p:nvGraphicFramePr>
        <p:xfrm>
          <a:off x="360364" y="1556790"/>
          <a:ext cx="8423272" cy="2448274"/>
        </p:xfrm>
        <a:graphic>
          <a:graphicData uri="http://schemas.openxmlformats.org/drawingml/2006/table">
            <a:tbl>
              <a:tblPr/>
              <a:tblGrid>
                <a:gridCol w="2693236">
                  <a:extLst>
                    <a:ext uri="{9D8B030D-6E8A-4147-A177-3AD203B41FA5}">
                      <a16:colId xmlns:a16="http://schemas.microsoft.com/office/drawing/2014/main" val="20000"/>
                    </a:ext>
                  </a:extLst>
                </a:gridCol>
                <a:gridCol w="955006">
                  <a:extLst>
                    <a:ext uri="{9D8B030D-6E8A-4147-A177-3AD203B41FA5}">
                      <a16:colId xmlns:a16="http://schemas.microsoft.com/office/drawing/2014/main" val="20007"/>
                    </a:ext>
                  </a:extLst>
                </a:gridCol>
                <a:gridCol w="955006">
                  <a:extLst>
                    <a:ext uri="{9D8B030D-6E8A-4147-A177-3AD203B41FA5}">
                      <a16:colId xmlns:a16="http://schemas.microsoft.com/office/drawing/2014/main" val="3867568410"/>
                    </a:ext>
                  </a:extLst>
                </a:gridCol>
                <a:gridCol w="955006">
                  <a:extLst>
                    <a:ext uri="{9D8B030D-6E8A-4147-A177-3AD203B41FA5}">
                      <a16:colId xmlns:a16="http://schemas.microsoft.com/office/drawing/2014/main" val="1099636083"/>
                    </a:ext>
                  </a:extLst>
                </a:gridCol>
                <a:gridCol w="955006">
                  <a:extLst>
                    <a:ext uri="{9D8B030D-6E8A-4147-A177-3AD203B41FA5}">
                      <a16:colId xmlns:a16="http://schemas.microsoft.com/office/drawing/2014/main" val="796732340"/>
                    </a:ext>
                  </a:extLst>
                </a:gridCol>
                <a:gridCol w="955006">
                  <a:extLst>
                    <a:ext uri="{9D8B030D-6E8A-4147-A177-3AD203B41FA5}">
                      <a16:colId xmlns:a16="http://schemas.microsoft.com/office/drawing/2014/main" val="1535639637"/>
                    </a:ext>
                  </a:extLst>
                </a:gridCol>
                <a:gridCol w="955006">
                  <a:extLst>
                    <a:ext uri="{9D8B030D-6E8A-4147-A177-3AD203B41FA5}">
                      <a16:colId xmlns:a16="http://schemas.microsoft.com/office/drawing/2014/main" val="2800399491"/>
                    </a:ext>
                  </a:extLst>
                </a:gridCol>
              </a:tblGrid>
              <a:tr h="422481">
                <a:tc>
                  <a:txBody>
                    <a:bodyPr/>
                    <a:lstStyle/>
                    <a:p>
                      <a:pPr algn="l" rtl="0" fontAlgn="ctr"/>
                      <a:r>
                        <a:rPr lang="cs-CZ" sz="1400" b="1" i="0" u="none" strike="noStrike" dirty="0">
                          <a:solidFill>
                            <a:schemeClr val="tx1"/>
                          </a:solidFill>
                          <a:effectLst/>
                          <a:latin typeface="Calibri" panose="020F0502020204030204" pitchFamily="34" charset="0"/>
                        </a:rPr>
                        <a:t>  Stanice</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62</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40565098"/>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endParaRPr lang="en-GB"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endParaRPr lang="en-GB"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6749516"/>
                  </a:ext>
                </a:extLst>
              </a:tr>
            </a:tbl>
          </a:graphicData>
        </a:graphic>
      </p:graphicFrame>
      <p:sp>
        <p:nvSpPr>
          <p:cNvPr id="14"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0"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spTree>
    <p:extLst>
      <p:ext uri="{BB962C8B-B14F-4D97-AF65-F5344CB8AC3E}">
        <p14:creationId xmlns:p14="http://schemas.microsoft.com/office/powerpoint/2010/main" val="2702311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21</a:t>
            </a:fld>
            <a:endParaRPr lang="cs-CZ" sz="1100" dirty="0">
              <a:solidFill>
                <a:srgbClr val="1A1F52"/>
              </a:solidFill>
              <a:latin typeface="Calibri"/>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sp>
        <p:nvSpPr>
          <p:cNvPr id="14" name="Obdélník 13">
            <a:extLst>
              <a:ext uri="{FF2B5EF4-FFF2-40B4-BE49-F238E27FC236}">
                <a16:creationId xmlns:a16="http://schemas.microsoft.com/office/drawing/2014/main" id="{7F7824A6-9E6A-47AF-BA56-66FF3CC47F51}"/>
              </a:ext>
            </a:extLst>
          </p:cNvPr>
          <p:cNvSpPr/>
          <p:nvPr/>
        </p:nvSpPr>
        <p:spPr>
          <a:xfrm>
            <a:off x="360365" y="1052736"/>
            <a:ext cx="8423275" cy="784830"/>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defRPr/>
            </a:pPr>
            <a:endParaRPr lang="cs-CZ" sz="1700" dirty="0">
              <a:solidFill>
                <a:prstClr val="black"/>
              </a:solidFill>
              <a:latin typeface="Calibri"/>
            </a:endParaRPr>
          </a:p>
          <a:p>
            <a:pPr marL="285750" indent="-285750">
              <a:spcBef>
                <a:spcPts val="600"/>
              </a:spcBef>
              <a:spcAft>
                <a:spcPts val="600"/>
              </a:spcAft>
              <a:buFont typeface="Arial" panose="020B0604020202020204" pitchFamily="34" charset="0"/>
              <a:buChar char="•"/>
              <a:defRPr/>
            </a:pPr>
            <a:endParaRPr lang="cs-CZ" dirty="0">
              <a:solidFill>
                <a:prstClr val="black"/>
              </a:solidFill>
              <a:latin typeface="Calibri"/>
            </a:endParaRPr>
          </a:p>
        </p:txBody>
      </p:sp>
      <p:sp>
        <p:nvSpPr>
          <p:cNvPr id="10" name="Obdélník 9">
            <a:extLst>
              <a:ext uri="{FF2B5EF4-FFF2-40B4-BE49-F238E27FC236}">
                <a16:creationId xmlns:a16="http://schemas.microsoft.com/office/drawing/2014/main" id="{8A28238C-347D-4A63-96A9-A1DD35540E2A}"/>
              </a:ext>
            </a:extLst>
          </p:cNvPr>
          <p:cNvSpPr/>
          <p:nvPr/>
        </p:nvSpPr>
        <p:spPr>
          <a:xfrm>
            <a:off x="329583" y="692696"/>
            <a:ext cx="8468715" cy="5863144"/>
          </a:xfrm>
          <a:prstGeom prst="rect">
            <a:avLst/>
          </a:prstGeom>
        </p:spPr>
        <p:txBody>
          <a:bodyPr wrap="square">
            <a:spAutoFit/>
          </a:bodyPr>
          <a:lstStyle/>
          <a:p>
            <a:pPr marL="342900" indent="-342900" algn="just">
              <a:spcAft>
                <a:spcPts val="600"/>
              </a:spcAft>
              <a:buFont typeface="Arial" panose="020B0604020202020204" pitchFamily="34" charset="0"/>
              <a:buChar char="•"/>
              <a:tabLst>
                <a:tab pos="457200" algn="l"/>
              </a:tabLst>
            </a:pPr>
            <a:r>
              <a:rPr lang="cs-CZ" sz="1400" b="1" dirty="0">
                <a:solidFill>
                  <a:srgbClr val="000000"/>
                </a:solidFill>
                <a:latin typeface="+mj-lt"/>
              </a:rPr>
              <a:t>Jak již bylo zmíněno výše, průměrný týdenní zásah kanálů České televize v roce 2023 meziročně poklesl o 3 p.b. na hodnotu 70 %</a:t>
            </a:r>
            <a:r>
              <a:rPr lang="cs-CZ" sz="1400" dirty="0">
                <a:solidFill>
                  <a:srgbClr val="000000"/>
                </a:solidFill>
                <a:latin typeface="+mj-lt"/>
              </a:rPr>
              <a:t>.</a:t>
            </a:r>
            <a:r>
              <a:rPr lang="cs-CZ" sz="1400" b="1" dirty="0">
                <a:solidFill>
                  <a:srgbClr val="000000"/>
                </a:solidFill>
                <a:latin typeface="+mj-lt"/>
              </a:rPr>
              <a:t> </a:t>
            </a:r>
            <a:r>
              <a:rPr lang="cs-CZ" sz="1400" dirty="0">
                <a:solidFill>
                  <a:srgbClr val="000000"/>
                </a:solidFill>
                <a:latin typeface="+mj-lt"/>
              </a:rPr>
              <a:t>Za snížením celkového zásahu stojí výrazněji stanice ČT1, ČT24 a ČT :D (shodně -2 p.b.). O 1 p.b. klesl zásah ČT sport a ČT art. Na nižším zásahu divácké obce vysíláním ČT se pochopitelně podepsala i absence programu ČT3. </a:t>
            </a:r>
          </a:p>
          <a:p>
            <a:pPr marL="342900" indent="-342900">
              <a:spcAft>
                <a:spcPts val="600"/>
              </a:spcAft>
              <a:buFont typeface="Arial" panose="020B0604020202020204" pitchFamily="34" charset="0"/>
              <a:buChar char="•"/>
              <a:tabLst>
                <a:tab pos="457200" algn="l"/>
              </a:tabLst>
            </a:pPr>
            <a:r>
              <a:rPr lang="cs-CZ" sz="1400" b="1" dirty="0">
                <a:solidFill>
                  <a:srgbClr val="000000"/>
                </a:solidFill>
                <a:latin typeface="+mj-lt"/>
              </a:rPr>
              <a:t>Hodnoty koeficientů kvalitativních indikátorů jednotlivých programů ČT zůstaly buď nezměněny, nebo u nich došlo k mírnému poklesu. </a:t>
            </a:r>
            <a:r>
              <a:rPr lang="cs-CZ" sz="1400" dirty="0">
                <a:solidFill>
                  <a:srgbClr val="000000"/>
                </a:solidFill>
                <a:latin typeface="+mj-lt"/>
              </a:rPr>
              <a:t>Stanicemi, s nimiž diváci vyjádřili největší spokojenost, byly v roce 2023 ČT sport (hodnota koeficientu 87 %), ČT2 a ČT art (shodně 86 %). Meziročně došlo k velmi mírnému poklesu divácké spokojenosti u programů ČT1 (o 1 p.b. na 82 %) a ČT24 (o 2 p.b. na 81 %).</a:t>
            </a:r>
          </a:p>
          <a:p>
            <a:pPr marL="342900" indent="-342900">
              <a:spcAft>
                <a:spcPts val="600"/>
              </a:spcAft>
              <a:buFont typeface="Arial" panose="020B0604020202020204" pitchFamily="34" charset="0"/>
              <a:buChar char="•"/>
              <a:tabLst>
                <a:tab pos="457200" algn="l"/>
              </a:tabLst>
            </a:pPr>
            <a:r>
              <a:rPr lang="cs-CZ" sz="1400" b="1" dirty="0">
                <a:solidFill>
                  <a:srgbClr val="000000"/>
                </a:solidFill>
                <a:latin typeface="+mj-lt"/>
              </a:rPr>
              <a:t>Výrazně nadprůměrné hodnoty zbylých dvou kvalitativních parametrů, tedy vnímané originality a míry zaujetí, vykázaly programy ČT2 a ČT art</a:t>
            </a:r>
            <a:r>
              <a:rPr lang="cs-CZ" sz="1400" dirty="0">
                <a:solidFill>
                  <a:srgbClr val="000000"/>
                </a:solidFill>
                <a:latin typeface="+mj-lt"/>
              </a:rPr>
              <a:t>.</a:t>
            </a:r>
            <a:r>
              <a:rPr lang="cs-CZ" sz="1400" b="1" dirty="0">
                <a:solidFill>
                  <a:srgbClr val="000000"/>
                </a:solidFill>
                <a:latin typeface="+mj-lt"/>
              </a:rPr>
              <a:t> </a:t>
            </a:r>
            <a:r>
              <a:rPr lang="cs-CZ" sz="1400" dirty="0">
                <a:solidFill>
                  <a:srgbClr val="000000"/>
                </a:solidFill>
                <a:latin typeface="+mj-lt"/>
              </a:rPr>
              <a:t>Koeficient originality stoupl u ČT24 z 53 % na 60 %, u ČT art ze 66 % na 73 %. Pokud jde o míru zaujetí, u všech kanálů byly zaznamenány pouze drobné výkyvy, a to v rozsahu ±2 p.b.</a:t>
            </a:r>
          </a:p>
          <a:p>
            <a:pPr marL="342900" indent="-342900">
              <a:spcAft>
                <a:spcPts val="600"/>
              </a:spcAft>
              <a:buFont typeface="Arial" panose="020B0604020202020204" pitchFamily="34" charset="0"/>
              <a:buChar char="•"/>
              <a:tabLst>
                <a:tab pos="457200" algn="l"/>
              </a:tabLst>
            </a:pPr>
            <a:r>
              <a:rPr lang="cs-CZ" sz="1400" b="1" dirty="0">
                <a:solidFill>
                  <a:srgbClr val="000000"/>
                </a:solidFill>
                <a:latin typeface="+mj-lt"/>
              </a:rPr>
              <a:t>Na hodnotě 32 % zůstal podíl diváků, kteří za svůj hlavní kanál považují některý z programů České televize. Vlajková stanice ČT1 je hlavním televizním programem</a:t>
            </a:r>
            <a:r>
              <a:rPr lang="de-DE" sz="1400" b="1" dirty="0">
                <a:solidFill>
                  <a:srgbClr val="000000"/>
                </a:solidFill>
                <a:latin typeface="+mj-lt"/>
              </a:rPr>
              <a:t> pro </a:t>
            </a:r>
            <a:r>
              <a:rPr lang="cs-CZ" sz="1400" b="1" dirty="0">
                <a:solidFill>
                  <a:srgbClr val="000000"/>
                </a:solidFill>
                <a:latin typeface="+mj-lt"/>
              </a:rPr>
              <a:t>17 </a:t>
            </a:r>
            <a:r>
              <a:rPr lang="de-DE" sz="1400" b="1" dirty="0">
                <a:solidFill>
                  <a:srgbClr val="000000"/>
                </a:solidFill>
                <a:latin typeface="+mj-lt"/>
              </a:rPr>
              <a:t>% </a:t>
            </a:r>
            <a:r>
              <a:rPr lang="cs-CZ" sz="1400" b="1" dirty="0">
                <a:solidFill>
                  <a:srgbClr val="000000"/>
                </a:solidFill>
                <a:latin typeface="+mj-lt"/>
              </a:rPr>
              <a:t>diváků </a:t>
            </a:r>
            <a:r>
              <a:rPr lang="de-DE" sz="1400" dirty="0">
                <a:solidFill>
                  <a:srgbClr val="000000"/>
                </a:solidFill>
                <a:latin typeface="+mj-lt"/>
              </a:rPr>
              <a:t>(+ 1 p.b.), </a:t>
            </a:r>
            <a:r>
              <a:rPr lang="cs-CZ" sz="1400" dirty="0">
                <a:solidFill>
                  <a:srgbClr val="000000"/>
                </a:solidFill>
                <a:latin typeface="+mj-lt"/>
              </a:rPr>
              <a:t>zpravodajský kanál ČT24 pro 7 % (-2 p.b.), ČT2 pro 3 % (+1 p.b.) a ČT sport i nadále pro 4 % dospělých diváků.</a:t>
            </a:r>
          </a:p>
          <a:p>
            <a:pPr marL="342900" indent="-342900">
              <a:spcAft>
                <a:spcPts val="600"/>
              </a:spcAft>
              <a:buFont typeface="Arial" panose="020B0604020202020204" pitchFamily="34" charset="0"/>
              <a:buChar char="•"/>
              <a:tabLst>
                <a:tab pos="457200" algn="l"/>
              </a:tabLst>
            </a:pPr>
            <a:r>
              <a:rPr lang="cs-CZ" sz="1400" b="1" dirty="0">
                <a:solidFill>
                  <a:srgbClr val="000000"/>
                </a:solidFill>
                <a:latin typeface="+mj-lt"/>
              </a:rPr>
              <a:t>ČT zaznamenala meziročně poměrně výrazný nárůst podílu premiér ve vysílání, a to o 5 p.b. na hodnotu 39 %</a:t>
            </a:r>
            <a:r>
              <a:rPr lang="cs-CZ" sz="1400" dirty="0">
                <a:solidFill>
                  <a:srgbClr val="000000"/>
                </a:solidFill>
                <a:latin typeface="+mj-lt"/>
              </a:rPr>
              <a:t>. V detailu došlo k navýšení premiérového vysílání u kanálů ČT2 (+3 p.b.), ČT sport (+2 p.b.), ČT :D s ČT art (shodně +1 p.b.). Naopak pokles jsme zaznamenali u stanic ČT24 (-3 p.b.) a ČT1 (-1 p.b.). Tyto spíše kosmetické změny pochopitelně nemohou vysvětlit celkový nárůst podílu premiér. K tomu došlo především v důsledku zastavení vysílání stanice ČT3, která své vysílání plnila primárně z archivních zdrojů. Podíl repríz u ní v roce 2022 činil plných 86 %.</a:t>
            </a:r>
          </a:p>
          <a:p>
            <a:pPr marL="342900" indent="-342900">
              <a:spcAft>
                <a:spcPts val="600"/>
              </a:spcAft>
              <a:buFont typeface="Arial" panose="020B0604020202020204" pitchFamily="34" charset="0"/>
              <a:buChar char="•"/>
              <a:tabLst>
                <a:tab pos="457200" algn="l"/>
              </a:tabLst>
            </a:pPr>
            <a:r>
              <a:rPr lang="cs-CZ" sz="1400" b="1" dirty="0">
                <a:solidFill>
                  <a:srgbClr val="000000"/>
                </a:solidFill>
                <a:latin typeface="+mj-lt"/>
              </a:rPr>
              <a:t>V meziročním srovnání mírně poklesl podíl vlastní tvorby za celou ČT</a:t>
            </a:r>
            <a:r>
              <a:rPr lang="cs-CZ" sz="1400" dirty="0">
                <a:solidFill>
                  <a:srgbClr val="000000"/>
                </a:solidFill>
                <a:latin typeface="+mj-lt"/>
              </a:rPr>
              <a:t> (o 1 p.b. na úroveň 73 %), a to přesto, že u většiny jednotlivých kanálů došlo spíše k mírnému nárůstu podílu. Také v tomto případě hledejme za změnou program ČT3, který v roce 2023 již ve vysílání chyběl. V roce 2022 přitom činil podíl původních pořadů na ČT3 82 %, což mělo na celek nezanedbatelný vliv.</a:t>
            </a:r>
          </a:p>
        </p:txBody>
      </p:sp>
      <p:sp>
        <p:nvSpPr>
          <p:cNvPr id="3" name="AutoShape 2">
            <a:extLst>
              <a:ext uri="{FF2B5EF4-FFF2-40B4-BE49-F238E27FC236}">
                <a16:creationId xmlns:a16="http://schemas.microsoft.com/office/drawing/2014/main" id="{6DB4FE58-BD70-71E2-28AA-64003FC9B4AB}"/>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415041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PRŮMĚRNÝ PODÍL (SHARE) KANÁLŮ ČT NA CELODENNÍM VYSÍLÁNÍ</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endParaRPr lang="cs-CZ" sz="1300" dirty="0">
              <a:solidFill>
                <a:prstClr val="black"/>
              </a:solidFill>
              <a:latin typeface="Calibri" pitchFamily="34" charset="0"/>
            </a:endParaRPr>
          </a:p>
        </p:txBody>
      </p:sp>
      <p:sp>
        <p:nvSpPr>
          <p:cNvPr id="1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22</a:t>
            </a:fld>
            <a:endParaRPr lang="cs-CZ" sz="1100" dirty="0">
              <a:solidFill>
                <a:srgbClr val="1A1F52"/>
              </a:solidFill>
              <a:latin typeface="Calibri"/>
              <a:cs typeface="Arial" charset="0"/>
            </a:endParaRPr>
          </a:p>
        </p:txBody>
      </p:sp>
      <p:sp>
        <p:nvSpPr>
          <p:cNvPr id="9"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graphicFrame>
        <p:nvGraphicFramePr>
          <p:cNvPr id="2" name="Tabulka 1">
            <a:extLst>
              <a:ext uri="{FF2B5EF4-FFF2-40B4-BE49-F238E27FC236}">
                <a16:creationId xmlns:a16="http://schemas.microsoft.com/office/drawing/2014/main" id="{B951B840-1826-AF04-ABE8-27FA6D36BA77}"/>
              </a:ext>
            </a:extLst>
          </p:cNvPr>
          <p:cNvGraphicFramePr>
            <a:graphicFrameLocks noGrp="1"/>
          </p:cNvGraphicFramePr>
          <p:nvPr>
            <p:extLst>
              <p:ext uri="{D42A27DB-BD31-4B8C-83A1-F6EECF244321}">
                <p14:modId xmlns:p14="http://schemas.microsoft.com/office/powerpoint/2010/main" val="3795637743"/>
              </p:ext>
            </p:extLst>
          </p:nvPr>
        </p:nvGraphicFramePr>
        <p:xfrm>
          <a:off x="360363" y="3861049"/>
          <a:ext cx="8423261" cy="2448268"/>
        </p:xfrm>
        <a:graphic>
          <a:graphicData uri="http://schemas.openxmlformats.org/drawingml/2006/table">
            <a:tbl>
              <a:tblPr/>
              <a:tblGrid>
                <a:gridCol w="2693231">
                  <a:extLst>
                    <a:ext uri="{9D8B030D-6E8A-4147-A177-3AD203B41FA5}">
                      <a16:colId xmlns:a16="http://schemas.microsoft.com/office/drawing/2014/main" val="20000"/>
                    </a:ext>
                  </a:extLst>
                </a:gridCol>
                <a:gridCol w="955005">
                  <a:extLst>
                    <a:ext uri="{9D8B030D-6E8A-4147-A177-3AD203B41FA5}">
                      <a16:colId xmlns:a16="http://schemas.microsoft.com/office/drawing/2014/main" val="20007"/>
                    </a:ext>
                  </a:extLst>
                </a:gridCol>
                <a:gridCol w="955005">
                  <a:extLst>
                    <a:ext uri="{9D8B030D-6E8A-4147-A177-3AD203B41FA5}">
                      <a16:colId xmlns:a16="http://schemas.microsoft.com/office/drawing/2014/main" val="1653539880"/>
                    </a:ext>
                  </a:extLst>
                </a:gridCol>
                <a:gridCol w="955005">
                  <a:extLst>
                    <a:ext uri="{9D8B030D-6E8A-4147-A177-3AD203B41FA5}">
                      <a16:colId xmlns:a16="http://schemas.microsoft.com/office/drawing/2014/main" val="4178142246"/>
                    </a:ext>
                  </a:extLst>
                </a:gridCol>
                <a:gridCol w="955005">
                  <a:extLst>
                    <a:ext uri="{9D8B030D-6E8A-4147-A177-3AD203B41FA5}">
                      <a16:colId xmlns:a16="http://schemas.microsoft.com/office/drawing/2014/main" val="20008"/>
                    </a:ext>
                  </a:extLst>
                </a:gridCol>
                <a:gridCol w="955005">
                  <a:extLst>
                    <a:ext uri="{9D8B030D-6E8A-4147-A177-3AD203B41FA5}">
                      <a16:colId xmlns:a16="http://schemas.microsoft.com/office/drawing/2014/main" val="1606623428"/>
                    </a:ext>
                  </a:extLst>
                </a:gridCol>
                <a:gridCol w="955005">
                  <a:extLst>
                    <a:ext uri="{9D8B030D-6E8A-4147-A177-3AD203B41FA5}">
                      <a16:colId xmlns:a16="http://schemas.microsoft.com/office/drawing/2014/main" val="3711322380"/>
                    </a:ext>
                  </a:extLst>
                </a:gridCol>
              </a:tblGrid>
              <a:tr h="368324">
                <a:tc>
                  <a:txBody>
                    <a:bodyPr/>
                    <a:lstStyle/>
                    <a:p>
                      <a:pPr algn="ctr" fontAlgn="ctr"/>
                      <a:r>
                        <a:rPr lang="cs-CZ" sz="1400" b="1" i="0" u="sng" strike="noStrike" dirty="0">
                          <a:solidFill>
                            <a:srgbClr val="000000"/>
                          </a:solidFill>
                          <a:effectLst/>
                          <a:latin typeface="Calibri" panose="020F0502020204030204" pitchFamily="34" charset="0"/>
                        </a:rPr>
                        <a:t>Skupina 4+</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59993">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16,08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15,74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16,26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16,49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16,04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15,31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9993">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4,18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3,94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3,79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4,11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4,10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59993">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4,30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4,73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4,99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4,17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59993">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a:t>
                      </a:r>
                      <a:r>
                        <a:rPr lang="cs-CZ" sz="1400" b="0" i="0" u="none" strike="noStrike" kern="1200" baseline="0" dirty="0">
                          <a:solidFill>
                            <a:srgbClr val="000000"/>
                          </a:solidFill>
                          <a:effectLst/>
                          <a:latin typeface="+mj-lt"/>
                          <a:ea typeface="+mn-ea"/>
                          <a:cs typeface="+mn-cs"/>
                        </a:rPr>
                        <a:t> sport</a:t>
                      </a:r>
                      <a:endParaRPr lang="cs-CZ" sz="140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3,30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3,70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3,66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3,99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59993">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1,95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2,11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2,31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59993">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0,42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0,41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0,39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0,41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0,37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0,33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123242"/>
                  </a:ext>
                </a:extLst>
              </a:tr>
              <a:tr h="259993">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 </a:t>
                      </a:r>
                      <a:r>
                        <a:rPr lang="cs-CZ" sz="1400" b="0" i="0" u="none" strike="noStrike" kern="1200" dirty="0">
                          <a:solidFill>
                            <a:srgbClr val="000000"/>
                          </a:solidFill>
                          <a:effectLst/>
                          <a:latin typeface="+mn-lt"/>
                          <a:ea typeface="+mn-ea"/>
                          <a:cs typeface="+mn-cs"/>
                        </a:rPr>
                        <a:t>*</a:t>
                      </a:r>
                      <a:endParaRPr lang="cs-CZ" sz="140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1,12</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0,81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a:t>
                      </a:r>
                      <a:endParaRPr lang="en-GB" sz="1400" b="0" i="0"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59993">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1" i="0" u="none" strike="noStrike" dirty="0">
                          <a:solidFill>
                            <a:srgbClr val="000000"/>
                          </a:solidFill>
                          <a:effectLst/>
                          <a:latin typeface="Calibri" panose="020F0502020204030204" pitchFamily="34" charset="0"/>
                        </a:rPr>
                        <a:t>30,10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31,58</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32,43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30,94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30,11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30,21</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3" name="Tabulka 2">
            <a:extLst>
              <a:ext uri="{FF2B5EF4-FFF2-40B4-BE49-F238E27FC236}">
                <a16:creationId xmlns:a16="http://schemas.microsoft.com/office/drawing/2014/main" id="{620CE709-280C-D41D-8AF6-8299510112DD}"/>
              </a:ext>
            </a:extLst>
          </p:cNvPr>
          <p:cNvGraphicFramePr>
            <a:graphicFrameLocks noGrp="1"/>
          </p:cNvGraphicFramePr>
          <p:nvPr>
            <p:extLst>
              <p:ext uri="{D42A27DB-BD31-4B8C-83A1-F6EECF244321}">
                <p14:modId xmlns:p14="http://schemas.microsoft.com/office/powerpoint/2010/main" val="3396410726"/>
              </p:ext>
            </p:extLst>
          </p:nvPr>
        </p:nvGraphicFramePr>
        <p:xfrm>
          <a:off x="360364" y="1268761"/>
          <a:ext cx="8423261" cy="2454830"/>
        </p:xfrm>
        <a:graphic>
          <a:graphicData uri="http://schemas.openxmlformats.org/drawingml/2006/table">
            <a:tbl>
              <a:tblPr/>
              <a:tblGrid>
                <a:gridCol w="2693231">
                  <a:extLst>
                    <a:ext uri="{9D8B030D-6E8A-4147-A177-3AD203B41FA5}">
                      <a16:colId xmlns:a16="http://schemas.microsoft.com/office/drawing/2014/main" val="20000"/>
                    </a:ext>
                  </a:extLst>
                </a:gridCol>
                <a:gridCol w="955005">
                  <a:extLst>
                    <a:ext uri="{9D8B030D-6E8A-4147-A177-3AD203B41FA5}">
                      <a16:colId xmlns:a16="http://schemas.microsoft.com/office/drawing/2014/main" val="20007"/>
                    </a:ext>
                  </a:extLst>
                </a:gridCol>
                <a:gridCol w="955005">
                  <a:extLst>
                    <a:ext uri="{9D8B030D-6E8A-4147-A177-3AD203B41FA5}">
                      <a16:colId xmlns:a16="http://schemas.microsoft.com/office/drawing/2014/main" val="3867568410"/>
                    </a:ext>
                  </a:extLst>
                </a:gridCol>
                <a:gridCol w="955005">
                  <a:extLst>
                    <a:ext uri="{9D8B030D-6E8A-4147-A177-3AD203B41FA5}">
                      <a16:colId xmlns:a16="http://schemas.microsoft.com/office/drawing/2014/main" val="1099636083"/>
                    </a:ext>
                  </a:extLst>
                </a:gridCol>
                <a:gridCol w="955005">
                  <a:extLst>
                    <a:ext uri="{9D8B030D-6E8A-4147-A177-3AD203B41FA5}">
                      <a16:colId xmlns:a16="http://schemas.microsoft.com/office/drawing/2014/main" val="20008"/>
                    </a:ext>
                  </a:extLst>
                </a:gridCol>
                <a:gridCol w="955005">
                  <a:extLst>
                    <a:ext uri="{9D8B030D-6E8A-4147-A177-3AD203B41FA5}">
                      <a16:colId xmlns:a16="http://schemas.microsoft.com/office/drawing/2014/main" val="1760171084"/>
                    </a:ext>
                  </a:extLst>
                </a:gridCol>
                <a:gridCol w="955005">
                  <a:extLst>
                    <a:ext uri="{9D8B030D-6E8A-4147-A177-3AD203B41FA5}">
                      <a16:colId xmlns:a16="http://schemas.microsoft.com/office/drawing/2014/main" val="1609389561"/>
                    </a:ext>
                  </a:extLst>
                </a:gridCol>
              </a:tblGrid>
              <a:tr h="378830">
                <a:tc>
                  <a:txBody>
                    <a:bodyPr/>
                    <a:lstStyle/>
                    <a:p>
                      <a:pPr algn="ctr" fontAlgn="ctr"/>
                      <a:r>
                        <a:rPr lang="cs-CZ" sz="1400" b="1" i="0" u="sng" strike="noStrike" dirty="0">
                          <a:solidFill>
                            <a:srgbClr val="000000"/>
                          </a:solidFill>
                          <a:effectLst/>
                          <a:latin typeface="Calibri" panose="020F0502020204030204" pitchFamily="34" charset="0"/>
                        </a:rPr>
                        <a:t>Skupina 15+</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59500">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16,36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16,10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16,68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16,97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16,54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15,80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9500">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4,31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4,06</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3,91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4,27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4,26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59500">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4,44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4,91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5,17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4,38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59500">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3,32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3,74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3,73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4,06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59500">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1,09</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1,17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1,30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59500">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0,42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0,40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0,39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0,42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0,37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0,33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91496527"/>
                  </a:ext>
                </a:extLst>
              </a:tr>
              <a:tr h="259500">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1,16</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0,85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a:t>
                      </a:r>
                      <a:endParaRPr lang="en-GB" sz="1400" b="0" i="0"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59500">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1" i="0" u="none" strike="noStrike" dirty="0">
                          <a:solidFill>
                            <a:srgbClr val="000000"/>
                          </a:solidFill>
                          <a:effectLst/>
                          <a:latin typeface="Calibri" panose="020F0502020204030204" pitchFamily="34" charset="0"/>
                        </a:rPr>
                        <a:t>29,88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31,47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32,34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30,86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29,99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30,13</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4" name="Obdélník 3">
            <a:extLst>
              <a:ext uri="{FF2B5EF4-FFF2-40B4-BE49-F238E27FC236}">
                <a16:creationId xmlns:a16="http://schemas.microsoft.com/office/drawing/2014/main" id="{359C8F79-BF56-F479-13C7-45663433D29D}"/>
              </a:ext>
            </a:extLst>
          </p:cNvPr>
          <p:cNvSpPr/>
          <p:nvPr/>
        </p:nvSpPr>
        <p:spPr>
          <a:xfrm>
            <a:off x="2627784" y="6453336"/>
            <a:ext cx="6155853"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marR="0" lvl="0" indent="-541338"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Začátek vysílání 23. 3. 2020, konec vysílání 31. 12. 2022</a:t>
            </a:r>
          </a:p>
        </p:txBody>
      </p:sp>
    </p:spTree>
    <p:extLst>
      <p:ext uri="{BB962C8B-B14F-4D97-AF65-F5344CB8AC3E}">
        <p14:creationId xmlns:p14="http://schemas.microsoft.com/office/powerpoint/2010/main" val="209701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23</a:t>
            </a:fld>
            <a:endParaRPr lang="cs-CZ" sz="1100" dirty="0">
              <a:solidFill>
                <a:srgbClr val="1A1F52"/>
              </a:solidFill>
              <a:latin typeface="Calibri"/>
              <a:cs typeface="Arial" charset="0"/>
            </a:endParaRPr>
          </a:p>
        </p:txBody>
      </p:sp>
      <p:sp>
        <p:nvSpPr>
          <p:cNvPr id="9"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sp>
        <p:nvSpPr>
          <p:cNvPr id="12" name="AutoShape 2">
            <a:extLst>
              <a:ext uri="{FF2B5EF4-FFF2-40B4-BE49-F238E27FC236}">
                <a16:creationId xmlns:a16="http://schemas.microsoft.com/office/drawing/2014/main" id="{F1B10D35-BA67-4EBA-8FF3-3C96A370315B}"/>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PRŮMĚRNÝ PODÍL (SHARE) KANÁLŮ ČT V PRIME TIME (19.00 – 22.00)</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endParaRPr lang="cs-CZ" sz="1300" dirty="0">
              <a:solidFill>
                <a:prstClr val="black"/>
              </a:solidFill>
              <a:latin typeface="Calibri" pitchFamily="34" charset="0"/>
            </a:endParaRPr>
          </a:p>
        </p:txBody>
      </p:sp>
      <p:graphicFrame>
        <p:nvGraphicFramePr>
          <p:cNvPr id="2" name="Tabulka 1">
            <a:extLst>
              <a:ext uri="{FF2B5EF4-FFF2-40B4-BE49-F238E27FC236}">
                <a16:creationId xmlns:a16="http://schemas.microsoft.com/office/drawing/2014/main" id="{F4BFD165-DF32-E2DC-D612-D18F60E58F6E}"/>
              </a:ext>
            </a:extLst>
          </p:cNvPr>
          <p:cNvGraphicFramePr>
            <a:graphicFrameLocks noGrp="1"/>
          </p:cNvGraphicFramePr>
          <p:nvPr>
            <p:extLst>
              <p:ext uri="{D42A27DB-BD31-4B8C-83A1-F6EECF244321}">
                <p14:modId xmlns:p14="http://schemas.microsoft.com/office/powerpoint/2010/main" val="3380470259"/>
              </p:ext>
            </p:extLst>
          </p:nvPr>
        </p:nvGraphicFramePr>
        <p:xfrm>
          <a:off x="360363" y="3861050"/>
          <a:ext cx="8423261" cy="2454907"/>
        </p:xfrm>
        <a:graphic>
          <a:graphicData uri="http://schemas.openxmlformats.org/drawingml/2006/table">
            <a:tbl>
              <a:tblPr/>
              <a:tblGrid>
                <a:gridCol w="2693231">
                  <a:extLst>
                    <a:ext uri="{9D8B030D-6E8A-4147-A177-3AD203B41FA5}">
                      <a16:colId xmlns:a16="http://schemas.microsoft.com/office/drawing/2014/main" val="20000"/>
                    </a:ext>
                  </a:extLst>
                </a:gridCol>
                <a:gridCol w="955005">
                  <a:extLst>
                    <a:ext uri="{9D8B030D-6E8A-4147-A177-3AD203B41FA5}">
                      <a16:colId xmlns:a16="http://schemas.microsoft.com/office/drawing/2014/main" val="20007"/>
                    </a:ext>
                  </a:extLst>
                </a:gridCol>
                <a:gridCol w="955005">
                  <a:extLst>
                    <a:ext uri="{9D8B030D-6E8A-4147-A177-3AD203B41FA5}">
                      <a16:colId xmlns:a16="http://schemas.microsoft.com/office/drawing/2014/main" val="1653539880"/>
                    </a:ext>
                  </a:extLst>
                </a:gridCol>
                <a:gridCol w="955005">
                  <a:extLst>
                    <a:ext uri="{9D8B030D-6E8A-4147-A177-3AD203B41FA5}">
                      <a16:colId xmlns:a16="http://schemas.microsoft.com/office/drawing/2014/main" val="4178142246"/>
                    </a:ext>
                  </a:extLst>
                </a:gridCol>
                <a:gridCol w="955005">
                  <a:extLst>
                    <a:ext uri="{9D8B030D-6E8A-4147-A177-3AD203B41FA5}">
                      <a16:colId xmlns:a16="http://schemas.microsoft.com/office/drawing/2014/main" val="20008"/>
                    </a:ext>
                  </a:extLst>
                </a:gridCol>
                <a:gridCol w="955005">
                  <a:extLst>
                    <a:ext uri="{9D8B030D-6E8A-4147-A177-3AD203B41FA5}">
                      <a16:colId xmlns:a16="http://schemas.microsoft.com/office/drawing/2014/main" val="1606623428"/>
                    </a:ext>
                  </a:extLst>
                </a:gridCol>
                <a:gridCol w="955005">
                  <a:extLst>
                    <a:ext uri="{9D8B030D-6E8A-4147-A177-3AD203B41FA5}">
                      <a16:colId xmlns:a16="http://schemas.microsoft.com/office/drawing/2014/main" val="1008418505"/>
                    </a:ext>
                  </a:extLst>
                </a:gridCol>
              </a:tblGrid>
              <a:tr h="369323">
                <a:tc>
                  <a:txBody>
                    <a:bodyPr/>
                    <a:lstStyle/>
                    <a:p>
                      <a:pPr algn="ctr" fontAlgn="ctr"/>
                      <a:r>
                        <a:rPr lang="cs-CZ" sz="1400" b="1" i="0" u="sng" strike="noStrike" dirty="0">
                          <a:solidFill>
                            <a:srgbClr val="000000"/>
                          </a:solidFill>
                          <a:effectLst/>
                          <a:latin typeface="Calibri" panose="020F0502020204030204" pitchFamily="34" charset="0"/>
                        </a:rPr>
                        <a:t>Skupina 4+</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069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19,88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19,35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20,01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18,21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18,13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069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3,82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3,72</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3,60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3,63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3,65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6069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2,41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2,68</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2,58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2,45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6069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a:t>
                      </a:r>
                      <a:r>
                        <a:rPr lang="cs-CZ" sz="1400" b="0" i="0" u="none" strike="noStrike" kern="1200" baseline="0" dirty="0">
                          <a:solidFill>
                            <a:srgbClr val="000000"/>
                          </a:solidFill>
                          <a:effectLst/>
                          <a:latin typeface="+mj-lt"/>
                          <a:ea typeface="+mn-ea"/>
                          <a:cs typeface="+mn-cs"/>
                        </a:rPr>
                        <a:t> sport</a:t>
                      </a:r>
                      <a:endParaRPr lang="cs-CZ" sz="140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2,49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2,54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2,47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1,01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2,90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6069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6069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0,75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0,74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0,71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0,76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0,68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0,55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92576488"/>
                  </a:ext>
                </a:extLst>
              </a:tr>
              <a:tr h="26069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1,09</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0,07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a:t>
                      </a:r>
                      <a:endParaRPr lang="en-GB" sz="1400" b="0" i="0"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8056826"/>
                  </a:ext>
                </a:extLst>
              </a:tr>
              <a:tr h="260698">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1" i="0" u="none" strike="noStrike" dirty="0">
                          <a:solidFill>
                            <a:srgbClr val="000000"/>
                          </a:solidFill>
                          <a:effectLst/>
                          <a:latin typeface="Calibri" panose="020F0502020204030204" pitchFamily="34" charset="0"/>
                        </a:rPr>
                        <a:t>30,36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31,13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31,54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29,38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28,28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28,72</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3" name="Tabulka 2">
            <a:extLst>
              <a:ext uri="{FF2B5EF4-FFF2-40B4-BE49-F238E27FC236}">
                <a16:creationId xmlns:a16="http://schemas.microsoft.com/office/drawing/2014/main" id="{7CB3976B-7210-4308-AB06-5FC099A9260D}"/>
              </a:ext>
            </a:extLst>
          </p:cNvPr>
          <p:cNvGraphicFramePr>
            <a:graphicFrameLocks noGrp="1"/>
          </p:cNvGraphicFramePr>
          <p:nvPr>
            <p:extLst>
              <p:ext uri="{D42A27DB-BD31-4B8C-83A1-F6EECF244321}">
                <p14:modId xmlns:p14="http://schemas.microsoft.com/office/powerpoint/2010/main" val="76495468"/>
              </p:ext>
            </p:extLst>
          </p:nvPr>
        </p:nvGraphicFramePr>
        <p:xfrm>
          <a:off x="360364" y="1268761"/>
          <a:ext cx="8423261" cy="2454824"/>
        </p:xfrm>
        <a:graphic>
          <a:graphicData uri="http://schemas.openxmlformats.org/drawingml/2006/table">
            <a:tbl>
              <a:tblPr/>
              <a:tblGrid>
                <a:gridCol w="2693231">
                  <a:extLst>
                    <a:ext uri="{9D8B030D-6E8A-4147-A177-3AD203B41FA5}">
                      <a16:colId xmlns:a16="http://schemas.microsoft.com/office/drawing/2014/main" val="20000"/>
                    </a:ext>
                  </a:extLst>
                </a:gridCol>
                <a:gridCol w="955005">
                  <a:extLst>
                    <a:ext uri="{9D8B030D-6E8A-4147-A177-3AD203B41FA5}">
                      <a16:colId xmlns:a16="http://schemas.microsoft.com/office/drawing/2014/main" val="20007"/>
                    </a:ext>
                  </a:extLst>
                </a:gridCol>
                <a:gridCol w="955005">
                  <a:extLst>
                    <a:ext uri="{9D8B030D-6E8A-4147-A177-3AD203B41FA5}">
                      <a16:colId xmlns:a16="http://schemas.microsoft.com/office/drawing/2014/main" val="3867568410"/>
                    </a:ext>
                  </a:extLst>
                </a:gridCol>
                <a:gridCol w="955005">
                  <a:extLst>
                    <a:ext uri="{9D8B030D-6E8A-4147-A177-3AD203B41FA5}">
                      <a16:colId xmlns:a16="http://schemas.microsoft.com/office/drawing/2014/main" val="1099636083"/>
                    </a:ext>
                  </a:extLst>
                </a:gridCol>
                <a:gridCol w="955005">
                  <a:extLst>
                    <a:ext uri="{9D8B030D-6E8A-4147-A177-3AD203B41FA5}">
                      <a16:colId xmlns:a16="http://schemas.microsoft.com/office/drawing/2014/main" val="20008"/>
                    </a:ext>
                  </a:extLst>
                </a:gridCol>
                <a:gridCol w="955005">
                  <a:extLst>
                    <a:ext uri="{9D8B030D-6E8A-4147-A177-3AD203B41FA5}">
                      <a16:colId xmlns:a16="http://schemas.microsoft.com/office/drawing/2014/main" val="1760171084"/>
                    </a:ext>
                  </a:extLst>
                </a:gridCol>
                <a:gridCol w="955005">
                  <a:extLst>
                    <a:ext uri="{9D8B030D-6E8A-4147-A177-3AD203B41FA5}">
                      <a16:colId xmlns:a16="http://schemas.microsoft.com/office/drawing/2014/main" val="4185770270"/>
                    </a:ext>
                  </a:extLst>
                </a:gridCol>
              </a:tblGrid>
              <a:tr h="378832">
                <a:tc>
                  <a:txBody>
                    <a:bodyPr/>
                    <a:lstStyle/>
                    <a:p>
                      <a:pPr algn="ctr" fontAlgn="ctr"/>
                      <a:r>
                        <a:rPr lang="cs-CZ" sz="1400" b="1" i="0" u="sng" strike="noStrike" dirty="0">
                          <a:solidFill>
                            <a:srgbClr val="000000"/>
                          </a:solidFill>
                          <a:effectLst/>
                          <a:latin typeface="Calibri" panose="020F0502020204030204" pitchFamily="34" charset="0"/>
                        </a:rPr>
                        <a:t>Skupina 15+</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594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20,09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19,68</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20,36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18,55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18,52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94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3,93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3,83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3,71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3,75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3,79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594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2,46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2,76</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2,66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594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2,48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2,54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2,50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1,03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594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0,51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0,53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0,55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0,63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0,59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0,58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594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0,73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0,72</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0,70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0,74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0,66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0,53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19757787"/>
                  </a:ext>
                </a:extLst>
              </a:tr>
              <a:tr h="2594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1,12</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1,11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0,08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a:t>
                      </a:r>
                      <a:endParaRPr lang="en-GB" sz="1400" b="0" i="0"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7639238"/>
                  </a:ext>
                </a:extLst>
              </a:tr>
              <a:tr h="259499">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1" i="0" u="none" strike="noStrike" dirty="0">
                          <a:solidFill>
                            <a:srgbClr val="000000"/>
                          </a:solidFill>
                          <a:effectLst/>
                          <a:latin typeface="Calibri" panose="020F0502020204030204" pitchFamily="34" charset="0"/>
                        </a:rPr>
                        <a:t>30,20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31,19</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31,59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29,45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28,37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28,90</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4" name="Obdélník 3">
            <a:extLst>
              <a:ext uri="{FF2B5EF4-FFF2-40B4-BE49-F238E27FC236}">
                <a16:creationId xmlns:a16="http://schemas.microsoft.com/office/drawing/2014/main" id="{14302FB7-FF1A-F481-83E7-B4D8373C8A78}"/>
              </a:ext>
            </a:extLst>
          </p:cNvPr>
          <p:cNvSpPr/>
          <p:nvPr/>
        </p:nvSpPr>
        <p:spPr>
          <a:xfrm>
            <a:off x="2627784" y="6453336"/>
            <a:ext cx="6155853"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marR="0" lvl="0" indent="-541338"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Začátek vysílání 23. 3. 2020, konec vysílání 31. 12. 2022</a:t>
            </a:r>
          </a:p>
        </p:txBody>
      </p:sp>
    </p:spTree>
    <p:extLst>
      <p:ext uri="{BB962C8B-B14F-4D97-AF65-F5344CB8AC3E}">
        <p14:creationId xmlns:p14="http://schemas.microsoft.com/office/powerpoint/2010/main" val="374049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extLst>
              <p:ext uri="{D42A27DB-BD31-4B8C-83A1-F6EECF244321}">
                <p14:modId xmlns:p14="http://schemas.microsoft.com/office/powerpoint/2010/main" val="2974563357"/>
              </p:ext>
            </p:extLst>
          </p:nvPr>
        </p:nvGraphicFramePr>
        <p:xfrm>
          <a:off x="370645" y="1772816"/>
          <a:ext cx="8423275" cy="4423652"/>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ts val="0"/>
              </a:spcAft>
              <a:tabLst>
                <a:tab pos="631825" algn="l"/>
              </a:tabLst>
              <a:defRPr/>
            </a:pPr>
            <a:r>
              <a:rPr lang="cs-CZ" sz="2100" b="1" dirty="0">
                <a:solidFill>
                  <a:prstClr val="black"/>
                </a:solidFill>
                <a:latin typeface="Calibri" pitchFamily="34" charset="0"/>
              </a:rPr>
              <a:t>2023: MEZINÁRODNÍ SROVNÁNÍ TELEVIZÍ VEŘEJNÉ SLUŽBY Z HLEDISKA </a:t>
            </a:r>
          </a:p>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PODÍLU </a:t>
            </a:r>
            <a:r>
              <a:rPr lang="cs-CZ" sz="2100" b="1" u="sng" dirty="0">
                <a:solidFill>
                  <a:prstClr val="black"/>
                </a:solidFill>
                <a:latin typeface="Calibri" pitchFamily="34" charset="0"/>
              </a:rPr>
              <a:t>ZPRAVODAJSKÝCH KANÁLŮ</a:t>
            </a:r>
            <a:r>
              <a:rPr lang="cs-CZ" sz="2100" b="1" dirty="0">
                <a:solidFill>
                  <a:prstClr val="black"/>
                </a:solidFill>
                <a:latin typeface="Calibri" pitchFamily="34" charset="0"/>
              </a:rPr>
              <a:t> NA SLEDOVANOSTI (SHARE)</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jednotlivé státy EBU, v %</a:t>
            </a: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24</a:t>
            </a:fld>
            <a:endParaRPr lang="cs-CZ" sz="1100" dirty="0">
              <a:solidFill>
                <a:srgbClr val="1A1F52"/>
              </a:solidFill>
              <a:latin typeface="Calibri"/>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26" name="Zástupný symbol pro datum 7">
            <a:extLst>
              <a:ext uri="{FF2B5EF4-FFF2-40B4-BE49-F238E27FC236}">
                <a16:creationId xmlns:a16="http://schemas.microsoft.com/office/drawing/2014/main" id="{79516271-D7E9-477A-AC54-483D2AC19D10}"/>
              </a:ext>
            </a:extLst>
          </p:cNvPr>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28" name="Zástupný symbol pro datum 7">
            <a:extLst>
              <a:ext uri="{FF2B5EF4-FFF2-40B4-BE49-F238E27FC236}">
                <a16:creationId xmlns:a16="http://schemas.microsoft.com/office/drawing/2014/main" id="{C48F3621-B916-4BDF-9AAF-070D9973F78B}"/>
              </a:ext>
            </a:extLst>
          </p:cNvPr>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sp>
        <p:nvSpPr>
          <p:cNvPr id="29" name="Obdélník 28">
            <a:extLst>
              <a:ext uri="{FF2B5EF4-FFF2-40B4-BE49-F238E27FC236}">
                <a16:creationId xmlns:a16="http://schemas.microsoft.com/office/drawing/2014/main" id="{EEA39177-82B1-40FF-A1D4-223ACB6E9708}"/>
              </a:ext>
            </a:extLst>
          </p:cNvPr>
          <p:cNvSpPr/>
          <p:nvPr/>
        </p:nvSpPr>
        <p:spPr>
          <a:xfrm>
            <a:off x="1763690" y="6071064"/>
            <a:ext cx="7019949"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lgn="r">
              <a:defRPr/>
            </a:pPr>
            <a:r>
              <a:rPr lang="cs-CZ" sz="1000" dirty="0">
                <a:solidFill>
                  <a:prstClr val="black"/>
                </a:solidFill>
                <a:latin typeface="Calibri"/>
              </a:rPr>
              <a:t>CS 15+, s výjimkou TVP Info (16+), NPO Politic and News (6+), Franceinfo (4+), Tagesschau24 a Phoenix – ARD+ZDF (3+)</a:t>
            </a:r>
          </a:p>
        </p:txBody>
      </p:sp>
      <p:pic>
        <p:nvPicPr>
          <p:cNvPr id="32" name="Picture 2">
            <a:extLst>
              <a:ext uri="{FF2B5EF4-FFF2-40B4-BE49-F238E27FC236}">
                <a16:creationId xmlns:a16="http://schemas.microsoft.com/office/drawing/2014/main" id="{738EF57B-296B-4909-8F4B-C2D3652BF30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575" b="96850" l="0" r="100000">
                        <a14:foregroundMark x1="6718" y1="24409" x2="6718" y2="24409"/>
                        <a14:foregroundMark x1="71835" y1="33858" x2="71835" y2="33858"/>
                        <a14:foregroundMark x1="85530" y1="33071" x2="85530" y2="33071"/>
                        <a14:backgroundMark x1="19638" y1="40945" x2="19638" y2="40945"/>
                      </a14:backgroundRemoval>
                    </a14:imgEffect>
                  </a14:imgLayer>
                </a14:imgProps>
              </a:ext>
              <a:ext uri="{28A0092B-C50C-407E-A947-70E740481C1C}">
                <a14:useLocalDpi xmlns:a14="http://schemas.microsoft.com/office/drawing/2010/main" val="0"/>
              </a:ext>
            </a:extLst>
          </a:blip>
          <a:srcRect/>
          <a:stretch>
            <a:fillRect/>
          </a:stretch>
        </p:blipFill>
        <p:spPr bwMode="auto">
          <a:xfrm>
            <a:off x="251522" y="1440000"/>
            <a:ext cx="109700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43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ts val="0"/>
              </a:spcAft>
              <a:tabLst>
                <a:tab pos="631825" algn="l"/>
              </a:tabLst>
              <a:defRPr/>
            </a:pPr>
            <a:r>
              <a:rPr lang="cs-CZ" sz="2100" b="1" dirty="0">
                <a:solidFill>
                  <a:prstClr val="black"/>
                </a:solidFill>
                <a:latin typeface="Calibri" pitchFamily="34" charset="0"/>
              </a:rPr>
              <a:t>2023: MEZINÁRODNÍ SROVNÁNÍ TELEVIZÍ VEŘEJNÉ SLUŽBY Z HLEDISKA </a:t>
            </a:r>
          </a:p>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PODÍLU </a:t>
            </a:r>
            <a:r>
              <a:rPr lang="cs-CZ" sz="2100" b="1" u="sng" dirty="0">
                <a:solidFill>
                  <a:prstClr val="black"/>
                </a:solidFill>
                <a:latin typeface="Calibri" pitchFamily="34" charset="0"/>
              </a:rPr>
              <a:t>SPORTOVNÍCH KANÁLŮ</a:t>
            </a:r>
            <a:r>
              <a:rPr lang="cs-CZ" sz="2100" b="1" dirty="0">
                <a:solidFill>
                  <a:prstClr val="black"/>
                </a:solidFill>
                <a:latin typeface="Calibri" pitchFamily="34" charset="0"/>
              </a:rPr>
              <a:t> NA SLEDOVANOSTI (SHARE)</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jednotlivé státy EBU, v %</a:t>
            </a: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25</a:t>
            </a:fld>
            <a:endParaRPr lang="cs-CZ" sz="1100" dirty="0">
              <a:solidFill>
                <a:srgbClr val="1A1F52"/>
              </a:solidFill>
              <a:latin typeface="Calibri"/>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26" name="Zástupný symbol pro datum 7">
            <a:extLst>
              <a:ext uri="{FF2B5EF4-FFF2-40B4-BE49-F238E27FC236}">
                <a16:creationId xmlns:a16="http://schemas.microsoft.com/office/drawing/2014/main" id="{79516271-D7E9-477A-AC54-483D2AC19D10}"/>
              </a:ext>
            </a:extLst>
          </p:cNvPr>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28" name="Zástupný symbol pro datum 7">
            <a:extLst>
              <a:ext uri="{FF2B5EF4-FFF2-40B4-BE49-F238E27FC236}">
                <a16:creationId xmlns:a16="http://schemas.microsoft.com/office/drawing/2014/main" id="{C48F3621-B916-4BDF-9AAF-070D9973F78B}"/>
              </a:ext>
            </a:extLst>
          </p:cNvPr>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sp>
        <p:nvSpPr>
          <p:cNvPr id="29" name="Obdélník 28">
            <a:extLst>
              <a:ext uri="{FF2B5EF4-FFF2-40B4-BE49-F238E27FC236}">
                <a16:creationId xmlns:a16="http://schemas.microsoft.com/office/drawing/2014/main" id="{EEA39177-82B1-40FF-A1D4-223ACB6E9708}"/>
              </a:ext>
            </a:extLst>
          </p:cNvPr>
          <p:cNvSpPr/>
          <p:nvPr/>
        </p:nvSpPr>
        <p:spPr>
          <a:xfrm>
            <a:off x="2627786" y="6071064"/>
            <a:ext cx="6155853"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lgn="r">
              <a:defRPr/>
            </a:pPr>
            <a:r>
              <a:rPr lang="cs-CZ" sz="1000" dirty="0">
                <a:solidFill>
                  <a:prstClr val="black"/>
                </a:solidFill>
                <a:latin typeface="Calibri"/>
              </a:rPr>
              <a:t>CS 15+ s výjimkou TVP Sport (16+) a ORF Sport Plus (12+)</a:t>
            </a:r>
          </a:p>
        </p:txBody>
      </p:sp>
      <p:graphicFrame>
        <p:nvGraphicFramePr>
          <p:cNvPr id="13" name="Graf 12">
            <a:extLst>
              <a:ext uri="{FF2B5EF4-FFF2-40B4-BE49-F238E27FC236}">
                <a16:creationId xmlns:a16="http://schemas.microsoft.com/office/drawing/2014/main" id="{62875D62-9CF6-4905-9289-FAB79B3EE84E}"/>
              </a:ext>
            </a:extLst>
          </p:cNvPr>
          <p:cNvGraphicFramePr>
            <a:graphicFrameLocks/>
          </p:cNvGraphicFramePr>
          <p:nvPr>
            <p:extLst>
              <p:ext uri="{D42A27DB-BD31-4B8C-83A1-F6EECF244321}">
                <p14:modId xmlns:p14="http://schemas.microsoft.com/office/powerpoint/2010/main" val="642016402"/>
              </p:ext>
            </p:extLst>
          </p:nvPr>
        </p:nvGraphicFramePr>
        <p:xfrm>
          <a:off x="370645" y="1772816"/>
          <a:ext cx="8423275" cy="4423652"/>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2">
            <a:extLst>
              <a:ext uri="{FF2B5EF4-FFF2-40B4-BE49-F238E27FC236}">
                <a16:creationId xmlns:a16="http://schemas.microsoft.com/office/drawing/2014/main" id="{231AFD66-8B05-4E3C-910E-75583B65B4E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559" b="100000" l="562" r="100000">
                        <a14:foregroundMark x1="30150" y1="47794" x2="30150" y2="47794"/>
                        <a14:foregroundMark x1="3371" y1="32353" x2="3371" y2="32353"/>
                        <a14:foregroundMark x1="41573" y1="36029" x2="41573" y2="36029"/>
                        <a14:foregroundMark x1="52996" y1="39706" x2="52996" y2="39706"/>
                        <a14:foregroundMark x1="66667" y1="42647" x2="66667" y2="42647"/>
                        <a14:foregroundMark x1="82210" y1="42647" x2="82210" y2="42647"/>
                        <a14:foregroundMark x1="93258" y1="39706" x2="93258" y2="39706"/>
                      </a14:backgroundRemoval>
                    </a14:imgEffect>
                  </a14:imgLayer>
                </a14:imgProps>
              </a:ext>
              <a:ext uri="{28A0092B-C50C-407E-A947-70E740481C1C}">
                <a14:useLocalDpi xmlns:a14="http://schemas.microsoft.com/office/drawing/2010/main" val="0"/>
              </a:ext>
            </a:extLst>
          </a:blip>
          <a:srcRect/>
          <a:stretch>
            <a:fillRect/>
          </a:stretch>
        </p:blipFill>
        <p:spPr bwMode="auto">
          <a:xfrm>
            <a:off x="252002" y="1440000"/>
            <a:ext cx="1413529"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44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ts val="0"/>
              </a:spcAft>
              <a:tabLst>
                <a:tab pos="631825" algn="l"/>
              </a:tabLst>
              <a:defRPr/>
            </a:pPr>
            <a:r>
              <a:rPr lang="cs-CZ" sz="2100" b="1" dirty="0">
                <a:solidFill>
                  <a:prstClr val="black"/>
                </a:solidFill>
                <a:latin typeface="Calibri" pitchFamily="34" charset="0"/>
              </a:rPr>
              <a:t>2023: MEZINÁRODNÍ SROVNÁNÍ TELEVIZÍ VEŘEJNÉ SLUŽBY Z HLEDISKA </a:t>
            </a:r>
          </a:p>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PODÍLU </a:t>
            </a:r>
            <a:r>
              <a:rPr lang="cs-CZ" sz="2100" b="1" u="sng" dirty="0">
                <a:solidFill>
                  <a:prstClr val="black"/>
                </a:solidFill>
                <a:latin typeface="Calibri" pitchFamily="34" charset="0"/>
              </a:rPr>
              <a:t>KULTURNÍCH KANÁLŮ</a:t>
            </a:r>
            <a:r>
              <a:rPr lang="cs-CZ" sz="2100" b="1" dirty="0">
                <a:solidFill>
                  <a:prstClr val="black"/>
                </a:solidFill>
                <a:latin typeface="Calibri" pitchFamily="34" charset="0"/>
              </a:rPr>
              <a:t> NA SLEDOVANOSTI (SHARE)</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jednotlivé státy EBU, v %</a:t>
            </a: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26</a:t>
            </a:fld>
            <a:endParaRPr lang="cs-CZ" sz="1100" dirty="0">
              <a:solidFill>
                <a:srgbClr val="1A1F52"/>
              </a:solidFill>
              <a:latin typeface="Calibri"/>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26" name="Zástupný symbol pro datum 7">
            <a:extLst>
              <a:ext uri="{FF2B5EF4-FFF2-40B4-BE49-F238E27FC236}">
                <a16:creationId xmlns:a16="http://schemas.microsoft.com/office/drawing/2014/main" id="{79516271-D7E9-477A-AC54-483D2AC19D10}"/>
              </a:ext>
            </a:extLst>
          </p:cNvPr>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28" name="Zástupný symbol pro datum 7">
            <a:extLst>
              <a:ext uri="{FF2B5EF4-FFF2-40B4-BE49-F238E27FC236}">
                <a16:creationId xmlns:a16="http://schemas.microsoft.com/office/drawing/2014/main" id="{C48F3621-B916-4BDF-9AAF-070D9973F78B}"/>
              </a:ext>
            </a:extLst>
          </p:cNvPr>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graphicFrame>
        <p:nvGraphicFramePr>
          <p:cNvPr id="13" name="Graf 12">
            <a:extLst>
              <a:ext uri="{FF2B5EF4-FFF2-40B4-BE49-F238E27FC236}">
                <a16:creationId xmlns:a16="http://schemas.microsoft.com/office/drawing/2014/main" id="{C7827223-976B-4EF4-AC36-297C8E0C4749}"/>
              </a:ext>
            </a:extLst>
          </p:cNvPr>
          <p:cNvGraphicFramePr>
            <a:graphicFrameLocks/>
          </p:cNvGraphicFramePr>
          <p:nvPr>
            <p:extLst>
              <p:ext uri="{D42A27DB-BD31-4B8C-83A1-F6EECF244321}">
                <p14:modId xmlns:p14="http://schemas.microsoft.com/office/powerpoint/2010/main" val="676007540"/>
              </p:ext>
            </p:extLst>
          </p:nvPr>
        </p:nvGraphicFramePr>
        <p:xfrm>
          <a:off x="370645" y="1741652"/>
          <a:ext cx="8423275" cy="4423652"/>
        </p:xfrm>
        <a:graphic>
          <a:graphicData uri="http://schemas.openxmlformats.org/drawingml/2006/chart">
            <c:chart xmlns:c="http://schemas.openxmlformats.org/drawingml/2006/chart" xmlns:r="http://schemas.openxmlformats.org/officeDocument/2006/relationships" r:id="rId4"/>
          </a:graphicData>
        </a:graphic>
      </p:graphicFrame>
      <p:pic>
        <p:nvPicPr>
          <p:cNvPr id="14" name="Obrázek 13">
            <a:extLst>
              <a:ext uri="{FF2B5EF4-FFF2-40B4-BE49-F238E27FC236}">
                <a16:creationId xmlns:a16="http://schemas.microsoft.com/office/drawing/2014/main" id="{83F49B4A-9E49-4757-829A-28126BA26B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000" y="1440000"/>
            <a:ext cx="1143664" cy="360000"/>
          </a:xfrm>
          <a:prstGeom prst="rect">
            <a:avLst/>
          </a:prstGeom>
        </p:spPr>
      </p:pic>
      <p:sp>
        <p:nvSpPr>
          <p:cNvPr id="2" name="Obdélník 1">
            <a:extLst>
              <a:ext uri="{FF2B5EF4-FFF2-40B4-BE49-F238E27FC236}">
                <a16:creationId xmlns:a16="http://schemas.microsoft.com/office/drawing/2014/main" id="{77A69D9C-1ABB-7626-AB89-8807CE3B9D28}"/>
              </a:ext>
            </a:extLst>
          </p:cNvPr>
          <p:cNvSpPr/>
          <p:nvPr/>
        </p:nvSpPr>
        <p:spPr>
          <a:xfrm>
            <a:off x="755578" y="6071064"/>
            <a:ext cx="8028061"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lgn="r">
              <a:defRPr/>
            </a:pPr>
            <a:r>
              <a:rPr lang="cs-CZ" sz="1000" dirty="0">
                <a:solidFill>
                  <a:prstClr val="black"/>
                </a:solidFill>
                <a:latin typeface="Calibri"/>
              </a:rPr>
              <a:t>CS 15+ s výjimkou TVP Kultura (16+), ORF III, 3sat Rakousko (12+), NPO 2 Extra (6+), Arte, M5 (4+), 3sat Německo a ARTE Německo (3+)</a:t>
            </a:r>
          </a:p>
        </p:txBody>
      </p:sp>
    </p:spTree>
    <p:extLst>
      <p:ext uri="{BB962C8B-B14F-4D97-AF65-F5344CB8AC3E}">
        <p14:creationId xmlns:p14="http://schemas.microsoft.com/office/powerpoint/2010/main" val="2904375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ts val="0"/>
              </a:spcAft>
              <a:tabLst>
                <a:tab pos="631825" algn="l"/>
              </a:tabLst>
              <a:defRPr/>
            </a:pPr>
            <a:r>
              <a:rPr lang="cs-CZ" sz="2100" b="1" dirty="0">
                <a:solidFill>
                  <a:prstClr val="black"/>
                </a:solidFill>
                <a:latin typeface="Calibri" pitchFamily="34" charset="0"/>
              </a:rPr>
              <a:t>2023: MEZINÁRODNÍ SROVNÁNÍ TELEVIZÍ VEŘEJNÉ SLUŽBY Z HLEDISKA </a:t>
            </a:r>
          </a:p>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PODÍLU </a:t>
            </a:r>
            <a:r>
              <a:rPr lang="cs-CZ" sz="2100" b="1" u="sng" dirty="0">
                <a:solidFill>
                  <a:prstClr val="black"/>
                </a:solidFill>
                <a:latin typeface="Calibri" pitchFamily="34" charset="0"/>
              </a:rPr>
              <a:t>DĚTSKÝCH KANÁLŮ</a:t>
            </a:r>
            <a:r>
              <a:rPr lang="cs-CZ" sz="2100" b="1" dirty="0">
                <a:solidFill>
                  <a:prstClr val="black"/>
                </a:solidFill>
                <a:latin typeface="Calibri" pitchFamily="34" charset="0"/>
              </a:rPr>
              <a:t> NA SLEDOVANOSTI (SHARE)</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jednotlivé státy EBU, v %</a:t>
            </a: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27</a:t>
            </a:fld>
            <a:endParaRPr lang="cs-CZ" sz="1100" dirty="0">
              <a:solidFill>
                <a:srgbClr val="1A1F52"/>
              </a:solidFill>
              <a:latin typeface="Calibri"/>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26" name="Zástupný symbol pro datum 7">
            <a:extLst>
              <a:ext uri="{FF2B5EF4-FFF2-40B4-BE49-F238E27FC236}">
                <a16:creationId xmlns:a16="http://schemas.microsoft.com/office/drawing/2014/main" id="{79516271-D7E9-477A-AC54-483D2AC19D10}"/>
              </a:ext>
            </a:extLst>
          </p:cNvPr>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28" name="Zástupný symbol pro datum 7">
            <a:extLst>
              <a:ext uri="{FF2B5EF4-FFF2-40B4-BE49-F238E27FC236}">
                <a16:creationId xmlns:a16="http://schemas.microsoft.com/office/drawing/2014/main" id="{C48F3621-B916-4BDF-9AAF-070D9973F78B}"/>
              </a:ext>
            </a:extLst>
          </p:cNvPr>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graphicFrame>
        <p:nvGraphicFramePr>
          <p:cNvPr id="11" name="Graf 10">
            <a:extLst>
              <a:ext uri="{FF2B5EF4-FFF2-40B4-BE49-F238E27FC236}">
                <a16:creationId xmlns:a16="http://schemas.microsoft.com/office/drawing/2014/main" id="{A536496C-497A-43B4-8448-7D7196164F26}"/>
              </a:ext>
            </a:extLst>
          </p:cNvPr>
          <p:cNvGraphicFramePr>
            <a:graphicFrameLocks/>
          </p:cNvGraphicFramePr>
          <p:nvPr>
            <p:extLst>
              <p:ext uri="{D42A27DB-BD31-4B8C-83A1-F6EECF244321}">
                <p14:modId xmlns:p14="http://schemas.microsoft.com/office/powerpoint/2010/main" val="1678243471"/>
              </p:ext>
            </p:extLst>
          </p:nvPr>
        </p:nvGraphicFramePr>
        <p:xfrm>
          <a:off x="370645" y="1700808"/>
          <a:ext cx="8423275" cy="4423652"/>
        </p:xfrm>
        <a:graphic>
          <a:graphicData uri="http://schemas.openxmlformats.org/drawingml/2006/chart">
            <c:chart xmlns:c="http://schemas.openxmlformats.org/drawingml/2006/chart" xmlns:r="http://schemas.openxmlformats.org/officeDocument/2006/relationships" r:id="rId4"/>
          </a:graphicData>
        </a:graphic>
      </p:graphicFrame>
      <p:pic>
        <p:nvPicPr>
          <p:cNvPr id="13" name="Obrázek 12">
            <a:extLst>
              <a:ext uri="{FF2B5EF4-FFF2-40B4-BE49-F238E27FC236}">
                <a16:creationId xmlns:a16="http://schemas.microsoft.com/office/drawing/2014/main" id="{14AA1C17-FC16-44A8-B055-E002094B71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000" y="1440000"/>
            <a:ext cx="1060714" cy="360000"/>
          </a:xfrm>
          <a:prstGeom prst="rect">
            <a:avLst/>
          </a:prstGeom>
        </p:spPr>
      </p:pic>
      <p:sp>
        <p:nvSpPr>
          <p:cNvPr id="3" name="Obdélník 2">
            <a:extLst>
              <a:ext uri="{FF2B5EF4-FFF2-40B4-BE49-F238E27FC236}">
                <a16:creationId xmlns:a16="http://schemas.microsoft.com/office/drawing/2014/main" id="{ECAD9B5C-0F7C-D85A-1766-7A08F90961F4}"/>
              </a:ext>
            </a:extLst>
          </p:cNvPr>
          <p:cNvSpPr/>
          <p:nvPr/>
        </p:nvSpPr>
        <p:spPr>
          <a:xfrm>
            <a:off x="755578" y="6071064"/>
            <a:ext cx="8028061"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lgn="r">
              <a:defRPr/>
            </a:pPr>
            <a:r>
              <a:rPr lang="cs-CZ" sz="1000" dirty="0">
                <a:solidFill>
                  <a:prstClr val="black"/>
                </a:solidFill>
                <a:latin typeface="Calibri"/>
              </a:rPr>
              <a:t>CS 4-12 s výjimkou TVP ABC (4-15), 	</a:t>
            </a:r>
            <a:r>
              <a:rPr lang="fr-FR" sz="1000" dirty="0">
                <a:solidFill>
                  <a:prstClr val="black"/>
                </a:solidFill>
                <a:latin typeface="Calibri"/>
              </a:rPr>
              <a:t>France 4, Ou</a:t>
            </a:r>
            <a:r>
              <a:rPr lang="cs-CZ" sz="1000" dirty="0">
                <a:solidFill>
                  <a:prstClr val="black"/>
                </a:solidFill>
                <a:latin typeface="Calibri"/>
              </a:rPr>
              <a:t>f</a:t>
            </a:r>
            <a:r>
              <a:rPr lang="fr-FR" sz="1000" dirty="0">
                <a:solidFill>
                  <a:prstClr val="black"/>
                </a:solidFill>
                <a:latin typeface="Calibri"/>
              </a:rPr>
              <a:t>tivi, Rai Yoyo, Rai Gulp, RTÉ jr, RTP2 (4-14)</a:t>
            </a:r>
            <a:r>
              <a:rPr lang="cs-CZ" sz="1000" dirty="0">
                <a:solidFill>
                  <a:prstClr val="black"/>
                </a:solidFill>
                <a:latin typeface="Calibri"/>
              </a:rPr>
              <a:t>, KIKA (3-13), NRK Super (2-12) a SVT Barn (3-11)</a:t>
            </a:r>
          </a:p>
        </p:txBody>
      </p:sp>
    </p:spTree>
    <p:extLst>
      <p:ext uri="{BB962C8B-B14F-4D97-AF65-F5344CB8AC3E}">
        <p14:creationId xmlns:p14="http://schemas.microsoft.com/office/powerpoint/2010/main" val="66137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28</a:t>
            </a:fld>
            <a:endParaRPr lang="cs-CZ" sz="1100" dirty="0">
              <a:solidFill>
                <a:srgbClr val="1A1F52"/>
              </a:solidFill>
              <a:latin typeface="Calibri"/>
              <a:cs typeface="Arial" charset="0"/>
            </a:endParaRPr>
          </a:p>
        </p:txBody>
      </p:sp>
      <p:sp>
        <p:nvSpPr>
          <p:cNvPr id="8" name="AutoShape 2">
            <a:extLst>
              <a:ext uri="{FF2B5EF4-FFF2-40B4-BE49-F238E27FC236}">
                <a16:creationId xmlns:a16="http://schemas.microsoft.com/office/drawing/2014/main" id="{BAF5CFD4-D254-4C22-A3A7-8D5DF064523C}"/>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VÝVOJ SPOKOJENOSTI S POŘADY PODLE KANÁLŮ </a:t>
            </a:r>
          </a:p>
          <a:p>
            <a:pPr marL="1588" indent="-1588" algn="ctr" defTabSz="271463">
              <a:spcBef>
                <a:spcPts val="0"/>
              </a:spcBef>
              <a:spcAft>
                <a:spcPts val="500"/>
              </a:spcAft>
              <a:tabLst>
                <a:tab pos="631825" algn="l"/>
              </a:tabLst>
              <a:defRPr/>
            </a:pPr>
            <a:r>
              <a:rPr lang="cs-CZ" sz="2100" b="1" dirty="0">
                <a:solidFill>
                  <a:prstClr val="black"/>
                </a:solidFill>
                <a:latin typeface="Calibri" pitchFamily="34" charset="0"/>
              </a:rPr>
              <a:t>A PODLE DIVÁCKÝCH SKUPIN U ČT :D (Q)</a:t>
            </a:r>
            <a:endParaRPr lang="cs-CZ" sz="100" dirty="0">
              <a:solidFill>
                <a:prstClr val="black"/>
              </a:solidFill>
              <a:latin typeface="Calibri" pitchFamily="34" charset="0"/>
            </a:endParaRPr>
          </a:p>
          <a:p>
            <a:pPr marL="1588" indent="-1588" algn="ctr" defTabSz="258763">
              <a:spcBef>
                <a:spcPts val="0"/>
              </a:spcBef>
              <a:spcAft>
                <a:spcPts val="0"/>
              </a:spcAft>
              <a:tabLst>
                <a:tab pos="180975" algn="l"/>
              </a:tabLst>
              <a:defRPr/>
            </a:pPr>
            <a:r>
              <a:rPr lang="cs-CZ" sz="1200" b="1" dirty="0">
                <a:solidFill>
                  <a:prstClr val="black"/>
                </a:solidFill>
                <a:latin typeface="Calibri" pitchFamily="34" charset="0"/>
              </a:rPr>
              <a:t>Zdroj: DKV ČT, v %</a:t>
            </a:r>
            <a:endParaRPr lang="cs-CZ" sz="1200" dirty="0">
              <a:solidFill>
                <a:prstClr val="black"/>
              </a:solidFill>
              <a:latin typeface="Calibri" pitchFamily="34" charset="0"/>
            </a:endParaRPr>
          </a:p>
          <a:p>
            <a:pPr marL="1588" indent="-1588" algn="ctr" defTabSz="258763">
              <a:spcBef>
                <a:spcPts val="0"/>
              </a:spcBef>
              <a:spcAft>
                <a:spcPts val="0"/>
              </a:spcAft>
              <a:tabLst>
                <a:tab pos="180975" algn="l"/>
              </a:tabLst>
              <a:defRPr/>
            </a:pPr>
            <a:endParaRPr lang="cs-CZ" sz="1300" dirty="0">
              <a:solidFill>
                <a:prstClr val="black"/>
              </a:solidFill>
              <a:latin typeface="Calibri" pitchFamily="34" charset="0"/>
            </a:endParaRPr>
          </a:p>
        </p:txBody>
      </p:sp>
      <p:sp>
        <p:nvSpPr>
          <p:cNvPr id="12"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0"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pic>
        <p:nvPicPr>
          <p:cNvPr id="15" name="Picture 2" descr="Výsledek obrázku pro ČT D LOGO">
            <a:extLst>
              <a:ext uri="{FF2B5EF4-FFF2-40B4-BE49-F238E27FC236}">
                <a16:creationId xmlns:a16="http://schemas.microsoft.com/office/drawing/2014/main" id="{F4CC7152-3185-4A53-BDEF-6CA352A59F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9" y="3284984"/>
            <a:ext cx="648071" cy="22018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3">
            <a:extLst>
              <a:ext uri="{FF2B5EF4-FFF2-40B4-BE49-F238E27FC236}">
                <a16:creationId xmlns:a16="http://schemas.microsoft.com/office/drawing/2014/main" id="{2E26D7F8-33C2-4CD9-9AB5-100A862825AB}"/>
              </a:ext>
            </a:extLst>
          </p:cNvPr>
          <p:cNvSpPr/>
          <p:nvPr/>
        </p:nvSpPr>
        <p:spPr>
          <a:xfrm>
            <a:off x="360365" y="5733257"/>
            <a:ext cx="8423275" cy="648073"/>
          </a:xfrm>
          <a:prstGeom prst="rect">
            <a:avLst/>
          </a:prstGeom>
          <a:solidFill>
            <a:schemeClr val="accent1">
              <a:lumMod val="20000"/>
              <a:lumOff val="80000"/>
            </a:schemeClr>
          </a:solidFill>
          <a:ln w="25400" cap="flat" cmpd="sng" algn="ctr">
            <a:noFill/>
            <a:prstDash val="solid"/>
          </a:ln>
          <a:effectLst/>
        </p:spPr>
        <p:txBody>
          <a:bodyPr anchor="ct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a:ea typeface="+mn-ea"/>
                <a:cs typeface="+mn-cs"/>
              </a:rPr>
              <a:t>Poznámka: Kvalitativní parametry vysílání jsou u ČT :D zjišťovány odlišně než u ostatních kanálů ČT. Diváci, a to jak dětští, tak dospělí, hodnotí programovou nabídku ČT :D jako celek na klasické školní stupnici 1 až 5. Výsledné průměrné hodnoty jsou pak převedeny na koeficient 0-100 %. Hodnoty za ČT :D tak nejsou přímo srovnatelné s ostatními kanály ČT.</a:t>
            </a:r>
          </a:p>
        </p:txBody>
      </p:sp>
      <p:pic>
        <p:nvPicPr>
          <p:cNvPr id="14" name="Obrázek 6">
            <a:extLst>
              <a:ext uri="{FF2B5EF4-FFF2-40B4-BE49-F238E27FC236}">
                <a16:creationId xmlns:a16="http://schemas.microsoft.com/office/drawing/2014/main" id="{BC6E350F-F75C-4DAC-941A-5E5E5CD1888F}"/>
              </a:ext>
            </a:extLst>
          </p:cNvPr>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graphicFrame>
        <p:nvGraphicFramePr>
          <p:cNvPr id="2" name="Tabulka 1">
            <a:extLst>
              <a:ext uri="{FF2B5EF4-FFF2-40B4-BE49-F238E27FC236}">
                <a16:creationId xmlns:a16="http://schemas.microsoft.com/office/drawing/2014/main" id="{238BF9A8-E19B-2C2D-E772-4AC4C00E3E52}"/>
              </a:ext>
            </a:extLst>
          </p:cNvPr>
          <p:cNvGraphicFramePr>
            <a:graphicFrameLocks noGrp="1"/>
          </p:cNvGraphicFramePr>
          <p:nvPr>
            <p:extLst>
              <p:ext uri="{D42A27DB-BD31-4B8C-83A1-F6EECF244321}">
                <p14:modId xmlns:p14="http://schemas.microsoft.com/office/powerpoint/2010/main" val="4250187110"/>
              </p:ext>
            </p:extLst>
          </p:nvPr>
        </p:nvGraphicFramePr>
        <p:xfrm>
          <a:off x="360364" y="1556792"/>
          <a:ext cx="8423272" cy="1585828"/>
        </p:xfrm>
        <a:graphic>
          <a:graphicData uri="http://schemas.openxmlformats.org/drawingml/2006/table">
            <a:tbl>
              <a:tblPr/>
              <a:tblGrid>
                <a:gridCol w="2693236">
                  <a:extLst>
                    <a:ext uri="{9D8B030D-6E8A-4147-A177-3AD203B41FA5}">
                      <a16:colId xmlns:a16="http://schemas.microsoft.com/office/drawing/2014/main" val="20000"/>
                    </a:ext>
                  </a:extLst>
                </a:gridCol>
                <a:gridCol w="955006">
                  <a:extLst>
                    <a:ext uri="{9D8B030D-6E8A-4147-A177-3AD203B41FA5}">
                      <a16:colId xmlns:a16="http://schemas.microsoft.com/office/drawing/2014/main" val="20007"/>
                    </a:ext>
                  </a:extLst>
                </a:gridCol>
                <a:gridCol w="955006">
                  <a:extLst>
                    <a:ext uri="{9D8B030D-6E8A-4147-A177-3AD203B41FA5}">
                      <a16:colId xmlns:a16="http://schemas.microsoft.com/office/drawing/2014/main" val="3867568410"/>
                    </a:ext>
                  </a:extLst>
                </a:gridCol>
                <a:gridCol w="955006">
                  <a:extLst>
                    <a:ext uri="{9D8B030D-6E8A-4147-A177-3AD203B41FA5}">
                      <a16:colId xmlns:a16="http://schemas.microsoft.com/office/drawing/2014/main" val="1099636083"/>
                    </a:ext>
                  </a:extLst>
                </a:gridCol>
                <a:gridCol w="955006">
                  <a:extLst>
                    <a:ext uri="{9D8B030D-6E8A-4147-A177-3AD203B41FA5}">
                      <a16:colId xmlns:a16="http://schemas.microsoft.com/office/drawing/2014/main" val="796732340"/>
                    </a:ext>
                  </a:extLst>
                </a:gridCol>
                <a:gridCol w="955006">
                  <a:extLst>
                    <a:ext uri="{9D8B030D-6E8A-4147-A177-3AD203B41FA5}">
                      <a16:colId xmlns:a16="http://schemas.microsoft.com/office/drawing/2014/main" val="3526429262"/>
                    </a:ext>
                  </a:extLst>
                </a:gridCol>
                <a:gridCol w="955006">
                  <a:extLst>
                    <a:ext uri="{9D8B030D-6E8A-4147-A177-3AD203B41FA5}">
                      <a16:colId xmlns:a16="http://schemas.microsoft.com/office/drawing/2014/main" val="1535639637"/>
                    </a:ext>
                  </a:extLst>
                </a:gridCol>
              </a:tblGrid>
              <a:tr h="248518">
                <a:tc>
                  <a:txBody>
                    <a:bodyPr/>
                    <a:lstStyle/>
                    <a:p>
                      <a:pPr marL="86400" algn="l" rtl="0" fontAlgn="ctr"/>
                      <a:r>
                        <a:rPr lang="cs-CZ" sz="1400" b="1" i="0" u="none" strike="noStrike" dirty="0">
                          <a:solidFill>
                            <a:schemeClr val="tx1"/>
                          </a:solidFill>
                          <a:effectLst/>
                          <a:latin typeface="Calibri" panose="020F0502020204030204" pitchFamily="34" charset="0"/>
                        </a:rPr>
                        <a:t>Stanice</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1" i="0" u="none" strike="noStrike" kern="1200" dirty="0">
                          <a:solidFill>
                            <a:srgbClr val="000000"/>
                          </a:solidFill>
                          <a:effectLst/>
                          <a:latin typeface="Calibri" panose="020F0502020204030204" pitchFamily="34" charset="0"/>
                          <a:ea typeface="+mn-ea"/>
                          <a:cs typeface="+mn-cs"/>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70235">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70235">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86</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70235">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70235">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170235">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6749516"/>
                  </a:ext>
                </a:extLst>
              </a:tr>
              <a:tr h="170235">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51494221"/>
                  </a:ext>
                </a:extLst>
              </a:tr>
            </a:tbl>
          </a:graphicData>
        </a:graphic>
      </p:graphicFrame>
      <p:graphicFrame>
        <p:nvGraphicFramePr>
          <p:cNvPr id="3" name="Tabulka 2">
            <a:extLst>
              <a:ext uri="{FF2B5EF4-FFF2-40B4-BE49-F238E27FC236}">
                <a16:creationId xmlns:a16="http://schemas.microsoft.com/office/drawing/2014/main" id="{9D5D2D51-5778-409D-B95E-2A4307845212}"/>
              </a:ext>
            </a:extLst>
          </p:cNvPr>
          <p:cNvGraphicFramePr>
            <a:graphicFrameLocks noGrp="1"/>
          </p:cNvGraphicFramePr>
          <p:nvPr>
            <p:extLst>
              <p:ext uri="{D42A27DB-BD31-4B8C-83A1-F6EECF244321}">
                <p14:modId xmlns:p14="http://schemas.microsoft.com/office/powerpoint/2010/main" val="3788526775"/>
              </p:ext>
            </p:extLst>
          </p:nvPr>
        </p:nvGraphicFramePr>
        <p:xfrm>
          <a:off x="360363" y="3595466"/>
          <a:ext cx="8423272" cy="2051126"/>
        </p:xfrm>
        <a:graphic>
          <a:graphicData uri="http://schemas.openxmlformats.org/drawingml/2006/table">
            <a:tbl>
              <a:tblPr/>
              <a:tblGrid>
                <a:gridCol w="2693236">
                  <a:extLst>
                    <a:ext uri="{9D8B030D-6E8A-4147-A177-3AD203B41FA5}">
                      <a16:colId xmlns:a16="http://schemas.microsoft.com/office/drawing/2014/main" val="20000"/>
                    </a:ext>
                  </a:extLst>
                </a:gridCol>
                <a:gridCol w="955006">
                  <a:extLst>
                    <a:ext uri="{9D8B030D-6E8A-4147-A177-3AD203B41FA5}">
                      <a16:colId xmlns:a16="http://schemas.microsoft.com/office/drawing/2014/main" val="20007"/>
                    </a:ext>
                  </a:extLst>
                </a:gridCol>
                <a:gridCol w="955006">
                  <a:extLst>
                    <a:ext uri="{9D8B030D-6E8A-4147-A177-3AD203B41FA5}">
                      <a16:colId xmlns:a16="http://schemas.microsoft.com/office/drawing/2014/main" val="3867568410"/>
                    </a:ext>
                  </a:extLst>
                </a:gridCol>
                <a:gridCol w="955006">
                  <a:extLst>
                    <a:ext uri="{9D8B030D-6E8A-4147-A177-3AD203B41FA5}">
                      <a16:colId xmlns:a16="http://schemas.microsoft.com/office/drawing/2014/main" val="1099636083"/>
                    </a:ext>
                  </a:extLst>
                </a:gridCol>
                <a:gridCol w="955006">
                  <a:extLst>
                    <a:ext uri="{9D8B030D-6E8A-4147-A177-3AD203B41FA5}">
                      <a16:colId xmlns:a16="http://schemas.microsoft.com/office/drawing/2014/main" val="796732340"/>
                    </a:ext>
                  </a:extLst>
                </a:gridCol>
                <a:gridCol w="955006">
                  <a:extLst>
                    <a:ext uri="{9D8B030D-6E8A-4147-A177-3AD203B41FA5}">
                      <a16:colId xmlns:a16="http://schemas.microsoft.com/office/drawing/2014/main" val="3526429262"/>
                    </a:ext>
                  </a:extLst>
                </a:gridCol>
                <a:gridCol w="955006">
                  <a:extLst>
                    <a:ext uri="{9D8B030D-6E8A-4147-A177-3AD203B41FA5}">
                      <a16:colId xmlns:a16="http://schemas.microsoft.com/office/drawing/2014/main" val="1535639637"/>
                    </a:ext>
                  </a:extLst>
                </a:gridCol>
              </a:tblGrid>
              <a:tr h="248518">
                <a:tc>
                  <a:txBody>
                    <a:bodyPr/>
                    <a:lstStyle/>
                    <a:p>
                      <a:pPr marL="86400" algn="l" rtl="0" fontAlgn="ctr"/>
                      <a:r>
                        <a:rPr lang="cs-CZ" sz="1400" b="1" i="0" u="none" strike="noStrike" dirty="0">
                          <a:solidFill>
                            <a:schemeClr val="tx1"/>
                          </a:solidFill>
                          <a:effectLst/>
                          <a:latin typeface="Calibri" panose="020F0502020204030204" pitchFamily="34" charset="0"/>
                        </a:rPr>
                        <a:t>Divácká skupina</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1" i="0" u="none" strike="noStrike" kern="1200" dirty="0">
                          <a:solidFill>
                            <a:srgbClr val="000000"/>
                          </a:solidFill>
                          <a:effectLst/>
                          <a:latin typeface="Calibri" panose="020F0502020204030204" pitchFamily="34" charset="0"/>
                          <a:ea typeface="+mn-ea"/>
                          <a:cs typeface="+mn-cs"/>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70235">
                <a:tc>
                  <a:txBody>
                    <a:bodyPr/>
                    <a:lstStyle/>
                    <a:p>
                      <a:pPr marL="86400" algn="l" fontAlgn="b"/>
                      <a:r>
                        <a:rPr lang="cs-CZ" sz="1400" b="0" i="0" u="none" strike="noStrike" dirty="0">
                          <a:solidFill>
                            <a:srgbClr val="000000"/>
                          </a:solidFill>
                          <a:effectLst/>
                          <a:latin typeface="Calibri" panose="020F0502020204030204" pitchFamily="34" charset="0"/>
                        </a:rPr>
                        <a:t>Rodiče a děti celkem</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chemeClr val="tx1"/>
                          </a:solidFill>
                          <a:effectLst/>
                          <a:latin typeface="Calibri" panose="020F0502020204030204" pitchFamily="34" charset="0"/>
                        </a:rPr>
                        <a:t>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70235">
                <a:tc>
                  <a:txBody>
                    <a:bodyPr/>
                    <a:lstStyle/>
                    <a:p>
                      <a:pPr marL="86400" algn="l" fontAlgn="b"/>
                      <a:r>
                        <a:rPr lang="cs-CZ" sz="1400" b="0" i="0" u="none" strike="noStrike" dirty="0">
                          <a:solidFill>
                            <a:srgbClr val="000000"/>
                          </a:solidFill>
                          <a:effectLst/>
                          <a:latin typeface="Calibri" panose="020F0502020204030204" pitchFamily="34" charset="0"/>
                        </a:rPr>
                        <a:t>Děti celkem</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88</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chemeClr val="tx1"/>
                          </a:solidFill>
                          <a:effectLst/>
                          <a:latin typeface="Calibri" panose="020F0502020204030204" pitchFamily="34" charset="0"/>
                        </a:rPr>
                        <a:t>89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90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70235">
                <a:tc>
                  <a:txBody>
                    <a:bodyPr/>
                    <a:lstStyle/>
                    <a:p>
                      <a:pPr marL="86400" algn="l" fontAlgn="b"/>
                      <a:r>
                        <a:rPr lang="cs-CZ" sz="1400" b="0" i="0" u="none" strike="noStrike" dirty="0">
                          <a:solidFill>
                            <a:srgbClr val="000000"/>
                          </a:solidFill>
                          <a:effectLst/>
                          <a:latin typeface="Calibri" panose="020F0502020204030204" pitchFamily="34" charset="0"/>
                        </a:rPr>
                        <a:t>Děti do 6 let</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90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92</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chemeClr val="tx1"/>
                          </a:solidFill>
                          <a:effectLst/>
                          <a:latin typeface="Calibri" panose="020F0502020204030204" pitchFamily="34" charset="0"/>
                        </a:rPr>
                        <a:t>93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95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70235">
                <a:tc>
                  <a:txBody>
                    <a:bodyPr/>
                    <a:lstStyle/>
                    <a:p>
                      <a:pPr marL="86400" algn="l" fontAlgn="b"/>
                      <a:r>
                        <a:rPr lang="cs-CZ" sz="1400" b="0" i="0" u="none" strike="noStrike" dirty="0">
                          <a:solidFill>
                            <a:srgbClr val="000000"/>
                          </a:solidFill>
                          <a:effectLst/>
                          <a:latin typeface="Calibri" panose="020F0502020204030204" pitchFamily="34" charset="0"/>
                        </a:rPr>
                        <a:t>Děti 7-9 let</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88</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chemeClr val="tx1"/>
                          </a:solidFill>
                          <a:effectLst/>
                          <a:latin typeface="Calibri" panose="020F050202020403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93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170235">
                <a:tc>
                  <a:txBody>
                    <a:bodyPr/>
                    <a:lstStyle/>
                    <a:p>
                      <a:pPr marL="86400" algn="l" fontAlgn="b"/>
                      <a:r>
                        <a:rPr lang="cs-CZ" sz="1400" b="0" i="0" u="none" strike="noStrike" dirty="0">
                          <a:solidFill>
                            <a:srgbClr val="000000"/>
                          </a:solidFill>
                          <a:effectLst/>
                          <a:latin typeface="Calibri" panose="020F0502020204030204" pitchFamily="34" charset="0"/>
                        </a:rPr>
                        <a:t>Děti 10-12 let</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chemeClr val="tx1"/>
                          </a:solidFill>
                          <a:effectLst/>
                          <a:latin typeface="Calibri" panose="020F0502020204030204" pitchFamily="34" charset="0"/>
                        </a:rPr>
                        <a:t>83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6749516"/>
                  </a:ext>
                </a:extLst>
              </a:tr>
              <a:tr h="170235">
                <a:tc>
                  <a:txBody>
                    <a:bodyPr/>
                    <a:lstStyle/>
                    <a:p>
                      <a:pPr marL="86400" algn="l" fontAlgn="b"/>
                      <a:r>
                        <a:rPr lang="cs-CZ" sz="1400" b="0" i="0" u="none" strike="noStrike" dirty="0">
                          <a:solidFill>
                            <a:srgbClr val="000000"/>
                          </a:solidFill>
                          <a:effectLst/>
                          <a:latin typeface="Calibri" panose="020F0502020204030204" pitchFamily="34" charset="0"/>
                        </a:rPr>
                        <a:t>Rodiče celkem</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chemeClr val="tx1"/>
                          </a:solidFill>
                          <a:effectLst/>
                          <a:latin typeface="Calibri" panose="020F0502020204030204" pitchFamily="34" charset="0"/>
                        </a:rPr>
                        <a:t>81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84</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80</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02156187"/>
                  </a:ext>
                </a:extLst>
              </a:tr>
              <a:tr h="170235">
                <a:tc>
                  <a:txBody>
                    <a:bodyPr/>
                    <a:lstStyle/>
                    <a:p>
                      <a:pPr marL="86400" algn="l" fontAlgn="b"/>
                      <a:r>
                        <a:rPr lang="cs-CZ" sz="1400" b="0" i="0" u="none" strike="noStrike" dirty="0">
                          <a:solidFill>
                            <a:srgbClr val="000000"/>
                          </a:solidFill>
                          <a:effectLst/>
                          <a:latin typeface="Calibri" panose="020F0502020204030204" pitchFamily="34" charset="0"/>
                        </a:rPr>
                        <a:t>Matky</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400" b="1" i="0" u="none" strike="noStrike">
                          <a:solidFill>
                            <a:srgbClr val="000000"/>
                          </a:solidFill>
                          <a:effectLst/>
                          <a:latin typeface="Calibri" panose="020F0502020204030204" pitchFamily="34" charset="0"/>
                        </a:rPr>
                        <a:t>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400" b="0" i="0" u="none" strike="noStrike" dirty="0">
                          <a:solidFill>
                            <a:schemeClr val="tx1"/>
                          </a:solidFill>
                          <a:effectLst/>
                          <a:latin typeface="Calibri" panose="020F0502020204030204" pitchFamily="34" charset="0"/>
                        </a:rPr>
                        <a:t>83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endParaRPr lang="en-GB"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400" b="0" i="0" u="none" strike="noStrike" dirty="0">
                          <a:solidFill>
                            <a:srgbClr val="000000"/>
                          </a:solidFill>
                          <a:effectLst/>
                          <a:latin typeface="Calibri" panose="020F0502020204030204" pitchFamily="34" charset="0"/>
                        </a:rPr>
                        <a:t>83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51494221"/>
                  </a:ext>
                </a:extLst>
              </a:tr>
              <a:tr h="242413">
                <a:tc>
                  <a:txBody>
                    <a:bodyPr/>
                    <a:lstStyle/>
                    <a:p>
                      <a:pPr marL="86400" algn="l"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Otcové</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400" b="1" i="0" u="none" strike="noStrike" dirty="0">
                          <a:solidFill>
                            <a:srgbClr val="000000"/>
                          </a:solidFill>
                          <a:effectLst/>
                          <a:latin typeface="Calibri" panose="020F0502020204030204" pitchFamily="34" charset="0"/>
                        </a:rPr>
                        <a:t>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400" b="0" i="0" u="none" strike="noStrike" dirty="0">
                          <a:solidFill>
                            <a:schemeClr val="tx1"/>
                          </a:solidFill>
                          <a:effectLst/>
                          <a:latin typeface="Calibri" panose="020F0502020204030204" pitchFamily="34" charset="0"/>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80</a:t>
                      </a:r>
                      <a:endParaRPr lang="en-GB"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212412844"/>
                  </a:ext>
                </a:extLst>
              </a:tr>
            </a:tbl>
          </a:graphicData>
        </a:graphic>
      </p:graphicFrame>
      <p:sp>
        <p:nvSpPr>
          <p:cNvPr id="4" name="Obdélník 3">
            <a:extLst>
              <a:ext uri="{FF2B5EF4-FFF2-40B4-BE49-F238E27FC236}">
                <a16:creationId xmlns:a16="http://schemas.microsoft.com/office/drawing/2014/main" id="{2A6D32F7-FBA4-F997-4D2B-B064C30BAF7E}"/>
              </a:ext>
            </a:extLst>
          </p:cNvPr>
          <p:cNvSpPr/>
          <p:nvPr/>
        </p:nvSpPr>
        <p:spPr>
          <a:xfrm>
            <a:off x="2627784" y="6453336"/>
            <a:ext cx="6155853"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marR="0" lvl="0" indent="-541338"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Začátek vysílání 23. 3. 2020, konec vysílání 31. 12. 2022</a:t>
            </a:r>
          </a:p>
        </p:txBody>
      </p:sp>
    </p:spTree>
    <p:extLst>
      <p:ext uri="{BB962C8B-B14F-4D97-AF65-F5344CB8AC3E}">
        <p14:creationId xmlns:p14="http://schemas.microsoft.com/office/powerpoint/2010/main" val="3861763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29</a:t>
            </a:fld>
            <a:endParaRPr lang="cs-CZ" sz="1100" dirty="0">
              <a:solidFill>
                <a:srgbClr val="1A1F52"/>
              </a:solidFill>
              <a:latin typeface="Calibri"/>
              <a:cs typeface="Arial" charset="0"/>
            </a:endParaRPr>
          </a:p>
        </p:txBody>
      </p:sp>
      <p:sp>
        <p:nvSpPr>
          <p:cNvPr id="14" name="AutoShape 2">
            <a:extLst>
              <a:ext uri="{FF2B5EF4-FFF2-40B4-BE49-F238E27FC236}">
                <a16:creationId xmlns:a16="http://schemas.microsoft.com/office/drawing/2014/main" id="{B6806F9A-B658-4203-84F3-465D3A3C925D}"/>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ORIGINALITA POŘADŮ (Q) A ZAUJETÍ POŘADY (I)</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 v %</a:t>
            </a:r>
            <a:endParaRPr lang="cs-CZ" sz="1200" dirty="0">
              <a:solidFill>
                <a:prstClr val="black"/>
              </a:solidFill>
              <a:latin typeface="Calibri" pitchFamily="34" charset="0"/>
            </a:endParaRPr>
          </a:p>
        </p:txBody>
      </p:sp>
      <p:sp>
        <p:nvSpPr>
          <p:cNvPr id="2" name="TextovéPole 1"/>
          <p:cNvSpPr txBox="1"/>
          <p:nvPr/>
        </p:nvSpPr>
        <p:spPr>
          <a:xfrm>
            <a:off x="325190" y="1268760"/>
            <a:ext cx="2681824" cy="369332"/>
          </a:xfrm>
          <a:prstGeom prst="rect">
            <a:avLst/>
          </a:prstGeom>
          <a:noFill/>
        </p:spPr>
        <p:txBody>
          <a:bodyPr wrap="none" rtlCol="0">
            <a:spAutoFit/>
          </a:bodyPr>
          <a:lstStyle/>
          <a:p>
            <a:pPr>
              <a:defRPr/>
            </a:pPr>
            <a:r>
              <a:rPr lang="cs-CZ" b="1" dirty="0">
                <a:solidFill>
                  <a:prstClr val="black"/>
                </a:solidFill>
                <a:latin typeface="Calibri"/>
              </a:rPr>
              <a:t>ORIGINALITA POŘADŮ (Q)</a:t>
            </a:r>
          </a:p>
        </p:txBody>
      </p:sp>
      <p:sp>
        <p:nvSpPr>
          <p:cNvPr id="16" name="TextovéPole 15"/>
          <p:cNvSpPr txBox="1"/>
          <p:nvPr/>
        </p:nvSpPr>
        <p:spPr>
          <a:xfrm>
            <a:off x="325190" y="3870340"/>
            <a:ext cx="2059218" cy="369332"/>
          </a:xfrm>
          <a:prstGeom prst="rect">
            <a:avLst/>
          </a:prstGeom>
          <a:noFill/>
        </p:spPr>
        <p:txBody>
          <a:bodyPr wrap="none" rtlCol="0">
            <a:spAutoFit/>
          </a:bodyPr>
          <a:lstStyle/>
          <a:p>
            <a:pPr>
              <a:defRPr/>
            </a:pPr>
            <a:r>
              <a:rPr lang="cs-CZ" b="1" dirty="0">
                <a:solidFill>
                  <a:prstClr val="black"/>
                </a:solidFill>
                <a:latin typeface="Calibri"/>
              </a:rPr>
              <a:t>ZAUJETÍ POŘADY (I)</a:t>
            </a:r>
          </a:p>
        </p:txBody>
      </p:sp>
      <p:sp>
        <p:nvSpPr>
          <p:cNvPr id="17"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8"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graphicFrame>
        <p:nvGraphicFramePr>
          <p:cNvPr id="3" name="Tabulka 2">
            <a:extLst>
              <a:ext uri="{FF2B5EF4-FFF2-40B4-BE49-F238E27FC236}">
                <a16:creationId xmlns:a16="http://schemas.microsoft.com/office/drawing/2014/main" id="{3F3D9236-416A-D656-F34B-185C00808780}"/>
              </a:ext>
            </a:extLst>
          </p:cNvPr>
          <p:cNvGraphicFramePr>
            <a:graphicFrameLocks noGrp="1"/>
          </p:cNvGraphicFramePr>
          <p:nvPr>
            <p:extLst>
              <p:ext uri="{D42A27DB-BD31-4B8C-83A1-F6EECF244321}">
                <p14:modId xmlns:p14="http://schemas.microsoft.com/office/powerpoint/2010/main" val="1918284788"/>
              </p:ext>
            </p:extLst>
          </p:nvPr>
        </p:nvGraphicFramePr>
        <p:xfrm>
          <a:off x="325190" y="1570727"/>
          <a:ext cx="8423272" cy="1961555"/>
        </p:xfrm>
        <a:graphic>
          <a:graphicData uri="http://schemas.openxmlformats.org/drawingml/2006/table">
            <a:tbl>
              <a:tblPr/>
              <a:tblGrid>
                <a:gridCol w="2693236">
                  <a:extLst>
                    <a:ext uri="{9D8B030D-6E8A-4147-A177-3AD203B41FA5}">
                      <a16:colId xmlns:a16="http://schemas.microsoft.com/office/drawing/2014/main" val="20000"/>
                    </a:ext>
                  </a:extLst>
                </a:gridCol>
                <a:gridCol w="955006">
                  <a:extLst>
                    <a:ext uri="{9D8B030D-6E8A-4147-A177-3AD203B41FA5}">
                      <a16:colId xmlns:a16="http://schemas.microsoft.com/office/drawing/2014/main" val="20007"/>
                    </a:ext>
                  </a:extLst>
                </a:gridCol>
                <a:gridCol w="955006">
                  <a:extLst>
                    <a:ext uri="{9D8B030D-6E8A-4147-A177-3AD203B41FA5}">
                      <a16:colId xmlns:a16="http://schemas.microsoft.com/office/drawing/2014/main" val="3867568410"/>
                    </a:ext>
                  </a:extLst>
                </a:gridCol>
                <a:gridCol w="955006">
                  <a:extLst>
                    <a:ext uri="{9D8B030D-6E8A-4147-A177-3AD203B41FA5}">
                      <a16:colId xmlns:a16="http://schemas.microsoft.com/office/drawing/2014/main" val="1099636083"/>
                    </a:ext>
                  </a:extLst>
                </a:gridCol>
                <a:gridCol w="955006">
                  <a:extLst>
                    <a:ext uri="{9D8B030D-6E8A-4147-A177-3AD203B41FA5}">
                      <a16:colId xmlns:a16="http://schemas.microsoft.com/office/drawing/2014/main" val="796732340"/>
                    </a:ext>
                  </a:extLst>
                </a:gridCol>
                <a:gridCol w="955006">
                  <a:extLst>
                    <a:ext uri="{9D8B030D-6E8A-4147-A177-3AD203B41FA5}">
                      <a16:colId xmlns:a16="http://schemas.microsoft.com/office/drawing/2014/main" val="3526429262"/>
                    </a:ext>
                  </a:extLst>
                </a:gridCol>
                <a:gridCol w="955006">
                  <a:extLst>
                    <a:ext uri="{9D8B030D-6E8A-4147-A177-3AD203B41FA5}">
                      <a16:colId xmlns:a16="http://schemas.microsoft.com/office/drawing/2014/main" val="1535639637"/>
                    </a:ext>
                  </a:extLst>
                </a:gridCol>
              </a:tblGrid>
              <a:tr h="383867">
                <a:tc>
                  <a:txBody>
                    <a:bodyPr/>
                    <a:lstStyle/>
                    <a:p>
                      <a:pPr marL="86400" algn="l" rtl="0" fontAlgn="ctr"/>
                      <a:r>
                        <a:rPr lang="cs-CZ" sz="1400" b="1" i="0" u="none" strike="noStrike" dirty="0">
                          <a:solidFill>
                            <a:schemeClr val="tx1"/>
                          </a:solidFill>
                          <a:effectLst/>
                          <a:latin typeface="Calibri" panose="020F0502020204030204" pitchFamily="34" charset="0"/>
                        </a:rPr>
                        <a:t>Stanice</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45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66</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96749516"/>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51494221"/>
                  </a:ext>
                </a:extLst>
              </a:tr>
            </a:tbl>
          </a:graphicData>
        </a:graphic>
      </p:graphicFrame>
      <p:graphicFrame>
        <p:nvGraphicFramePr>
          <p:cNvPr id="4" name="Tabulka 3">
            <a:extLst>
              <a:ext uri="{FF2B5EF4-FFF2-40B4-BE49-F238E27FC236}">
                <a16:creationId xmlns:a16="http://schemas.microsoft.com/office/drawing/2014/main" id="{7D7771DC-EF18-020C-0B87-341FF4CD0947}"/>
              </a:ext>
            </a:extLst>
          </p:cNvPr>
          <p:cNvGraphicFramePr>
            <a:graphicFrameLocks noGrp="1"/>
          </p:cNvGraphicFramePr>
          <p:nvPr>
            <p:extLst>
              <p:ext uri="{D42A27DB-BD31-4B8C-83A1-F6EECF244321}">
                <p14:modId xmlns:p14="http://schemas.microsoft.com/office/powerpoint/2010/main" val="1102634511"/>
              </p:ext>
            </p:extLst>
          </p:nvPr>
        </p:nvGraphicFramePr>
        <p:xfrm>
          <a:off x="325190" y="4173004"/>
          <a:ext cx="8423272" cy="1961554"/>
        </p:xfrm>
        <a:graphic>
          <a:graphicData uri="http://schemas.openxmlformats.org/drawingml/2006/table">
            <a:tbl>
              <a:tblPr/>
              <a:tblGrid>
                <a:gridCol w="2693236">
                  <a:extLst>
                    <a:ext uri="{9D8B030D-6E8A-4147-A177-3AD203B41FA5}">
                      <a16:colId xmlns:a16="http://schemas.microsoft.com/office/drawing/2014/main" val="20000"/>
                    </a:ext>
                  </a:extLst>
                </a:gridCol>
                <a:gridCol w="955006">
                  <a:extLst>
                    <a:ext uri="{9D8B030D-6E8A-4147-A177-3AD203B41FA5}">
                      <a16:colId xmlns:a16="http://schemas.microsoft.com/office/drawing/2014/main" val="20007"/>
                    </a:ext>
                  </a:extLst>
                </a:gridCol>
                <a:gridCol w="955006">
                  <a:extLst>
                    <a:ext uri="{9D8B030D-6E8A-4147-A177-3AD203B41FA5}">
                      <a16:colId xmlns:a16="http://schemas.microsoft.com/office/drawing/2014/main" val="3867568410"/>
                    </a:ext>
                  </a:extLst>
                </a:gridCol>
                <a:gridCol w="955006">
                  <a:extLst>
                    <a:ext uri="{9D8B030D-6E8A-4147-A177-3AD203B41FA5}">
                      <a16:colId xmlns:a16="http://schemas.microsoft.com/office/drawing/2014/main" val="1099636083"/>
                    </a:ext>
                  </a:extLst>
                </a:gridCol>
                <a:gridCol w="955006">
                  <a:extLst>
                    <a:ext uri="{9D8B030D-6E8A-4147-A177-3AD203B41FA5}">
                      <a16:colId xmlns:a16="http://schemas.microsoft.com/office/drawing/2014/main" val="796732340"/>
                    </a:ext>
                  </a:extLst>
                </a:gridCol>
                <a:gridCol w="955006">
                  <a:extLst>
                    <a:ext uri="{9D8B030D-6E8A-4147-A177-3AD203B41FA5}">
                      <a16:colId xmlns:a16="http://schemas.microsoft.com/office/drawing/2014/main" val="3526429262"/>
                    </a:ext>
                  </a:extLst>
                </a:gridCol>
                <a:gridCol w="955006">
                  <a:extLst>
                    <a:ext uri="{9D8B030D-6E8A-4147-A177-3AD203B41FA5}">
                      <a16:colId xmlns:a16="http://schemas.microsoft.com/office/drawing/2014/main" val="1535639637"/>
                    </a:ext>
                  </a:extLst>
                </a:gridCol>
              </a:tblGrid>
              <a:tr h="383866">
                <a:tc>
                  <a:txBody>
                    <a:bodyPr/>
                    <a:lstStyle/>
                    <a:p>
                      <a:pPr marL="86400" algn="l" rtl="0" fontAlgn="ctr"/>
                      <a:r>
                        <a:rPr lang="cs-CZ" sz="1400" b="1" i="0" u="none" strike="noStrike" dirty="0">
                          <a:solidFill>
                            <a:schemeClr val="tx1"/>
                          </a:solidFill>
                          <a:effectLst/>
                          <a:latin typeface="Calibri" panose="020F0502020204030204" pitchFamily="34" charset="0"/>
                        </a:rPr>
                        <a:t>Stanice</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400" b="1" i="0" u="none" strike="noStrike">
                          <a:solidFill>
                            <a:srgbClr val="000000"/>
                          </a:solidFill>
                          <a:effectLst/>
                          <a:latin typeface="Calibri" panose="020F0502020204030204" pitchFamily="34" charset="0"/>
                        </a:rPr>
                        <a:t>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400" b="0" i="0" u="none" strike="noStrike" dirty="0">
                          <a:solidFill>
                            <a:srgbClr val="000000"/>
                          </a:solidFill>
                          <a:effectLst/>
                          <a:latin typeface="Calibri" panose="020F0502020204030204" pitchFamily="34" charset="0"/>
                        </a:rPr>
                        <a:t>78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GB" sz="1400" b="0" i="0" u="none" strike="noStrike" dirty="0">
                          <a:solidFill>
                            <a:srgbClr val="000000"/>
                          </a:solidFill>
                          <a:effectLst/>
                          <a:latin typeface="Calibri" panose="020F0502020204030204" pitchFamily="34" charset="0"/>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400" b="0" i="0" u="none" strike="noStrike" dirty="0">
                          <a:solidFill>
                            <a:srgbClr val="000000"/>
                          </a:solidFill>
                          <a:effectLst/>
                          <a:latin typeface="Calibri" panose="020F0502020204030204" pitchFamily="34" charset="0"/>
                        </a:rPr>
                        <a:t>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96749516"/>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400" b="0" i="0" u="none" strike="noStrike" dirty="0">
                          <a:solidFill>
                            <a:srgbClr val="000000"/>
                          </a:solidFill>
                          <a:effectLst/>
                          <a:latin typeface="Calibri" panose="020F0502020204030204" pitchFamily="34" charset="0"/>
                        </a:rPr>
                        <a:t>83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4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351494221"/>
                  </a:ext>
                </a:extLst>
              </a:tr>
            </a:tbl>
          </a:graphicData>
        </a:graphic>
      </p:graphicFrame>
      <p:sp>
        <p:nvSpPr>
          <p:cNvPr id="5" name="Obdélník 4">
            <a:extLst>
              <a:ext uri="{FF2B5EF4-FFF2-40B4-BE49-F238E27FC236}">
                <a16:creationId xmlns:a16="http://schemas.microsoft.com/office/drawing/2014/main" id="{C3105C79-ADEF-7910-EFA5-A84DA5AE4693}"/>
              </a:ext>
            </a:extLst>
          </p:cNvPr>
          <p:cNvSpPr/>
          <p:nvPr/>
        </p:nvSpPr>
        <p:spPr>
          <a:xfrm>
            <a:off x="2627784" y="6453336"/>
            <a:ext cx="6155853"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marR="0" lvl="0" indent="-541338"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Začátek vysílání 23. 3. 2020, konec vysílání 31. 12. 2022</a:t>
            </a:r>
          </a:p>
        </p:txBody>
      </p:sp>
    </p:spTree>
    <p:extLst>
      <p:ext uri="{BB962C8B-B14F-4D97-AF65-F5344CB8AC3E}">
        <p14:creationId xmlns:p14="http://schemas.microsoft.com/office/powerpoint/2010/main" val="329092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7" name="Zástupný symbol pro datum 7"/>
          <p:cNvSpPr txBox="1">
            <a:spLocks/>
          </p:cNvSpPr>
          <p:nvPr/>
        </p:nvSpPr>
        <p:spPr bwMode="auto">
          <a:xfrm>
            <a:off x="360365"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OBSAH</a:t>
            </a:r>
          </a:p>
        </p:txBody>
      </p:sp>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3</a:t>
            </a:fld>
            <a:endParaRPr lang="cs-CZ" sz="1100" dirty="0">
              <a:solidFill>
                <a:srgbClr val="1A1F52"/>
              </a:solidFill>
              <a:latin typeface="+mj-lt"/>
              <a:cs typeface="Arial" charset="0"/>
            </a:endParaRPr>
          </a:p>
        </p:txBody>
      </p:sp>
      <p:graphicFrame>
        <p:nvGraphicFramePr>
          <p:cNvPr id="7" name="Tabulka 6">
            <a:extLst>
              <a:ext uri="{FF2B5EF4-FFF2-40B4-BE49-F238E27FC236}">
                <a16:creationId xmlns:a16="http://schemas.microsoft.com/office/drawing/2014/main" id="{C9FEAD23-F53D-4C05-B73B-A0A0D39CAB58}"/>
              </a:ext>
            </a:extLst>
          </p:cNvPr>
          <p:cNvGraphicFramePr>
            <a:graphicFrameLocks noGrp="1"/>
          </p:cNvGraphicFramePr>
          <p:nvPr>
            <p:extLst>
              <p:ext uri="{D42A27DB-BD31-4B8C-83A1-F6EECF244321}">
                <p14:modId xmlns:p14="http://schemas.microsoft.com/office/powerpoint/2010/main" val="1352003444"/>
              </p:ext>
            </p:extLst>
          </p:nvPr>
        </p:nvGraphicFramePr>
        <p:xfrm>
          <a:off x="395536" y="736061"/>
          <a:ext cx="8388102" cy="5297805"/>
        </p:xfrm>
        <a:graphic>
          <a:graphicData uri="http://schemas.openxmlformats.org/drawingml/2006/table">
            <a:tbl>
              <a:tblPr>
                <a:tableStyleId>{5C22544A-7EE6-4342-B048-85BDC9FD1C3A}</a:tableStyleId>
              </a:tblPr>
              <a:tblGrid>
                <a:gridCol w="7164207">
                  <a:extLst>
                    <a:ext uri="{9D8B030D-6E8A-4147-A177-3AD203B41FA5}">
                      <a16:colId xmlns:a16="http://schemas.microsoft.com/office/drawing/2014/main" val="20000"/>
                    </a:ext>
                  </a:extLst>
                </a:gridCol>
                <a:gridCol w="1223895">
                  <a:extLst>
                    <a:ext uri="{9D8B030D-6E8A-4147-A177-3AD203B41FA5}">
                      <a16:colId xmlns:a16="http://schemas.microsoft.com/office/drawing/2014/main" val="20001"/>
                    </a:ext>
                  </a:extLst>
                </a:gridCol>
              </a:tblGrid>
              <a:tr h="236480">
                <a:tc>
                  <a:txBody>
                    <a:bodyPr/>
                    <a:lstStyle/>
                    <a:p>
                      <a:pPr algn="l" rtl="0" fontAlgn="ctr">
                        <a:lnSpc>
                          <a:spcPct val="100000"/>
                        </a:lnSpc>
                      </a:pPr>
                      <a:r>
                        <a:rPr lang="cs-CZ" sz="1600" b="1" i="0" u="none" strike="noStrike" dirty="0">
                          <a:solidFill>
                            <a:srgbClr val="000000"/>
                          </a:solidFill>
                          <a:effectLst/>
                          <a:latin typeface="Calibri"/>
                        </a:rPr>
                        <a:t>ÚVOD</a:t>
                      </a:r>
                    </a:p>
                  </a:txBody>
                  <a:tcPr marL="9525" marR="9525" marT="9525" marB="0" anchor="ctr">
                    <a:noFill/>
                  </a:tcPr>
                </a:tc>
                <a:tc>
                  <a:txBody>
                    <a:bodyPr/>
                    <a:lstStyle/>
                    <a:p>
                      <a:pPr algn="ctr" rtl="0" fontAlgn="ctr">
                        <a:lnSpc>
                          <a:spcPct val="100000"/>
                        </a:lnSpc>
                      </a:pPr>
                      <a:r>
                        <a:rPr lang="cs-CZ" sz="1400" dirty="0"/>
                        <a:t>4</a:t>
                      </a:r>
                    </a:p>
                  </a:txBody>
                  <a:tcPr marL="9525" marR="9525" marT="9525" marB="0">
                    <a:noFill/>
                  </a:tcPr>
                </a:tc>
                <a:extLst>
                  <a:ext uri="{0D108BD9-81ED-4DB2-BD59-A6C34878D82A}">
                    <a16:rowId xmlns:a16="http://schemas.microsoft.com/office/drawing/2014/main" val="10000"/>
                  </a:ext>
                </a:extLst>
              </a:tr>
              <a:tr h="464070">
                <a:tc>
                  <a:txBody>
                    <a:bodyPr/>
                    <a:lstStyle/>
                    <a:p>
                      <a:pPr algn="l" rtl="0" fontAlgn="ctr">
                        <a:lnSpc>
                          <a:spcPct val="100000"/>
                        </a:lnSpc>
                      </a:pPr>
                      <a:endParaRPr lang="cs-CZ" sz="1600" b="1" kern="1200" dirty="0">
                        <a:solidFill>
                          <a:schemeClr val="dk1"/>
                        </a:solidFill>
                        <a:latin typeface="+mn-lt"/>
                        <a:ea typeface="+mn-ea"/>
                        <a:cs typeface="+mn-cs"/>
                      </a:endParaRPr>
                    </a:p>
                    <a:p>
                      <a:pPr algn="l" rtl="0" fontAlgn="ctr">
                        <a:lnSpc>
                          <a:spcPct val="100000"/>
                        </a:lnSpc>
                      </a:pPr>
                      <a:r>
                        <a:rPr lang="cs-CZ" sz="1600" b="1" kern="1200" dirty="0">
                          <a:solidFill>
                            <a:schemeClr val="dk1"/>
                          </a:solidFill>
                          <a:latin typeface="+mn-lt"/>
                          <a:ea typeface="+mn-ea"/>
                          <a:cs typeface="+mn-cs"/>
                        </a:rPr>
                        <a:t>A. VÝVOJ ZÁKLADNÍCH UKAZATELŮ (RQI)</a:t>
                      </a:r>
                      <a:endParaRPr lang="cs-CZ" sz="1500" b="1" i="0" u="none" strike="noStrike" dirty="0">
                        <a:solidFill>
                          <a:srgbClr val="000000"/>
                        </a:solidFill>
                        <a:effectLst/>
                        <a:latin typeface="Calibri"/>
                      </a:endParaRP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cs-CZ" sz="1500" b="0" i="0" u="none" strike="noStrike" kern="1200" dirty="0">
                        <a:solidFill>
                          <a:srgbClr val="000000"/>
                        </a:solidFill>
                        <a:effectLst/>
                        <a:latin typeface="+mn-lt"/>
                        <a:ea typeface="+mn-ea"/>
                        <a:cs typeface="+mn-cs"/>
                      </a:endParaRPr>
                    </a:p>
                  </a:txBody>
                  <a:tcPr marL="9525" marR="9525" marT="9525" marB="0">
                    <a:noFill/>
                  </a:tcPr>
                </a:tc>
                <a:extLst>
                  <a:ext uri="{0D108BD9-81ED-4DB2-BD59-A6C34878D82A}">
                    <a16:rowId xmlns:a16="http://schemas.microsoft.com/office/drawing/2014/main" val="1288210341"/>
                  </a:ext>
                </a:extLst>
              </a:tr>
              <a:tr h="222256">
                <a:tc>
                  <a:txBody>
                    <a:bodyPr/>
                    <a:lstStyle/>
                    <a:p>
                      <a:pPr algn="l" rtl="0" fontAlgn="ctr">
                        <a:lnSpc>
                          <a:spcPct val="100000"/>
                        </a:lnSpc>
                      </a:pPr>
                      <a:r>
                        <a:rPr lang="cs-CZ" sz="1500" dirty="0"/>
                        <a:t>Celek ČT</a:t>
                      </a: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500" dirty="0"/>
                        <a:t>13</a:t>
                      </a:r>
                    </a:p>
                  </a:txBody>
                  <a:tcPr marL="9525" marR="9525" marT="9525" marB="0">
                    <a:noFill/>
                  </a:tcPr>
                </a:tc>
                <a:extLst>
                  <a:ext uri="{0D108BD9-81ED-4DB2-BD59-A6C34878D82A}">
                    <a16:rowId xmlns:a16="http://schemas.microsoft.com/office/drawing/2014/main" val="1340142945"/>
                  </a:ext>
                </a:extLst>
              </a:tr>
              <a:tr h="222256">
                <a:tc>
                  <a:txBody>
                    <a:bodyPr/>
                    <a:lstStyle/>
                    <a:p>
                      <a:pPr algn="l" rtl="0" fontAlgn="ctr">
                        <a:lnSpc>
                          <a:spcPct val="100000"/>
                        </a:lnSpc>
                      </a:pPr>
                      <a:r>
                        <a:rPr lang="cs-CZ" sz="1500" dirty="0"/>
                        <a:t>Kanály ČT</a:t>
                      </a: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500" dirty="0"/>
                        <a:t>18</a:t>
                      </a:r>
                    </a:p>
                  </a:txBody>
                  <a:tcPr marL="9525" marR="9525" marT="9525" marB="0">
                    <a:noFill/>
                  </a:tcPr>
                </a:tc>
                <a:extLst>
                  <a:ext uri="{0D108BD9-81ED-4DB2-BD59-A6C34878D82A}">
                    <a16:rowId xmlns:a16="http://schemas.microsoft.com/office/drawing/2014/main" val="408789839"/>
                  </a:ext>
                </a:extLst>
              </a:tr>
              <a:tr h="222256">
                <a:tc>
                  <a:txBody>
                    <a:bodyPr/>
                    <a:lstStyle/>
                    <a:p>
                      <a:pPr algn="l" rtl="0" fontAlgn="ctr">
                        <a:lnSpc>
                          <a:spcPct val="100000"/>
                        </a:lnSpc>
                      </a:pPr>
                      <a:r>
                        <a:rPr lang="cs-CZ" sz="1500" dirty="0"/>
                        <a:t>Žánry</a:t>
                      </a: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500" dirty="0"/>
                        <a:t>36</a:t>
                      </a:r>
                    </a:p>
                  </a:txBody>
                  <a:tcPr marL="9525" marR="9525" marT="9525" marB="0">
                    <a:noFill/>
                  </a:tcPr>
                </a:tc>
                <a:extLst>
                  <a:ext uri="{0D108BD9-81ED-4DB2-BD59-A6C34878D82A}">
                    <a16:rowId xmlns:a16="http://schemas.microsoft.com/office/drawing/2014/main" val="104151937"/>
                  </a:ext>
                </a:extLst>
              </a:tr>
              <a:tr h="449845">
                <a:tc>
                  <a:txBody>
                    <a:bodyPr/>
                    <a:lstStyle/>
                    <a:p>
                      <a:pPr algn="l" rtl="0" fontAlgn="ctr">
                        <a:lnSpc>
                          <a:spcPct val="100000"/>
                        </a:lnSpc>
                      </a:pPr>
                      <a:endParaRPr lang="cs-CZ" sz="1500" b="1" i="0" u="none" strike="noStrike" dirty="0">
                        <a:solidFill>
                          <a:srgbClr val="000000"/>
                        </a:solidFill>
                        <a:effectLst/>
                        <a:latin typeface="Calibri"/>
                      </a:endParaRPr>
                    </a:p>
                    <a:p>
                      <a:pPr algn="l" rtl="0" fontAlgn="ctr">
                        <a:lnSpc>
                          <a:spcPct val="100000"/>
                        </a:lnSpc>
                      </a:pPr>
                      <a:r>
                        <a:rPr lang="cs-CZ" sz="1600" b="1" i="0" u="none" strike="noStrike" dirty="0">
                          <a:solidFill>
                            <a:srgbClr val="000000"/>
                          </a:solidFill>
                          <a:effectLst/>
                          <a:latin typeface="Calibri"/>
                        </a:rPr>
                        <a:t>B. PLNĚNÍ OBECNÝCH CÍLŮ</a:t>
                      </a:r>
                    </a:p>
                  </a:txBody>
                  <a:tcPr marL="9525" marR="9525" marT="9525" marB="0" anchor="ctr">
                    <a:noFill/>
                  </a:tcPr>
                </a:tc>
                <a:tc>
                  <a:txBody>
                    <a:bodyPr/>
                    <a:lstStyle/>
                    <a:p>
                      <a:pPr algn="ctr" rtl="0" fontAlgn="ctr">
                        <a:lnSpc>
                          <a:spcPct val="100000"/>
                        </a:lnSpc>
                      </a:pPr>
                      <a:endParaRPr lang="cs-CZ" sz="15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10001"/>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t>CÍL 1 – Poskytování zpravodajských a publicistických informací, udržování a rozvoj občanské společnosti a demokracie</a:t>
                      </a:r>
                    </a:p>
                  </a:txBody>
                  <a:tcPr marL="9525" marR="9525" marT="9525" marB="0" anchor="ctr">
                    <a:noFill/>
                  </a:tcPr>
                </a:tc>
                <a:tc>
                  <a:txBody>
                    <a:bodyPr/>
                    <a:lstStyle/>
                    <a:p>
                      <a:pPr algn="ctr" rtl="0" fontAlgn="ctr">
                        <a:lnSpc>
                          <a:spcPct val="100000"/>
                        </a:lnSpc>
                      </a:pPr>
                      <a:r>
                        <a:rPr lang="cs-CZ" sz="1500" dirty="0"/>
                        <a:t>42</a:t>
                      </a:r>
                    </a:p>
                  </a:txBody>
                  <a:tcPr marL="9525" marR="9525" marT="9525" marB="0">
                    <a:noFill/>
                  </a:tcPr>
                </a:tc>
                <a:extLst>
                  <a:ext uri="{0D108BD9-81ED-4DB2-BD59-A6C34878D82A}">
                    <a16:rowId xmlns:a16="http://schemas.microsoft.com/office/drawing/2014/main" val="10002"/>
                  </a:ext>
                </a:extLst>
              </a:tr>
              <a:tr h="222256">
                <a:tc>
                  <a:txBody>
                    <a:bodyPr/>
                    <a:lstStyle/>
                    <a:p>
                      <a:pPr algn="l" rtl="0" fontAlgn="ctr">
                        <a:lnSpc>
                          <a:spcPct val="100000"/>
                        </a:lnSpc>
                      </a:pPr>
                      <a:r>
                        <a:rPr lang="cs-CZ" sz="1500" dirty="0"/>
                        <a:t>CÍL 2 – Podpora vzdělanosti a vzdělávání</a:t>
                      </a:r>
                    </a:p>
                  </a:txBody>
                  <a:tcPr marL="9525" marR="9525" marT="9525" marB="0" anchor="ctr">
                    <a:noFill/>
                  </a:tcPr>
                </a:tc>
                <a:tc>
                  <a:txBody>
                    <a:bodyPr/>
                    <a:lstStyle/>
                    <a:p>
                      <a:pPr algn="ctr" rtl="0" fontAlgn="ctr">
                        <a:lnSpc>
                          <a:spcPct val="100000"/>
                        </a:lnSpc>
                      </a:pPr>
                      <a:r>
                        <a:rPr lang="cs-CZ" sz="1500" dirty="0"/>
                        <a:t>72</a:t>
                      </a:r>
                    </a:p>
                  </a:txBody>
                  <a:tcPr marL="9525" marR="9525" marT="9525" marB="0">
                    <a:noFill/>
                  </a:tcPr>
                </a:tc>
                <a:extLst>
                  <a:ext uri="{0D108BD9-81ED-4DB2-BD59-A6C34878D82A}">
                    <a16:rowId xmlns:a16="http://schemas.microsoft.com/office/drawing/2014/main" val="10003"/>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t>CÍL 3 – </a:t>
                      </a:r>
                      <a:r>
                        <a:rPr lang="pl-PL" sz="1500" dirty="0"/>
                        <a:t>Podpora kultury</a:t>
                      </a:r>
                      <a:endParaRPr lang="cs-CZ" sz="1500" dirty="0"/>
                    </a:p>
                  </a:txBody>
                  <a:tcPr marL="9525" marR="9525" marT="9525" marB="0" anchor="ctr">
                    <a:noFill/>
                  </a:tcPr>
                </a:tc>
                <a:tc>
                  <a:txBody>
                    <a:bodyPr/>
                    <a:lstStyle/>
                    <a:p>
                      <a:pPr algn="ctr" rtl="0" fontAlgn="ctr">
                        <a:lnSpc>
                          <a:spcPct val="100000"/>
                        </a:lnSpc>
                      </a:pPr>
                      <a:r>
                        <a:rPr lang="cs-CZ" sz="1500" dirty="0"/>
                        <a:t>77</a:t>
                      </a:r>
                    </a:p>
                  </a:txBody>
                  <a:tcPr marL="9525" marR="9525" marT="9525" marB="0">
                    <a:noFill/>
                  </a:tcPr>
                </a:tc>
                <a:extLst>
                  <a:ext uri="{0D108BD9-81ED-4DB2-BD59-A6C34878D82A}">
                    <a16:rowId xmlns:a16="http://schemas.microsoft.com/office/drawing/2014/main" val="10004"/>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t>CÍL 4 – Podpora</a:t>
                      </a:r>
                      <a:r>
                        <a:rPr lang="cs-CZ" sz="1500" baseline="0" dirty="0"/>
                        <a:t> sportu</a:t>
                      </a:r>
                      <a:endParaRPr lang="cs-CZ" sz="1500" dirty="0"/>
                    </a:p>
                  </a:txBody>
                  <a:tcPr marL="9525" marR="9525" marT="9525" marB="0" anchor="ctr">
                    <a:noFill/>
                  </a:tcPr>
                </a:tc>
                <a:tc>
                  <a:txBody>
                    <a:bodyPr/>
                    <a:lstStyle/>
                    <a:p>
                      <a:pPr algn="ctr" rtl="0" fontAlgn="ctr">
                        <a:lnSpc>
                          <a:spcPct val="100000"/>
                        </a:lnSpc>
                      </a:pPr>
                      <a:r>
                        <a:rPr lang="cs-CZ" sz="1500" dirty="0"/>
                        <a:t>92</a:t>
                      </a:r>
                    </a:p>
                  </a:txBody>
                  <a:tcPr marL="9525" marR="9525" marT="9525" marB="0">
                    <a:noFill/>
                  </a:tcPr>
                </a:tc>
                <a:extLst>
                  <a:ext uri="{0D108BD9-81ED-4DB2-BD59-A6C34878D82A}">
                    <a16:rowId xmlns:a16="http://schemas.microsoft.com/office/drawing/2014/main" val="10005"/>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t>CÍL 5 – Prezentace regionů České republiky, Evropy a světa</a:t>
                      </a:r>
                    </a:p>
                  </a:txBody>
                  <a:tcPr marL="9525" marR="9525" marT="9525" marB="0" anchor="ctr">
                    <a:noFill/>
                  </a:tcPr>
                </a:tc>
                <a:tc>
                  <a:txBody>
                    <a:bodyPr/>
                    <a:lstStyle/>
                    <a:p>
                      <a:pPr algn="ctr" rtl="0" fontAlgn="ctr">
                        <a:lnSpc>
                          <a:spcPct val="100000"/>
                        </a:lnSpc>
                      </a:pPr>
                      <a:r>
                        <a:rPr lang="cs-CZ" sz="1500" dirty="0"/>
                        <a:t>104</a:t>
                      </a:r>
                    </a:p>
                  </a:txBody>
                  <a:tcPr marL="9525" marR="9525" marT="9525" marB="0">
                    <a:noFill/>
                  </a:tcPr>
                </a:tc>
                <a:extLst>
                  <a:ext uri="{0D108BD9-81ED-4DB2-BD59-A6C34878D82A}">
                    <a16:rowId xmlns:a16="http://schemas.microsoft.com/office/drawing/2014/main" val="10006"/>
                  </a:ext>
                </a:extLst>
              </a:tr>
              <a:tr h="464070">
                <a:tc>
                  <a:txBody>
                    <a:bodyPr/>
                    <a:lstStyle/>
                    <a:p>
                      <a:pPr algn="l" rtl="0" fontAlgn="ctr">
                        <a:lnSpc>
                          <a:spcPct val="100000"/>
                        </a:lnSpc>
                      </a:pPr>
                      <a:r>
                        <a:rPr lang="cs-CZ" sz="1500" b="0" kern="1200" dirty="0">
                          <a:solidFill>
                            <a:schemeClr val="dk1"/>
                          </a:solidFill>
                          <a:latin typeface="+mn-lt"/>
                          <a:ea typeface="+mn-ea"/>
                          <a:cs typeface="+mn-cs"/>
                        </a:rPr>
                        <a:t>CÍL</a:t>
                      </a:r>
                      <a:r>
                        <a:rPr lang="cs-CZ" sz="1500" b="0" kern="1200" baseline="0" dirty="0">
                          <a:solidFill>
                            <a:schemeClr val="dk1"/>
                          </a:solidFill>
                          <a:latin typeface="+mn-lt"/>
                          <a:ea typeface="+mn-ea"/>
                          <a:cs typeface="+mn-cs"/>
                        </a:rPr>
                        <a:t> 6 – Rozvoj nových médií a vysílacích služeb</a:t>
                      </a:r>
                      <a:endParaRPr lang="cs-CZ" sz="1500" b="0" kern="1200" dirty="0">
                        <a:solidFill>
                          <a:schemeClr val="dk1"/>
                        </a:solidFill>
                        <a:latin typeface="+mn-lt"/>
                        <a:ea typeface="+mn-ea"/>
                        <a:cs typeface="+mn-cs"/>
                      </a:endParaRPr>
                    </a:p>
                    <a:p>
                      <a:pPr algn="l" rtl="0" fontAlgn="ctr">
                        <a:lnSpc>
                          <a:spcPct val="100000"/>
                        </a:lnSpc>
                      </a:pPr>
                      <a:endParaRPr lang="cs-CZ" sz="1600" b="1" kern="1200" dirty="0">
                        <a:solidFill>
                          <a:schemeClr val="dk1"/>
                        </a:solidFill>
                        <a:latin typeface="+mn-lt"/>
                        <a:ea typeface="+mn-ea"/>
                        <a:cs typeface="+mn-cs"/>
                      </a:endParaRPr>
                    </a:p>
                    <a:p>
                      <a:pPr algn="l" rtl="0" fontAlgn="ctr">
                        <a:lnSpc>
                          <a:spcPct val="100000"/>
                        </a:lnSpc>
                      </a:pPr>
                      <a:r>
                        <a:rPr lang="cs-CZ" sz="1600" b="1" kern="1200" dirty="0">
                          <a:solidFill>
                            <a:schemeClr val="dk1"/>
                          </a:solidFill>
                          <a:latin typeface="+mn-lt"/>
                          <a:ea typeface="+mn-ea"/>
                          <a:cs typeface="+mn-cs"/>
                        </a:rPr>
                        <a:t>C. MÍRA USPOKOJOVÁNÍ POTŘEB RŮZNÝCH DIVÁCKÝCH SKUPIN</a:t>
                      </a:r>
                      <a:endParaRPr lang="cs-CZ" sz="1500" b="1" i="0" u="none" strike="noStrike" dirty="0">
                        <a:solidFill>
                          <a:srgbClr val="000000"/>
                        </a:solidFill>
                        <a:effectLst/>
                        <a:latin typeface="Calibri"/>
                      </a:endParaRPr>
                    </a:p>
                  </a:txBody>
                  <a:tcPr marL="9525" marR="9525" marT="9525" marB="0" anchor="ctr">
                    <a:noFill/>
                  </a:tcPr>
                </a:tc>
                <a:tc>
                  <a:txBody>
                    <a:bodyPr/>
                    <a:lstStyle/>
                    <a:p>
                      <a:pPr algn="ctr" rtl="0" fontAlgn="ctr">
                        <a:lnSpc>
                          <a:spcPct val="100000"/>
                        </a:lnSpc>
                      </a:pPr>
                      <a:r>
                        <a:rPr lang="cs-CZ" sz="1500" b="0" i="0" u="none" strike="noStrike" dirty="0">
                          <a:solidFill>
                            <a:srgbClr val="000000"/>
                          </a:solidFill>
                          <a:effectLst/>
                          <a:latin typeface="Calibri"/>
                        </a:rPr>
                        <a:t>116</a:t>
                      </a:r>
                    </a:p>
                  </a:txBody>
                  <a:tcPr marL="9525" marR="9525" marT="9525" marB="0">
                    <a:noFill/>
                  </a:tcPr>
                </a:tc>
                <a:extLst>
                  <a:ext uri="{0D108BD9-81ED-4DB2-BD59-A6C34878D82A}">
                    <a16:rowId xmlns:a16="http://schemas.microsoft.com/office/drawing/2014/main" val="10012"/>
                  </a:ext>
                </a:extLst>
              </a:tr>
              <a:tr h="236480">
                <a:tc>
                  <a:txBody>
                    <a:bodyPr/>
                    <a:lstStyle/>
                    <a:p>
                      <a:pPr algn="l">
                        <a:lnSpc>
                          <a:spcPct val="100000"/>
                        </a:lnSpc>
                      </a:pPr>
                      <a:r>
                        <a:rPr lang="cs-CZ" sz="1500" dirty="0"/>
                        <a:t>Skupiny definované pohlavím, věkem a vzděláním</a:t>
                      </a:r>
                    </a:p>
                  </a:txBody>
                  <a:tcPr marL="9525" marR="9525" marT="9525" marB="0" anchor="ctr">
                    <a:noFill/>
                  </a:tcPr>
                </a:tc>
                <a:tc>
                  <a:txBody>
                    <a:bodyPr/>
                    <a:lstStyle/>
                    <a:p>
                      <a:pPr algn="ctr" rtl="0" fontAlgn="ctr">
                        <a:lnSpc>
                          <a:spcPct val="100000"/>
                        </a:lnSpc>
                      </a:pPr>
                      <a:r>
                        <a:rPr lang="cs-CZ" sz="1500" dirty="0"/>
                        <a:t>150</a:t>
                      </a:r>
                    </a:p>
                  </a:txBody>
                  <a:tcPr marL="9525" marR="9525" marT="9525" marB="0">
                    <a:noFill/>
                  </a:tcPr>
                </a:tc>
                <a:extLst>
                  <a:ext uri="{0D108BD9-81ED-4DB2-BD59-A6C34878D82A}">
                    <a16:rowId xmlns:a16="http://schemas.microsoft.com/office/drawing/2014/main" val="10013"/>
                  </a:ext>
                </a:extLst>
              </a:tr>
              <a:tr h="236480">
                <a:tc>
                  <a:txBody>
                    <a:bodyPr/>
                    <a:lstStyle/>
                    <a:p>
                      <a:pPr algn="l" rtl="0" fontAlgn="ctr">
                        <a:lnSpc>
                          <a:spcPct val="100000"/>
                        </a:lnSpc>
                      </a:pPr>
                      <a:r>
                        <a:rPr lang="cs-CZ" sz="1500" dirty="0"/>
                        <a:t>Dětští diváci</a:t>
                      </a:r>
                    </a:p>
                  </a:txBody>
                  <a:tcPr marL="9525" marR="9525" marT="9525" marB="0" anchor="ctr">
                    <a:noFill/>
                  </a:tcPr>
                </a:tc>
                <a:tc>
                  <a:txBody>
                    <a:bodyPr/>
                    <a:lstStyle/>
                    <a:p>
                      <a:pPr algn="ctr" rtl="0" fontAlgn="ctr">
                        <a:lnSpc>
                          <a:spcPct val="100000"/>
                        </a:lnSpc>
                      </a:pPr>
                      <a:r>
                        <a:rPr lang="cs-CZ" sz="1500" dirty="0"/>
                        <a:t>155</a:t>
                      </a:r>
                    </a:p>
                  </a:txBody>
                  <a:tcPr marL="9525" marR="9525" marT="9525" marB="0">
                    <a:noFill/>
                  </a:tcPr>
                </a:tc>
                <a:extLst>
                  <a:ext uri="{0D108BD9-81ED-4DB2-BD59-A6C34878D82A}">
                    <a16:rowId xmlns:a16="http://schemas.microsoft.com/office/drawing/2014/main" val="10014"/>
                  </a:ext>
                </a:extLst>
              </a:tr>
              <a:tr h="236480">
                <a:tc>
                  <a:txBody>
                    <a:bodyPr/>
                    <a:lstStyle/>
                    <a:p>
                      <a:pPr algn="l" rtl="0" fontAlgn="ctr">
                        <a:lnSpc>
                          <a:spcPct val="100000"/>
                        </a:lnSpc>
                      </a:pPr>
                      <a:r>
                        <a:rPr lang="cs-CZ" sz="1500" dirty="0"/>
                        <a:t>Náboženské skupiny, národnostní/etnické menšiny, hendikepovaní a LGBT</a:t>
                      </a:r>
                    </a:p>
                  </a:txBody>
                  <a:tcPr marL="9525" marR="9525" marT="9525" marB="0" anchor="ctr">
                    <a:noFill/>
                  </a:tcPr>
                </a:tc>
                <a:tc>
                  <a:txBody>
                    <a:bodyPr/>
                    <a:lstStyle/>
                    <a:p>
                      <a:pPr algn="ctr" rtl="0" fontAlgn="ctr">
                        <a:lnSpc>
                          <a:spcPct val="100000"/>
                        </a:lnSpc>
                      </a:pPr>
                      <a:r>
                        <a:rPr lang="cs-CZ" sz="1500" dirty="0"/>
                        <a:t>159</a:t>
                      </a:r>
                    </a:p>
                  </a:txBody>
                  <a:tcPr marL="9525" marR="9525" marT="9525" marB="0">
                    <a:noFill/>
                  </a:tcPr>
                </a:tc>
                <a:extLst>
                  <a:ext uri="{0D108BD9-81ED-4DB2-BD59-A6C34878D82A}">
                    <a16:rowId xmlns:a16="http://schemas.microsoft.com/office/drawing/2014/main" val="10015"/>
                  </a:ext>
                </a:extLst>
              </a:tr>
              <a:tr h="222256">
                <a:tc>
                  <a:txBody>
                    <a:bodyPr/>
                    <a:lstStyle/>
                    <a:p>
                      <a:pPr algn="l" rtl="0" fontAlgn="ctr">
                        <a:lnSpc>
                          <a:spcPct val="100000"/>
                        </a:lnSpc>
                      </a:pPr>
                      <a:endParaRPr lang="cs-CZ" sz="1500" b="1" i="0" u="none" strike="noStrike" dirty="0">
                        <a:solidFill>
                          <a:srgbClr val="000000"/>
                        </a:solidFill>
                        <a:effectLst/>
                        <a:latin typeface="Calibri"/>
                      </a:endParaRPr>
                    </a:p>
                  </a:txBody>
                  <a:tcPr marL="9525" marR="9525" marT="9525" marB="0" anchor="ctr">
                    <a:noFill/>
                  </a:tcPr>
                </a:tc>
                <a:tc>
                  <a:txBody>
                    <a:bodyPr/>
                    <a:lstStyle/>
                    <a:p>
                      <a:pPr algn="ctr" rtl="0" fontAlgn="ctr">
                        <a:lnSpc>
                          <a:spcPct val="100000"/>
                        </a:lnSpc>
                      </a:pPr>
                      <a:endParaRPr lang="cs-CZ" sz="15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3366055772"/>
                  </a:ext>
                </a:extLst>
              </a:tr>
              <a:tr h="23648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cs-CZ" sz="1600" b="1" kern="1200" dirty="0">
                          <a:solidFill>
                            <a:schemeClr val="dk1"/>
                          </a:solidFill>
                          <a:latin typeface="+mn-lt"/>
                          <a:ea typeface="+mn-ea"/>
                          <a:cs typeface="+mn-cs"/>
                        </a:rPr>
                        <a:t>PŘÍLOHY</a:t>
                      </a:r>
                    </a:p>
                  </a:txBody>
                  <a:tcPr marL="9525" marR="9525" marT="9525" marB="0" anchor="ctr">
                    <a:noFill/>
                  </a:tcPr>
                </a:tc>
                <a:tc>
                  <a:txBody>
                    <a:bodyPr/>
                    <a:lstStyle/>
                    <a:p>
                      <a:pPr algn="ctr" rtl="0" fontAlgn="ctr">
                        <a:lnSpc>
                          <a:spcPct val="100000"/>
                        </a:lnSpc>
                      </a:pPr>
                      <a:r>
                        <a:rPr lang="cs-CZ" sz="1500" dirty="0"/>
                        <a:t>164</a:t>
                      </a:r>
                    </a:p>
                  </a:txBody>
                  <a:tcPr marL="9525" marR="9525" marT="9525" marB="0">
                    <a:noFill/>
                  </a:tcPr>
                </a:tc>
                <a:extLst>
                  <a:ext uri="{0D108BD9-81ED-4DB2-BD59-A6C34878D82A}">
                    <a16:rowId xmlns:a16="http://schemas.microsoft.com/office/drawing/2014/main" val="3559240800"/>
                  </a:ext>
                </a:extLst>
              </a:tr>
            </a:tbl>
          </a:graphicData>
        </a:graphic>
      </p:graphicFrame>
    </p:spTree>
    <p:extLst>
      <p:ext uri="{BB962C8B-B14F-4D97-AF65-F5344CB8AC3E}">
        <p14:creationId xmlns:p14="http://schemas.microsoft.com/office/powerpoint/2010/main" val="3089368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14" name="Obdélník 13">
            <a:extLst>
              <a:ext uri="{FF2B5EF4-FFF2-40B4-BE49-F238E27FC236}">
                <a16:creationId xmlns:a16="http://schemas.microsoft.com/office/drawing/2014/main" id="{23E5AD22-EC3F-48DF-83F7-1B3AD71497DC}"/>
              </a:ext>
            </a:extLst>
          </p:cNvPr>
          <p:cNvSpPr/>
          <p:nvPr/>
        </p:nvSpPr>
        <p:spPr>
          <a:xfrm>
            <a:off x="307268" y="828000"/>
            <a:ext cx="8423275" cy="5247590"/>
          </a:xfrm>
          <a:prstGeom prst="rect">
            <a:avLst/>
          </a:prstGeom>
        </p:spPr>
        <p:txBody>
          <a:bodyPr wrap="square">
            <a:spAutoFit/>
          </a:bodyPr>
          <a:lstStyle/>
          <a:p>
            <a:pPr marL="342900" marR="0" lvl="0" indent="-342900" defTabSz="914400" rtl="0" eaLnBrk="1" fontAlgn="base" latinLnBrk="0" hangingPunct="1">
              <a:lnSpc>
                <a:spcPct val="100000"/>
              </a:lnSpc>
              <a:spcBef>
                <a:spcPct val="0"/>
              </a:spcBef>
              <a:spcAft>
                <a:spcPts val="600"/>
              </a:spcAft>
              <a:buClrTx/>
              <a:buSzTx/>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Česká televize dosáhla v roce 2023 ve skupině diváků starších 15 let podílu na publiku 29,88 %. Pošesté za sebou se tak stala nejvyhledávanější televizní skupinou v České republice, a to i přes ukončení vysílání programu ČT3. </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 rámci cílové skupiny 4+ činil celodenní podíl na divácích 30,10 %. </a:t>
            </a:r>
          </a:p>
          <a:p>
            <a:pPr marL="342900" marR="0" lvl="0" indent="-342900" defTabSz="914400" rtl="0" eaLnBrk="1" fontAlgn="base" latinLnBrk="0" hangingPunct="1">
              <a:lnSpc>
                <a:spcPct val="100000"/>
              </a:lnSpc>
              <a:spcBef>
                <a:spcPct val="0"/>
              </a:spcBef>
              <a:spcAft>
                <a:spcPts val="600"/>
              </a:spcAft>
              <a:buClrTx/>
              <a:buSzTx/>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Výrazný byl odstup České televize od hlavních komerčních televizních skupin</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Náskok před skupinou Nova činil 2,84 p.b., před skupinou Prima 2,31 p.b.</a:t>
            </a:r>
            <a:endParaRPr kumimoji="0" lang="cs-CZ" sz="1500" b="0" i="0" u="none" strike="noStrike" kern="1200" cap="none" spc="0" normalizeH="0" baseline="0" noProof="0" dirty="0">
              <a:ln>
                <a:noFill/>
              </a:ln>
              <a:solidFill>
                <a:prstClr val="black"/>
              </a:solidFill>
              <a:effectLst/>
              <a:uLnTx/>
              <a:uFillTx/>
              <a:latin typeface="Arial" charset="0"/>
              <a:ea typeface="+mn-ea"/>
              <a:cs typeface="Times New Roman" panose="02020603050405020304" pitchFamily="18" charset="0"/>
            </a:endParaRPr>
          </a:p>
          <a:p>
            <a:pPr marL="342900" lvl="0" indent="-342900">
              <a:spcAft>
                <a:spcPts val="600"/>
              </a:spcAft>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 hlavním vysílacím čase (19-22 hodin) dosáhla Česká televize ve skupině 15+ podílu na publiku 30,20 %</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Meziročně se jedná o pokles </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 0,99 p.b</a:t>
            </a:r>
            <a:r>
              <a:rPr lang="cs-CZ" sz="1500" dirty="0">
                <a:solidFill>
                  <a:srgbClr val="000000"/>
                </a:solidFill>
                <a:latin typeface="Calibri" panose="020F0502020204030204" pitchFamily="34" charset="0"/>
              </a:rPr>
              <a:t>., zapříčiněný především </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absencí ČT3. Podobného podílu na publiku dosáhla Česká televize také v cílové skupině 4+, ve které činil v hlavním vysílacím </a:t>
            </a:r>
            <a:r>
              <a:rPr lang="cs-CZ" sz="1500" dirty="0">
                <a:solidFill>
                  <a:srgbClr val="000000"/>
                </a:solidFill>
                <a:latin typeface="Calibri" panose="020F0502020204030204" pitchFamily="34" charset="0"/>
              </a:rPr>
              <a:t>čase </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30,36 %. </a:t>
            </a:r>
          </a:p>
          <a:p>
            <a:pPr marL="342900" lvl="0" indent="-342900">
              <a:spcAft>
                <a:spcPts val="600"/>
              </a:spcAft>
              <a:buFont typeface="Arial" panose="020B0604020202020204" pitchFamily="34" charset="0"/>
              <a:buChar char="•"/>
              <a:tabLst>
                <a:tab pos="457200" algn="l"/>
              </a:tabLst>
              <a:defRPr/>
            </a:pP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Uvedené výsledky jsou mimořádné i vzhledem k menšímu počtu programů, které má ČT ve srovnání s hlavní konkurencí ve svém portfoliu, a také s ohledem na fakt, že v podzimním vysílání roku 2023 se již projevila úsporná opatření týkající se hlavně programu ČT1. Konkrétně šlo o omezení premiérových titulů jen na pondělní a sobotní hlavní vysílací čas. Hlavních stanice Novy a Primy přitom vysílaly v jednotlivých týdnech premiérové pořady obvykle v šesti dnech.</a:t>
            </a:r>
            <a:endParaRPr kumimoji="0" lang="cs-CZ" sz="1500" b="0" i="0" u="none" strike="noStrike" kern="1200" cap="none" spc="0" normalizeH="0" baseline="0" noProof="0" dirty="0">
              <a:ln>
                <a:noFill/>
              </a:ln>
              <a:solidFill>
                <a:prstClr val="black"/>
              </a:solidFill>
              <a:effectLst/>
              <a:uLnTx/>
              <a:uFillTx/>
              <a:latin typeface="Arial" charset="0"/>
              <a:ea typeface="+mn-ea"/>
              <a:cs typeface="Times New Roman" panose="02020603050405020304" pitchFamily="18" charset="0"/>
            </a:endParaRPr>
          </a:p>
          <a:p>
            <a:pPr marL="342900" lvl="0" indent="-342900">
              <a:spcAft>
                <a:spcPts val="600"/>
              </a:spcAft>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Podíl hlavního programu ČT1 na publiku</a:t>
            </a:r>
            <a:r>
              <a:rPr lang="cs-CZ" sz="1500" dirty="0">
                <a:solidFill>
                  <a:srgbClr val="000000"/>
                </a:solidFill>
                <a:latin typeface="Calibri" panose="020F0502020204030204" pitchFamily="34" charset="0"/>
              </a:rPr>
              <a:t> meziročně vzrostl o 0,26 p.b. na 16,36 %. Hodnota podílu odpovídá průměru posledních 10 let, a to i přes pokračující fragmentarizaci televizního trhu a poklesu objemu finančních prostředků vkládaných do výroby pořadů. </a:t>
            </a:r>
            <a:r>
              <a:rPr lang="cs-CZ" sz="1500" b="1" dirty="0">
                <a:solidFill>
                  <a:srgbClr val="000000"/>
                </a:solidFill>
                <a:latin typeface="Calibri" panose="020F0502020204030204" pitchFamily="34" charset="0"/>
              </a:rPr>
              <a:t>Velmi úspěšné byly v cílové skupině 15+ prakticky všechny premiérové cykly odvysílané na ČT1</a:t>
            </a:r>
            <a:r>
              <a:rPr lang="cs-CZ" sz="1500" dirty="0">
                <a:solidFill>
                  <a:srgbClr val="000000"/>
                </a:solidFill>
                <a:latin typeface="Calibri" panose="020F0502020204030204" pitchFamily="34" charset="0"/>
              </a:rPr>
              <a:t>: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Docent</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(průměrná sledovanost 2,1 milionů diváků při podílu 47,45 %),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Místo zločinu České Budějovice</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(1,61 mil.; 37,28 %),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Volha</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(1,29 mil.; 31,27 %), Kukačky II (1,25 mil.; 32,70 %), OKTOPUS (1,21 mil.; 30,90 %) nebo dvanáctá řada StarDance (1,62 mil.; 41,74 %). Tradičně velmi dobrý byl výkon vánočního schématu České televize. </a:t>
            </a:r>
          </a:p>
        </p:txBody>
      </p:sp>
      <p:sp>
        <p:nvSpPr>
          <p:cNvPr id="3" name="AutoShape 2">
            <a:extLst>
              <a:ext uri="{FF2B5EF4-FFF2-40B4-BE49-F238E27FC236}">
                <a16:creationId xmlns:a16="http://schemas.microsoft.com/office/drawing/2014/main" id="{A5BD9D16-9DC7-E453-BDA8-BE9177D5438F}"/>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10402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2"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14" name="Obdélník 13">
            <a:extLst>
              <a:ext uri="{FF2B5EF4-FFF2-40B4-BE49-F238E27FC236}">
                <a16:creationId xmlns:a16="http://schemas.microsoft.com/office/drawing/2014/main" id="{E840C39B-CE2D-4E22-9C11-10D0E158738A}"/>
              </a:ext>
            </a:extLst>
          </p:cNvPr>
          <p:cNvSpPr/>
          <p:nvPr/>
        </p:nvSpPr>
        <p:spPr>
          <a:xfrm>
            <a:off x="360365" y="1052736"/>
            <a:ext cx="8423275" cy="784830"/>
          </a:xfrm>
          <a:prstGeom prst="rect">
            <a:avLst/>
          </a:prstGeom>
        </p:spPr>
        <p:txBody>
          <a:bodyPr wrap="square">
            <a:spAutoFit/>
          </a:bodyPr>
          <a:lstStyle/>
          <a:p>
            <a:pPr marL="0" marR="0" lvl="0" indent="0" algn="l" defTabSz="914400" rtl="0" eaLnBrk="1" fontAlgn="base" latinLnBrk="0" hangingPunct="1">
              <a:lnSpc>
                <a:spcPct val="100000"/>
              </a:lnSpc>
              <a:spcBef>
                <a:spcPts val="600"/>
              </a:spcBef>
              <a:spcAft>
                <a:spcPts val="600"/>
              </a:spcAft>
              <a:buClrTx/>
              <a:buSzTx/>
              <a:buFontTx/>
              <a:buNone/>
              <a:tabLst/>
              <a:defRPr/>
            </a:pPr>
            <a:endParaRPr kumimoji="0" lang="cs-CZ" sz="17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délník 9">
            <a:extLst>
              <a:ext uri="{FF2B5EF4-FFF2-40B4-BE49-F238E27FC236}">
                <a16:creationId xmlns:a16="http://schemas.microsoft.com/office/drawing/2014/main" id="{23E5AD22-EC3F-48DF-83F7-1B3AD71497DC}"/>
              </a:ext>
            </a:extLst>
          </p:cNvPr>
          <p:cNvSpPr/>
          <p:nvPr/>
        </p:nvSpPr>
        <p:spPr>
          <a:xfrm>
            <a:off x="360360" y="828000"/>
            <a:ext cx="8423275" cy="5555367"/>
          </a:xfrm>
          <a:prstGeom prst="rect">
            <a:avLst/>
          </a:prstGeom>
        </p:spPr>
        <p:txBody>
          <a:bodyPr wrap="square">
            <a:spAutoFit/>
          </a:bodyPr>
          <a:lstStyle/>
          <a:p>
            <a:pPr marL="342900" indent="-342900">
              <a:spcAft>
                <a:spcPts val="600"/>
              </a:spcAft>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Celodenní podíl programu ČT2 na sledovanosti překročil stejně jako v roce 2022 čtyřprocentní hranici, meziročně došlo k navýšení o 0,25 p.b. na 4,31 %</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Nárůst podílu jsme zaznamenali také v hlavním vysílacím čase, a to i přes stále narůstající konkurenci filmových a dokumentárních </a:t>
            </a:r>
            <a:r>
              <a:rPr lang="cs-CZ" sz="1500" dirty="0">
                <a:solidFill>
                  <a:srgbClr val="000000"/>
                </a:solidFill>
                <a:latin typeface="Calibri" panose="020F0502020204030204" pitchFamily="34" charset="0"/>
              </a:rPr>
              <a:t>stanic</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Nadprůměrný divácký zájem zaznamenaly ve skupině 15+ cykly vlastní tvorby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Modrá krev III</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(průměrná sledovanost 544 tisíc diváků při podílu 14,15 %),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Příběhy starých hospod</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(481 tis.; 12,47 %) nebo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Stopy Járy Cimrmana</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(280 tis.; 8,10 %), a také solitérní dokumenty vlastní tvorby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Jaroslav Hašek, skutečný a neznámý</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(sledovanost 224 tisíc diváků při podílu 5,61) nebo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Černí Češi</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(222 tis.; 7,60 %). Velmi dobře si vedly i víkendové akviziční filmy vysílané na ČT2.</a:t>
            </a:r>
            <a:endParaRPr kumimoji="0" lang="cs-CZ" sz="1500" i="0" u="none" strike="noStrike" kern="1200" cap="none" spc="0" normalizeH="0" baseline="0" noProof="0" dirty="0">
              <a:ln>
                <a:noFill/>
              </a:ln>
              <a:solidFill>
                <a:prstClr val="black"/>
              </a:solidFill>
              <a:effectLst/>
              <a:uLnTx/>
              <a:uFillTx/>
              <a:latin typeface="Arial" charset="0"/>
              <a:ea typeface="+mn-ea"/>
              <a:cs typeface="Times New Roman" panose="02020603050405020304" pitchFamily="18" charset="0"/>
            </a:endParaRPr>
          </a:p>
          <a:p>
            <a:pPr marL="342900" lvl="0" indent="-342900">
              <a:spcAft>
                <a:spcPts val="600"/>
              </a:spcAft>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Podíl sportovní stanice ČT sport na vysílání se meziročně snížil o 0,42 p.b. na hodnotu 3,32%</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Za poklesem stojí především neolympijský rok a absence globálně sledované sportovní události, </a:t>
            </a:r>
            <a:r>
              <a:rPr lang="cs-CZ" sz="1500" dirty="0">
                <a:solidFill>
                  <a:srgbClr val="000000"/>
                </a:solidFill>
                <a:latin typeface="Calibri" panose="020F0502020204030204" pitchFamily="34" charset="0"/>
              </a:rPr>
              <a:t>jakou byl v roce 2022 fotbalový šampionát v Kataru. K i tak pozitivnímu výsledku ČT sport nicméně přispěly významné sportovní akce jako MS v hokeji, MS v atletice, biatlon a další zimní sporty, ale i domácí a mezinárodní fotbalové soutěže. Ve srovnání se sportovními programy evropských televizí veřejné služby se z hlediska podílu na divácích kanál ČT sport umístil na druhém místě, hned za švýcarskou televizí.</a:t>
            </a:r>
            <a:endParaRPr kumimoji="0" lang="cs-CZ" sz="1500" b="0" i="0" u="none" strike="noStrike" kern="1200" cap="none" spc="0" normalizeH="0" baseline="0" noProof="0" dirty="0">
              <a:ln>
                <a:noFill/>
              </a:ln>
              <a:solidFill>
                <a:prstClr val="black"/>
              </a:solidFill>
              <a:effectLst/>
              <a:uLnTx/>
              <a:uFillTx/>
              <a:latin typeface="Arial" charset="0"/>
              <a:ea typeface="+mn-ea"/>
              <a:cs typeface="Times New Roman" panose="02020603050405020304" pitchFamily="18" charset="0"/>
            </a:endParaRPr>
          </a:p>
          <a:p>
            <a:pPr marL="342900" lvl="0" indent="-342900">
              <a:spcAft>
                <a:spcPts val="600"/>
              </a:spcAft>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Podíl zpravodajské stanice ČT24 na sledovanosti činil 4,44 %, meziročně došlo k poklesu o 0,47 p.b. </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Čtyřiadvacítka </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 přesto zůstala dominantním zpravodajským kanálem na českém televizním trhu, komerční stanice CNN Prima News měla mezi diváky méně než poloviční záběr</a:t>
            </a:r>
            <a:r>
              <a:rPr lang="cs-CZ" sz="1500" dirty="0">
                <a:solidFill>
                  <a:srgbClr val="000000"/>
                </a:solidFill>
                <a:latin typeface="Calibri" panose="020F0502020204030204" pitchFamily="34" charset="0"/>
              </a:rPr>
              <a:t>. Hojně sledovaný byl zpravodajský servis České televize kolem prezidentských voleb a následné inaugurace nového prezidenta ČR, nebo při korunovaci Karla III. Výrazný zájem diváků vzbudilo také zpravodajské pokrytí prosincové tragické události na Filozofické fakultě UK. </a:t>
            </a: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 celoevropském srovnání se</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ČT24 stala mezi sledovanými televizemi veřejné služby zpravodajským kanálem s druhým nejvyšším podílem na sledovanosti</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po polské TVP. Na předních příčkách se přitom umísťuje dlouhodobě.</a:t>
            </a:r>
            <a:endParaRPr kumimoji="0" lang="cs-CZ" sz="1500" i="0" u="none" strike="noStrike" kern="1200" cap="none" spc="0" normalizeH="0" baseline="0" noProof="0" dirty="0">
              <a:ln>
                <a:noFill/>
              </a:ln>
              <a:solidFill>
                <a:prstClr val="black"/>
              </a:solidFill>
              <a:effectLst/>
              <a:uLnTx/>
              <a:uFillTx/>
              <a:latin typeface="Arial" charset="0"/>
              <a:ea typeface="+mn-ea"/>
              <a:cs typeface="Times New Roman" panose="02020603050405020304" pitchFamily="18" charset="0"/>
            </a:endParaRPr>
          </a:p>
        </p:txBody>
      </p:sp>
      <p:sp>
        <p:nvSpPr>
          <p:cNvPr id="4" name="AutoShape 2">
            <a:extLst>
              <a:ext uri="{FF2B5EF4-FFF2-40B4-BE49-F238E27FC236}">
                <a16:creationId xmlns:a16="http://schemas.microsoft.com/office/drawing/2014/main" id="{9AB26C43-7271-F22F-6AFB-4ADF7BBEAF3D}"/>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115195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14" name="Obdélník 13">
            <a:extLst>
              <a:ext uri="{FF2B5EF4-FFF2-40B4-BE49-F238E27FC236}">
                <a16:creationId xmlns:a16="http://schemas.microsoft.com/office/drawing/2014/main" id="{7F7824A6-9E6A-47AF-BA56-66FF3CC47F51}"/>
              </a:ext>
            </a:extLst>
          </p:cNvPr>
          <p:cNvSpPr/>
          <p:nvPr/>
        </p:nvSpPr>
        <p:spPr>
          <a:xfrm>
            <a:off x="360365" y="1052736"/>
            <a:ext cx="8423275" cy="784830"/>
          </a:xfrm>
          <a:prstGeom prst="rect">
            <a:avLst/>
          </a:prstGeom>
        </p:spPr>
        <p:txBody>
          <a:bodyPr wrap="square">
            <a:spAutoFit/>
          </a:bodyPr>
          <a:lstStyle/>
          <a:p>
            <a:pPr marL="285750" marR="0" lvl="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endParaRPr kumimoji="0" lang="cs-CZ" sz="17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délník 9">
            <a:extLst>
              <a:ext uri="{FF2B5EF4-FFF2-40B4-BE49-F238E27FC236}">
                <a16:creationId xmlns:a16="http://schemas.microsoft.com/office/drawing/2014/main" id="{8A28238C-347D-4A63-96A9-A1DD35540E2A}"/>
              </a:ext>
            </a:extLst>
          </p:cNvPr>
          <p:cNvSpPr/>
          <p:nvPr/>
        </p:nvSpPr>
        <p:spPr>
          <a:xfrm>
            <a:off x="360361" y="828000"/>
            <a:ext cx="8492695" cy="5589094"/>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tabLst>
                <a:tab pos="457200" algn="l"/>
              </a:tabLst>
              <a:defRPr/>
            </a:pPr>
            <a:r>
              <a:rPr kumimoji="0" lang="cs-CZ"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Podíl kulturního kanálu ČT art na publiku přesáhl v minulém roce jednoprocentní hranici </a:t>
            </a:r>
            <a:r>
              <a:rPr kumimoji="0" lang="cs-CZ"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(1,04 % v čase vysílání ČT art, tedy mezi 20. a 6. hodinou). Jedná se o druhý nejlepší výsledek od začátku vysílání v roce 2013</a:t>
            </a:r>
            <a:r>
              <a:rPr lang="cs-CZ" sz="1400" dirty="0">
                <a:solidFill>
                  <a:srgbClr val="000000"/>
                </a:solidFill>
                <a:latin typeface="Calibri" panose="020F0502020204030204" pitchFamily="34" charset="0"/>
              </a:rPr>
              <a:t>. </a:t>
            </a:r>
            <a:r>
              <a:rPr kumimoji="0" lang="cs-CZ"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Nejsledovanějším pořadem ČT art byl v minulém roce </a:t>
            </a:r>
            <a:r>
              <a:rPr kumimoji="0" lang="cs-CZ" sz="1400" i="1" strike="noStrike" kern="1200" cap="none" spc="0" normalizeH="0" baseline="0" noProof="0" dirty="0">
                <a:ln>
                  <a:noFill/>
                </a:ln>
                <a:solidFill>
                  <a:srgbClr val="000000"/>
                </a:solidFill>
                <a:effectLst/>
                <a:uLnTx/>
                <a:uFillTx/>
                <a:latin typeface="Calibri" panose="020F0502020204030204" pitchFamily="34" charset="0"/>
                <a:ea typeface="+mn-ea"/>
                <a:cs typeface="+mn-cs"/>
              </a:rPr>
              <a:t>Korunovační koncert pro Karla III.</a:t>
            </a:r>
            <a:r>
              <a:rPr kumimoji="0" lang="cs-CZ"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odvysílaný v neděli 7. května (sledovanost 143 tisíc diváků při podílu 5,12 %). </a:t>
            </a:r>
            <a:r>
              <a:rPr lang="cs-CZ" sz="1400" dirty="0">
                <a:solidFill>
                  <a:srgbClr val="000000"/>
                </a:solidFill>
                <a:latin typeface="Calibri" panose="020F0502020204030204" pitchFamily="34" charset="0"/>
              </a:rPr>
              <a:t>Stanice</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ČT art skončila v mezinárodním srovnání kanálů orientovaných na kulturu přibližně uprostřed pole, hned za německou ARTE. Pro představu, britská BBC </a:t>
            </a:r>
            <a:r>
              <a:rPr kumimoji="0" lang="cs-CZ"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Four</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dosáhla mírně nižšího podílu na divácích než ČT art (0,8 %).</a:t>
            </a:r>
            <a:endParaRPr kumimoji="0" lang="cs-CZ" sz="1400" b="0" i="0" u="none" strike="noStrike" kern="1200" cap="none" spc="0" normalizeH="0" baseline="0" noProof="0" dirty="0">
              <a:ln>
                <a:noFill/>
              </a:ln>
              <a:solidFill>
                <a:prstClr val="black"/>
              </a:solidFill>
              <a:effectLst/>
              <a:uLnTx/>
              <a:uFillTx/>
              <a:latin typeface="Arial" charset="0"/>
              <a:ea typeface="+mn-ea"/>
              <a:cs typeface="Times New Roman" panose="02020603050405020304" pitchFamily="18" charset="0"/>
            </a:endParaRPr>
          </a:p>
          <a:p>
            <a:pPr marL="342900" indent="-342900">
              <a:lnSpc>
                <a:spcPct val="107000"/>
              </a:lnSpc>
              <a:spcAft>
                <a:spcPts val="800"/>
              </a:spcAft>
              <a:buFont typeface="Arial" panose="020B0604020202020204" pitchFamily="34" charset="0"/>
              <a:buChar char="•"/>
              <a:tabLst>
                <a:tab pos="457200" algn="l"/>
              </a:tabLst>
              <a:defRPr/>
            </a:pPr>
            <a:r>
              <a:rPr kumimoji="0" lang="cs-CZ"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Podíl programu ČT :D na dětském publiku ve věku 4-12 let dosáhl jak v celé vysílací ploše (6-20 hodin), tak v hlavním vysílacím čase (17-20 hodin) nejvyšších hodnot od začátku vysílání v roce 2013.</a:t>
            </a:r>
            <a:r>
              <a:rPr kumimoji="0" lang="cs-CZ"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Ve svém celku dosáhlo Déčko podílu na dětských divácích 30,50 % při nárůstu 0,63 p.b., v hlavním čase pak </a:t>
            </a:r>
            <a:r>
              <a:rPr kumimoji="0" lang="bg-BG"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32,37 %</a:t>
            </a:r>
            <a:r>
              <a:rPr kumimoji="0" lang="cs-CZ"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při </a:t>
            </a:r>
            <a:r>
              <a:rPr kumimoji="0" lang="bg-BG"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navýšení </a:t>
            </a:r>
            <a:r>
              <a:rPr kumimoji="0" lang="cs-CZ"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 </a:t>
            </a:r>
            <a:r>
              <a:rPr kumimoji="0" lang="bg-BG"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1,77</a:t>
            </a:r>
            <a:r>
              <a:rPr kumimoji="0" lang="cs-CZ"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bg-BG"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p.b.</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Program ČT</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 je tradičně úspěšnější u mladších dětí </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ve věku </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 let, </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mezi kterými</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dosáhl celkový </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podíl na sledovanosti 34,55 %</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v hlavním čase pak </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36,79 %</a:t>
            </a:r>
            <a:r>
              <a:rPr lang="cs-CZ" sz="1400" dirty="0">
                <a:solidFill>
                  <a:srgbClr val="000000"/>
                </a:solidFill>
                <a:latin typeface="Calibri" panose="020F0502020204030204" pitchFamily="34" charset="0"/>
              </a:rPr>
              <a:t>. </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ledovanost</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se nicméně zvýšila i mezi </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starší</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 dětmi</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ve věku </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 let</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lang="cs-CZ" sz="1400" dirty="0">
                <a:solidFill>
                  <a:srgbClr val="000000"/>
                </a:solidFill>
                <a:latin typeface="Calibri" panose="020F0502020204030204" pitchFamily="34" charset="0"/>
              </a:rPr>
              <a:t>Česká televize jako celek zůstává u dětského diváka ve věku 4-12 let suverénně nejvyhledávanějším tuzemským vysílatelem. Podíl v dětské cílové skupině činil v čase 6-20 hodin 41,94 %, což je nejvíce v historii měření sledovanosti. U mladších dětí ve věku 4-9 let to bylo dokonce 44,72 %. </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Ve srovnání s dětskými programy evropských televizí veřejné služby je kanál ČT :D na druhé pozici, hned za norským NRK Super.</a:t>
            </a:r>
          </a:p>
          <a:p>
            <a:pPr marL="342900" marR="0" lvl="0" indent="-3429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cs-CZ" sz="1400" b="1"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Klíčový kvalitativní parametr hodnocení České televize, tedy spokojenost, je jako celek dlouhodobě stabilní, v meziročním porovnání došlo k jeho drobnému poklesu o 1 p.b. na 83 %. </a:t>
            </a:r>
            <a:r>
              <a:rPr kumimoji="0" lang="cs-CZ" sz="1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Na stejné úrovni jako v roce 2022 zůstala spokojenost s pořady stanic ČT2 (86 %) a ČT sport (87 %). K poklesu o 1 p.b. došlo u kanálů ČT1 (na 82 %) a ČT art (na 86 %), o 2 p.b. pak u ČT24 (na 81 %). Vysílání stanice ČT :D nejlépe hodnotí diváci, kterým je primárně určena, tedy děti ve věku do 6 let (hodnota koeficientu 90 %). Hodnocení vysílání ČT :D rodiči dosáhlo hodnoty 81 %. Mezi nejlépe hodnocené cykly určené dětem řadí rodiče </a:t>
            </a:r>
            <a:r>
              <a:rPr kumimoji="0" lang="cs-CZ" sz="1400" b="1" i="1"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Večerníček</a:t>
            </a:r>
            <a:r>
              <a:rPr kumimoji="0" lang="cs-CZ" sz="1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nebo pořad </a:t>
            </a:r>
            <a:r>
              <a:rPr kumimoji="0" lang="cs-CZ" sz="1400" b="1" i="1"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Tamtam</a:t>
            </a:r>
            <a:r>
              <a:rPr kumimoji="0" lang="cs-CZ" sz="1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Oproti tomu děti hodnotily nejlépe seriál </a:t>
            </a:r>
            <a:r>
              <a:rPr kumimoji="0" lang="cs-CZ" sz="1400" b="1" i="1"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Mira, královský detektiv </a:t>
            </a:r>
            <a:r>
              <a:rPr kumimoji="0" lang="cs-CZ" sz="1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a cyklus </a:t>
            </a:r>
            <a:r>
              <a:rPr kumimoji="0" lang="cs-CZ" sz="1400" b="1" i="1"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Zachraň se, kdo můžeš!</a:t>
            </a:r>
            <a:r>
              <a:rPr kumimoji="0" lang="cs-CZ" sz="1400" b="1"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p>
        </p:txBody>
      </p:sp>
      <p:sp>
        <p:nvSpPr>
          <p:cNvPr id="4" name="AutoShape 2">
            <a:extLst>
              <a:ext uri="{FF2B5EF4-FFF2-40B4-BE49-F238E27FC236}">
                <a16:creationId xmlns:a16="http://schemas.microsoft.com/office/drawing/2014/main" id="{F3239820-26EC-1231-1FC8-74F045C0453D}"/>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572079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14" name="Obdélník 13">
            <a:extLst>
              <a:ext uri="{FF2B5EF4-FFF2-40B4-BE49-F238E27FC236}">
                <a16:creationId xmlns:a16="http://schemas.microsoft.com/office/drawing/2014/main" id="{7F7824A6-9E6A-47AF-BA56-66FF3CC47F51}"/>
              </a:ext>
            </a:extLst>
          </p:cNvPr>
          <p:cNvSpPr/>
          <p:nvPr/>
        </p:nvSpPr>
        <p:spPr>
          <a:xfrm>
            <a:off x="360365" y="1052736"/>
            <a:ext cx="8423275" cy="784830"/>
          </a:xfrm>
          <a:prstGeom prst="rect">
            <a:avLst/>
          </a:prstGeom>
        </p:spPr>
        <p:txBody>
          <a:bodyPr wrap="square">
            <a:spAutoFit/>
          </a:bodyPr>
          <a:lstStyle/>
          <a:p>
            <a:pPr marL="285750" marR="0" lvl="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endParaRPr kumimoji="0" lang="cs-CZ" sz="17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délník 9">
            <a:extLst>
              <a:ext uri="{FF2B5EF4-FFF2-40B4-BE49-F238E27FC236}">
                <a16:creationId xmlns:a16="http://schemas.microsoft.com/office/drawing/2014/main" id="{8A28238C-347D-4A63-96A9-A1DD35540E2A}"/>
              </a:ext>
            </a:extLst>
          </p:cNvPr>
          <p:cNvSpPr/>
          <p:nvPr/>
        </p:nvSpPr>
        <p:spPr>
          <a:xfrm>
            <a:off x="360361" y="828000"/>
            <a:ext cx="8492695" cy="4187108"/>
          </a:xfrm>
          <a:prstGeom prst="rect">
            <a:avLst/>
          </a:prstGeom>
        </p:spPr>
        <p:txBody>
          <a:bodyPr wrap="square">
            <a:spAutoFit/>
          </a:bodyPr>
          <a:lstStyle/>
          <a:p>
            <a:pPr marL="342900" indent="-342900">
              <a:lnSpc>
                <a:spcPct val="107000"/>
              </a:lnSpc>
              <a:spcAft>
                <a:spcPts val="600"/>
              </a:spcAft>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V rámci domácí premiérové dramatické tvorby byli v roce 2023 diváci spokojení především s cykly </a:t>
            </a:r>
            <a:r>
              <a:rPr kumimoji="0" lang="cs-CZ" sz="1500" b="1"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Kukačky 2 </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(hodnota koeficientu 86 %)</a:t>
            </a:r>
            <a:r>
              <a:rPr kumimoji="0" lang="cs-CZ" sz="1500" b="1"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 </a:t>
            </a:r>
            <a:r>
              <a:rPr kumimoji="0" lang="cs-CZ" sz="1500" b="1"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Docent</a:t>
            </a:r>
            <a:r>
              <a:rPr kumimoji="0" lang="cs-CZ" sz="1500" b="1"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(84 %). Z akvizičních titulů se nejlépe dařilo britským seriálům </a:t>
            </a:r>
            <a:r>
              <a:rPr kumimoji="0" lang="cs-CZ" sz="150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Všechny velké a malé bytosti III </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(93 %) a </a:t>
            </a:r>
            <a:r>
              <a:rPr kumimoji="0" lang="cs-CZ" sz="150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Zavolejte porodní sestřičky XI</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(91%). Zábavným pořadům vévodily </a:t>
            </a:r>
            <a:r>
              <a:rPr kumimoji="0" lang="cs-CZ" sz="150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Toulavá kamera </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(89 %) a dvanáctá řada </a:t>
            </a:r>
            <a:r>
              <a:rPr lang="cs-CZ" sz="1500" dirty="0">
                <a:solidFill>
                  <a:prstClr val="black"/>
                </a:solidFill>
                <a:latin typeface="+mj-lt"/>
                <a:ea typeface="Verdana" panose="020B0604030504040204" pitchFamily="34" charset="0"/>
              </a:rPr>
              <a:t>taneční show</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cs-CZ" sz="150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StarDance </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(88 %). </a:t>
            </a:r>
            <a:r>
              <a:rPr kumimoji="0" lang="cs-CZ" sz="15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Na ČT2 patřily mezi výrazně kladně hodnocené cykly </a:t>
            </a:r>
            <a:r>
              <a:rPr kumimoji="0" lang="cs-CZ" sz="1500" i="1"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Útulek pro záchranu šimpanzů Jane Goodallové </a:t>
            </a:r>
            <a:r>
              <a:rPr kumimoji="0" lang="cs-CZ" sz="15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(92 %) a </a:t>
            </a:r>
            <a:r>
              <a:rPr kumimoji="0" lang="cs-CZ" sz="1500" i="1"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Sto divů světa II </a:t>
            </a:r>
            <a:r>
              <a:rPr kumimoji="0" lang="cs-CZ" sz="15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(91 %). Na ČT art se nejlépe hodnoceným pořadem stal akviziční seriál </a:t>
            </a:r>
            <a:r>
              <a:rPr kumimoji="0" lang="cs-CZ" sz="1500" i="1"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Tohle jsme my </a:t>
            </a:r>
            <a:r>
              <a:rPr kumimoji="0" lang="cs-CZ" sz="15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(91 %). </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K nejpozitivněji přijatým pořadům se zařadil také dokumentární film o herci Petru Kostkovi (91 %).</a:t>
            </a:r>
            <a:endParaRPr kumimoji="0" lang="cs-CZ" sz="15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600"/>
              </a:spcAft>
              <a:buClrTx/>
              <a:buSzTx/>
              <a:buFont typeface="Arial" panose="020B0604020202020204" pitchFamily="34" charset="0"/>
              <a:buChar char="•"/>
              <a:tabLst>
                <a:tab pos="457200" algn="l"/>
              </a:tabLst>
              <a:defRPr/>
            </a:pPr>
            <a:r>
              <a:rPr kumimoji="0" lang="cs-CZ" sz="15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Také v uplynulém roce se ukázalo, že divácké hodnocení ČT24 posiluje při přenášení aktuálních společensky významných událostí. V prvním pololetí uplynulého roku vévodily žebříčku přenosy z inaugurace nového prezidenta republiky (90 %) a z korunovace britského krále Karla III. (88 %). Ve druhém pololetí šlo o </a:t>
            </a:r>
            <a:r>
              <a:rPr kumimoji="0" lang="cs-CZ" sz="1500" b="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Poslední rozloučení s K. Schwarzenbergem</a:t>
            </a:r>
            <a:r>
              <a:rPr kumimoji="0" lang="cs-CZ" sz="15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(92 %) a </a:t>
            </a:r>
            <a:r>
              <a:rPr kumimoji="0" lang="cs-CZ" sz="1500" b="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speciál ČT24 ke střelbě na FF UK v Praze</a:t>
            </a:r>
            <a:r>
              <a:rPr kumimoji="0" lang="cs-CZ" sz="15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(88 %).</a:t>
            </a:r>
            <a:endParaRPr kumimoji="0" lang="cs-CZ" sz="1500" b="1" i="0" u="none" strike="noStrike" kern="1200" cap="none" spc="0" normalizeH="0" baseline="0" noProof="0" dirty="0">
              <a:ln>
                <a:noFill/>
              </a:ln>
              <a:solidFill>
                <a:prstClr val="black"/>
              </a:solidFill>
              <a:effectLst/>
              <a:highlight>
                <a:srgbClr val="FFFF00"/>
              </a:highlight>
              <a:uLnTx/>
              <a:uFillTx/>
              <a:latin typeface="+mj-lt"/>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Z hlediska dalších dvou kvalitativních parametrů, tedy originality a míry zaujetí, na tom byla podobně jako v roce 2022 nejlépe stanice ČT art, následovaná ČT2. </a:t>
            </a:r>
            <a:r>
              <a:rPr kumimoji="0" lang="cs-CZ" sz="15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Koeficient míry originality ČT art činil 73 %, koeficient míry zaujetí dokonce 86 %.</a:t>
            </a:r>
            <a:endParaRPr kumimoji="0" lang="cs-CZ" sz="15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p:txBody>
      </p:sp>
      <p:sp>
        <p:nvSpPr>
          <p:cNvPr id="3" name="AutoShape 2">
            <a:extLst>
              <a:ext uri="{FF2B5EF4-FFF2-40B4-BE49-F238E27FC236}">
                <a16:creationId xmlns:a16="http://schemas.microsoft.com/office/drawing/2014/main" id="{1F5F5E0F-1E2E-1FA9-DF75-1840E17A976C}"/>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792708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extLst>
              <p:ext uri="{D42A27DB-BD31-4B8C-83A1-F6EECF244321}">
                <p14:modId xmlns:p14="http://schemas.microsoft.com/office/powerpoint/2010/main" val="2310185322"/>
              </p:ext>
            </p:extLst>
          </p:nvPr>
        </p:nvGraphicFramePr>
        <p:xfrm>
          <a:off x="103189" y="1384186"/>
          <a:ext cx="8680451" cy="2548918"/>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graphicFrame>
        <p:nvGraphicFramePr>
          <p:cNvPr id="15" name="Graf 14"/>
          <p:cNvGraphicFramePr>
            <a:graphicFrameLocks/>
          </p:cNvGraphicFramePr>
          <p:nvPr>
            <p:extLst>
              <p:ext uri="{D42A27DB-BD31-4B8C-83A1-F6EECF244321}">
                <p14:modId xmlns:p14="http://schemas.microsoft.com/office/powerpoint/2010/main" val="687315393"/>
              </p:ext>
            </p:extLst>
          </p:nvPr>
        </p:nvGraphicFramePr>
        <p:xfrm>
          <a:off x="103189" y="4324172"/>
          <a:ext cx="8680451" cy="1875460"/>
        </p:xfrm>
        <a:graphic>
          <a:graphicData uri="http://schemas.openxmlformats.org/drawingml/2006/chart">
            <c:chart xmlns:c="http://schemas.openxmlformats.org/drawingml/2006/chart" xmlns:r="http://schemas.openxmlformats.org/officeDocument/2006/relationships" r:id="rId5"/>
          </a:graphicData>
        </a:graphic>
      </p:graphicFrame>
      <p:sp>
        <p:nvSpPr>
          <p:cNvPr id="18" name="AutoShape 2"/>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ŽÁNROVÁ STRUKTURA VYSÍLÁNÍ ČT1 a ČT2 (Q)</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PROVYS ČT, v %</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34</a:t>
            </a:fld>
            <a:endParaRPr lang="cs-CZ" sz="1100" dirty="0">
              <a:solidFill>
                <a:srgbClr val="1A1F52"/>
              </a:solidFill>
              <a:latin typeface="Calibri"/>
              <a:cs typeface="Arial" charset="0"/>
            </a:endParaRPr>
          </a:p>
        </p:txBody>
      </p:sp>
      <p:pic>
        <p:nvPicPr>
          <p:cNvPr id="12" name="Picture 6" descr="C:\Users\kj231779\Desktop\CT_loga.png">
            <a:extLst>
              <a:ext uri="{FF2B5EF4-FFF2-40B4-BE49-F238E27FC236}">
                <a16:creationId xmlns:a16="http://schemas.microsoft.com/office/drawing/2014/main" id="{A4EEE340-9D2F-4FB4-8F46-2DA1A3D784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1755" r="69679" b="58443"/>
          <a:stretch>
            <a:fillRect/>
          </a:stretch>
        </p:blipFill>
        <p:spPr bwMode="auto">
          <a:xfrm>
            <a:off x="10323" y="1628802"/>
            <a:ext cx="698029" cy="42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C:\Users\kj231779\Desktop\CT_loga.png">
            <a:extLst>
              <a:ext uri="{FF2B5EF4-FFF2-40B4-BE49-F238E27FC236}">
                <a16:creationId xmlns:a16="http://schemas.microsoft.com/office/drawing/2014/main" id="{E4ADD06F-0374-4322-993E-26C8C4FE71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7852" t="13348" r="22842" b="60576"/>
          <a:stretch>
            <a:fillRect/>
          </a:stretch>
        </p:blipFill>
        <p:spPr bwMode="auto">
          <a:xfrm>
            <a:off x="10321" y="4005064"/>
            <a:ext cx="700084" cy="35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4"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spTree>
    <p:extLst>
      <p:ext uri="{BB962C8B-B14F-4D97-AF65-F5344CB8AC3E}">
        <p14:creationId xmlns:p14="http://schemas.microsoft.com/office/powerpoint/2010/main" val="3123790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0"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13" name="Obdélník 12">
            <a:extLst>
              <a:ext uri="{FF2B5EF4-FFF2-40B4-BE49-F238E27FC236}">
                <a16:creationId xmlns:a16="http://schemas.microsoft.com/office/drawing/2014/main" id="{8A28238C-347D-4A63-96A9-A1DD35540E2A}"/>
              </a:ext>
            </a:extLst>
          </p:cNvPr>
          <p:cNvSpPr/>
          <p:nvPr/>
        </p:nvSpPr>
        <p:spPr>
          <a:xfrm>
            <a:off x="360362" y="1110805"/>
            <a:ext cx="8423275" cy="3145413"/>
          </a:xfrm>
          <a:prstGeom prst="rect">
            <a:avLst/>
          </a:prstGeom>
        </p:spPr>
        <p:txBody>
          <a:bodyPr wrap="square">
            <a:spAutoFit/>
          </a:bodyPr>
          <a:lstStyle/>
          <a:p>
            <a:pPr marL="342900" marR="0" lvl="0" indent="-342900"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Pouze k drobným změnám došlo v žánrové struktuře hlavního kanálu ČT1</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Na jeho vysílání mají stabilně nejvyšší podíl dramatické pořady, v posledních dvou letech to bylo 37 %. Podíl zábavných pořadů se zvýšil meziročně o 2. p.b. na 18 %, za nárůstem stojí zejména taneční soutěž </a:t>
            </a:r>
            <a:r>
              <a:rPr kumimoji="0" lang="cs-CZ"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StarDance</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 porovnání s rokem 2022 došlo k poklesu podílu zpravodajských, publicistických, dokumentárních a vzdělávacích pořadů o 1 p.b. </a:t>
            </a:r>
          </a:p>
          <a:p>
            <a:pPr marL="342900" marR="0" lvl="0" indent="-342900"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Pokud jde o </a:t>
            </a: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žánrovou strukturu programu ČT2, registrujeme zde další nárůst podílu dokumentárních pořadů, tentokrát o 3 p.b. na hodnotu 53 %.</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Meziročně stabilní zůstal podíl vzdělávacích pořadů (10 %), pokles jsme zaznamenali u pořadů dramatických (-2 p.b.), publicistických a náboženských (shodně -1 p.b.).</a:t>
            </a:r>
          </a:p>
        </p:txBody>
      </p:sp>
      <p:sp>
        <p:nvSpPr>
          <p:cNvPr id="3" name="AutoShape 2">
            <a:extLst>
              <a:ext uri="{FF2B5EF4-FFF2-40B4-BE49-F238E27FC236}">
                <a16:creationId xmlns:a16="http://schemas.microsoft.com/office/drawing/2014/main" id="{AC14CA47-1744-7648-955A-7131D86DDCA0}"/>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525100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360365"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Calibri"/>
              </a:rPr>
              <a:t>RQI – ŽÁNRY </a:t>
            </a: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36</a:t>
            </a:fld>
            <a:endParaRPr lang="cs-CZ" sz="1100" dirty="0">
              <a:solidFill>
                <a:srgbClr val="1A1F52"/>
              </a:solidFill>
              <a:cs typeface="Arial" charset="0"/>
            </a:endParaRPr>
          </a:p>
        </p:txBody>
      </p:sp>
      <p:sp>
        <p:nvSpPr>
          <p:cNvPr id="9"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A. VÝVOJ ZÁKLADNÍCH UKAZATELŮ – RQI</a:t>
            </a:r>
          </a:p>
        </p:txBody>
      </p:sp>
    </p:spTree>
    <p:extLst>
      <p:ext uri="{BB962C8B-B14F-4D97-AF65-F5344CB8AC3E}">
        <p14:creationId xmlns:p14="http://schemas.microsoft.com/office/powerpoint/2010/main" val="3181839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37</a:t>
            </a:fld>
            <a:endParaRPr lang="cs-CZ" sz="1100" dirty="0">
              <a:solidFill>
                <a:srgbClr val="1A1F52"/>
              </a:solidFill>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A. VÝVOJ ZÁKLADNÍCH UKAZATELŮ – RQI</a:t>
            </a:r>
          </a:p>
        </p:txBody>
      </p:sp>
      <p:sp>
        <p:nvSpPr>
          <p:cNvPr id="13" name="Zástupný symbol pro datum 7"/>
          <p:cNvSpPr txBox="1">
            <a:spLocks/>
          </p:cNvSpPr>
          <p:nvPr/>
        </p:nvSpPr>
        <p:spPr bwMode="auto">
          <a:xfrm>
            <a:off x="8460432" y="15079"/>
            <a:ext cx="6480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ŽÁNRY</a:t>
            </a:r>
          </a:p>
        </p:txBody>
      </p:sp>
      <p:sp>
        <p:nvSpPr>
          <p:cNvPr id="12" name="Zástupný symbol pro datum 7">
            <a:extLst>
              <a:ext uri="{FF2B5EF4-FFF2-40B4-BE49-F238E27FC236}">
                <a16:creationId xmlns:a16="http://schemas.microsoft.com/office/drawing/2014/main" id="{82F077AA-778E-47E5-83AE-6BE2B60CC853}"/>
              </a:ext>
            </a:extLst>
          </p:cNvPr>
          <p:cNvSpPr txBox="1">
            <a:spLocks/>
          </p:cNvSpPr>
          <p:nvPr/>
        </p:nvSpPr>
        <p:spPr bwMode="auto">
          <a:xfrm>
            <a:off x="1105597" y="5661250"/>
            <a:ext cx="7678043" cy="54416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endParaRPr lang="cs-CZ" sz="1000" dirty="0"/>
          </a:p>
          <a:p>
            <a:r>
              <a:rPr lang="cs-CZ" sz="1000" dirty="0"/>
              <a:t>* Hlavní kanál u těchto programových typů není v rámci trackingového výzkumu ČT zjišťován.</a:t>
            </a:r>
          </a:p>
          <a:p>
            <a:r>
              <a:rPr lang="cs-CZ" sz="1000" dirty="0"/>
              <a:t>** Kvalitativní parametry dětských pořadů jsou měřeny odlišnou metodikou než u ostatních programových typů.</a:t>
            </a:r>
          </a:p>
        </p:txBody>
      </p:sp>
      <p:graphicFrame>
        <p:nvGraphicFramePr>
          <p:cNvPr id="3" name="Tabulka 2">
            <a:extLst>
              <a:ext uri="{FF2B5EF4-FFF2-40B4-BE49-F238E27FC236}">
                <a16:creationId xmlns:a16="http://schemas.microsoft.com/office/drawing/2014/main" id="{12D91195-259E-5034-F750-A88C9E1C3EA1}"/>
              </a:ext>
            </a:extLst>
          </p:cNvPr>
          <p:cNvGraphicFramePr>
            <a:graphicFrameLocks noGrp="1"/>
          </p:cNvGraphicFramePr>
          <p:nvPr>
            <p:extLst>
              <p:ext uri="{D42A27DB-BD31-4B8C-83A1-F6EECF244321}">
                <p14:modId xmlns:p14="http://schemas.microsoft.com/office/powerpoint/2010/main" val="2350427913"/>
              </p:ext>
            </p:extLst>
          </p:nvPr>
        </p:nvGraphicFramePr>
        <p:xfrm>
          <a:off x="323528" y="1556793"/>
          <a:ext cx="8460111" cy="4104455"/>
        </p:xfrm>
        <a:graphic>
          <a:graphicData uri="http://schemas.openxmlformats.org/drawingml/2006/table">
            <a:tbl>
              <a:tblPr/>
              <a:tblGrid>
                <a:gridCol w="1656181">
                  <a:extLst>
                    <a:ext uri="{9D8B030D-6E8A-4147-A177-3AD203B41FA5}">
                      <a16:colId xmlns:a16="http://schemas.microsoft.com/office/drawing/2014/main" val="20000"/>
                    </a:ext>
                  </a:extLst>
                </a:gridCol>
                <a:gridCol w="680393">
                  <a:extLst>
                    <a:ext uri="{9D8B030D-6E8A-4147-A177-3AD203B41FA5}">
                      <a16:colId xmlns:a16="http://schemas.microsoft.com/office/drawing/2014/main" val="20001"/>
                    </a:ext>
                  </a:extLst>
                </a:gridCol>
                <a:gridCol w="680393">
                  <a:extLst>
                    <a:ext uri="{9D8B030D-6E8A-4147-A177-3AD203B41FA5}">
                      <a16:colId xmlns:a16="http://schemas.microsoft.com/office/drawing/2014/main" val="20003"/>
                    </a:ext>
                  </a:extLst>
                </a:gridCol>
                <a:gridCol w="680393">
                  <a:extLst>
                    <a:ext uri="{9D8B030D-6E8A-4147-A177-3AD203B41FA5}">
                      <a16:colId xmlns:a16="http://schemas.microsoft.com/office/drawing/2014/main" val="20005"/>
                    </a:ext>
                  </a:extLst>
                </a:gridCol>
                <a:gridCol w="680393">
                  <a:extLst>
                    <a:ext uri="{9D8B030D-6E8A-4147-A177-3AD203B41FA5}">
                      <a16:colId xmlns:a16="http://schemas.microsoft.com/office/drawing/2014/main" val="20007"/>
                    </a:ext>
                  </a:extLst>
                </a:gridCol>
                <a:gridCol w="680393">
                  <a:extLst>
                    <a:ext uri="{9D8B030D-6E8A-4147-A177-3AD203B41FA5}">
                      <a16:colId xmlns:a16="http://schemas.microsoft.com/office/drawing/2014/main" val="20009"/>
                    </a:ext>
                  </a:extLst>
                </a:gridCol>
                <a:gridCol w="680393">
                  <a:extLst>
                    <a:ext uri="{9D8B030D-6E8A-4147-A177-3AD203B41FA5}">
                      <a16:colId xmlns:a16="http://schemas.microsoft.com/office/drawing/2014/main" val="20011"/>
                    </a:ext>
                  </a:extLst>
                </a:gridCol>
                <a:gridCol w="680393">
                  <a:extLst>
                    <a:ext uri="{9D8B030D-6E8A-4147-A177-3AD203B41FA5}">
                      <a16:colId xmlns:a16="http://schemas.microsoft.com/office/drawing/2014/main" val="2225952376"/>
                    </a:ext>
                  </a:extLst>
                </a:gridCol>
                <a:gridCol w="680393">
                  <a:extLst>
                    <a:ext uri="{9D8B030D-6E8A-4147-A177-3AD203B41FA5}">
                      <a16:colId xmlns:a16="http://schemas.microsoft.com/office/drawing/2014/main" val="411995780"/>
                    </a:ext>
                  </a:extLst>
                </a:gridCol>
                <a:gridCol w="680393">
                  <a:extLst>
                    <a:ext uri="{9D8B030D-6E8A-4147-A177-3AD203B41FA5}">
                      <a16:colId xmlns:a16="http://schemas.microsoft.com/office/drawing/2014/main" val="1521643404"/>
                    </a:ext>
                  </a:extLst>
                </a:gridCol>
                <a:gridCol w="680393">
                  <a:extLst>
                    <a:ext uri="{9D8B030D-6E8A-4147-A177-3AD203B41FA5}">
                      <a16:colId xmlns:a16="http://schemas.microsoft.com/office/drawing/2014/main" val="20013"/>
                    </a:ext>
                  </a:extLst>
                </a:gridCol>
              </a:tblGrid>
              <a:tr h="1166989">
                <a:tc>
                  <a:txBody>
                    <a:bodyPr/>
                    <a:lstStyle/>
                    <a:p>
                      <a:pPr algn="l" rtl="0" fontAlgn="ctr"/>
                      <a:r>
                        <a:rPr lang="cs-CZ" sz="1300" b="0" i="0" u="none" strike="noStrike" dirty="0">
                          <a:solidFill>
                            <a:srgbClr val="000000"/>
                          </a:solidFill>
                          <a:effectLst/>
                          <a:latin typeface="Calibri" panose="020F0502020204030204" pitchFamily="34" charset="0"/>
                        </a:rPr>
                        <a:t> </a:t>
                      </a:r>
                    </a:p>
                  </a:txBody>
                  <a:tcPr marL="8197" marR="8197" marT="8197"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cs-CZ" sz="1400" b="0" i="0" u="none" strike="noStrike" dirty="0">
                          <a:solidFill>
                            <a:srgbClr val="000000"/>
                          </a:solidFill>
                          <a:effectLst/>
                          <a:latin typeface="Calibri"/>
                        </a:rPr>
                        <a:t>Zpravodajské </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Publicistické </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Dramatické </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Zábavné</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Hudební</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Dokumentární </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Vzdělávací </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Náboženské </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Sportovní </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Dětské</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33798">
                <a:tc rowSpan="2">
                  <a:txBody>
                    <a:bodyPr/>
                    <a:lstStyle/>
                    <a:p>
                      <a:pPr marL="72000" algn="l" fontAlgn="ctr"/>
                      <a:r>
                        <a:rPr lang="cs-CZ" sz="1400" b="0" i="0" u="none" strike="noStrike" dirty="0">
                          <a:solidFill>
                            <a:srgbClr val="000000"/>
                          </a:solidFill>
                          <a:effectLst/>
                          <a:latin typeface="+mj-lt"/>
                        </a:rPr>
                        <a:t>Zásah (reach 15+)</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55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85840">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(42;44)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(22;23)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(57;58)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(39;41)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(7;5)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(32;34)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(19;19)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(22;22)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(25;30)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77808578"/>
                  </a:ext>
                </a:extLst>
              </a:tr>
              <a:tr h="233798">
                <a:tc rowSpan="2">
                  <a:txBody>
                    <a:bodyPr/>
                    <a:lstStyle/>
                    <a:p>
                      <a:pPr marL="72000" algn="l" fontAlgn="ctr"/>
                      <a:r>
                        <a:rPr lang="cs-CZ" sz="1400" b="0" i="0" u="none" strike="noStrike" dirty="0">
                          <a:solidFill>
                            <a:srgbClr val="000000"/>
                          </a:solidFill>
                          <a:effectLst/>
                          <a:latin typeface="+mj-lt"/>
                        </a:rPr>
                        <a:t>Spokojenost</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185840">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(81;80)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(83;81)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(83;82)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(86;85)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(87;86)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(88;85)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(86;83)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(90;84)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(84;83)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38983727"/>
                  </a:ext>
                </a:extLst>
              </a:tr>
              <a:tr h="233798">
                <a:tc rowSpan="2">
                  <a:txBody>
                    <a:bodyPr/>
                    <a:lstStyle/>
                    <a:p>
                      <a:pPr marL="72000" algn="l" fontAlgn="ctr"/>
                      <a:r>
                        <a:rPr lang="cs-CZ" sz="1400" b="0" i="0" u="none" strike="noStrike" dirty="0">
                          <a:solidFill>
                            <a:srgbClr val="000000"/>
                          </a:solidFill>
                          <a:effectLst/>
                          <a:latin typeface="+mj-lt"/>
                        </a:rPr>
                        <a:t>Originalita</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58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56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60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70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62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48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85840">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(46;50)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(60;63)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(57;61)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(60;63)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(63;71)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(68;70)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(64;68)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(63;71)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(44;49)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6914771"/>
                  </a:ext>
                </a:extLst>
              </a:tr>
              <a:tr h="233798">
                <a:tc rowSpan="2">
                  <a:txBody>
                    <a:bodyPr/>
                    <a:lstStyle/>
                    <a:p>
                      <a:pPr marL="72000" algn="l" fontAlgn="ctr"/>
                      <a:r>
                        <a:rPr lang="cs-CZ" sz="1400" b="0" i="0" u="none" strike="noStrike" dirty="0">
                          <a:solidFill>
                            <a:srgbClr val="000000"/>
                          </a:solidFill>
                          <a:effectLst/>
                          <a:latin typeface="+mj-lt"/>
                        </a:rPr>
                        <a:t>Zaujetí</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65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185840">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(67;64)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(77;74)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(72;72)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(79;76)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(83;83)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(86;83)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(83;79)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(88;83)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(72;65)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73515491"/>
                  </a:ext>
                </a:extLst>
              </a:tr>
              <a:tr h="233798">
                <a:tc rowSpan="2">
                  <a:txBody>
                    <a:bodyPr/>
                    <a:lstStyle/>
                    <a:p>
                      <a:pPr marL="72000" algn="l" fontAlgn="ctr"/>
                      <a:r>
                        <a:rPr lang="cs-CZ" sz="1400" b="0" i="0" u="none" strike="noStrike" dirty="0">
                          <a:solidFill>
                            <a:srgbClr val="000000"/>
                          </a:solidFill>
                          <a:effectLst/>
                          <a:latin typeface="+mj-lt"/>
                        </a:rPr>
                        <a:t>Hlavní kanál ČT</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48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46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48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85840">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(50;59)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(49;55)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cs-CZ" sz="1100" b="0" i="0" u="none" strike="noStrike">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(17;22)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cs-CZ" sz="1100" b="0" i="0" u="none" strike="noStrike">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(37;43)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(38;40)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(56;57)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(46;33)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44517889"/>
                  </a:ext>
                </a:extLst>
              </a:tr>
              <a:tr h="233798">
                <a:tc rowSpan="2">
                  <a:txBody>
                    <a:bodyPr/>
                    <a:lstStyle/>
                    <a:p>
                      <a:pPr marL="72000" algn="l" fontAlgn="ctr"/>
                      <a:r>
                        <a:rPr lang="cs-CZ" sz="1400" b="0" i="0" u="none" strike="noStrike" dirty="0">
                          <a:solidFill>
                            <a:srgbClr val="000000"/>
                          </a:solidFill>
                          <a:effectLst/>
                          <a:latin typeface="+mj-lt"/>
                        </a:rPr>
                        <a:t>Podíl premiér</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48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185840">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(78;78)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(26;26)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(10;13)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(10;20)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(10;15)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(12;13)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(42;50)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(19;23)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(58;54)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(16;16)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60214401"/>
                  </a:ext>
                </a:extLst>
              </a:tr>
              <a:tr h="233798">
                <a:tc rowSpan="2">
                  <a:txBody>
                    <a:bodyPr/>
                    <a:lstStyle/>
                    <a:p>
                      <a:pPr marL="72000" algn="l" fontAlgn="ctr"/>
                      <a:r>
                        <a:rPr lang="cs-CZ" sz="1400" b="0" i="0" u="none" strike="noStrike" dirty="0">
                          <a:solidFill>
                            <a:srgbClr val="000000"/>
                          </a:solidFill>
                          <a:effectLst/>
                          <a:latin typeface="+mj-lt"/>
                        </a:rPr>
                        <a:t>Podíl vlastní tvorby</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100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99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98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97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85840">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(100;99)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(99;99)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(23;31)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(96;96)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(89;79)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(34;43)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(94;90)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(99;99)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(97;95)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(35;36)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44376975"/>
                  </a:ext>
                </a:extLst>
              </a:tr>
            </a:tbl>
          </a:graphicData>
        </a:graphic>
      </p:graphicFrame>
      <p:sp>
        <p:nvSpPr>
          <p:cNvPr id="4" name="AutoShape 2">
            <a:extLst>
              <a:ext uri="{FF2B5EF4-FFF2-40B4-BE49-F238E27FC236}">
                <a16:creationId xmlns:a16="http://schemas.microsoft.com/office/drawing/2014/main" id="{BF262466-7181-70FB-F235-DA41A2AA035B}"/>
              </a:ext>
            </a:extLst>
          </p:cNvPr>
          <p:cNvSpPr>
            <a:spLocks noChangeArrowheads="1"/>
          </p:cNvSpPr>
          <p:nvPr/>
        </p:nvSpPr>
        <p:spPr bwMode="auto">
          <a:xfrm>
            <a:off x="103188" y="548680"/>
            <a:ext cx="8937625" cy="998562"/>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PŘEHLED ZA ROK 2023</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Zdroje: ATO – Nielsen, Tracking ČT, PROVYS ČT, DKV ČT, v % [2023 (2022; Ø 2017-2021)]</a:t>
            </a:r>
            <a:endParaRPr kumimoji="0" lang="cs-CZ"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98990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38</a:t>
            </a:fld>
            <a:endParaRPr lang="cs-CZ" sz="1100" dirty="0">
              <a:solidFill>
                <a:srgbClr val="1A1F52"/>
              </a:solidFill>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A. VÝVOJ ZÁKLADNÍCH UKAZATELŮ – RQI</a:t>
            </a:r>
          </a:p>
        </p:txBody>
      </p:sp>
      <p:sp>
        <p:nvSpPr>
          <p:cNvPr id="13" name="Zástupný symbol pro datum 7"/>
          <p:cNvSpPr txBox="1">
            <a:spLocks/>
          </p:cNvSpPr>
          <p:nvPr/>
        </p:nvSpPr>
        <p:spPr bwMode="auto">
          <a:xfrm>
            <a:off x="8460432" y="15079"/>
            <a:ext cx="6480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ŽÁNRY</a:t>
            </a:r>
          </a:p>
        </p:txBody>
      </p:sp>
      <p:graphicFrame>
        <p:nvGraphicFramePr>
          <p:cNvPr id="16" name="Tabulka 15">
            <a:extLst>
              <a:ext uri="{FF2B5EF4-FFF2-40B4-BE49-F238E27FC236}">
                <a16:creationId xmlns:a16="http://schemas.microsoft.com/office/drawing/2014/main" id="{81674DEE-8B81-4BB8-BCCE-43FD36451557}"/>
              </a:ext>
            </a:extLst>
          </p:cNvPr>
          <p:cNvGraphicFramePr>
            <a:graphicFrameLocks noGrp="1"/>
          </p:cNvGraphicFramePr>
          <p:nvPr>
            <p:extLst>
              <p:ext uri="{D42A27DB-BD31-4B8C-83A1-F6EECF244321}">
                <p14:modId xmlns:p14="http://schemas.microsoft.com/office/powerpoint/2010/main" val="1165100661"/>
              </p:ext>
            </p:extLst>
          </p:nvPr>
        </p:nvGraphicFramePr>
        <p:xfrm>
          <a:off x="323528" y="1772816"/>
          <a:ext cx="8460108" cy="2376265"/>
        </p:xfrm>
        <a:graphic>
          <a:graphicData uri="http://schemas.openxmlformats.org/drawingml/2006/table">
            <a:tbl>
              <a:tblPr/>
              <a:tblGrid>
                <a:gridCol w="1512168">
                  <a:extLst>
                    <a:ext uri="{9D8B030D-6E8A-4147-A177-3AD203B41FA5}">
                      <a16:colId xmlns:a16="http://schemas.microsoft.com/office/drawing/2014/main" val="20000"/>
                    </a:ext>
                  </a:extLst>
                </a:gridCol>
                <a:gridCol w="1157990">
                  <a:extLst>
                    <a:ext uri="{9D8B030D-6E8A-4147-A177-3AD203B41FA5}">
                      <a16:colId xmlns:a16="http://schemas.microsoft.com/office/drawing/2014/main" val="20001"/>
                    </a:ext>
                  </a:extLst>
                </a:gridCol>
                <a:gridCol w="1157990">
                  <a:extLst>
                    <a:ext uri="{9D8B030D-6E8A-4147-A177-3AD203B41FA5}">
                      <a16:colId xmlns:a16="http://schemas.microsoft.com/office/drawing/2014/main" val="20003"/>
                    </a:ext>
                  </a:extLst>
                </a:gridCol>
                <a:gridCol w="1157990">
                  <a:extLst>
                    <a:ext uri="{9D8B030D-6E8A-4147-A177-3AD203B41FA5}">
                      <a16:colId xmlns:a16="http://schemas.microsoft.com/office/drawing/2014/main" val="20005"/>
                    </a:ext>
                  </a:extLst>
                </a:gridCol>
                <a:gridCol w="1157990">
                  <a:extLst>
                    <a:ext uri="{9D8B030D-6E8A-4147-A177-3AD203B41FA5}">
                      <a16:colId xmlns:a16="http://schemas.microsoft.com/office/drawing/2014/main" val="20007"/>
                    </a:ext>
                  </a:extLst>
                </a:gridCol>
                <a:gridCol w="1157990">
                  <a:extLst>
                    <a:ext uri="{9D8B030D-6E8A-4147-A177-3AD203B41FA5}">
                      <a16:colId xmlns:a16="http://schemas.microsoft.com/office/drawing/2014/main" val="20009"/>
                    </a:ext>
                  </a:extLst>
                </a:gridCol>
                <a:gridCol w="1157990">
                  <a:extLst>
                    <a:ext uri="{9D8B030D-6E8A-4147-A177-3AD203B41FA5}">
                      <a16:colId xmlns:a16="http://schemas.microsoft.com/office/drawing/2014/main" val="20011"/>
                    </a:ext>
                  </a:extLst>
                </a:gridCol>
              </a:tblGrid>
              <a:tr h="853852">
                <a:tc>
                  <a:txBody>
                    <a:bodyPr/>
                    <a:lstStyle/>
                    <a:p>
                      <a:pPr algn="l" rtl="0" fontAlgn="ctr"/>
                      <a:r>
                        <a:rPr lang="cs-CZ" sz="1300" b="0" i="0" u="none" strike="noStrike" dirty="0">
                          <a:solidFill>
                            <a:srgbClr val="000000"/>
                          </a:solidFill>
                          <a:effectLst/>
                          <a:latin typeface="Calibri" panose="020F0502020204030204" pitchFamily="34" charset="0"/>
                        </a:rPr>
                        <a:t> </a:t>
                      </a:r>
                    </a:p>
                  </a:txBody>
                  <a:tcPr marL="8197" marR="8197" marT="8197"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cs-CZ" sz="1400" b="0" i="0" u="none" strike="noStrike" dirty="0">
                          <a:solidFill>
                            <a:srgbClr val="000000"/>
                          </a:solidFill>
                          <a:effectLst/>
                          <a:latin typeface="Calibri"/>
                        </a:rPr>
                        <a:t>Dr</a:t>
                      </a:r>
                      <a:r>
                        <a:rPr lang="cs-CZ" sz="1400" b="0" i="0" u="none" strike="noStrike" dirty="0">
                          <a:solidFill>
                            <a:srgbClr val="000000"/>
                          </a:solidFill>
                          <a:effectLst/>
                          <a:latin typeface="+mn-lt"/>
                        </a:rPr>
                        <a:t>amatické pořady</a:t>
                      </a:r>
                      <a:endParaRPr lang="cs-CZ" sz="1400" b="0" i="0" u="none" strike="noStrike" dirty="0">
                        <a:solidFill>
                          <a:srgbClr val="000000"/>
                        </a:solidFill>
                        <a:effectLst/>
                        <a:latin typeface="Calibri"/>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mn-lt"/>
                        </a:rPr>
                        <a:t>Zábavné</a:t>
                      </a:r>
                    </a:p>
                    <a:p>
                      <a:pPr algn="ctr" fontAlgn="ctr"/>
                      <a:r>
                        <a:rPr lang="cs-CZ" sz="1400" b="0" i="0" u="none" strike="noStrike" dirty="0">
                          <a:solidFill>
                            <a:srgbClr val="000000"/>
                          </a:solidFill>
                          <a:effectLst/>
                          <a:latin typeface="+mn-lt"/>
                        </a:rPr>
                        <a:t>pořady</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mn-lt"/>
                        </a:rPr>
                        <a:t>Hudební pořady  </a:t>
                      </a:r>
                      <a:endParaRPr lang="cs-CZ" sz="1400" b="0" i="0" u="none" strike="noStrike" dirty="0">
                        <a:solidFill>
                          <a:srgbClr val="000000"/>
                        </a:solidFill>
                        <a:effectLst/>
                        <a:latin typeface="Calibri"/>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D</a:t>
                      </a:r>
                      <a:r>
                        <a:rPr lang="cs-CZ" sz="1400" b="0" i="0" u="none" strike="noStrike" dirty="0">
                          <a:solidFill>
                            <a:srgbClr val="000000"/>
                          </a:solidFill>
                          <a:effectLst/>
                          <a:latin typeface="+mn-lt"/>
                        </a:rPr>
                        <a:t>okumentární pořady</a:t>
                      </a:r>
                      <a:endParaRPr lang="cs-CZ" sz="1400" b="0" i="0" u="none" strike="noStrike" dirty="0">
                        <a:solidFill>
                          <a:srgbClr val="000000"/>
                        </a:solidFill>
                        <a:effectLst/>
                        <a:latin typeface="Calibri"/>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Vzdělávací pořady</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Náboženské pořady</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82734">
                <a:tc rowSpan="2">
                  <a:txBody>
                    <a:bodyPr/>
                    <a:lstStyle/>
                    <a:p>
                      <a:pPr algn="l" fontAlgn="ctr"/>
                      <a:r>
                        <a:rPr lang="cs-CZ" sz="1400" b="0" i="0" u="none" strike="noStrike" dirty="0">
                          <a:solidFill>
                            <a:srgbClr val="000000"/>
                          </a:solidFill>
                          <a:effectLst/>
                          <a:latin typeface="+mj-lt"/>
                        </a:rPr>
                        <a:t>  Spokojenost</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24737">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(83;80)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(86;84)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(86;86)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(86;84)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(86;83)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(90;86)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65904269"/>
                  </a:ext>
                </a:extLst>
              </a:tr>
              <a:tr h="282734">
                <a:tc rowSpan="2">
                  <a:txBody>
                    <a:bodyPr/>
                    <a:lstStyle/>
                    <a:p>
                      <a:pPr algn="l" fontAlgn="ctr"/>
                      <a:r>
                        <a:rPr lang="cs-CZ" sz="1400" b="0" i="0" u="none" strike="noStrike" dirty="0">
                          <a:solidFill>
                            <a:srgbClr val="000000"/>
                          </a:solidFill>
                          <a:effectLst/>
                          <a:latin typeface="+mj-lt"/>
                        </a:rPr>
                        <a:t>  Originalita</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58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58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61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24737">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(62;64)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(59;63)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(62;71)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(65;70)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(64;66)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(63;71)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31922497"/>
                  </a:ext>
                </a:extLst>
              </a:tr>
              <a:tr h="282734">
                <a:tc rowSpan="2">
                  <a:txBody>
                    <a:bodyPr/>
                    <a:lstStyle/>
                    <a:p>
                      <a:pPr algn="l" fontAlgn="ctr"/>
                      <a:r>
                        <a:rPr lang="cs-CZ" sz="1400" b="0" i="0" u="none" strike="noStrike" dirty="0">
                          <a:solidFill>
                            <a:srgbClr val="000000"/>
                          </a:solidFill>
                          <a:effectLst/>
                          <a:latin typeface="+mj-lt"/>
                        </a:rPr>
                        <a:t>  Zaujetí</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24737">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(75;71)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(77;75)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(79;82)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(84;80)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(81;76)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(86;83)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8382040"/>
                  </a:ext>
                </a:extLst>
              </a:tr>
            </a:tbl>
          </a:graphicData>
        </a:graphic>
      </p:graphicFrame>
      <p:sp>
        <p:nvSpPr>
          <p:cNvPr id="11" name="AutoShape 2">
            <a:extLst>
              <a:ext uri="{FF2B5EF4-FFF2-40B4-BE49-F238E27FC236}">
                <a16:creationId xmlns:a16="http://schemas.microsoft.com/office/drawing/2014/main" id="{46D18424-6493-42B4-8B42-1C8581196120}"/>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ts val="0"/>
              </a:spcAft>
              <a:tabLst>
                <a:tab pos="631825" algn="l"/>
              </a:tabLst>
              <a:defRPr/>
            </a:pPr>
            <a:r>
              <a:rPr lang="cs-CZ" sz="2100" b="1" dirty="0">
                <a:solidFill>
                  <a:prstClr val="black"/>
                </a:solidFill>
                <a:latin typeface="Calibri" pitchFamily="34" charset="0"/>
              </a:rPr>
              <a:t>SPOKOJENOST (Q), ORIGINALITA (Q) A MÍRA ZAUJETÍ (I)</a:t>
            </a:r>
          </a:p>
          <a:p>
            <a:pPr marL="1588" indent="-1588" algn="ctr" defTabSz="271463">
              <a:spcBef>
                <a:spcPts val="200"/>
              </a:spcBef>
              <a:spcAft>
                <a:spcPts val="0"/>
              </a:spcAft>
              <a:tabLst>
                <a:tab pos="631825" algn="l"/>
              </a:tabLst>
              <a:defRPr/>
            </a:pPr>
            <a:r>
              <a:rPr lang="cs-CZ" sz="2100" b="1" u="sng" dirty="0">
                <a:solidFill>
                  <a:prstClr val="black"/>
                </a:solidFill>
                <a:latin typeface="Calibri" pitchFamily="34" charset="0"/>
              </a:rPr>
              <a:t>PREMIÉROVÝMI</a:t>
            </a:r>
            <a:r>
              <a:rPr lang="cs-CZ" sz="2100" b="1" dirty="0">
                <a:solidFill>
                  <a:prstClr val="black"/>
                </a:solidFill>
                <a:latin typeface="Calibri" pitchFamily="34" charset="0"/>
              </a:rPr>
              <a:t> POŘADY</a:t>
            </a:r>
            <a:endParaRPr lang="cs-CZ" sz="100" dirty="0">
              <a:solidFill>
                <a:prstClr val="black"/>
              </a:solidFill>
              <a:latin typeface="Calibri" pitchFamily="34" charset="0"/>
            </a:endParaRP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 v % [2023 (2022; Ø 2017-2021)]</a:t>
            </a:r>
            <a:endParaRPr lang="cs-CZ" sz="1300" dirty="0">
              <a:solidFill>
                <a:prstClr val="black"/>
              </a:solidFill>
              <a:latin typeface="Calibri" pitchFamily="34" charset="0"/>
            </a:endParaRPr>
          </a:p>
        </p:txBody>
      </p:sp>
    </p:spTree>
    <p:extLst>
      <p:ext uri="{BB962C8B-B14F-4D97-AF65-F5344CB8AC3E}">
        <p14:creationId xmlns:p14="http://schemas.microsoft.com/office/powerpoint/2010/main" val="441119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Obdélník 12">
            <a:extLst>
              <a:ext uri="{FF2B5EF4-FFF2-40B4-BE49-F238E27FC236}">
                <a16:creationId xmlns:a16="http://schemas.microsoft.com/office/drawing/2014/main" id="{B86D8BBD-7B50-488F-92ED-04D666565BA0}"/>
              </a:ext>
            </a:extLst>
          </p:cNvPr>
          <p:cNvSpPr/>
          <p:nvPr/>
        </p:nvSpPr>
        <p:spPr>
          <a:xfrm>
            <a:off x="360363" y="692696"/>
            <a:ext cx="8388102" cy="5788251"/>
          </a:xfrm>
          <a:prstGeom prst="rect">
            <a:avLst/>
          </a:prstGeom>
        </p:spPr>
        <p:txBody>
          <a:bodyPr wrap="square">
            <a:spAutoFit/>
          </a:bodyPr>
          <a:lstStyle/>
          <a:p>
            <a:pPr marL="342900" lvl="0" indent="-342900">
              <a:lnSpc>
                <a:spcPct val="107000"/>
              </a:lnSpc>
              <a:spcAft>
                <a:spcPts val="800"/>
              </a:spcAft>
              <a:buFont typeface="Arial" panose="020B0604020202020204" pitchFamily="34" charset="0"/>
              <a:buChar char="•"/>
              <a:tabLst>
                <a:tab pos="457200" algn="l"/>
              </a:tabLst>
              <a:defRPr/>
            </a:pPr>
            <a:r>
              <a:rPr kumimoji="0" lang="cs-CZ" sz="134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Nejvyšší průměrný týdenní zásah v populaci 15+ </a:t>
            </a:r>
            <a:r>
              <a:rPr lang="cs-CZ" sz="134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tradičně vykazují dramatické </a:t>
            </a:r>
            <a:r>
              <a:rPr kumimoji="0" lang="cs-CZ" sz="134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pořady (55 %), následované pořady zpravodajskými (40 %) a zábavnými (38 %).</a:t>
            </a:r>
            <a:r>
              <a:rPr kumimoji="0" lang="cs-CZ" sz="134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Meziroční pokles zásahu o 1-3 p.b. prakticky u všech žánrů souvisí s poklesem celkového počtu diváků v porovnání s lety 2020-2022, kdy konzumaci médií ovlivňovaly mimořádné události. Nejprve přišla pandemie covidu, hned po jejím odeznění propukla válka na Ukrajině. Obě události způsobily výrazný nárůst zájmu o zpravodajství, první z nich měla zároveň přímý dopad na životní rytmus domácností, které trávily výrazně více času doma, a tedy i u televizních obrazovek.</a:t>
            </a:r>
          </a:p>
          <a:p>
            <a:pPr marL="342900" marR="0" lvl="0" indent="-342900"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lang="cs-CZ" sz="134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Také spokojenost s</a:t>
            </a:r>
            <a:r>
              <a:rPr kumimoji="0" lang="cs-CZ" sz="134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většinou žánrů poklesla o 1-2 p.b.</a:t>
            </a:r>
            <a:r>
              <a:rPr kumimoji="0" lang="cs-CZ" sz="134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 mírnému poklesu o 1 p.b. došlo u zpravodajských (80 %), dramatických (82 %)  a hudebních pořadů (86 %), o 2 p.b. poklesla spokojenost s publicistickými (81 %), zábavnými (84 %), dokumentárními (86 %) a vzdělávacími pořady (84 %). Skokový pokles o 6 p.b. na úroveň 84 % jsme zaznamenali u náboženských pořadů, což je nicméně hodnota shodná s průměrem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let</a:t>
            </a:r>
            <a:r>
              <a:rPr kumimoji="0" lang="cs-CZ" sz="134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2017 až 2021. Meziroční pokles spokojenosti náboženských pořadů dáváme do souvislosti s pořadu </a:t>
            </a:r>
            <a:r>
              <a:rPr kumimoji="0" lang="cs-CZ" sz="134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Uchem jehly</a:t>
            </a:r>
            <a:r>
              <a:rPr kumimoji="0" lang="cs-CZ" sz="134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který se přestal vysílat na konci roku 2022 a který dosahoval vždy nadprůměrné divácké hodnocení.</a:t>
            </a:r>
          </a:p>
          <a:p>
            <a:pPr marL="342900" indent="-342900">
              <a:lnSpc>
                <a:spcPct val="107000"/>
              </a:lnSpc>
              <a:spcAft>
                <a:spcPts val="800"/>
              </a:spcAft>
              <a:buFont typeface="Arial" panose="020B0604020202020204" pitchFamily="34" charset="0"/>
              <a:buChar char="•"/>
              <a:tabLst>
                <a:tab pos="457200" algn="l"/>
              </a:tabLst>
              <a:defRPr/>
            </a:pP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 případě náboženských pořadů ale zároveň meziročně výrazně narostla </a:t>
            </a:r>
            <a:r>
              <a:rPr kumimoji="0" lang="cs-CZ" sz="134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vnímaná originalita </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(73 %; +10 p.b.</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 významné navýšení sledujeme také u hudebních (69 %; +6 p.b.), zpravodajských (51 %; +5 p.b.) a sportovních pořadů (48 %; +4 p.b.). Pokles o 2 p.b. jsme zaznamenali u publicistických a vzdělávacích pořadů.</a:t>
            </a:r>
          </a:p>
          <a:p>
            <a:pPr marL="342900" indent="-342900">
              <a:lnSpc>
                <a:spcPct val="107000"/>
              </a:lnSpc>
              <a:spcAft>
                <a:spcPts val="800"/>
              </a:spcAft>
              <a:buFont typeface="Arial" panose="020B0604020202020204" pitchFamily="34" charset="0"/>
              <a:buChar char="•"/>
              <a:tabLst>
                <a:tab pos="457200" algn="l"/>
              </a:tabLst>
              <a:defRPr/>
            </a:pPr>
            <a:r>
              <a:rPr kumimoji="0" lang="cs-CZ" sz="134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Míra zaujetí </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byla v roce 2023  v porovnání s předchozím rokem vyšší u dramatických a sportovních pořadů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(shodně 74 %; +2 p.b.)</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Pokles registrujeme především u náboženských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(77 %; -11 p.b.) </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vzdělávacích pořadů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(74 %; -9 p.b.), v menší míře se ale týkal také pořadů </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publicistických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(73 %; -4 p.b.)</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zpravodajských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(65 %; -2 p.b.)</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zábavných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(76 %; -3 p.b.) a</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dokumentárních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(85 %; -1 p.b.). </a:t>
            </a:r>
            <a:endPar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cs-CZ" sz="134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Sledování zpravodajských pořadů na některém z kanálů ČT preferovalo 48 % diváků, u publicistických pořadů to bylo 46 %</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(meziroční pokles o 2 p.b., resp. 3 p.b.). Pokles dáváme do souvislosti nejen s dalším </a:t>
            </a:r>
            <a:r>
              <a:rPr kumimoji="0" lang="cs-CZ" sz="134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posilováním zpravodajského kanálu CNN Prima News, ale také se zahušťování mediálního prostoru online zpravodajskými pořady a podcasty. 36 % diváků označilo některý z kanálů ČT jako hlavní pro sledování dokumentárních pořadů (pokles</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 o </a:t>
            </a:r>
            <a:r>
              <a:rPr kumimoji="0" lang="cs-CZ" sz="134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 p.b.), 48 % pro sledování dětských pořadů (posílení o 2 p.b.).</a:t>
            </a: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1" name="Zástupný symbol pro datum 7"/>
          <p:cNvSpPr txBox="1">
            <a:spLocks/>
          </p:cNvSpPr>
          <p:nvPr/>
        </p:nvSpPr>
        <p:spPr bwMode="auto">
          <a:xfrm>
            <a:off x="8460432" y="15079"/>
            <a:ext cx="6480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ŽÁNRY</a:t>
            </a:r>
          </a:p>
        </p:txBody>
      </p:sp>
      <p:sp>
        <p:nvSpPr>
          <p:cNvPr id="3" name="AutoShape 2">
            <a:extLst>
              <a:ext uri="{FF2B5EF4-FFF2-40B4-BE49-F238E27FC236}">
                <a16:creationId xmlns:a16="http://schemas.microsoft.com/office/drawing/2014/main" id="{3B5FB681-8F62-5723-6B74-1D61CA71FC7A}"/>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87552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7" name="Zástupný symbol pro datum 7"/>
          <p:cNvSpPr txBox="1">
            <a:spLocks/>
          </p:cNvSpPr>
          <p:nvPr/>
        </p:nvSpPr>
        <p:spPr bwMode="auto">
          <a:xfrm>
            <a:off x="360365"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2800" dirty="0">
                <a:solidFill>
                  <a:srgbClr val="002060"/>
                </a:solidFill>
                <a:latin typeface="Calibri" pitchFamily="34" charset="0"/>
              </a:rPr>
              <a:t>POZADÍ</a:t>
            </a:r>
            <a:r>
              <a:rPr lang="cs-CZ" sz="2800" dirty="0">
                <a:latin typeface="Calibri" pitchFamily="34" charset="0"/>
              </a:rPr>
              <a:t>, HISTORIE A PŘÍNOSY PROJEKTU</a:t>
            </a:r>
          </a:p>
        </p:txBody>
      </p:sp>
      <p:sp>
        <p:nvSpPr>
          <p:cNvPr id="8" name="TextovéPole 7"/>
          <p:cNvSpPr txBox="1"/>
          <p:nvPr/>
        </p:nvSpPr>
        <p:spPr>
          <a:xfrm>
            <a:off x="360365" y="692696"/>
            <a:ext cx="8423275" cy="5539978"/>
          </a:xfrm>
          <a:prstGeom prst="rect">
            <a:avLst/>
          </a:prstGeom>
          <a:noFill/>
        </p:spPr>
        <p:txBody>
          <a:bodyPr wrap="square" rtlCol="0">
            <a:spAutoFit/>
          </a:bodyPr>
          <a:lstStyle/>
          <a:p>
            <a:pPr marL="285750" indent="-285750">
              <a:spcAft>
                <a:spcPts val="600"/>
              </a:spcAft>
              <a:buFont typeface="Arial" pitchFamily="34" charset="0"/>
              <a:buChar char="•"/>
            </a:pPr>
            <a:r>
              <a:rPr lang="cs-CZ" dirty="0">
                <a:latin typeface="+mj-lt"/>
              </a:rPr>
              <a:t>Zákon o České televizi č. 483/1991 Sb. a Kodex České televize definují celou řadu obecných i konkrétních požadavků na televizní vysílání veřejné služby. Zároveň je vyžadováno pravidelné sledování míry naplňování těchto požadavků. </a:t>
            </a:r>
          </a:p>
          <a:p>
            <a:pPr marL="285750" indent="-285750">
              <a:spcAft>
                <a:spcPts val="600"/>
              </a:spcAft>
              <a:buFont typeface="Arial" pitchFamily="34" charset="0"/>
              <a:buChar char="•"/>
            </a:pPr>
            <a:r>
              <a:rPr lang="cs-CZ" dirty="0">
                <a:latin typeface="+mj-lt"/>
              </a:rPr>
              <a:t>Evropské země s dlouholetou tradicí veřejné služby, například Velká Británie, Nizozemsko či Německo, monitorují naplňování jejích principů již mnoho let. Česká televize je na poli měření veřejné hodnoty aktivní od roku 2011. </a:t>
            </a:r>
          </a:p>
          <a:p>
            <a:pPr marL="285750" indent="-285750">
              <a:spcAft>
                <a:spcPts val="600"/>
              </a:spcAft>
              <a:buFont typeface="Arial" pitchFamily="34" charset="0"/>
              <a:buChar char="•"/>
            </a:pPr>
            <a:r>
              <a:rPr lang="cs-CZ" dirty="0">
                <a:latin typeface="+mj-lt"/>
              </a:rPr>
              <a:t>Při definování prvotních principů hodnocení ČT využila celou řadu zahraničních postupů a inspiračních zdrojů, ať už se jednalo o metodiku RQIV britské BBC, německý Drei-Stufen-Test, nástroje nizozemské NPO pro měření kvality, jedinečnosti a hodnoty vysílání či trackingové výzkumy zaměřené na percepci vysílání belgické RTBF. </a:t>
            </a:r>
          </a:p>
          <a:p>
            <a:pPr marL="285750" indent="-285750">
              <a:spcAft>
                <a:spcPts val="600"/>
              </a:spcAft>
              <a:buFont typeface="Arial" pitchFamily="34" charset="0"/>
              <a:buChar char="•"/>
            </a:pPr>
            <a:r>
              <a:rPr lang="cs-CZ" dirty="0">
                <a:latin typeface="+mj-lt"/>
              </a:rPr>
              <a:t>Výstupy z měření a hodnocení slouží k realizaci dohledu Rady ČT nad plněním úkolů veřejné služby Českou televizí, na interní úrovni poskytují zpětnou vazbu pro sestavování programu, pro lepší a efektivnější řízení či kvalitnější kontrolu procesů v rámci České televize.</a:t>
            </a:r>
          </a:p>
          <a:p>
            <a:pPr marL="285750" indent="-285750">
              <a:spcAft>
                <a:spcPts val="600"/>
              </a:spcAft>
              <a:buFont typeface="Arial" pitchFamily="34" charset="0"/>
              <a:buChar char="•"/>
            </a:pPr>
            <a:r>
              <a:rPr lang="cs-CZ" dirty="0">
                <a:latin typeface="+mj-lt"/>
              </a:rPr>
              <a:t>Principy přijaté v průběhu posledních let Českou televizí a jí definované postupy se nyní na oplátku prosazují v evropském měřítku. Nejen proto hodlá ČT nadále podporovat smysluplný rozvoj měření a hodnocení veřejné služby.</a:t>
            </a:r>
          </a:p>
          <a:p>
            <a:pPr marL="285750" indent="-285750">
              <a:spcAft>
                <a:spcPts val="600"/>
              </a:spcAft>
              <a:buFont typeface="Arial" pitchFamily="34" charset="0"/>
              <a:buChar char="•"/>
            </a:pPr>
            <a:endParaRPr lang="cs-CZ" dirty="0">
              <a:latin typeface="+mj-lt"/>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a:t>
            </a:fld>
            <a:endParaRPr lang="cs-CZ" sz="1100" dirty="0">
              <a:solidFill>
                <a:srgbClr val="1A1F52"/>
              </a:solidFill>
              <a:latin typeface="+mj-lt"/>
              <a:cs typeface="Arial" charset="0"/>
            </a:endParaRPr>
          </a:p>
        </p:txBody>
      </p:sp>
      <p:sp>
        <p:nvSpPr>
          <p:cNvPr id="11"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9" name="Zástupný symbol pro datum 7"/>
          <p:cNvSpPr txBox="1">
            <a:spLocks/>
          </p:cNvSpPr>
          <p:nvPr/>
        </p:nvSpPr>
        <p:spPr bwMode="auto">
          <a:xfrm>
            <a:off x="107504"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Tree>
    <p:extLst>
      <p:ext uri="{BB962C8B-B14F-4D97-AF65-F5344CB8AC3E}">
        <p14:creationId xmlns:p14="http://schemas.microsoft.com/office/powerpoint/2010/main" val="1180082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Obdélník 12">
            <a:extLst>
              <a:ext uri="{FF2B5EF4-FFF2-40B4-BE49-F238E27FC236}">
                <a16:creationId xmlns:a16="http://schemas.microsoft.com/office/drawing/2014/main" id="{B86D8BBD-7B50-488F-92ED-04D666565BA0}"/>
              </a:ext>
            </a:extLst>
          </p:cNvPr>
          <p:cNvSpPr/>
          <p:nvPr/>
        </p:nvSpPr>
        <p:spPr>
          <a:xfrm>
            <a:off x="323530" y="828000"/>
            <a:ext cx="8460109" cy="5184561"/>
          </a:xfrm>
          <a:prstGeom prst="rect">
            <a:avLst/>
          </a:prstGeom>
        </p:spPr>
        <p:txBody>
          <a:bodyPr wrap="square">
            <a:spAutoFit/>
          </a:bodyPr>
          <a:lstStyle/>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Tradičně nejvyšší podíl premiér vykazují zpravodajské pořady, v roce 2023 to bylo 76 %</a:t>
            </a:r>
            <a:r>
              <a:rPr kumimoji="0" lang="cs-CZ" sz="15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(meziroční pokles o 2 p.b.). U náboženských pořadů zůstal podíl nezměněný (19 %) a u všech ostatn</a:t>
            </a:r>
            <a:r>
              <a:rPr kumimoji="0" lang="cs-CZ"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ích narostl. Nejvíce, o 13 p.b., to bylo u zábavných pořadů, shodně o 6 p.b. u pořadů vzdělávacích a hudebních. </a:t>
            </a:r>
            <a:r>
              <a:rPr lang="cs-CZ"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Pozitivní změnu u většiny programových typů dáváme i v tomto případě do souvislosti s absencí stanice ČT3 v roce 2023.</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Podíl vlastní tvorby u zpravodajských, publicistických, zábavných, náboženských a sportovních pořadů se tradičně blíží k hranici 100 %</a:t>
            </a:r>
            <a:r>
              <a:rPr kumimoji="0" lang="cs-CZ"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Nárůst podílu vlastní tvorby jsme zaznamenali pouze u dramatických pořadů (27 %; +4 p.b.). K poklesu oproti roku 2022 došlo u hudebních (83 %; -4 p.b.), dokumentárních (32 %; -2 p.b.) a vzdělávacích pořadů (89 %; -6 p.b.). U ostatních programových typů zůstal podíl vlastní tvorby stabilní.</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cs-CZ"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Z hlediska </a:t>
            </a:r>
            <a:r>
              <a:rPr kumimoji="0" lang="cs-CZ" sz="1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spokojenosti s premiérovými tituly</a:t>
            </a:r>
            <a:r>
              <a:rPr kumimoji="0" lang="cs-CZ"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jsou nejlépe hodnoceny dokumentární a náboženské pořady (hodnota koeficientu shodně 86 %). U většiny programových typů nicméně došlo k poklesu spokojnosti o 2-4 p.b.</a:t>
            </a:r>
          </a:p>
          <a:p>
            <a:pPr marL="342900" indent="-342900" algn="just">
              <a:lnSpc>
                <a:spcPct val="107000"/>
              </a:lnSpc>
              <a:spcAft>
                <a:spcPts val="800"/>
              </a:spcAft>
              <a:buFont typeface="Arial" panose="020B0604020202020204" pitchFamily="34" charset="0"/>
              <a:buChar char="•"/>
              <a:tabLst>
                <a:tab pos="457200" algn="l"/>
              </a:tabLst>
              <a:defRPr/>
            </a:pPr>
            <a:r>
              <a:rPr lang="cs-CZ" sz="15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Celková míra vnímané originality premiérových titulů</a:t>
            </a:r>
            <a:r>
              <a:rPr lang="cs-CZ"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 meziročně poklesla o 1-4 p.b. u dramatických, zábavných a vzdělávacích pořadů. K výraznému nárůstu došlo u náboženských pořadů (hodnota koeficientu 79 %; +16 p.b.), k mírnějšímu pak u pořadů hudebních (69 %; +7 p.b.) a dokumentárních (69 %; + 4 p.b.). </a:t>
            </a:r>
          </a:p>
          <a:p>
            <a:pPr marL="342900" indent="-342900" algn="just">
              <a:lnSpc>
                <a:spcPct val="107000"/>
              </a:lnSpc>
              <a:spcAft>
                <a:spcPts val="800"/>
              </a:spcAft>
              <a:buFont typeface="Arial" panose="020B0604020202020204" pitchFamily="34" charset="0"/>
              <a:buChar char="•"/>
              <a:tabLst>
                <a:tab pos="457200" algn="l"/>
              </a:tabLst>
              <a:defRPr/>
            </a:pPr>
            <a:r>
              <a:rPr lang="cs-CZ"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V případě </a:t>
            </a:r>
            <a:r>
              <a:rPr lang="cs-CZ" sz="15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míry zaujetí premiérovými tituly </a:t>
            </a:r>
            <a:r>
              <a:rPr lang="cs-CZ"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jsme zaznamenali výraznější pokles u vzdělávacích pořadů (73 %; -8 p.b.), mírnější pak u dramatických, zábavných a dokumentárních pořadů (v rozsahu 1-3 p.b.).</a:t>
            </a: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1" name="Zástupný symbol pro datum 7"/>
          <p:cNvSpPr txBox="1">
            <a:spLocks/>
          </p:cNvSpPr>
          <p:nvPr/>
        </p:nvSpPr>
        <p:spPr bwMode="auto">
          <a:xfrm>
            <a:off x="8460432" y="15079"/>
            <a:ext cx="6480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ŽÁNRY</a:t>
            </a:r>
          </a:p>
        </p:txBody>
      </p:sp>
      <p:sp>
        <p:nvSpPr>
          <p:cNvPr id="3" name="AutoShape 2">
            <a:extLst>
              <a:ext uri="{FF2B5EF4-FFF2-40B4-BE49-F238E27FC236}">
                <a16:creationId xmlns:a16="http://schemas.microsoft.com/office/drawing/2014/main" id="{9FB22568-0661-D97A-F61B-4056E4355678}"/>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874654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1" y="404664"/>
            <a:ext cx="9144000" cy="72008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B. PLNĚNÍ OBECNÝCH CÍLŮ</a:t>
            </a: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41</a:t>
            </a:fld>
            <a:endParaRPr lang="cs-CZ" sz="1100" dirty="0">
              <a:solidFill>
                <a:srgbClr val="1A1F52"/>
              </a:solidFill>
              <a:latin typeface="+mj-lt"/>
              <a:cs typeface="Arial" charset="0"/>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360365" y="1196752"/>
            <a:ext cx="8423275" cy="5201424"/>
          </a:xfrm>
          <a:prstGeom prst="rect">
            <a:avLst/>
          </a:prstGeom>
          <a:solidFill>
            <a:schemeClr val="bg1">
              <a:lumMod val="95000"/>
            </a:schemeClr>
          </a:solidFill>
        </p:spPr>
        <p:txBody>
          <a:bodyPr wrap="square">
            <a:spAutoFit/>
          </a:bodyPr>
          <a:lstStyle/>
          <a:p>
            <a:pPr algn="ctr">
              <a:spcBef>
                <a:spcPts val="600"/>
              </a:spcBef>
              <a:spcAft>
                <a:spcPts val="1200"/>
              </a:spcAft>
            </a:pPr>
            <a:r>
              <a:rPr lang="cs-CZ" sz="1600" b="1" dirty="0">
                <a:solidFill>
                  <a:prstClr val="black"/>
                </a:solidFill>
                <a:latin typeface="Calibri"/>
              </a:rPr>
              <a:t>ZÁKLADNÍ POPIS METODIKY</a:t>
            </a:r>
            <a:endParaRPr lang="cs-CZ" sz="1500" dirty="0">
              <a:solidFill>
                <a:prstClr val="black"/>
              </a:solidFill>
              <a:latin typeface="Calibri"/>
            </a:endParaRPr>
          </a:p>
          <a:p>
            <a:pPr marL="285750" indent="-285750">
              <a:spcAft>
                <a:spcPts val="600"/>
              </a:spcAft>
              <a:buFont typeface="Arial" panose="020B0604020202020204" pitchFamily="34" charset="0"/>
              <a:buChar char="•"/>
            </a:pPr>
            <a:r>
              <a:rPr lang="cs-CZ" sz="1400" dirty="0">
                <a:solidFill>
                  <a:prstClr val="black"/>
                </a:solidFill>
                <a:latin typeface="Calibri"/>
              </a:rPr>
              <a:t>S ohledem na požadavky kladené zákonem č. 231/2001, o provozování rozhlasového a televizního vysílání, zákonem 483/1991, o České televizi, a Kodexem České televize, bylo definováno šest základních cílů, které by mělo vysílání České televize naplňovat. Jsou jimi</a:t>
            </a:r>
          </a:p>
          <a:p>
            <a:pPr marL="800100" lvl="1" indent="-342900">
              <a:spcAft>
                <a:spcPts val="600"/>
              </a:spcAft>
              <a:buFont typeface="+mj-lt"/>
              <a:buAutoNum type="arabicPeriod"/>
            </a:pPr>
            <a:r>
              <a:rPr lang="cs-CZ" sz="1400" dirty="0">
                <a:latin typeface="Calibri" pitchFamily="34" charset="0"/>
              </a:rPr>
              <a:t>poskytování zpravodajských a publicistických informací, udržování a rozvoj občanské společnosti a demokracie</a:t>
            </a:r>
            <a:r>
              <a:rPr lang="cs-CZ" sz="1400" dirty="0">
                <a:solidFill>
                  <a:prstClr val="black"/>
                </a:solidFill>
                <a:latin typeface="Calibri"/>
              </a:rPr>
              <a:t>,</a:t>
            </a:r>
          </a:p>
          <a:p>
            <a:pPr marL="800100" lvl="1" indent="-342900">
              <a:spcAft>
                <a:spcPts val="600"/>
              </a:spcAft>
              <a:buFont typeface="+mj-lt"/>
              <a:buAutoNum type="arabicPeriod"/>
            </a:pPr>
            <a:r>
              <a:rPr lang="cs-CZ" sz="1400" dirty="0">
                <a:solidFill>
                  <a:prstClr val="black"/>
                </a:solidFill>
                <a:latin typeface="Calibri"/>
              </a:rPr>
              <a:t>podpora vzdělanosti a vzdělávání,</a:t>
            </a:r>
          </a:p>
          <a:p>
            <a:pPr marL="800100" lvl="1" indent="-342900">
              <a:spcAft>
                <a:spcPts val="600"/>
              </a:spcAft>
              <a:buFont typeface="+mj-lt"/>
              <a:buAutoNum type="arabicPeriod"/>
            </a:pPr>
            <a:r>
              <a:rPr lang="cs-CZ" sz="1400" dirty="0">
                <a:solidFill>
                  <a:prstClr val="black"/>
                </a:solidFill>
                <a:latin typeface="Calibri"/>
              </a:rPr>
              <a:t>podpora kultury,</a:t>
            </a:r>
          </a:p>
          <a:p>
            <a:pPr marL="800100" lvl="1" indent="-342900">
              <a:spcAft>
                <a:spcPts val="600"/>
              </a:spcAft>
              <a:buFont typeface="+mj-lt"/>
              <a:buAutoNum type="arabicPeriod"/>
            </a:pPr>
            <a:r>
              <a:rPr lang="cs-CZ" sz="1400" dirty="0">
                <a:solidFill>
                  <a:prstClr val="black"/>
                </a:solidFill>
                <a:latin typeface="Calibri"/>
              </a:rPr>
              <a:t>podpora sportu,</a:t>
            </a:r>
          </a:p>
          <a:p>
            <a:pPr marL="800100" lvl="1" indent="-342900">
              <a:spcAft>
                <a:spcPts val="600"/>
              </a:spcAft>
              <a:buFont typeface="+mj-lt"/>
              <a:buAutoNum type="arabicPeriod"/>
            </a:pPr>
            <a:r>
              <a:rPr lang="cs-CZ" sz="1400" dirty="0">
                <a:solidFill>
                  <a:prstClr val="black"/>
                </a:solidFill>
                <a:latin typeface="Calibri"/>
              </a:rPr>
              <a:t>prezentace regionů České republiky, Evropy a s</a:t>
            </a:r>
            <a:r>
              <a:rPr lang="cs-CZ" sz="1400" dirty="0">
                <a:latin typeface="Calibri"/>
              </a:rPr>
              <a:t>věta,</a:t>
            </a:r>
          </a:p>
          <a:p>
            <a:pPr marL="800100" lvl="1" indent="-342900">
              <a:spcAft>
                <a:spcPts val="600"/>
              </a:spcAft>
              <a:buFont typeface="+mj-lt"/>
              <a:buAutoNum type="arabicPeriod"/>
            </a:pPr>
            <a:r>
              <a:rPr lang="cs-CZ" sz="1400" dirty="0">
                <a:latin typeface="Calibri"/>
              </a:rPr>
              <a:t>rozvoj nových médií a vysílacích služeb.</a:t>
            </a:r>
          </a:p>
          <a:p>
            <a:pPr marL="285750" indent="-285750">
              <a:spcAft>
                <a:spcPts val="600"/>
              </a:spcAft>
              <a:buFont typeface="Arial" panose="020B0604020202020204" pitchFamily="34" charset="0"/>
              <a:buChar char="•"/>
            </a:pPr>
            <a:r>
              <a:rPr lang="cs-CZ" sz="1400" dirty="0">
                <a:solidFill>
                  <a:prstClr val="black"/>
                </a:solidFill>
                <a:latin typeface="Calibri"/>
              </a:rPr>
              <a:t>Šest uvedených obecných cílů reflektuje širokou škálu požadavků definovaných shora uvedenými normami. Cíle  jsou naplňovány prostřednictvím jednotlivých programových typů (žánrů), např. zpravodajstvím, publicistikou, dokumenty, vzdělávacími, dramatickými, sportovními či dětskými pořady, jejichž výrobu ukládá ČT jako jeden z hlavních úkolů veřejné služby Zákon o ČT. Pro jednotlivé programové typy (žánry) přitom zejména Kodex ČT definuje zásady, jež musí vysílání České televize dodržovat.</a:t>
            </a:r>
          </a:p>
          <a:p>
            <a:pPr marL="285750" indent="-285750">
              <a:spcAft>
                <a:spcPts val="600"/>
              </a:spcAft>
              <a:buFont typeface="Arial" panose="020B0604020202020204" pitchFamily="34" charset="0"/>
              <a:buChar char="•"/>
            </a:pPr>
            <a:r>
              <a:rPr lang="cs-CZ" sz="1400" dirty="0">
                <a:solidFill>
                  <a:prstClr val="black"/>
                </a:solidFill>
                <a:latin typeface="Calibri"/>
              </a:rPr>
              <a:t>Míra naplňování zásad je hodnocena pomocí sad indikátorů pro jednotlivé žánry, jejichž úroveň je vyhodnocována na základě měřitelných postojů a chování veřejnosti, měřitelných „tvrdých“ dat, domácích nebo mezinárodních srovnání, či třeba prostřednictvím kvalitativních obsahových analýz a expertních posouzení.</a:t>
            </a:r>
          </a:p>
        </p:txBody>
      </p:sp>
    </p:spTree>
    <p:extLst>
      <p:ext uri="{BB962C8B-B14F-4D97-AF65-F5344CB8AC3E}">
        <p14:creationId xmlns:p14="http://schemas.microsoft.com/office/powerpoint/2010/main" val="1928660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360365"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2800" dirty="0">
                <a:latin typeface="Calibri" pitchFamily="34" charset="0"/>
              </a:rPr>
              <a:t>CÍL 1 – Poskytování zpravodajských a publicistických informací, udržování a rozvoj občanské společnosti a demokracie</a:t>
            </a:r>
            <a:endParaRPr lang="cs-CZ" sz="2800" dirty="0">
              <a:latin typeface="Calibri"/>
            </a:endParaRP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42</a:t>
            </a:fld>
            <a:endParaRPr lang="cs-CZ" sz="1100" dirty="0">
              <a:solidFill>
                <a:srgbClr val="1A1F52"/>
              </a:solidFill>
              <a:latin typeface="Calibri"/>
              <a:cs typeface="Arial" charset="0"/>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360365" y="1831173"/>
            <a:ext cx="8423275" cy="4585871"/>
          </a:xfrm>
          <a:prstGeom prst="rect">
            <a:avLst/>
          </a:prstGeom>
          <a:solidFill>
            <a:schemeClr val="bg1">
              <a:lumMod val="95000"/>
            </a:schemeClr>
          </a:solidFill>
        </p:spPr>
        <p:txBody>
          <a:bodyPr wrap="square">
            <a:spAutoFit/>
          </a:bodyPr>
          <a:lstStyle/>
          <a:p>
            <a:pPr algn="ctr">
              <a:spcBef>
                <a:spcPts val="600"/>
              </a:spcBef>
              <a:spcAft>
                <a:spcPts val="1200"/>
              </a:spcAft>
              <a:defRPr/>
            </a:pPr>
            <a:r>
              <a:rPr lang="cs-CZ" sz="1600" b="1" dirty="0">
                <a:solidFill>
                  <a:prstClr val="black"/>
                </a:solidFill>
                <a:latin typeface="Calibri"/>
              </a:rPr>
              <a:t>VYBRANÉ POŽADAVKY NA VYSÍLÁNÍ SPADAJÍCÍ POD CÍL 1</a:t>
            </a:r>
            <a:endParaRPr lang="cs-CZ" sz="1500" dirty="0">
              <a:solidFill>
                <a:prstClr val="black"/>
              </a:solidFill>
              <a:latin typeface="Calibri"/>
            </a:endParaRPr>
          </a:p>
          <a:p>
            <a:pPr marL="285750" indent="-285750">
              <a:spcAft>
                <a:spcPts val="600"/>
              </a:spcAft>
              <a:buFont typeface="Arial" panose="020B0604020202020204" pitchFamily="34" charset="0"/>
              <a:buChar char="•"/>
              <a:defRPr/>
            </a:pPr>
            <a:r>
              <a:rPr lang="cs-CZ" sz="1100" i="1" dirty="0">
                <a:solidFill>
                  <a:prstClr val="black"/>
                </a:solidFill>
                <a:latin typeface="Calibri"/>
              </a:rPr>
              <a:t>„Provozovatel vysílání je povinen zajistit, aby ve zpravodajských a politicko-publicistických pořadech bylo dbáno zásad objektivity a vyváženosti a zejména nebyla v celku vysílaného programu jednostranně zvýhodňována žádná politická strana nebo hnutí, popřípadě jejich názory nebo názory jednotlivých skupin veřejnosti, a to s přihlédnutím k jejich reálnému postavení v politickém a společenském životě.“</a:t>
            </a:r>
            <a:r>
              <a:rPr lang="cs-CZ" sz="1100" dirty="0">
                <a:solidFill>
                  <a:prstClr val="black"/>
                </a:solidFill>
                <a:latin typeface="Calibri"/>
              </a:rPr>
              <a:t> (Zákon o provozování rozhlasového a televizního vysílání, § 31 odst. 3) </a:t>
            </a:r>
          </a:p>
          <a:p>
            <a:pPr marL="285750" indent="-285750">
              <a:spcAft>
                <a:spcPts val="600"/>
              </a:spcAft>
              <a:buFont typeface="Arial" panose="020B0604020202020204" pitchFamily="34" charset="0"/>
              <a:buChar char="•"/>
              <a:defRPr/>
            </a:pPr>
            <a:r>
              <a:rPr lang="cs-CZ" sz="1100" dirty="0">
                <a:solidFill>
                  <a:prstClr val="black"/>
                </a:solidFill>
                <a:latin typeface="Calibri"/>
              </a:rPr>
              <a:t>„</a:t>
            </a:r>
            <a:r>
              <a:rPr lang="cs-CZ" sz="1100" i="1" dirty="0">
                <a:solidFill>
                  <a:prstClr val="black"/>
                </a:solidFill>
                <a:latin typeface="Calibri"/>
              </a:rPr>
              <a:t>Hlavními úkoly veřejné služby v oblasti televizního vysílání jsou zejména poskytování objektivních, ověřených, ve svém celku vyvážených a všestranných informací pro svobodné vytváření názorů…</a:t>
            </a:r>
            <a:r>
              <a:rPr lang="cs-CZ" sz="1100" dirty="0">
                <a:solidFill>
                  <a:prstClr val="black"/>
                </a:solidFill>
                <a:latin typeface="Calibri"/>
              </a:rPr>
              <a:t>“ (Zákon o ČT, § 2 odst. 2 písm. a) </a:t>
            </a:r>
          </a:p>
          <a:p>
            <a:pPr marL="285750" indent="-285750">
              <a:spcAft>
                <a:spcPts val="600"/>
              </a:spcAft>
              <a:buFont typeface="Arial" panose="020B0604020202020204" pitchFamily="34" charset="0"/>
              <a:buChar char="•"/>
              <a:defRPr/>
            </a:pPr>
            <a:r>
              <a:rPr lang="cs-CZ" sz="1100" dirty="0">
                <a:solidFill>
                  <a:prstClr val="black"/>
                </a:solidFill>
                <a:latin typeface="Calibri"/>
              </a:rPr>
              <a:t>„</a:t>
            </a:r>
            <a:r>
              <a:rPr lang="cs-CZ" sz="1100" i="1" dirty="0">
                <a:solidFill>
                  <a:prstClr val="black"/>
                </a:solidFill>
                <a:latin typeface="Calibri"/>
              </a:rPr>
              <a:t>Programy České televize umožňují svobodné šíření, výměnu, případně konfrontaci informací, názorů a postojů. Základní smysl jejího působení spočívá ve vytváření otevřeného prostoru pro veřejnou rozpravu o otázkách veřejného zájmu a pro sdělování rozmanitých zkušeností či prožitků vnímání světa, který diváky obklopuje.</a:t>
            </a:r>
            <a:r>
              <a:rPr lang="cs-CZ" sz="1100" dirty="0">
                <a:solidFill>
                  <a:prstClr val="black"/>
                </a:solidFill>
                <a:latin typeface="Calibri"/>
              </a:rPr>
              <a:t>“ (Kodex ČT, čl. 1 odst. 1.2)</a:t>
            </a:r>
          </a:p>
          <a:p>
            <a:pPr marL="285750" indent="-285750">
              <a:spcAft>
                <a:spcPts val="600"/>
              </a:spcAft>
              <a:buFont typeface="Arial" panose="020B0604020202020204" pitchFamily="34" charset="0"/>
              <a:buChar char="•"/>
              <a:defRPr/>
            </a:pPr>
            <a:r>
              <a:rPr lang="cs-CZ" sz="1100" dirty="0">
                <a:solidFill>
                  <a:prstClr val="black"/>
                </a:solidFill>
                <a:latin typeface="Calibri"/>
              </a:rPr>
              <a:t>„</a:t>
            </a:r>
            <a:r>
              <a:rPr lang="cs-CZ" sz="1100" i="1" dirty="0">
                <a:solidFill>
                  <a:prstClr val="black"/>
                </a:solidFill>
                <a:latin typeface="Calibri"/>
              </a:rPr>
              <a:t>Prvořadým úkolem České televize je zprostředkovávat informace ve zpravodajských a aktuálně publicistických pořadech. Divákům poskytuje informace důležité pro jejich všestrannou orientaci a svobodné utváření názorů.</a:t>
            </a:r>
            <a:r>
              <a:rPr lang="cs-CZ" sz="1100" dirty="0">
                <a:solidFill>
                  <a:prstClr val="black"/>
                </a:solidFill>
                <a:latin typeface="Calibri"/>
              </a:rPr>
              <a:t>“ (Kodex ČT, čl. 5 odst. 5.1)</a:t>
            </a:r>
          </a:p>
          <a:p>
            <a:pPr marL="285750" indent="-285750">
              <a:spcAft>
                <a:spcPts val="600"/>
              </a:spcAft>
              <a:buFont typeface="Arial" panose="020B0604020202020204" pitchFamily="34" charset="0"/>
              <a:buChar char="•"/>
              <a:defRPr/>
            </a:pPr>
            <a:r>
              <a:rPr lang="cs-CZ" sz="1100" dirty="0">
                <a:solidFill>
                  <a:prstClr val="black"/>
                </a:solidFill>
                <a:latin typeface="Calibri"/>
              </a:rPr>
              <a:t>„</a:t>
            </a:r>
            <a:r>
              <a:rPr lang="cs-CZ" sz="1100" i="1" dirty="0">
                <a:solidFill>
                  <a:prstClr val="black"/>
                </a:solidFill>
                <a:latin typeface="Calibri"/>
              </a:rPr>
              <a:t>Aktuálně-publicistické pořady České televize nabízejí především kritickou reflexi reality, musí jít do hloubky věcí, zjišťovat pravé příčiny jevů a popsat rozsah následků.</a:t>
            </a:r>
            <a:r>
              <a:rPr lang="cs-CZ" sz="1100" dirty="0">
                <a:solidFill>
                  <a:prstClr val="black"/>
                </a:solidFill>
                <a:latin typeface="Calibri"/>
              </a:rPr>
              <a:t>“ (Kodex ČT, čl. 5 odst. 5.3)</a:t>
            </a:r>
          </a:p>
          <a:p>
            <a:pPr marL="285750" indent="-285750">
              <a:spcAft>
                <a:spcPts val="600"/>
              </a:spcAft>
              <a:buFont typeface="Arial" panose="020B0604020202020204" pitchFamily="34" charset="0"/>
              <a:buChar char="•"/>
              <a:defRPr/>
            </a:pPr>
            <a:r>
              <a:rPr lang="cs-CZ" sz="1100" dirty="0">
                <a:solidFill>
                  <a:prstClr val="black"/>
                </a:solidFill>
                <a:latin typeface="Calibri"/>
              </a:rPr>
              <a:t>„</a:t>
            </a:r>
            <a:r>
              <a:rPr lang="cs-CZ" sz="1100" i="1" dirty="0">
                <a:solidFill>
                  <a:prstClr val="black"/>
                </a:solidFill>
                <a:latin typeface="Calibri"/>
              </a:rPr>
              <a:t>Ve zpravodajství a aktuální publicistice Česká televize dbá na přesnost a nestrannost, spočívající především ve zjišťování a ověřování skutečnosti</a:t>
            </a:r>
            <a:r>
              <a:rPr lang="cs-CZ" sz="1100" dirty="0">
                <a:solidFill>
                  <a:prstClr val="black"/>
                </a:solidFill>
                <a:latin typeface="Calibri"/>
              </a:rPr>
              <a:t>“. (Kodex ČT, čl. 5 odst. 5.6)</a:t>
            </a:r>
          </a:p>
          <a:p>
            <a:pPr marL="285750" indent="-285750">
              <a:spcAft>
                <a:spcPts val="600"/>
              </a:spcAft>
              <a:buFont typeface="Arial" panose="020B0604020202020204" pitchFamily="34" charset="0"/>
              <a:buChar char="•"/>
              <a:defRPr/>
            </a:pPr>
            <a:r>
              <a:rPr lang="cs-CZ" sz="1100" i="1" dirty="0">
                <a:solidFill>
                  <a:prstClr val="black"/>
                </a:solidFill>
                <a:latin typeface="Calibri"/>
              </a:rPr>
              <a:t>„Česká televize je při získávání a zpracovávání informací plně podřízena imperativu zjistit a divákům zprostředkovat pravdivý obraz skutečnosti a v případech, kdy to pro nemožnost opatřit si všechny informace není beze zbytku uskutečnitelné, postupovat s cílem pravdě se maximálně přiblížit. </a:t>
            </a:r>
            <a:r>
              <a:rPr lang="cs-CZ" sz="1100" dirty="0">
                <a:solidFill>
                  <a:prstClr val="black"/>
                </a:solidFill>
                <a:latin typeface="Calibri"/>
              </a:rPr>
              <a:t>(Kodex ČT, čl. 5 odst. 5.8)</a:t>
            </a:r>
          </a:p>
          <a:p>
            <a:pPr marL="285750" indent="-285750">
              <a:spcAft>
                <a:spcPts val="600"/>
              </a:spcAft>
              <a:buFont typeface="Arial" panose="020B0604020202020204" pitchFamily="34" charset="0"/>
              <a:buChar char="•"/>
              <a:defRPr/>
            </a:pPr>
            <a:r>
              <a:rPr lang="cs-CZ" sz="1100" i="1" dirty="0">
                <a:solidFill>
                  <a:prstClr val="black"/>
                </a:solidFill>
                <a:latin typeface="Calibri"/>
              </a:rPr>
              <a:t>„Česká televize nesmí odvysílat informaci, jejíž původ není znám. Je povinna seznámit diváky se zdrojem vysílané informace s výjimkou obecně známých skutečností a informací převzatých od renomovaných zpravodajských agentur, které ji zásobují informacemi na základě platné smlouvy.“ </a:t>
            </a:r>
            <a:r>
              <a:rPr lang="cs-CZ" sz="1100" dirty="0">
                <a:solidFill>
                  <a:prstClr val="black"/>
                </a:solidFill>
                <a:latin typeface="Calibri"/>
              </a:rPr>
              <a:t>(Kodex ČT, čl. 5 odst. 5.11)</a:t>
            </a:r>
          </a:p>
        </p:txBody>
      </p:sp>
      <p:sp>
        <p:nvSpPr>
          <p:cNvPr id="8" name="Zástupný symbol pro datum 7">
            <a:extLst>
              <a:ext uri="{FF2B5EF4-FFF2-40B4-BE49-F238E27FC236}">
                <a16:creationId xmlns:a16="http://schemas.microsoft.com/office/drawing/2014/main" id="{8A0A3B8F-76F9-44A8-B98E-228F4ACC0AD8}"/>
              </a:ext>
            </a:extLst>
          </p:cNvPr>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Tree>
    <p:extLst>
      <p:ext uri="{BB962C8B-B14F-4D97-AF65-F5344CB8AC3E}">
        <p14:creationId xmlns:p14="http://schemas.microsoft.com/office/powerpoint/2010/main" val="3816158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ZÁKLADNÍ PŘEHLED</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Tracking ČT, DKV ČT, v %</a:t>
            </a: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43</a:t>
            </a:fld>
            <a:endParaRPr lang="cs-CZ" sz="1100" dirty="0">
              <a:solidFill>
                <a:srgbClr val="1A1F52"/>
              </a:solidFill>
              <a:latin typeface="Calibri"/>
              <a:cs typeface="Arial" charset="0"/>
            </a:endParaRPr>
          </a:p>
        </p:txBody>
      </p:sp>
      <p:sp>
        <p:nvSpPr>
          <p:cNvPr id="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4" name="Ovál 13">
            <a:extLst>
              <a:ext uri="{FF2B5EF4-FFF2-40B4-BE49-F238E27FC236}">
                <a16:creationId xmlns:a16="http://schemas.microsoft.com/office/drawing/2014/main" id="{3945CA79-1700-4A24-96A6-BB70E6694454}"/>
              </a:ext>
            </a:extLst>
          </p:cNvPr>
          <p:cNvSpPr/>
          <p:nvPr/>
        </p:nvSpPr>
        <p:spPr>
          <a:xfrm>
            <a:off x="8316416"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cs-CZ" b="1" dirty="0">
                <a:solidFill>
                  <a:prstClr val="white"/>
                </a:solidFill>
                <a:latin typeface="Calibri"/>
                <a:cs typeface="Times New Roman" panose="02020603050405020304" pitchFamily="18" charset="0"/>
              </a:rPr>
              <a:t>K</a:t>
            </a:r>
            <a:endParaRPr lang="en-GB" b="1" dirty="0">
              <a:solidFill>
                <a:prstClr val="white"/>
              </a:solidFill>
              <a:latin typeface="Calibri"/>
              <a:cs typeface="Times New Roman" panose="02020603050405020304" pitchFamily="18" charset="0"/>
            </a:endParaRPr>
          </a:p>
        </p:txBody>
      </p:sp>
      <p:graphicFrame>
        <p:nvGraphicFramePr>
          <p:cNvPr id="2" name="Graf 1">
            <a:extLst>
              <a:ext uri="{FF2B5EF4-FFF2-40B4-BE49-F238E27FC236}">
                <a16:creationId xmlns:a16="http://schemas.microsoft.com/office/drawing/2014/main" id="{33C6FE66-AAC7-E376-305D-6DC14AB62D91}"/>
              </a:ext>
            </a:extLst>
          </p:cNvPr>
          <p:cNvGraphicFramePr>
            <a:graphicFrameLocks/>
          </p:cNvGraphicFramePr>
          <p:nvPr/>
        </p:nvGraphicFramePr>
        <p:xfrm>
          <a:off x="360363" y="1340768"/>
          <a:ext cx="8532117"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1946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nvGraphicFramePr>
        <p:xfrm>
          <a:off x="1351243" y="1648795"/>
          <a:ext cx="7565157" cy="4834732"/>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3"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latin typeface="Calibri" pitchFamily="34" charset="0"/>
              </a:rPr>
              <a:t>2023: SROVNÁNÍ TELEVIZÍ VEŘEJNÉ SLUŽBY Z HLEDISKA</a:t>
            </a:r>
          </a:p>
          <a:p>
            <a:pPr marL="1588" indent="-1588" algn="ctr" defTabSz="271463">
              <a:spcBef>
                <a:spcPts val="0"/>
              </a:spcBef>
              <a:spcAft>
                <a:spcPts val="0"/>
              </a:spcAft>
              <a:tabLst>
                <a:tab pos="631825" algn="l"/>
              </a:tabLst>
              <a:defRPr/>
            </a:pPr>
            <a:r>
              <a:rPr lang="cs-CZ" sz="2100" b="1" dirty="0">
                <a:latin typeface="Calibri" pitchFamily="34" charset="0"/>
              </a:rPr>
              <a:t>DŮVĚRYHODNOSTI ZPRAVODAJSTVÍ</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Digital News Report 2023, University of Oxford, Reuters Institute, hodnota 6-10 na stupnici 0-10 (% podíl)</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44</a:t>
            </a:fld>
            <a:endParaRPr lang="cs-CZ" sz="1100" dirty="0">
              <a:solidFill>
                <a:srgbClr val="1A1F52"/>
              </a:solidFill>
              <a:cs typeface="Arial" charset="0"/>
            </a:endParaRPr>
          </a:p>
        </p:txBody>
      </p:sp>
      <p:sp>
        <p:nvSpPr>
          <p:cNvPr id="10"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pic>
        <p:nvPicPr>
          <p:cNvPr id="17" name="Picture 26">
            <a:extLst>
              <a:ext uri="{FF2B5EF4-FFF2-40B4-BE49-F238E27FC236}">
                <a16:creationId xmlns:a16="http://schemas.microsoft.com/office/drawing/2014/main" id="{1CBAED2F-1AD8-41D7-A481-89EE12124A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396" y="3068960"/>
            <a:ext cx="424109" cy="181249"/>
          </a:xfrm>
          <a:prstGeom prst="rect">
            <a:avLst/>
          </a:prstGeom>
        </p:spPr>
      </p:pic>
      <p:pic>
        <p:nvPicPr>
          <p:cNvPr id="18" name="Picture 27">
            <a:extLst>
              <a:ext uri="{FF2B5EF4-FFF2-40B4-BE49-F238E27FC236}">
                <a16:creationId xmlns:a16="http://schemas.microsoft.com/office/drawing/2014/main" id="{59DBC624-E9F5-48B3-B077-908E824CF4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485" y="2793472"/>
            <a:ext cx="565931" cy="162139"/>
          </a:xfrm>
          <a:prstGeom prst="rect">
            <a:avLst/>
          </a:prstGeom>
        </p:spPr>
      </p:pic>
      <p:pic>
        <p:nvPicPr>
          <p:cNvPr id="19" name="Picture 28">
            <a:extLst>
              <a:ext uri="{FF2B5EF4-FFF2-40B4-BE49-F238E27FC236}">
                <a16:creationId xmlns:a16="http://schemas.microsoft.com/office/drawing/2014/main" id="{515F8219-08DD-4699-BC42-73E8021232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104" y="3645024"/>
            <a:ext cx="440693" cy="257365"/>
          </a:xfrm>
          <a:prstGeom prst="rect">
            <a:avLst/>
          </a:prstGeom>
        </p:spPr>
      </p:pic>
      <p:pic>
        <p:nvPicPr>
          <p:cNvPr id="20" name="Picture 29">
            <a:extLst>
              <a:ext uri="{FF2B5EF4-FFF2-40B4-BE49-F238E27FC236}">
                <a16:creationId xmlns:a16="http://schemas.microsoft.com/office/drawing/2014/main" id="{69595857-6867-4AD5-AA50-99330BC949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069" y="1744715"/>
            <a:ext cx="338762" cy="338762"/>
          </a:xfrm>
          <a:prstGeom prst="rect">
            <a:avLst/>
          </a:prstGeom>
        </p:spPr>
      </p:pic>
      <p:pic>
        <p:nvPicPr>
          <p:cNvPr id="21" name="Picture 30">
            <a:extLst>
              <a:ext uri="{FF2B5EF4-FFF2-40B4-BE49-F238E27FC236}">
                <a16:creationId xmlns:a16="http://schemas.microsoft.com/office/drawing/2014/main" id="{82EE3938-265C-4E5A-A029-48CDB636D6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9584" y="6118855"/>
            <a:ext cx="749732" cy="256783"/>
          </a:xfrm>
          <a:prstGeom prst="rect">
            <a:avLst/>
          </a:prstGeom>
        </p:spPr>
      </p:pic>
      <p:pic>
        <p:nvPicPr>
          <p:cNvPr id="22" name="Picture 31">
            <a:extLst>
              <a:ext uri="{FF2B5EF4-FFF2-40B4-BE49-F238E27FC236}">
                <a16:creationId xmlns:a16="http://schemas.microsoft.com/office/drawing/2014/main" id="{302F5F16-46C9-4B4C-A980-5763AC988E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1312" y="3356992"/>
            <a:ext cx="586277" cy="167089"/>
          </a:xfrm>
          <a:prstGeom prst="rect">
            <a:avLst/>
          </a:prstGeom>
        </p:spPr>
      </p:pic>
      <p:pic>
        <p:nvPicPr>
          <p:cNvPr id="23" name="Picture 2">
            <a:extLst>
              <a:ext uri="{FF2B5EF4-FFF2-40B4-BE49-F238E27FC236}">
                <a16:creationId xmlns:a16="http://schemas.microsoft.com/office/drawing/2014/main" id="{1B188FA1-B094-4F7F-8D26-CC6E166B10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1112" y="4524208"/>
            <a:ext cx="486676" cy="237907"/>
          </a:xfrm>
          <a:prstGeom prst="rect">
            <a:avLst/>
          </a:prstGeom>
        </p:spPr>
      </p:pic>
      <p:pic>
        <p:nvPicPr>
          <p:cNvPr id="2052" name="Picture 4" descr="Magyar Televizio 2013.png">
            <a:extLst>
              <a:ext uri="{FF2B5EF4-FFF2-40B4-BE49-F238E27FC236}">
                <a16:creationId xmlns:a16="http://schemas.microsoft.com/office/drawing/2014/main" id="{90DA4232-11F7-4EFA-9814-F9DDBE17B5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3409" y="5691213"/>
            <a:ext cx="402083" cy="4020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Ã½sledek obrÃ¡zku pro france televisions logo">
            <a:extLst>
              <a:ext uri="{FF2B5EF4-FFF2-40B4-BE49-F238E27FC236}">
                <a16:creationId xmlns:a16="http://schemas.microsoft.com/office/drawing/2014/main" id="{84338DC0-DB1B-4B1C-ABA1-5582B6EB90F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4236" y="4221022"/>
            <a:ext cx="580428" cy="2880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Ã½sledek obrÃ¡zku pro rai italy logo">
            <a:extLst>
              <a:ext uri="{FF2B5EF4-FFF2-40B4-BE49-F238E27FC236}">
                <a16:creationId xmlns:a16="http://schemas.microsoft.com/office/drawing/2014/main" id="{BF6E707E-CA41-4AAA-85E0-FC249A2D86C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536" y="2345709"/>
            <a:ext cx="877828" cy="402338"/>
          </a:xfrm>
          <a:prstGeom prst="rect">
            <a:avLst/>
          </a:prstGeom>
          <a:noFill/>
          <a:extLst>
            <a:ext uri="{909E8E84-426E-40DD-AFC4-6F175D3DCCD1}">
              <a14:hiddenFill xmlns:a14="http://schemas.microsoft.com/office/drawing/2010/main">
                <a:solidFill>
                  <a:srgbClr val="FFFFFF"/>
                </a:solidFill>
              </a14:hiddenFill>
            </a:ext>
          </a:extLst>
        </p:spPr>
      </p:pic>
      <p:sp>
        <p:nvSpPr>
          <p:cNvPr id="24" name="Obdélník 23">
            <a:extLst>
              <a:ext uri="{FF2B5EF4-FFF2-40B4-BE49-F238E27FC236}">
                <a16:creationId xmlns:a16="http://schemas.microsoft.com/office/drawing/2014/main" id="{0340CAA3-17A7-4C27-B8CE-ADDD70981C41}"/>
              </a:ext>
            </a:extLst>
          </p:cNvPr>
          <p:cNvSpPr/>
          <p:nvPr/>
        </p:nvSpPr>
        <p:spPr>
          <a:xfrm>
            <a:off x="1209667" y="6503112"/>
            <a:ext cx="7831145"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r>
              <a:rPr lang="cs-CZ" sz="800" dirty="0">
                <a:solidFill>
                  <a:prstClr val="black"/>
                </a:solidFill>
              </a:rPr>
              <a:t>Otázka: </a:t>
            </a:r>
            <a:r>
              <a:rPr lang="en-US" sz="800" dirty="0">
                <a:solidFill>
                  <a:prstClr val="black"/>
                </a:solidFill>
              </a:rPr>
              <a:t>How trustworthy would you say news from the following brands is? Use the scale below, where 0 is ‘not at all trustworthy’ and 10 is ‘completely trustworthy’</a:t>
            </a:r>
          </a:p>
          <a:p>
            <a:pPr marL="541338" indent="-541338"/>
            <a:r>
              <a:rPr lang="cs-CZ" sz="800" dirty="0">
                <a:solidFill>
                  <a:prstClr val="black"/>
                </a:solidFill>
              </a:rPr>
              <a:t>Jak důvěryhodné jsou podle vás zprávy z následujících zdrojů? Pro hodnocení prosím použijte stupnici, kde 0 = zcela nedůvěryhodné a 10 = zcela důvěryhodné. </a:t>
            </a:r>
          </a:p>
        </p:txBody>
      </p:sp>
      <p:sp>
        <p:nvSpPr>
          <p:cNvPr id="25"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27"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pic>
        <p:nvPicPr>
          <p:cNvPr id="4" name="Obrázek 3"/>
          <p:cNvPicPr>
            <a:picLocks noChangeAspect="1"/>
          </p:cNvPicPr>
          <p:nvPr/>
        </p:nvPicPr>
        <p:blipFill rotWithShape="1">
          <a:blip r:embed="rId15" cstate="print">
            <a:extLst>
              <a:ext uri="{28A0092B-C50C-407E-A947-70E740481C1C}">
                <a14:useLocalDpi xmlns:a14="http://schemas.microsoft.com/office/drawing/2010/main" val="0"/>
              </a:ext>
            </a:extLst>
          </a:blip>
          <a:srcRect r="21759"/>
          <a:stretch/>
        </p:blipFill>
        <p:spPr>
          <a:xfrm>
            <a:off x="588646" y="5157192"/>
            <a:ext cx="491609" cy="250218"/>
          </a:xfrm>
          <a:prstGeom prst="rect">
            <a:avLst/>
          </a:prstGeom>
        </p:spPr>
      </p:pic>
      <p:pic>
        <p:nvPicPr>
          <p:cNvPr id="5" name="Obrázek 4"/>
          <p:cNvPicPr>
            <a:picLocks noChangeAspect="1"/>
          </p:cNvPicPr>
          <p:nvPr/>
        </p:nvPicPr>
        <p:blipFill rotWithShape="1">
          <a:blip r:embed="rId16" cstate="print">
            <a:extLst>
              <a:ext uri="{28A0092B-C50C-407E-A947-70E740481C1C}">
                <a14:useLocalDpi xmlns:a14="http://schemas.microsoft.com/office/drawing/2010/main" val="0"/>
              </a:ext>
            </a:extLst>
          </a:blip>
          <a:srcRect t="35737" r="44625"/>
          <a:stretch/>
        </p:blipFill>
        <p:spPr>
          <a:xfrm>
            <a:off x="603393" y="4848602"/>
            <a:ext cx="462115" cy="236582"/>
          </a:xfrm>
          <a:prstGeom prst="rect">
            <a:avLst/>
          </a:prstGeom>
        </p:spPr>
      </p:pic>
      <p:pic>
        <p:nvPicPr>
          <p:cNvPr id="26" name="Obrázek 25">
            <a:extLst>
              <a:ext uri="{FF2B5EF4-FFF2-40B4-BE49-F238E27FC236}">
                <a16:creationId xmlns:a16="http://schemas.microsoft.com/office/drawing/2014/main" id="{67C79ACB-32BC-489F-AC8F-D504877F4862}"/>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5030" t="-9995" r="15762" b="26398"/>
          <a:stretch/>
        </p:blipFill>
        <p:spPr>
          <a:xfrm>
            <a:off x="643733" y="3917477"/>
            <a:ext cx="381435" cy="264156"/>
          </a:xfrm>
          <a:prstGeom prst="rect">
            <a:avLst/>
          </a:prstGeom>
        </p:spPr>
      </p:pic>
      <p:pic>
        <p:nvPicPr>
          <p:cNvPr id="2" name="Obrázek 1">
            <a:extLst>
              <a:ext uri="{FF2B5EF4-FFF2-40B4-BE49-F238E27FC236}">
                <a16:creationId xmlns:a16="http://schemas.microsoft.com/office/drawing/2014/main" id="{C5F4FC05-37A1-4DB8-8D26-9161CA578918}"/>
              </a:ext>
            </a:extLst>
          </p:cNvPr>
          <p:cNvPicPr>
            <a:picLocks noChangeAspect="1"/>
          </p:cNvPicPr>
          <p:nvPr/>
        </p:nvPicPr>
        <p:blipFill>
          <a:blip r:embed="rId18"/>
          <a:stretch>
            <a:fillRect/>
          </a:stretch>
        </p:blipFill>
        <p:spPr>
          <a:xfrm>
            <a:off x="636521" y="2091135"/>
            <a:ext cx="395858" cy="273608"/>
          </a:xfrm>
          <a:prstGeom prst="rect">
            <a:avLst/>
          </a:prstGeom>
        </p:spPr>
      </p:pic>
      <p:pic>
        <p:nvPicPr>
          <p:cNvPr id="2050" name="Picture 2" descr="RTVE selects Appear to deliver live TV services across Spain">
            <a:extLst>
              <a:ext uri="{FF2B5EF4-FFF2-40B4-BE49-F238E27FC236}">
                <a16:creationId xmlns:a16="http://schemas.microsoft.com/office/drawing/2014/main" id="{072DA661-FBC9-4C25-A24F-3289E0F8B749}"/>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9557" t="20592" r="19557" b="19478"/>
          <a:stretch/>
        </p:blipFill>
        <p:spPr bwMode="auto">
          <a:xfrm>
            <a:off x="587868" y="5446799"/>
            <a:ext cx="493165" cy="27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38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nvGraphicFramePr>
        <p:xfrm>
          <a:off x="1475656" y="1628799"/>
          <a:ext cx="7565157" cy="4739363"/>
        </p:xfrm>
        <a:graphic>
          <a:graphicData uri="http://schemas.openxmlformats.org/drawingml/2006/chart">
            <c:chart xmlns:c="http://schemas.openxmlformats.org/drawingml/2006/chart" xmlns:r="http://schemas.openxmlformats.org/officeDocument/2006/relationships" r:id="rId3"/>
          </a:graphicData>
        </a:graphic>
      </p:graphicFrame>
      <p:pic>
        <p:nvPicPr>
          <p:cNvPr id="1038" name="Picture 14" descr="Virtuální Ďolíček - oficiální stránky Bohemians Praha 1905">
            <a:extLst>
              <a:ext uri="{FF2B5EF4-FFF2-40B4-BE49-F238E27FC236}">
                <a16:creationId xmlns:a16="http://schemas.microsoft.com/office/drawing/2014/main" id="{4E040037-7D87-4BC9-933F-CA7059C4E79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19" t="28840" r="9232" b="28445"/>
          <a:stretch/>
        </p:blipFill>
        <p:spPr bwMode="auto">
          <a:xfrm>
            <a:off x="674430" y="4776971"/>
            <a:ext cx="720000" cy="2319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NN Prima News – Mediaclub">
            <a:extLst>
              <a:ext uri="{FF2B5EF4-FFF2-40B4-BE49-F238E27FC236}">
                <a16:creationId xmlns:a16="http://schemas.microsoft.com/office/drawing/2014/main" id="{D0BDF97F-2B22-4FEB-B829-606843DD8C9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209" b="27209"/>
          <a:stretch/>
        </p:blipFill>
        <p:spPr bwMode="auto">
          <a:xfrm>
            <a:off x="717342" y="2988944"/>
            <a:ext cx="634176" cy="233062"/>
          </a:xfrm>
          <a:prstGeom prst="rect">
            <a:avLst/>
          </a:prstGeom>
          <a:noFill/>
          <a:extLst>
            <a:ext uri="{909E8E84-426E-40DD-AFC4-6F175D3DCCD1}">
              <a14:hiddenFill xmlns:a14="http://schemas.microsoft.com/office/drawing/2010/main">
                <a:solidFill>
                  <a:srgbClr val="FFFFFF"/>
                </a:solidFill>
              </a14:hiddenFill>
            </a:ext>
          </a:extLst>
        </p:spPr>
      </p:pic>
      <p:pic>
        <p:nvPicPr>
          <p:cNvPr id="22545" name="Obrázek 6"/>
          <p:cNvPicPr>
            <a:picLocks noChangeAspect="1"/>
          </p:cNvPicPr>
          <p:nvPr/>
        </p:nvPicPr>
        <p:blipFill>
          <a:blip r:embed="rId6"/>
          <a:srcRect/>
          <a:stretch>
            <a:fillRect/>
          </a:stretch>
        </p:blipFill>
        <p:spPr bwMode="auto">
          <a:xfrm>
            <a:off x="360363"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2023: SROVNÁNÍ MÉDIÍ V ČR Z HLEDISKA DŮVĚRYHODNOSTI ZPRAVODAJSTVÍ</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Digital News Report 2023, University of Oxford, Reuters Institute, hodnota 6-10 na stupnici 0-10 (% podíl)</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45</a:t>
            </a:fld>
            <a:endParaRPr lang="cs-CZ" sz="1100" dirty="0">
              <a:solidFill>
                <a:srgbClr val="1A1F52"/>
              </a:solidFill>
              <a:cs typeface="Arial" charset="0"/>
            </a:endParaRPr>
          </a:p>
        </p:txBody>
      </p:sp>
      <p:sp>
        <p:nvSpPr>
          <p:cNvPr id="10"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pic>
        <p:nvPicPr>
          <p:cNvPr id="1032" name="Picture 8" descr="VÃ½sledek obrÃ¡zku pro seznam zprÃ¡vy">
            <a:extLst>
              <a:ext uri="{FF2B5EF4-FFF2-40B4-BE49-F238E27FC236}">
                <a16:creationId xmlns:a16="http://schemas.microsoft.com/office/drawing/2014/main" id="{3CB543D3-5675-4AED-BB53-7AA2D2B59C3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4710" b="24708"/>
          <a:stretch/>
        </p:blipFill>
        <p:spPr bwMode="auto">
          <a:xfrm>
            <a:off x="693473" y="2717637"/>
            <a:ext cx="681914" cy="1682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Ã½sledek obrÃ¡zku pro mf dnes">
            <a:extLst>
              <a:ext uri="{FF2B5EF4-FFF2-40B4-BE49-F238E27FC236}">
                <a16:creationId xmlns:a16="http://schemas.microsoft.com/office/drawing/2014/main" id="{EB8B3FC4-19B7-473E-8F15-F9FE9E70D0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630" y="5092563"/>
            <a:ext cx="561600" cy="20445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VÃ½sledek obrÃ¡zku pro blesk logo">
            <a:extLst>
              <a:ext uri="{FF2B5EF4-FFF2-40B4-BE49-F238E27FC236}">
                <a16:creationId xmlns:a16="http://schemas.microsoft.com/office/drawing/2014/main" id="{048DA5B0-EF1B-4F5B-A4E1-DA3C22E16A7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630" y="5969580"/>
            <a:ext cx="561600" cy="229632"/>
          </a:xfrm>
          <a:prstGeom prst="rect">
            <a:avLst/>
          </a:prstGeom>
          <a:noFill/>
          <a:extLst>
            <a:ext uri="{909E8E84-426E-40DD-AFC4-6F175D3DCCD1}">
              <a14:hiddenFill xmlns:a14="http://schemas.microsoft.com/office/drawing/2010/main">
                <a:solidFill>
                  <a:srgbClr val="FFFFFF"/>
                </a:solidFill>
              </a14:hiddenFill>
            </a:ext>
          </a:extLst>
        </p:spPr>
      </p:pic>
      <p:sp>
        <p:nvSpPr>
          <p:cNvPr id="2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23"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24" name="Obdélník 23">
            <a:extLst>
              <a:ext uri="{FF2B5EF4-FFF2-40B4-BE49-F238E27FC236}">
                <a16:creationId xmlns:a16="http://schemas.microsoft.com/office/drawing/2014/main" id="{0340CAA3-17A7-4C27-B8CE-ADDD70981C41}"/>
              </a:ext>
            </a:extLst>
          </p:cNvPr>
          <p:cNvSpPr/>
          <p:nvPr/>
        </p:nvSpPr>
        <p:spPr>
          <a:xfrm>
            <a:off x="1209667" y="6503112"/>
            <a:ext cx="7831145"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r>
              <a:rPr lang="cs-CZ" sz="800" dirty="0">
                <a:solidFill>
                  <a:prstClr val="black"/>
                </a:solidFill>
              </a:rPr>
              <a:t>Otázka: </a:t>
            </a:r>
            <a:r>
              <a:rPr lang="en-US" sz="800" dirty="0">
                <a:solidFill>
                  <a:prstClr val="black"/>
                </a:solidFill>
              </a:rPr>
              <a:t>How trustworthy would you say news from the following brands is? Use the scale below, where 0 is ‘not at all trustworthy’ and 10 is ‘completely trustworthy’</a:t>
            </a:r>
          </a:p>
          <a:p>
            <a:pPr marL="541338" indent="-541338"/>
            <a:r>
              <a:rPr lang="cs-CZ" sz="800" dirty="0">
                <a:solidFill>
                  <a:prstClr val="black"/>
                </a:solidFill>
              </a:rPr>
              <a:t>Jak důvěryhodné jsou podle vás zprávy z následujících zdrojů? Pro hodnocení prosím použijte stupnici, kde 0 = zcela nedůvěryhodné a 10 = zcela důvěryhodné. </a:t>
            </a:r>
          </a:p>
        </p:txBody>
      </p:sp>
      <p:pic>
        <p:nvPicPr>
          <p:cNvPr id="25" name="Obrázek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8965" y="2081543"/>
            <a:ext cx="470930" cy="270000"/>
          </a:xfrm>
          <a:prstGeom prst="rect">
            <a:avLst/>
          </a:prstGeom>
        </p:spPr>
      </p:pic>
      <p:pic>
        <p:nvPicPr>
          <p:cNvPr id="2" name="Picture 2" descr="VÃ½sledek obrÃ¡zku pro Äro log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598" t="32733" r="7043" b="38649"/>
          <a:stretch/>
        </p:blipFill>
        <p:spPr bwMode="auto">
          <a:xfrm>
            <a:off x="566378" y="1775083"/>
            <a:ext cx="936105" cy="216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VÃ½sledek obrÃ¡zku pro novinky logo"/>
          <p:cNvPicPr>
            <a:picLocks noChangeAspect="1" noChangeArrowheads="1"/>
          </p:cNvPicPr>
          <p:nvPr/>
        </p:nvPicPr>
        <p:blipFill rotWithShape="1">
          <a:blip r:embed="rId12">
            <a:extLst>
              <a:ext uri="{28A0092B-C50C-407E-A947-70E740481C1C}">
                <a14:useLocalDpi xmlns:a14="http://schemas.microsoft.com/office/drawing/2010/main" val="0"/>
              </a:ext>
            </a:extLst>
          </a:blip>
          <a:srcRect t="39213" b="38874"/>
          <a:stretch/>
        </p:blipFill>
        <p:spPr bwMode="auto">
          <a:xfrm>
            <a:off x="584430" y="3604427"/>
            <a:ext cx="900000" cy="197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VÃ½sledek obrÃ¡zku pro tv nova log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0429" t="20650" r="10513" b="20632"/>
          <a:stretch/>
        </p:blipFill>
        <p:spPr bwMode="auto">
          <a:xfrm>
            <a:off x="753630" y="5690074"/>
            <a:ext cx="561600" cy="187198"/>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rotWithShape="1">
          <a:blip r:embed="rId14" cstate="print">
            <a:extLst>
              <a:ext uri="{28A0092B-C50C-407E-A947-70E740481C1C}">
                <a14:useLocalDpi xmlns:a14="http://schemas.microsoft.com/office/drawing/2010/main" val="0"/>
              </a:ext>
            </a:extLst>
          </a:blip>
          <a:srcRect t="26544" b="22956"/>
          <a:stretch/>
        </p:blipFill>
        <p:spPr>
          <a:xfrm>
            <a:off x="856213" y="2430832"/>
            <a:ext cx="356435" cy="180000"/>
          </a:xfrm>
          <a:prstGeom prst="rect">
            <a:avLst/>
          </a:prstGeom>
        </p:spPr>
      </p:pic>
      <p:pic>
        <p:nvPicPr>
          <p:cNvPr id="11" name="Obrázek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9188" y="4506333"/>
            <a:ext cx="1170484" cy="170086"/>
          </a:xfrm>
          <a:prstGeom prst="rect">
            <a:avLst/>
          </a:prstGeom>
        </p:spPr>
      </p:pic>
      <p:pic>
        <p:nvPicPr>
          <p:cNvPr id="1028" name="Picture 4" descr="Deník Právo - klíč k informacím">
            <a:extLst>
              <a:ext uri="{FF2B5EF4-FFF2-40B4-BE49-F238E27FC236}">
                <a16:creationId xmlns:a16="http://schemas.microsoft.com/office/drawing/2014/main" id="{D2726515-943F-4985-9075-5C39B5A8D9D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3630" y="5375374"/>
            <a:ext cx="561600" cy="2072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kvence 1 přechází na jednotné zobrazení svého názvu na rozhlasových  přijímačích - Lupa.cz">
            <a:extLst>
              <a:ext uri="{FF2B5EF4-FFF2-40B4-BE49-F238E27FC236}">
                <a16:creationId xmlns:a16="http://schemas.microsoft.com/office/drawing/2014/main" id="{5690B971-A123-4199-B4EF-BC78B16D3C04}"/>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13361" b="12706"/>
          <a:stretch/>
        </p:blipFill>
        <p:spPr bwMode="auto">
          <a:xfrm>
            <a:off x="674430" y="4144847"/>
            <a:ext cx="720000" cy="2990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eník">
            <a:extLst>
              <a:ext uri="{FF2B5EF4-FFF2-40B4-BE49-F238E27FC236}">
                <a16:creationId xmlns:a16="http://schemas.microsoft.com/office/drawing/2014/main" id="{704423F0-C04E-4572-9664-3154164EBD92}"/>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4814" t="15428" r="4500" b="13970"/>
          <a:stretch/>
        </p:blipFill>
        <p:spPr bwMode="auto">
          <a:xfrm>
            <a:off x="695763" y="3899145"/>
            <a:ext cx="677334" cy="196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07FCB5E1-E117-B1F4-8A83-CE2CBD72B07F}"/>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5396" b="7466"/>
          <a:stretch/>
        </p:blipFill>
        <p:spPr bwMode="auto">
          <a:xfrm>
            <a:off x="638430" y="3271873"/>
            <a:ext cx="792000" cy="26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63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325191" y="1056795"/>
            <a:ext cx="8458449" cy="5016758"/>
          </a:xfrm>
          <a:prstGeom prst="rect">
            <a:avLst/>
          </a:prstGeom>
          <a:solidFill>
            <a:schemeClr val="bg1"/>
          </a:solidFill>
        </p:spPr>
        <p:txBody>
          <a:bodyPr wrap="square" rtlCol="0">
            <a:spAutoFit/>
          </a:bodyPr>
          <a:lstStyle/>
          <a:p>
            <a:pPr marL="285750" indent="-285750">
              <a:spcAft>
                <a:spcPts val="600"/>
              </a:spcAft>
              <a:buFont typeface="Arial" pitchFamily="34" charset="0"/>
              <a:buChar char="•"/>
            </a:pPr>
            <a:r>
              <a:rPr lang="cs-CZ" sz="1500" b="1" dirty="0">
                <a:solidFill>
                  <a:prstClr val="black"/>
                </a:solidFill>
                <a:latin typeface="+mj-lt"/>
              </a:rPr>
              <a:t>Průměrný týdenní zásah celku zpravodajských, aktuálně-publicistických a diskusních pořadů v populaci 15+ v roce 2023 meziročně mírně poklesl, a to na hodnotu 45 %</a:t>
            </a:r>
            <a:r>
              <a:rPr lang="cs-CZ" sz="1500" dirty="0">
                <a:solidFill>
                  <a:prstClr val="black"/>
                </a:solidFill>
                <a:latin typeface="+mj-lt"/>
              </a:rPr>
              <a:t> (-2 p.b.). Pokud jde o konkrétní témata, největší pozornost věnovali diváci prezidentských volbám konaným za začátku roku a následné inauguraci nového prezidenta Petra Pavla. Dalšími výrazně sledovanými událostmi byla korunovace britského panovníka Karla III. nebo speciály k tragické střelbě na FF UK. </a:t>
            </a:r>
            <a:endParaRPr lang="pl-PL" sz="1500" dirty="0">
              <a:solidFill>
                <a:prstClr val="black"/>
              </a:solidFill>
              <a:latin typeface="+mj-lt"/>
              <a:hlinkClick r:id="rId3"/>
            </a:endParaRPr>
          </a:p>
          <a:p>
            <a:pPr marL="285750" indent="-285750">
              <a:spcAft>
                <a:spcPts val="600"/>
              </a:spcAft>
              <a:buFont typeface="Arial" pitchFamily="34" charset="0"/>
              <a:buChar char="•"/>
              <a:defRPr/>
            </a:pPr>
            <a:r>
              <a:rPr lang="cs-CZ" sz="1500" b="1" dirty="0">
                <a:solidFill>
                  <a:prstClr val="black"/>
                </a:solidFill>
                <a:latin typeface="+mj-lt"/>
              </a:rPr>
              <a:t>Rovněž spokojenost s výše uvedenými typy pořadů poklesla o 2 p.b. na hodnotu koeficientu 80 %, což odpovídá průměru za roky 2017-2021. </a:t>
            </a:r>
            <a:r>
              <a:rPr lang="cs-CZ" sz="1500" dirty="0">
                <a:solidFill>
                  <a:prstClr val="black"/>
                </a:solidFill>
                <a:latin typeface="+mj-lt"/>
              </a:rPr>
              <a:t>Stejný pohyb jsme zaznamenali také u koeficientu míry zaujetí (67 %; -2 p.b.), naopak koeficient vnímané originality meziročně vzrostl o 4 p.b. na 53 %. </a:t>
            </a:r>
          </a:p>
          <a:p>
            <a:pPr marL="285750" indent="-285750">
              <a:spcAft>
                <a:spcPts val="600"/>
              </a:spcAft>
              <a:buFont typeface="Arial" pitchFamily="34" charset="0"/>
              <a:buChar char="•"/>
              <a:defRPr/>
            </a:pPr>
            <a:r>
              <a:rPr lang="cs-CZ" sz="1500" dirty="0">
                <a:solidFill>
                  <a:prstClr val="black"/>
                </a:solidFill>
                <a:latin typeface="+mj-lt"/>
              </a:rPr>
              <a:t>I nadále mezi diváky </a:t>
            </a:r>
            <a:r>
              <a:rPr lang="cs-CZ" sz="1500" b="1" dirty="0">
                <a:solidFill>
                  <a:prstClr val="black"/>
                </a:solidFill>
                <a:latin typeface="+mj-lt"/>
              </a:rPr>
              <a:t>převládá názor, že ČT poskytuje objektivní, vyvážené a všestranné informace </a:t>
            </a:r>
            <a:r>
              <a:rPr lang="cs-CZ" sz="1500" dirty="0">
                <a:solidFill>
                  <a:prstClr val="black"/>
                </a:solidFill>
                <a:latin typeface="+mj-lt"/>
              </a:rPr>
              <a:t>(hodnota koeficientu 56 %). Koeficient mapující schopnost </a:t>
            </a:r>
            <a:r>
              <a:rPr lang="cs-CZ" sz="1500" b="1" dirty="0">
                <a:solidFill>
                  <a:prstClr val="black"/>
                </a:solidFill>
                <a:latin typeface="+mj-lt"/>
              </a:rPr>
              <a:t>ČT předávat divákům pravdivý obraz skutečnosti </a:t>
            </a:r>
            <a:r>
              <a:rPr lang="cs-CZ" sz="1500" dirty="0">
                <a:solidFill>
                  <a:prstClr val="black"/>
                </a:solidFill>
                <a:latin typeface="+mj-lt"/>
              </a:rPr>
              <a:t>se snížil o 4 p.b., ale stále je mírně pozitivní (hodnota 52 %). </a:t>
            </a:r>
          </a:p>
          <a:p>
            <a:pPr marL="285750" indent="-285750">
              <a:spcAft>
                <a:spcPts val="600"/>
              </a:spcAft>
              <a:buFont typeface="Arial" pitchFamily="34" charset="0"/>
              <a:buChar char="•"/>
              <a:defRPr/>
            </a:pPr>
            <a:r>
              <a:rPr lang="cs-CZ" sz="1500" b="1" dirty="0">
                <a:solidFill>
                  <a:prstClr val="black"/>
                </a:solidFill>
                <a:latin typeface="+mj-lt"/>
              </a:rPr>
              <a:t>V nezávislém mezinárodním srovnání důvěryhodnosti zpravodajství veřejnoprávních stanic dosáhla Česká televize</a:t>
            </a:r>
            <a:r>
              <a:rPr lang="cs-CZ" sz="1500" dirty="0">
                <a:solidFill>
                  <a:prstClr val="black"/>
                </a:solidFill>
                <a:latin typeface="+mj-lt"/>
              </a:rPr>
              <a:t> </a:t>
            </a:r>
            <a:r>
              <a:rPr lang="cs-CZ" sz="1500" b="1" dirty="0">
                <a:solidFill>
                  <a:prstClr val="black"/>
                </a:solidFill>
                <a:latin typeface="+mj-lt"/>
              </a:rPr>
              <a:t>na hodnotu 57 % </a:t>
            </a:r>
            <a:r>
              <a:rPr lang="cs-CZ" sz="1500" dirty="0">
                <a:solidFill>
                  <a:prstClr val="black"/>
                </a:solidFill>
                <a:latin typeface="+mj-lt"/>
              </a:rPr>
              <a:t>(podíl respondentů, kteří na stupnici 0-10 ohodnotili důvěryhodnost ČT známkou 6 a více). </a:t>
            </a:r>
            <a:r>
              <a:rPr lang="cs-CZ" sz="1500" b="1" dirty="0">
                <a:solidFill>
                  <a:prstClr val="black"/>
                </a:solidFill>
                <a:latin typeface="+mj-lt"/>
              </a:rPr>
              <a:t>Výsledek ČT je srovnatelný s významnými veřejnoprávními evropskými vysílateli, jakými jsou německá ZDF či France Télévisions.</a:t>
            </a:r>
          </a:p>
          <a:p>
            <a:pPr marL="285750" indent="-285750">
              <a:spcAft>
                <a:spcPts val="600"/>
              </a:spcAft>
              <a:buFont typeface="Arial" pitchFamily="34" charset="0"/>
              <a:buChar char="•"/>
              <a:defRPr/>
            </a:pPr>
            <a:r>
              <a:rPr lang="cs-CZ" sz="1500" b="1" dirty="0">
                <a:solidFill>
                  <a:prstClr val="black"/>
                </a:solidFill>
                <a:latin typeface="+mj-lt"/>
              </a:rPr>
              <a:t>Součástí výzkumu realizovaného institutem Reuters a Univerzitou v Oxfordu je tradičně také hodnocení důvěryhodnosti hlavních zpravodajských zdrojů v jednotlivých státech. Česká televize se v tomto ohledu umístila na druhé příčce, těsně za</a:t>
            </a:r>
            <a:r>
              <a:rPr lang="cs-CZ" sz="1500" dirty="0">
                <a:solidFill>
                  <a:prstClr val="black"/>
                </a:solidFill>
                <a:latin typeface="+mj-lt"/>
              </a:rPr>
              <a:t> </a:t>
            </a:r>
            <a:r>
              <a:rPr lang="cs-CZ" sz="1500" b="1" dirty="0">
                <a:solidFill>
                  <a:prstClr val="black"/>
                </a:solidFill>
                <a:latin typeface="+mj-lt"/>
              </a:rPr>
              <a:t>Českým rozhlasem </a:t>
            </a:r>
            <a:r>
              <a:rPr lang="cs-CZ" sz="1500" dirty="0">
                <a:solidFill>
                  <a:prstClr val="black"/>
                </a:solidFill>
                <a:latin typeface="+mj-lt"/>
              </a:rPr>
              <a:t>(ČT 57 %; ČRo 59 %), třetí skončily Hospodářské noviny (55 %). </a:t>
            </a:r>
            <a:r>
              <a:rPr lang="cs-CZ" sz="1500" dirty="0">
                <a:latin typeface="+mj-lt"/>
              </a:rPr>
              <a:t>Další významná zpravodajská média, např. Seznam Zprávy, CNN Prima News, Aktualne.cz, Novinky.cz nebo Deník N vykázala nižší hodnocení důvěryhodnosti zpravodajství. </a:t>
            </a:r>
            <a:endParaRPr lang="cs-CZ" sz="1500" dirty="0">
              <a:solidFill>
                <a:prstClr val="black"/>
              </a:solidFill>
              <a:latin typeface="+mj-lt"/>
            </a:endParaRPr>
          </a:p>
        </p:txBody>
      </p:sp>
      <p:sp>
        <p:nvSpPr>
          <p:cNvPr id="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7"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pic>
        <p:nvPicPr>
          <p:cNvPr id="14"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15"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46</a:t>
            </a:fld>
            <a:endParaRPr lang="cs-CZ" sz="1100" dirty="0">
              <a:solidFill>
                <a:srgbClr val="1A1F52"/>
              </a:solidFill>
              <a:latin typeface="Calibri"/>
              <a:cs typeface="Arial" charset="0"/>
            </a:endParaRPr>
          </a:p>
        </p:txBody>
      </p:sp>
      <p:sp>
        <p:nvSpPr>
          <p:cNvPr id="4" name="AutoShape 2">
            <a:extLst>
              <a:ext uri="{FF2B5EF4-FFF2-40B4-BE49-F238E27FC236}">
                <a16:creationId xmlns:a16="http://schemas.microsoft.com/office/drawing/2014/main" id="{E4C22F79-69AC-D517-20EF-6E55460E394B}"/>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353200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graphicFrame>
        <p:nvGraphicFramePr>
          <p:cNvPr id="9" name="Graf 8"/>
          <p:cNvGraphicFramePr>
            <a:graphicFrameLocks/>
          </p:cNvGraphicFramePr>
          <p:nvPr/>
        </p:nvGraphicFramePr>
        <p:xfrm>
          <a:off x="103189" y="1604392"/>
          <a:ext cx="8937625" cy="4565672"/>
        </p:xfrm>
        <a:graphic>
          <a:graphicData uri="http://schemas.openxmlformats.org/drawingml/2006/chart">
            <c:chart xmlns:c="http://schemas.openxmlformats.org/drawingml/2006/chart" xmlns:r="http://schemas.openxmlformats.org/officeDocument/2006/relationships" r:id="rId4"/>
          </a:graphicData>
        </a:graphic>
      </p:graphicFrame>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47</a:t>
            </a:fld>
            <a:endParaRPr lang="cs-CZ" sz="1100" dirty="0">
              <a:solidFill>
                <a:srgbClr val="1A1F52"/>
              </a:solidFill>
              <a:latin typeface="+mj-lt"/>
              <a:cs typeface="Arial" charset="0"/>
            </a:endParaRPr>
          </a:p>
        </p:txBody>
      </p:sp>
      <p:sp>
        <p:nvSpPr>
          <p:cNvPr id="10" name="Zástupný symbol pro datum 7"/>
          <p:cNvSpPr txBox="1">
            <a:spLocks/>
          </p:cNvSpPr>
          <p:nvPr/>
        </p:nvSpPr>
        <p:spPr bwMode="auto">
          <a:xfrm>
            <a:off x="4283968" y="6660358"/>
            <a:ext cx="4608190" cy="242967"/>
          </a:xfrm>
          <a:prstGeom prst="rect">
            <a:avLst/>
          </a:prstGeom>
          <a:noFill/>
          <a:ln w="9525">
            <a:noFill/>
            <a:miter lim="800000"/>
            <a:headEnd/>
            <a:tailEnd/>
          </a:ln>
        </p:spPr>
        <p:txBody>
          <a:bodyPr lIns="0" anchor="b"/>
          <a:lstStyle/>
          <a:p>
            <a:pPr algn="r">
              <a:defRPr/>
            </a:pPr>
            <a:r>
              <a:rPr lang="cs-CZ" sz="1000" dirty="0">
                <a:latin typeface="+mj-lt"/>
                <a:cs typeface="Arial" charset="0"/>
              </a:rPr>
              <a:t>Poznámka: Obecně platí, že průměr výsledků za populaci ovlivňují lidé, kteří nepreferují žádný politický subjekt. Ti nejsou v  grafu samostatně prezentováni.</a:t>
            </a:r>
          </a:p>
        </p:txBody>
      </p:sp>
      <p:sp>
        <p:nvSpPr>
          <p:cNvPr id="14" name="AutoShape 2">
            <a:extLst>
              <a:ext uri="{FF2B5EF4-FFF2-40B4-BE49-F238E27FC236}">
                <a16:creationId xmlns:a16="http://schemas.microsoft.com/office/drawing/2014/main" id="{28AD260A-51E6-4EAA-B88C-F1471D99F0E2}"/>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1900" b="1" dirty="0">
                <a:latin typeface="Calibri" pitchFamily="34" charset="0"/>
              </a:rPr>
              <a:t>2023: VNÍMÁNÍ DŮVĚRYHODNOSTI, OBJEKTIVITY A VYVÁŽENOSTI ČT MEZI PŘÍZNIVCI VLÁDNÍCH SUBJEKTŮ A PŘÍZNIVCI OSTATNÍCH SUBJEKTŮ ZASTOUPENÝCH V POSLANECKÉ SNĚMOVNĚ PARLAMENTU ČR</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p>
        </p:txBody>
      </p:sp>
      <p:sp>
        <p:nvSpPr>
          <p:cNvPr id="15"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8"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21" name="Ovál 20">
            <a:extLst>
              <a:ext uri="{FF2B5EF4-FFF2-40B4-BE49-F238E27FC236}">
                <a16:creationId xmlns:a16="http://schemas.microsoft.com/office/drawing/2014/main" id="{23A839C3-0E55-41E4-8FA9-439EC2014F1D}"/>
              </a:ext>
            </a:extLst>
          </p:cNvPr>
          <p:cNvSpPr/>
          <p:nvPr/>
        </p:nvSpPr>
        <p:spPr>
          <a:xfrm>
            <a:off x="8388424" y="5157192"/>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2" name="Zástupný symbol pro datum 7">
            <a:extLst>
              <a:ext uri="{FF2B5EF4-FFF2-40B4-BE49-F238E27FC236}">
                <a16:creationId xmlns:a16="http://schemas.microsoft.com/office/drawing/2014/main" id="{0E466788-C0AD-6151-C00A-15CBB7071491}"/>
              </a:ext>
            </a:extLst>
          </p:cNvPr>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3422946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48</a:t>
            </a:fld>
            <a:endParaRPr lang="cs-CZ" sz="1100" dirty="0">
              <a:solidFill>
                <a:srgbClr val="1A1F52"/>
              </a:solidFill>
              <a:latin typeface="+mj-lt"/>
              <a:cs typeface="Arial" charset="0"/>
            </a:endParaRPr>
          </a:p>
        </p:txBody>
      </p:sp>
      <p:sp>
        <p:nvSpPr>
          <p:cNvPr id="9" name="AutoShape 2">
            <a:extLst>
              <a:ext uri="{FF2B5EF4-FFF2-40B4-BE49-F238E27FC236}">
                <a16:creationId xmlns:a16="http://schemas.microsoft.com/office/drawing/2014/main" id="{15FA82B1-1774-4BBC-B089-E7A59C6A9793}"/>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NEJDŮVĚRYHODNĚJŠÍ HLAVNÍ ZPRAVODAJSKÝ POŘAD</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7" name="Zástupný symbol pro datum 7">
            <a:extLst>
              <a:ext uri="{FF2B5EF4-FFF2-40B4-BE49-F238E27FC236}">
                <a16:creationId xmlns:a16="http://schemas.microsoft.com/office/drawing/2014/main" id="{8B1B3433-E588-4C86-9F84-07A26AE7343C}"/>
              </a:ext>
            </a:extLst>
          </p:cNvPr>
          <p:cNvSpPr txBox="1">
            <a:spLocks/>
          </p:cNvSpPr>
          <p:nvPr/>
        </p:nvSpPr>
        <p:spPr bwMode="auto">
          <a:xfrm>
            <a:off x="1170959" y="6562973"/>
            <a:ext cx="4985219" cy="307729"/>
          </a:xfrm>
          <a:prstGeom prst="rect">
            <a:avLst/>
          </a:prstGeom>
          <a:noFill/>
          <a:ln w="9525">
            <a:noFill/>
            <a:miter lim="800000"/>
            <a:headEnd/>
            <a:tailEnd/>
          </a:ln>
        </p:spPr>
        <p:txBody>
          <a:bodyPr lIns="0" anchor="b"/>
          <a:lstStyle/>
          <a:p>
            <a:pPr>
              <a:defRPr/>
            </a:pPr>
            <a:r>
              <a:rPr lang="cs-CZ" sz="800" dirty="0">
                <a:latin typeface="+mj-lt"/>
                <a:cs typeface="Arial" charset="0"/>
              </a:rPr>
              <a:t>Otázka: Prosím, zamyslete se nad hlavními zpravodajskými pořady České televize, TV Nova, TV Prima a TV Barrandov. Který z těchto čtyř zpravodajských pořadů je podle Vašeho názoru nejdůvěryhodnější?</a:t>
            </a:r>
          </a:p>
        </p:txBody>
      </p:sp>
      <p:sp>
        <p:nvSpPr>
          <p:cNvPr id="2" name="Zástupný symbol pro datum 7">
            <a:extLst>
              <a:ext uri="{FF2B5EF4-FFF2-40B4-BE49-F238E27FC236}">
                <a16:creationId xmlns:a16="http://schemas.microsoft.com/office/drawing/2014/main" id="{B3EEBBCB-E05B-2D0E-7CE3-6A7253701CFD}"/>
              </a:ext>
            </a:extLst>
          </p:cNvPr>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graphicFrame>
        <p:nvGraphicFramePr>
          <p:cNvPr id="3" name="Content Placeholder 5">
            <a:extLst>
              <a:ext uri="{FF2B5EF4-FFF2-40B4-BE49-F238E27FC236}">
                <a16:creationId xmlns:a16="http://schemas.microsoft.com/office/drawing/2014/main" id="{E2DC869E-4493-B50F-9D33-20BE9E97511C}"/>
              </a:ext>
            </a:extLst>
          </p:cNvPr>
          <p:cNvGraphicFramePr>
            <a:graphicFrameLocks/>
          </p:cNvGraphicFramePr>
          <p:nvPr/>
        </p:nvGraphicFramePr>
        <p:xfrm>
          <a:off x="360363" y="1268760"/>
          <a:ext cx="8423275" cy="48177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8049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54EEE898-A510-4F64-A7C9-D1510AD57002}"/>
              </a:ext>
            </a:extLst>
          </p:cNvPr>
          <p:cNvSpPr/>
          <p:nvPr/>
        </p:nvSpPr>
        <p:spPr>
          <a:xfrm>
            <a:off x="360365" y="885600"/>
            <a:ext cx="8423275" cy="5393784"/>
          </a:xfrm>
          <a:prstGeom prst="rect">
            <a:avLst/>
          </a:prstGeom>
        </p:spPr>
        <p:txBody>
          <a:bodyPr wrap="square">
            <a:spAutoFit/>
          </a:bodyPr>
          <a:lstStyle/>
          <a:p>
            <a:pPr>
              <a:spcBef>
                <a:spcPts val="600"/>
              </a:spcBef>
              <a:spcAft>
                <a:spcPts val="600"/>
              </a:spcAft>
              <a:defRPr/>
            </a:pPr>
            <a:r>
              <a:rPr lang="cs-CZ" sz="1450" b="1" dirty="0">
                <a:latin typeface="+mj-lt"/>
              </a:rPr>
              <a:t>VNÍMÁNÍ DŮVĚRYHODNOSTI, OBJEKTIVITY A VYVÁŽENOSTI ČT</a:t>
            </a:r>
          </a:p>
          <a:p>
            <a:pPr marL="285750" indent="-285750">
              <a:spcBef>
                <a:spcPts val="600"/>
              </a:spcBef>
              <a:spcAft>
                <a:spcPts val="600"/>
              </a:spcAft>
              <a:buFont typeface="Arial" panose="020B0604020202020204" pitchFamily="34" charset="0"/>
              <a:buChar char="•"/>
              <a:defRPr/>
            </a:pPr>
            <a:r>
              <a:rPr lang="cs-CZ" sz="1450" b="1" dirty="0">
                <a:latin typeface="+mj-lt"/>
              </a:rPr>
              <a:t>Příznivci vládních politických subjektů považují ve svém celku </a:t>
            </a:r>
            <a:r>
              <a:rPr lang="cs-CZ" sz="1450" b="1" i="1" dirty="0">
                <a:latin typeface="+mj-lt"/>
              </a:rPr>
              <a:t>Českou televizi za důvěryhodnou instituci</a:t>
            </a:r>
            <a:r>
              <a:rPr lang="cs-CZ" sz="1450" b="1" dirty="0">
                <a:latin typeface="+mj-lt"/>
              </a:rPr>
              <a:t> (hodnota koeficientu 79 %); celkově mírně pozitivní hodnocení registrujeme i u zastánců opozičních stran zastoupených v Poslanecké sněmovně (53 %). </a:t>
            </a:r>
            <a:r>
              <a:rPr lang="cs-CZ" sz="1450" dirty="0">
                <a:latin typeface="+mj-lt"/>
              </a:rPr>
              <a:t>V obou skupinách v souhrnu převládá názor, že </a:t>
            </a:r>
            <a:r>
              <a:rPr lang="cs-CZ" sz="1450" i="1" dirty="0">
                <a:latin typeface="+mj-lt"/>
              </a:rPr>
              <a:t>ČT ve svých zpravodajských a publicistických pořadech dává dostatečný prostor názorům odborníků</a:t>
            </a:r>
            <a:r>
              <a:rPr lang="cs-CZ" sz="1450" dirty="0">
                <a:latin typeface="+mj-lt"/>
              </a:rPr>
              <a:t>. (77 %, resp.  58 %). Mezi příznivci koalice také výrazně dominuje mínění, že </a:t>
            </a:r>
            <a:r>
              <a:rPr lang="cs-CZ" sz="1450" i="1" dirty="0">
                <a:latin typeface="+mj-lt"/>
              </a:rPr>
              <a:t>odborníci ve vysílání ČT jsou zastoupeni vyváženě s ohledem na rozdílné názory na jednotlivá témata</a:t>
            </a:r>
            <a:r>
              <a:rPr lang="cs-CZ" sz="1450" dirty="0">
                <a:latin typeface="+mj-lt"/>
              </a:rPr>
              <a:t> (71 %), ovšem podporovatelé opozice jsou v tomto bodu rozpolcení (50 %). Koeficient indikátoru </a:t>
            </a:r>
            <a:r>
              <a:rPr lang="cs-CZ" sz="1450" i="1" dirty="0">
                <a:latin typeface="+mj-lt"/>
              </a:rPr>
              <a:t>objektivnosti a vyváženosti informací předkládaných divákům</a:t>
            </a:r>
            <a:r>
              <a:rPr lang="cs-CZ" sz="1450" dirty="0">
                <a:latin typeface="+mj-lt"/>
              </a:rPr>
              <a:t> dosáhl hodnoty 73 % u sympatizantů koalice a 48 % u podporovatelů opozičních hnutí.</a:t>
            </a:r>
          </a:p>
          <a:p>
            <a:pPr marL="285750" indent="-285750">
              <a:spcBef>
                <a:spcPts val="600"/>
              </a:spcBef>
              <a:spcAft>
                <a:spcPts val="600"/>
              </a:spcAft>
              <a:buFont typeface="Arial" panose="020B0604020202020204" pitchFamily="34" charset="0"/>
              <a:buChar char="•"/>
              <a:defRPr/>
            </a:pPr>
            <a:r>
              <a:rPr lang="cs-CZ" sz="1450" dirty="0">
                <a:latin typeface="+mj-lt"/>
              </a:rPr>
              <a:t>Z výše uvedeného je patrné, že </a:t>
            </a:r>
            <a:r>
              <a:rPr lang="cs-CZ" sz="1450" b="1" dirty="0">
                <a:latin typeface="+mj-lt"/>
              </a:rPr>
              <a:t>sympatizanti stran zastoupených ve vládě jsou v porovnání s příznivci opozičních hnutí ANO a SPD při hodnocení jednotlivých aspektů zpravodajství a publicistiky obecně výrazně pozitivnější</a:t>
            </a:r>
            <a:r>
              <a:rPr lang="cs-CZ" sz="1450" dirty="0">
                <a:latin typeface="+mj-lt"/>
              </a:rPr>
              <a:t> </a:t>
            </a:r>
            <a:r>
              <a:rPr lang="pl-PL" sz="1450" dirty="0">
                <a:latin typeface="+mj-lt"/>
              </a:rPr>
              <a:t>(rozdíl činí 19-26 p.b.).</a:t>
            </a:r>
            <a:r>
              <a:rPr lang="pl-PL" sz="1450" b="1" dirty="0">
                <a:latin typeface="+mj-lt"/>
              </a:rPr>
              <a:t> </a:t>
            </a:r>
            <a:r>
              <a:rPr lang="pl-PL" sz="1450" dirty="0">
                <a:latin typeface="+mj-lt"/>
              </a:rPr>
              <a:t>Takto zásadní rozdíl </a:t>
            </a:r>
            <a:r>
              <a:rPr lang="cs-CZ" sz="1450" dirty="0">
                <a:latin typeface="+mj-lt"/>
              </a:rPr>
              <a:t>může souviset jak s dlouhodobou snahou zpochybnit důvěryhodnost České televize ze strany některých významných představitelů opozičních stran, tak i s útoky různých alternativních a dezinformačních médií a s cílenou kritikou televize na sociálních sítích, kde prakticky chybí jakákoliv odborná oponentura.</a:t>
            </a:r>
          </a:p>
          <a:p>
            <a:pPr>
              <a:spcBef>
                <a:spcPts val="600"/>
              </a:spcBef>
              <a:spcAft>
                <a:spcPts val="600"/>
              </a:spcAft>
              <a:defRPr/>
            </a:pPr>
            <a:r>
              <a:rPr lang="cs-CZ" sz="1450" b="1" dirty="0">
                <a:latin typeface="+mj-lt"/>
              </a:rPr>
              <a:t>NEJDŮVĚRYHODNĚJŠÍ HLAVNÍ ZPRAVODAJSKÝ POŘAD</a:t>
            </a:r>
          </a:p>
          <a:p>
            <a:pPr marL="285750" indent="-285750">
              <a:spcBef>
                <a:spcPts val="600"/>
              </a:spcBef>
              <a:spcAft>
                <a:spcPts val="600"/>
              </a:spcAft>
              <a:buFont typeface="Arial" panose="020B0604020202020204" pitchFamily="34" charset="0"/>
              <a:buChar char="•"/>
              <a:defRPr/>
            </a:pPr>
            <a:r>
              <a:rPr lang="cs-CZ" sz="1450" b="1" i="1" dirty="0">
                <a:latin typeface="+mj-lt"/>
              </a:rPr>
              <a:t>Události ČT </a:t>
            </a:r>
            <a:r>
              <a:rPr lang="cs-CZ" sz="1450" b="1" dirty="0">
                <a:latin typeface="+mj-lt"/>
              </a:rPr>
              <a:t>jsou dlouhodobě vnímány jako jednoznačně nejdůvěryhodnější hlavní zpravodajská relace na českém televizním trhu. </a:t>
            </a:r>
            <a:r>
              <a:rPr lang="cs-CZ" sz="1450" i="1" dirty="0">
                <a:latin typeface="+mj-lt"/>
              </a:rPr>
              <a:t>Události</a:t>
            </a:r>
            <a:r>
              <a:rPr lang="cs-CZ" sz="1450" dirty="0">
                <a:latin typeface="+mj-lt"/>
              </a:rPr>
              <a:t> takto v trackingovém výzkumu označilo 56 % diváků starších 18 let (meziročně - 3 p.b.), zatímco </a:t>
            </a:r>
            <a:r>
              <a:rPr lang="cs-CZ" sz="1450" i="1" dirty="0">
                <a:latin typeface="+mj-lt"/>
              </a:rPr>
              <a:t>Hlavní zprávy TV Prima </a:t>
            </a:r>
            <a:r>
              <a:rPr lang="cs-CZ" sz="1450" dirty="0">
                <a:latin typeface="+mj-lt"/>
              </a:rPr>
              <a:t>považovala za nejdůvěryhodnější přibližně čtvrtina dotázaných (24 %). </a:t>
            </a:r>
            <a:r>
              <a:rPr lang="cs-CZ" sz="1450" i="1" dirty="0">
                <a:latin typeface="+mj-lt"/>
              </a:rPr>
              <a:t>Televizní noviny TV Nova </a:t>
            </a:r>
            <a:r>
              <a:rPr lang="cs-CZ" sz="1450" dirty="0">
                <a:latin typeface="+mj-lt"/>
              </a:rPr>
              <a:t>vnímá jako nejdůvěryhodnější hlavní zpravodajskou relaci 18 % respondentů. </a:t>
            </a: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49</a:t>
            </a:fld>
            <a:endParaRPr lang="cs-CZ" sz="1100" dirty="0">
              <a:solidFill>
                <a:srgbClr val="1A1F52"/>
              </a:solidFill>
              <a:latin typeface="Calibri"/>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3" name="AutoShape 2">
            <a:extLst>
              <a:ext uri="{FF2B5EF4-FFF2-40B4-BE49-F238E27FC236}">
                <a16:creationId xmlns:a16="http://schemas.microsoft.com/office/drawing/2014/main" id="{4BB1721E-F400-75F6-7C62-294346A98BAE}"/>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31404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7" name="Zástupný symbol pro datum 7"/>
          <p:cNvSpPr txBox="1">
            <a:spLocks/>
          </p:cNvSpPr>
          <p:nvPr/>
        </p:nvSpPr>
        <p:spPr bwMode="auto">
          <a:xfrm>
            <a:off x="360365"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2800" dirty="0">
                <a:solidFill>
                  <a:srgbClr val="002060"/>
                </a:solidFill>
                <a:latin typeface="Calibri" pitchFamily="34" charset="0"/>
              </a:rPr>
              <a:t>EVALUACE</a:t>
            </a:r>
            <a:r>
              <a:rPr lang="cs-CZ" sz="2800" dirty="0">
                <a:latin typeface="Calibri" pitchFamily="34" charset="0"/>
              </a:rPr>
              <a:t> METODIKY</a:t>
            </a:r>
          </a:p>
        </p:txBody>
      </p:sp>
      <p:sp>
        <p:nvSpPr>
          <p:cNvPr id="8" name="TextovéPole 7"/>
          <p:cNvSpPr txBox="1"/>
          <p:nvPr/>
        </p:nvSpPr>
        <p:spPr>
          <a:xfrm>
            <a:off x="360365" y="620688"/>
            <a:ext cx="8423275" cy="5863144"/>
          </a:xfrm>
          <a:prstGeom prst="rect">
            <a:avLst/>
          </a:prstGeom>
          <a:noFill/>
        </p:spPr>
        <p:txBody>
          <a:bodyPr wrap="square" rtlCol="0">
            <a:spAutoFit/>
          </a:bodyPr>
          <a:lstStyle/>
          <a:p>
            <a:pPr marL="285750" indent="-285750">
              <a:spcAft>
                <a:spcPts val="600"/>
              </a:spcAft>
              <a:buFont typeface="Arial" pitchFamily="34" charset="0"/>
              <a:buChar char="•"/>
            </a:pPr>
            <a:r>
              <a:rPr lang="cs-CZ" dirty="0">
                <a:latin typeface="+mj-lt"/>
              </a:rPr>
              <a:t>Metodika hodnocení je pravidelně podrobována evaluacím ze strany odborníků z akademické sféry, kteří se zabývají fungováním médií. </a:t>
            </a:r>
          </a:p>
          <a:p>
            <a:pPr marL="285750" indent="-285750">
              <a:spcAft>
                <a:spcPts val="600"/>
              </a:spcAft>
              <a:buFont typeface="Arial" pitchFamily="34" charset="0"/>
              <a:buChar char="•"/>
            </a:pPr>
            <a:r>
              <a:rPr lang="cs-CZ" dirty="0">
                <a:latin typeface="+mj-lt"/>
              </a:rPr>
              <a:t>V letech 2015-2016 posudek vypracovali specialisté z Institutu komunikačních studií a žurnalistiky Fakulty sociálních věd Univerzity Karlovy. Na základě jejich doporučení došlo ke změně v metodice hodnocení kvality zpravodajských pořadů. Vedle posouzení obsahové vyváženosti jednotlivých příspěvků bylo přikročeno k celistvému hodnocení prezentace významných domácích i zahraničních událostí, ke kterým v daném období došlo.</a:t>
            </a:r>
          </a:p>
          <a:p>
            <a:pPr marL="285750" indent="-285750">
              <a:spcAft>
                <a:spcPts val="600"/>
              </a:spcAft>
              <a:buFont typeface="Arial" pitchFamily="34" charset="0"/>
              <a:buChar char="•"/>
            </a:pPr>
            <a:r>
              <a:rPr lang="cs-CZ" dirty="0">
                <a:latin typeface="+mj-lt"/>
              </a:rPr>
              <a:t>Na jaře 2019 se dalšího posouzení ujal doc. PhDr. Přemysl Rosůlek, Ph.D., z katedry politologie a mezinárodních vztahů Fakulty filozofické Západočeské univerzity v Plzni. Jeho doporučení vedla k řadě parciálních změn především v prezentaci výsledků hodnocení. </a:t>
            </a:r>
          </a:p>
          <a:p>
            <a:pPr marL="285750" indent="-285750">
              <a:spcAft>
                <a:spcPts val="600"/>
              </a:spcAft>
              <a:buFont typeface="Arial" pitchFamily="34" charset="0"/>
              <a:buChar char="•"/>
            </a:pPr>
            <a:r>
              <a:rPr lang="cs-CZ" dirty="0">
                <a:latin typeface="+mj-lt"/>
              </a:rPr>
              <a:t>V roce 2020 bylo osloveno oborové sdružení SIMAR se žádostí o posouzení metodiky Denního kontinuálního výzkumu (DKV) ČT. Posouzení se zabývalo základní metodologií výzkumu, konstrukcí a výpočtem kvalitativních parametrů a způsobem zpracování, interpretace a prezentace dat. Autoři pod vedením výkonné ředitelky sdružení SIMAR Ing. Hany Huntové v závěrech konstatovali, že DKV využívá dobrých a prověřených postupů a nabízí kvalifikované a použitelné výstupy. Posouzení také obsahovalo řadu dílčích doporučení, která byla v následujících měsících zavedena do praxe DKV.</a:t>
            </a: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a:t>
            </a:fld>
            <a:endParaRPr lang="cs-CZ" sz="1100" dirty="0">
              <a:solidFill>
                <a:srgbClr val="1A1F52"/>
              </a:solidFill>
              <a:latin typeface="+mj-lt"/>
              <a:cs typeface="Arial" charset="0"/>
            </a:endParaRPr>
          </a:p>
        </p:txBody>
      </p:sp>
      <p:sp>
        <p:nvSpPr>
          <p:cNvPr id="11"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9" name="Zástupný symbol pro datum 7"/>
          <p:cNvSpPr txBox="1">
            <a:spLocks/>
          </p:cNvSpPr>
          <p:nvPr/>
        </p:nvSpPr>
        <p:spPr bwMode="auto">
          <a:xfrm>
            <a:off x="107504"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Tree>
    <p:extLst>
      <p:ext uri="{BB962C8B-B14F-4D97-AF65-F5344CB8AC3E}">
        <p14:creationId xmlns:p14="http://schemas.microsoft.com/office/powerpoint/2010/main" val="2943933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50</a:t>
            </a:fld>
            <a:endParaRPr lang="cs-CZ" sz="1100" dirty="0">
              <a:solidFill>
                <a:srgbClr val="1A1F52"/>
              </a:solidFill>
              <a:latin typeface="+mj-lt"/>
              <a:cs typeface="Arial" charset="0"/>
            </a:endParaRPr>
          </a:p>
        </p:txBody>
      </p:sp>
      <p:sp>
        <p:nvSpPr>
          <p:cNvPr id="14"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9" name="AutoShape 2">
            <a:extLst>
              <a:ext uri="{FF2B5EF4-FFF2-40B4-BE49-F238E27FC236}">
                <a16:creationId xmlns:a16="http://schemas.microsoft.com/office/drawing/2014/main" id="{34BFE2FE-6A24-EF6C-3613-9DCFF2BB50A8}"/>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2023: PODÍL SEDMI NEJČASTĚJI ZMIŇOVANÝCH POLITICKÝCH SUBJEKTŮ NA POLITICKÉM ZPRAVODAJSTVÍ </a:t>
            </a:r>
            <a:r>
              <a:rPr lang="cs-CZ" sz="2100" b="1" u="sng" dirty="0">
                <a:solidFill>
                  <a:prstClr val="black"/>
                </a:solidFill>
                <a:latin typeface="Calibri" pitchFamily="34" charset="0"/>
              </a:rPr>
              <a:t>HLAVNÍCH ZPRAVODAJSKÝCH POŘADŮ </a:t>
            </a:r>
          </a:p>
          <a:p>
            <a:pPr marL="1588" indent="-1588" algn="ctr" defTabSz="271463">
              <a:spcBef>
                <a:spcPts val="200"/>
              </a:spcBef>
              <a:spcAft>
                <a:spcPct val="20000"/>
              </a:spcAft>
              <a:tabLst>
                <a:tab pos="631825" algn="l"/>
              </a:tabLst>
              <a:defRPr/>
            </a:pPr>
            <a:r>
              <a:rPr lang="cs-CZ" sz="1200" b="1" dirty="0">
                <a:solidFill>
                  <a:prstClr val="black"/>
                </a:solidFill>
                <a:latin typeface="Calibri" pitchFamily="34" charset="0"/>
              </a:rPr>
              <a:t>Zdroj: Media Tenor, v %</a:t>
            </a:r>
          </a:p>
        </p:txBody>
      </p:sp>
      <p:sp>
        <p:nvSpPr>
          <p:cNvPr id="2" name="Zástupný symbol pro datum 7">
            <a:extLst>
              <a:ext uri="{FF2B5EF4-FFF2-40B4-BE49-F238E27FC236}">
                <a16:creationId xmlns:a16="http://schemas.microsoft.com/office/drawing/2014/main" id="{79FBC3EC-C57D-369B-E0FA-794E77C85A0D}"/>
              </a:ext>
            </a:extLst>
          </p:cNvPr>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graphicFrame>
        <p:nvGraphicFramePr>
          <p:cNvPr id="4" name="Graf 3">
            <a:extLst>
              <a:ext uri="{FF2B5EF4-FFF2-40B4-BE49-F238E27FC236}">
                <a16:creationId xmlns:a16="http://schemas.microsoft.com/office/drawing/2014/main" id="{AC77264F-B587-83E6-83B1-A881B0333E2F}"/>
              </a:ext>
            </a:extLst>
          </p:cNvPr>
          <p:cNvGraphicFramePr>
            <a:graphicFrameLocks/>
          </p:cNvGraphicFramePr>
          <p:nvPr/>
        </p:nvGraphicFramePr>
        <p:xfrm>
          <a:off x="103188" y="1717041"/>
          <a:ext cx="8933309" cy="46471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943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51</a:t>
            </a:fld>
            <a:endParaRPr lang="cs-CZ" sz="1100" dirty="0">
              <a:solidFill>
                <a:srgbClr val="1A1F52"/>
              </a:solidFill>
              <a:latin typeface="+mj-lt"/>
              <a:cs typeface="Arial" charset="0"/>
            </a:endParaRPr>
          </a:p>
        </p:txBody>
      </p:sp>
      <p:sp>
        <p:nvSpPr>
          <p:cNvPr id="10" name="AutoShape 2">
            <a:extLst>
              <a:ext uri="{FF2B5EF4-FFF2-40B4-BE49-F238E27FC236}">
                <a16:creationId xmlns:a16="http://schemas.microsoft.com/office/drawing/2014/main" id="{445F8158-12A2-48FC-B31A-C13CB041CA2E}"/>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2023: TÓN MEDIALIZACE SEDMI NEJČASTĚJI ZMIŇOVANÝCH POLITICKÝCH SUBJEKTŮ </a:t>
            </a:r>
            <a:r>
              <a:rPr lang="cs-CZ" sz="2100" b="1" u="sng" dirty="0">
                <a:latin typeface="Calibri" pitchFamily="34" charset="0"/>
              </a:rPr>
              <a:t>V HLAVNÍCH ZPRAVODAJSKÝCH POŘADECH</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v %</a:t>
            </a:r>
          </a:p>
        </p:txBody>
      </p:sp>
      <p:sp>
        <p:nvSpPr>
          <p:cNvPr id="14"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2" name="Zástupný symbol pro datum 7">
            <a:extLst>
              <a:ext uri="{FF2B5EF4-FFF2-40B4-BE49-F238E27FC236}">
                <a16:creationId xmlns:a16="http://schemas.microsoft.com/office/drawing/2014/main" id="{6E74CAF0-542E-FBF4-9390-C860CC034006}"/>
              </a:ext>
            </a:extLst>
          </p:cNvPr>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graphicFrame>
        <p:nvGraphicFramePr>
          <p:cNvPr id="3" name="Graf 2">
            <a:extLst>
              <a:ext uri="{FF2B5EF4-FFF2-40B4-BE49-F238E27FC236}">
                <a16:creationId xmlns:a16="http://schemas.microsoft.com/office/drawing/2014/main" id="{A799442B-E495-D314-72F6-6B8CB0D3E986}"/>
              </a:ext>
            </a:extLst>
          </p:cNvPr>
          <p:cNvGraphicFramePr/>
          <p:nvPr/>
        </p:nvGraphicFramePr>
        <p:xfrm>
          <a:off x="251520" y="1724025"/>
          <a:ext cx="8712968" cy="4657303"/>
        </p:xfrm>
        <a:graphic>
          <a:graphicData uri="http://schemas.openxmlformats.org/drawingml/2006/chart">
            <c:chart xmlns:c="http://schemas.openxmlformats.org/drawingml/2006/chart" xmlns:r="http://schemas.openxmlformats.org/officeDocument/2006/relationships" r:id="rId4"/>
          </a:graphicData>
        </a:graphic>
      </p:graphicFrame>
      <p:sp>
        <p:nvSpPr>
          <p:cNvPr id="4" name="Zástupný symbol pro datum 7">
            <a:extLst>
              <a:ext uri="{FF2B5EF4-FFF2-40B4-BE49-F238E27FC236}">
                <a16:creationId xmlns:a16="http://schemas.microsoft.com/office/drawing/2014/main" id="{1751C452-7D36-2C0A-4CEC-01E364F8BE66}"/>
              </a:ext>
            </a:extLst>
          </p:cNvPr>
          <p:cNvSpPr txBox="1">
            <a:spLocks/>
          </p:cNvSpPr>
          <p:nvPr/>
        </p:nvSpPr>
        <p:spPr bwMode="auto">
          <a:xfrm>
            <a:off x="4211960" y="2068327"/>
            <a:ext cx="648072" cy="280553"/>
          </a:xfrm>
          <a:prstGeom prst="rect">
            <a:avLst/>
          </a:prstGeom>
          <a:noFill/>
          <a:ln w="9525">
            <a:noFill/>
            <a:miter lim="800000"/>
            <a:headEnd/>
            <a:tailEnd/>
          </a:ln>
        </p:spPr>
        <p:txBody>
          <a:bodyPr lIns="0" tIns="0" rIns="0" bIns="0" anchor="ctr"/>
          <a:lstStyle/>
          <a:p>
            <a:pPr algn="ctr"/>
            <a:r>
              <a:rPr lang="cs-CZ" sz="1200" b="1" dirty="0">
                <a:solidFill>
                  <a:srgbClr val="1A1F52"/>
                </a:solidFill>
                <a:latin typeface="+mj-lt"/>
                <a:cs typeface="Arial" charset="0"/>
              </a:rPr>
              <a:t>STAN</a:t>
            </a:r>
          </a:p>
        </p:txBody>
      </p:sp>
      <p:sp>
        <p:nvSpPr>
          <p:cNvPr id="5" name="Zástupný symbol pro datum 7">
            <a:extLst>
              <a:ext uri="{FF2B5EF4-FFF2-40B4-BE49-F238E27FC236}">
                <a16:creationId xmlns:a16="http://schemas.microsoft.com/office/drawing/2014/main" id="{560E761C-43ED-4606-1ACE-0111D7153870}"/>
              </a:ext>
            </a:extLst>
          </p:cNvPr>
          <p:cNvSpPr txBox="1">
            <a:spLocks/>
          </p:cNvSpPr>
          <p:nvPr/>
        </p:nvSpPr>
        <p:spPr bwMode="auto">
          <a:xfrm>
            <a:off x="542935" y="2068327"/>
            <a:ext cx="648072" cy="280553"/>
          </a:xfrm>
          <a:prstGeom prst="rect">
            <a:avLst/>
          </a:prstGeom>
          <a:noFill/>
          <a:ln w="9525">
            <a:noFill/>
            <a:miter lim="800000"/>
            <a:headEnd/>
            <a:tailEnd/>
          </a:ln>
        </p:spPr>
        <p:txBody>
          <a:bodyPr lIns="0" tIns="0" rIns="0" bIns="0" anchor="ctr"/>
          <a:lstStyle/>
          <a:p>
            <a:pPr algn="ctr"/>
            <a:r>
              <a:rPr lang="cs-CZ" sz="1200" b="1" dirty="0">
                <a:solidFill>
                  <a:srgbClr val="1A1F52"/>
                </a:solidFill>
                <a:latin typeface="+mj-lt"/>
                <a:cs typeface="Arial" charset="0"/>
              </a:rPr>
              <a:t>ODS</a:t>
            </a:r>
          </a:p>
        </p:txBody>
      </p:sp>
      <p:sp>
        <p:nvSpPr>
          <p:cNvPr id="6" name="Zástupný symbol pro datum 7">
            <a:extLst>
              <a:ext uri="{FF2B5EF4-FFF2-40B4-BE49-F238E27FC236}">
                <a16:creationId xmlns:a16="http://schemas.microsoft.com/office/drawing/2014/main" id="{6A34DED1-F542-1643-9772-EC8FB745144E}"/>
              </a:ext>
            </a:extLst>
          </p:cNvPr>
          <p:cNvSpPr txBox="1">
            <a:spLocks/>
          </p:cNvSpPr>
          <p:nvPr/>
        </p:nvSpPr>
        <p:spPr bwMode="auto">
          <a:xfrm>
            <a:off x="6732240" y="2068327"/>
            <a:ext cx="648072" cy="280553"/>
          </a:xfrm>
          <a:prstGeom prst="rect">
            <a:avLst/>
          </a:prstGeom>
          <a:noFill/>
          <a:ln w="9525">
            <a:noFill/>
            <a:miter lim="800000"/>
            <a:headEnd/>
            <a:tailEnd/>
          </a:ln>
        </p:spPr>
        <p:txBody>
          <a:bodyPr lIns="0" tIns="0" rIns="0" bIns="0" anchor="ctr"/>
          <a:lstStyle/>
          <a:p>
            <a:pPr algn="ctr"/>
            <a:r>
              <a:rPr lang="cs-CZ" sz="1200" b="1" dirty="0">
                <a:solidFill>
                  <a:srgbClr val="1A1F52"/>
                </a:solidFill>
                <a:latin typeface="+mj-lt"/>
                <a:cs typeface="Arial" charset="0"/>
              </a:rPr>
              <a:t>Piráti</a:t>
            </a:r>
          </a:p>
        </p:txBody>
      </p:sp>
      <p:sp>
        <p:nvSpPr>
          <p:cNvPr id="7" name="Zástupný symbol pro datum 7">
            <a:extLst>
              <a:ext uri="{FF2B5EF4-FFF2-40B4-BE49-F238E27FC236}">
                <a16:creationId xmlns:a16="http://schemas.microsoft.com/office/drawing/2014/main" id="{70559FD1-7305-18E4-2CFE-495546AD3F4C}"/>
              </a:ext>
            </a:extLst>
          </p:cNvPr>
          <p:cNvSpPr txBox="1">
            <a:spLocks/>
          </p:cNvSpPr>
          <p:nvPr/>
        </p:nvSpPr>
        <p:spPr bwMode="auto">
          <a:xfrm>
            <a:off x="3018053" y="2068327"/>
            <a:ext cx="648072" cy="280553"/>
          </a:xfrm>
          <a:prstGeom prst="rect">
            <a:avLst/>
          </a:prstGeom>
          <a:noFill/>
          <a:ln w="9525">
            <a:noFill/>
            <a:miter lim="800000"/>
            <a:headEnd/>
            <a:tailEnd/>
          </a:ln>
        </p:spPr>
        <p:txBody>
          <a:bodyPr lIns="0" tIns="0" rIns="0" bIns="0" anchor="ctr"/>
          <a:lstStyle/>
          <a:p>
            <a:pPr algn="ctr"/>
            <a:r>
              <a:rPr lang="cs-CZ" sz="1200" b="1" dirty="0">
                <a:solidFill>
                  <a:srgbClr val="1A1F52"/>
                </a:solidFill>
                <a:latin typeface="+mj-lt"/>
                <a:cs typeface="Arial" charset="0"/>
              </a:rPr>
              <a:t>KDU-ČSL</a:t>
            </a:r>
          </a:p>
        </p:txBody>
      </p:sp>
      <p:sp>
        <p:nvSpPr>
          <p:cNvPr id="8" name="Zástupný symbol pro datum 7">
            <a:extLst>
              <a:ext uri="{FF2B5EF4-FFF2-40B4-BE49-F238E27FC236}">
                <a16:creationId xmlns:a16="http://schemas.microsoft.com/office/drawing/2014/main" id="{5C993795-0EBD-5B2F-5E16-DAC7AA3D9AF2}"/>
              </a:ext>
            </a:extLst>
          </p:cNvPr>
          <p:cNvSpPr txBox="1">
            <a:spLocks/>
          </p:cNvSpPr>
          <p:nvPr/>
        </p:nvSpPr>
        <p:spPr bwMode="auto">
          <a:xfrm>
            <a:off x="1780494" y="2068327"/>
            <a:ext cx="648072" cy="280553"/>
          </a:xfrm>
          <a:prstGeom prst="rect">
            <a:avLst/>
          </a:prstGeom>
          <a:noFill/>
          <a:ln w="9525">
            <a:noFill/>
            <a:miter lim="800000"/>
            <a:headEnd/>
            <a:tailEnd/>
          </a:ln>
        </p:spPr>
        <p:txBody>
          <a:bodyPr lIns="0" tIns="0" rIns="0" bIns="0" anchor="ctr"/>
          <a:lstStyle/>
          <a:p>
            <a:pPr algn="ctr"/>
            <a:r>
              <a:rPr lang="cs-CZ" sz="1200" b="1" dirty="0">
                <a:solidFill>
                  <a:srgbClr val="1A1F52"/>
                </a:solidFill>
                <a:latin typeface="+mj-lt"/>
                <a:cs typeface="Arial" charset="0"/>
              </a:rPr>
              <a:t>ANO</a:t>
            </a:r>
          </a:p>
        </p:txBody>
      </p:sp>
      <p:sp>
        <p:nvSpPr>
          <p:cNvPr id="9" name="Zástupný symbol pro datum 7">
            <a:extLst>
              <a:ext uri="{FF2B5EF4-FFF2-40B4-BE49-F238E27FC236}">
                <a16:creationId xmlns:a16="http://schemas.microsoft.com/office/drawing/2014/main" id="{DEAD710C-AA6C-E0DF-E9CD-D015B60E289C}"/>
              </a:ext>
            </a:extLst>
          </p:cNvPr>
          <p:cNvSpPr txBox="1">
            <a:spLocks/>
          </p:cNvSpPr>
          <p:nvPr/>
        </p:nvSpPr>
        <p:spPr bwMode="auto">
          <a:xfrm>
            <a:off x="5508104" y="2068327"/>
            <a:ext cx="648072" cy="280553"/>
          </a:xfrm>
          <a:prstGeom prst="rect">
            <a:avLst/>
          </a:prstGeom>
          <a:noFill/>
          <a:ln w="9525">
            <a:noFill/>
            <a:miter lim="800000"/>
            <a:headEnd/>
            <a:tailEnd/>
          </a:ln>
        </p:spPr>
        <p:txBody>
          <a:bodyPr lIns="0" tIns="0" rIns="0" bIns="0" anchor="ctr"/>
          <a:lstStyle/>
          <a:p>
            <a:pPr algn="ctr"/>
            <a:r>
              <a:rPr lang="cs-CZ" sz="1200" b="1" dirty="0">
                <a:solidFill>
                  <a:srgbClr val="1A1F52"/>
                </a:solidFill>
                <a:latin typeface="+mj-lt"/>
                <a:cs typeface="Arial" charset="0"/>
              </a:rPr>
              <a:t>TOP 09</a:t>
            </a:r>
          </a:p>
        </p:txBody>
      </p:sp>
      <p:sp>
        <p:nvSpPr>
          <p:cNvPr id="13" name="Zástupný symbol pro datum 7">
            <a:extLst>
              <a:ext uri="{FF2B5EF4-FFF2-40B4-BE49-F238E27FC236}">
                <a16:creationId xmlns:a16="http://schemas.microsoft.com/office/drawing/2014/main" id="{261EA29B-0E4C-9495-047B-2353BFF95C87}"/>
              </a:ext>
            </a:extLst>
          </p:cNvPr>
          <p:cNvSpPr txBox="1">
            <a:spLocks/>
          </p:cNvSpPr>
          <p:nvPr/>
        </p:nvSpPr>
        <p:spPr bwMode="auto">
          <a:xfrm>
            <a:off x="7956376" y="2068327"/>
            <a:ext cx="648072" cy="280553"/>
          </a:xfrm>
          <a:prstGeom prst="rect">
            <a:avLst/>
          </a:prstGeom>
          <a:noFill/>
          <a:ln w="9525">
            <a:noFill/>
            <a:miter lim="800000"/>
            <a:headEnd/>
            <a:tailEnd/>
          </a:ln>
        </p:spPr>
        <p:txBody>
          <a:bodyPr lIns="0" tIns="0" rIns="0" bIns="0" anchor="ctr"/>
          <a:lstStyle/>
          <a:p>
            <a:pPr algn="ctr"/>
            <a:r>
              <a:rPr lang="cs-CZ" sz="1200" b="1" dirty="0">
                <a:solidFill>
                  <a:srgbClr val="1A1F52"/>
                </a:solidFill>
                <a:latin typeface="+mj-lt"/>
                <a:cs typeface="Arial" charset="0"/>
              </a:rPr>
              <a:t>SPD</a:t>
            </a:r>
          </a:p>
        </p:txBody>
      </p:sp>
    </p:spTree>
    <p:extLst>
      <p:ext uri="{BB962C8B-B14F-4D97-AF65-F5344CB8AC3E}">
        <p14:creationId xmlns:p14="http://schemas.microsoft.com/office/powerpoint/2010/main" val="2263612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BB521052-8238-024E-BDCB-26783903D91E}"/>
              </a:ext>
            </a:extLst>
          </p:cNvPr>
          <p:cNvGraphicFramePr>
            <a:graphicFrameLocks noGrp="1"/>
          </p:cNvGraphicFramePr>
          <p:nvPr/>
        </p:nvGraphicFramePr>
        <p:xfrm>
          <a:off x="360364" y="2813028"/>
          <a:ext cx="8423262" cy="2920229"/>
        </p:xfrm>
        <a:graphic>
          <a:graphicData uri="http://schemas.openxmlformats.org/drawingml/2006/table">
            <a:tbl>
              <a:tblPr>
                <a:tableStyleId>{5C22544A-7EE6-4342-B048-85BDC9FD1C3A}</a:tableStyleId>
              </a:tblPr>
              <a:tblGrid>
                <a:gridCol w="1009294">
                  <a:extLst>
                    <a:ext uri="{9D8B030D-6E8A-4147-A177-3AD203B41FA5}">
                      <a16:colId xmlns:a16="http://schemas.microsoft.com/office/drawing/2014/main" val="20000"/>
                    </a:ext>
                  </a:extLst>
                </a:gridCol>
                <a:gridCol w="926746">
                  <a:extLst>
                    <a:ext uri="{9D8B030D-6E8A-4147-A177-3AD203B41FA5}">
                      <a16:colId xmlns:a16="http://schemas.microsoft.com/office/drawing/2014/main" val="20001"/>
                    </a:ext>
                  </a:extLst>
                </a:gridCol>
                <a:gridCol w="926746">
                  <a:extLst>
                    <a:ext uri="{9D8B030D-6E8A-4147-A177-3AD203B41FA5}">
                      <a16:colId xmlns:a16="http://schemas.microsoft.com/office/drawing/2014/main" val="20002"/>
                    </a:ext>
                  </a:extLst>
                </a:gridCol>
                <a:gridCol w="926746">
                  <a:extLst>
                    <a:ext uri="{9D8B030D-6E8A-4147-A177-3AD203B41FA5}">
                      <a16:colId xmlns:a16="http://schemas.microsoft.com/office/drawing/2014/main" val="20003"/>
                    </a:ext>
                  </a:extLst>
                </a:gridCol>
                <a:gridCol w="926746">
                  <a:extLst>
                    <a:ext uri="{9D8B030D-6E8A-4147-A177-3AD203B41FA5}">
                      <a16:colId xmlns:a16="http://schemas.microsoft.com/office/drawing/2014/main" val="20004"/>
                    </a:ext>
                  </a:extLst>
                </a:gridCol>
                <a:gridCol w="926746">
                  <a:extLst>
                    <a:ext uri="{9D8B030D-6E8A-4147-A177-3AD203B41FA5}">
                      <a16:colId xmlns:a16="http://schemas.microsoft.com/office/drawing/2014/main" val="20005"/>
                    </a:ext>
                  </a:extLst>
                </a:gridCol>
                <a:gridCol w="926746">
                  <a:extLst>
                    <a:ext uri="{9D8B030D-6E8A-4147-A177-3AD203B41FA5}">
                      <a16:colId xmlns:a16="http://schemas.microsoft.com/office/drawing/2014/main" val="20006"/>
                    </a:ext>
                  </a:extLst>
                </a:gridCol>
                <a:gridCol w="926746">
                  <a:extLst>
                    <a:ext uri="{9D8B030D-6E8A-4147-A177-3AD203B41FA5}">
                      <a16:colId xmlns:a16="http://schemas.microsoft.com/office/drawing/2014/main" val="4172538883"/>
                    </a:ext>
                  </a:extLst>
                </a:gridCol>
                <a:gridCol w="926746">
                  <a:extLst>
                    <a:ext uri="{9D8B030D-6E8A-4147-A177-3AD203B41FA5}">
                      <a16:colId xmlns:a16="http://schemas.microsoft.com/office/drawing/2014/main" val="329782622"/>
                    </a:ext>
                  </a:extLst>
                </a:gridCol>
              </a:tblGrid>
              <a:tr h="648074">
                <a:tc>
                  <a:txBody>
                    <a:bodyPr/>
                    <a:lstStyle/>
                    <a:p>
                      <a:pPr algn="ctr">
                        <a:lnSpc>
                          <a:spcPct val="115000"/>
                        </a:lnSpc>
                        <a:spcAft>
                          <a:spcPts val="1000"/>
                        </a:spcAft>
                      </a:pPr>
                      <a:r>
                        <a:rPr lang="cs-CZ" sz="1800" b="1" i="0" dirty="0">
                          <a:effectLst/>
                          <a:latin typeface="+mj-lt"/>
                        </a:rPr>
                        <a:t> </a:t>
                      </a:r>
                      <a:endParaRPr lang="en-GB" sz="1800" b="1" i="0" dirty="0">
                        <a:effectLst/>
                        <a:latin typeface="+mj-lt"/>
                        <a:ea typeface="Calibri"/>
                        <a:cs typeface="Times New Roman"/>
                      </a:endParaRPr>
                    </a:p>
                  </a:txBody>
                  <a:tcPr marL="44450" marR="44450" marT="0" marB="0" anchor="ctr">
                    <a:noFill/>
                  </a:tcPr>
                </a:tc>
                <a:tc>
                  <a:txBody>
                    <a:bodyPr/>
                    <a:lstStyle/>
                    <a:p>
                      <a:pPr algn="ctr" fontAlgn="b"/>
                      <a:r>
                        <a:rPr lang="cs-CZ" sz="1600" b="1" i="0" u="none" strike="noStrike" dirty="0">
                          <a:solidFill>
                            <a:srgbClr val="000000"/>
                          </a:solidFill>
                          <a:effectLst/>
                          <a:latin typeface="Calibri" panose="020F0502020204030204" pitchFamily="34" charset="0"/>
                        </a:rPr>
                        <a:t>ODS</a:t>
                      </a:r>
                    </a:p>
                  </a:txBody>
                  <a:tcPr marL="7620" marR="7620" marT="7620" marB="0" anchor="ctr">
                    <a:solidFill>
                      <a:schemeClr val="bg1">
                        <a:lumMod val="7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ANO</a:t>
                      </a:r>
                    </a:p>
                  </a:txBody>
                  <a:tcPr marL="7620" marR="7620" marT="7620" marB="0" anchor="ctr">
                    <a:solidFill>
                      <a:schemeClr val="bg1">
                        <a:lumMod val="7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KDU-ČSL</a:t>
                      </a:r>
                    </a:p>
                  </a:txBody>
                  <a:tcPr marL="7620" marR="7620" marT="7620" marB="0" anchor="ctr">
                    <a:solidFill>
                      <a:schemeClr val="bg1">
                        <a:lumMod val="7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STAN</a:t>
                      </a:r>
                    </a:p>
                  </a:txBody>
                  <a:tcPr marL="7620" marR="7620" marT="7620" marB="0" anchor="ctr">
                    <a:solidFill>
                      <a:schemeClr val="bg1">
                        <a:lumMod val="7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TOP 09</a:t>
                      </a:r>
                    </a:p>
                  </a:txBody>
                  <a:tcPr marL="7620" marR="7620" marT="7620" marB="0" anchor="ctr">
                    <a:solidFill>
                      <a:schemeClr val="bg1">
                        <a:lumMod val="7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PIRÁTI</a:t>
                      </a:r>
                    </a:p>
                  </a:txBody>
                  <a:tcPr marL="7620" marR="7620" marT="7620" marB="0" anchor="ctr">
                    <a:solidFill>
                      <a:schemeClr val="bg1">
                        <a:lumMod val="7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SPD</a:t>
                      </a:r>
                    </a:p>
                  </a:txBody>
                  <a:tcPr marL="7620" marR="7620" marT="7620" marB="0" anchor="ctr">
                    <a:lnR w="28575"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CELKEM 7 STRAN</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0000"/>
                  </a:ext>
                </a:extLst>
              </a:tr>
              <a:tr h="473366">
                <a:tc rowSpan="2">
                  <a:txBody>
                    <a:bodyPr/>
                    <a:lstStyle/>
                    <a:p>
                      <a:pPr algn="ctr">
                        <a:lnSpc>
                          <a:spcPct val="115000"/>
                        </a:lnSpc>
                        <a:spcAft>
                          <a:spcPts val="1000"/>
                        </a:spcAft>
                      </a:pPr>
                      <a:r>
                        <a:rPr lang="cs-CZ" sz="1600" b="1" i="0" dirty="0">
                          <a:effectLst/>
                          <a:latin typeface="+mj-lt"/>
                          <a:ea typeface="Calibri"/>
                          <a:cs typeface="Times New Roman"/>
                        </a:rPr>
                        <a:t>2023</a:t>
                      </a:r>
                      <a:endParaRPr lang="en-GB" sz="1600" b="1" i="0" dirty="0">
                        <a:effectLst/>
                        <a:latin typeface="+mj-lt"/>
                        <a:ea typeface="Calibri"/>
                        <a:cs typeface="Times New Roman"/>
                      </a:endParaRPr>
                    </a:p>
                  </a:txBody>
                  <a:tcPr marL="44450" marR="44450" marT="0" marB="0" anchor="ctr">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3 481</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2 806</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2 028</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1 968</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1 525</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1 378</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931</a:t>
                      </a:r>
                    </a:p>
                  </a:txBody>
                  <a:tcPr marL="9525" marR="9525" marT="9525" marB="0" anchor="ctr">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14 117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4019">
                <a:tc vMerge="1">
                  <a:txBody>
                    <a:bodyPr/>
                    <a:lstStyle/>
                    <a:p>
                      <a:endParaRPr lang="cs-CZ"/>
                    </a:p>
                  </a:txBody>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FF0000"/>
                          </a:solidFill>
                          <a:effectLst/>
                          <a:latin typeface="Calibri" panose="020F0502020204030204" pitchFamily="34" charset="0"/>
                          <a:ea typeface="+mn-ea"/>
                          <a:cs typeface="+mn-cs"/>
                        </a:rPr>
                        <a:t>-11 %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008000"/>
                          </a:solidFill>
                          <a:effectLst/>
                          <a:latin typeface="Calibri" panose="020F0502020204030204" pitchFamily="34" charset="0"/>
                          <a:ea typeface="+mn-ea"/>
                          <a:cs typeface="+mn-cs"/>
                        </a:rPr>
                        <a:t>+5 %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008000"/>
                          </a:solidFill>
                          <a:effectLst/>
                          <a:latin typeface="Calibri" panose="020F0502020204030204" pitchFamily="34" charset="0"/>
                          <a:ea typeface="+mn-ea"/>
                          <a:cs typeface="+mn-cs"/>
                        </a:rPr>
                        <a:t>+6 %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FF0000"/>
                          </a:solidFill>
                          <a:effectLst/>
                          <a:latin typeface="Calibri" panose="020F0502020204030204" pitchFamily="34" charset="0"/>
                          <a:ea typeface="+mn-ea"/>
                          <a:cs typeface="+mn-cs"/>
                        </a:rPr>
                        <a:t>-22 %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008000"/>
                          </a:solidFill>
                          <a:effectLst/>
                          <a:latin typeface="Calibri" panose="020F0502020204030204" pitchFamily="34" charset="0"/>
                          <a:ea typeface="+mn-ea"/>
                          <a:cs typeface="+mn-cs"/>
                        </a:rPr>
                        <a:t>+12 %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FF0000"/>
                          </a:solidFill>
                          <a:effectLst/>
                          <a:latin typeface="Calibri" panose="020F0502020204030204" pitchFamily="34" charset="0"/>
                          <a:ea typeface="+mn-ea"/>
                          <a:cs typeface="+mn-cs"/>
                        </a:rPr>
                        <a:t>-16 %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FF0000"/>
                          </a:solidFill>
                          <a:effectLst/>
                          <a:latin typeface="Calibri" panose="020F0502020204030204" pitchFamily="34" charset="0"/>
                          <a:ea typeface="+mn-ea"/>
                          <a:cs typeface="+mn-cs"/>
                        </a:rPr>
                        <a:t>-21 %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FF0000"/>
                          </a:solidFill>
                          <a:effectLst/>
                          <a:latin typeface="Calibri" panose="020F0502020204030204" pitchFamily="34" charset="0"/>
                          <a:ea typeface="+mn-ea"/>
                          <a:cs typeface="+mn-cs"/>
                        </a:rPr>
                        <a:t>-7 %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468331302"/>
                  </a:ext>
                </a:extLst>
              </a:tr>
              <a:tr h="473366">
                <a:tc rowSpan="2">
                  <a:txBody>
                    <a:bodyPr/>
                    <a:lstStyle/>
                    <a:p>
                      <a:pPr algn="ctr">
                        <a:lnSpc>
                          <a:spcPct val="115000"/>
                        </a:lnSpc>
                        <a:spcAft>
                          <a:spcPts val="1000"/>
                        </a:spcAft>
                      </a:pPr>
                      <a:r>
                        <a:rPr lang="cs-CZ" sz="1600" b="1" i="0" dirty="0">
                          <a:effectLst/>
                          <a:latin typeface="+mj-lt"/>
                          <a:ea typeface="Calibri"/>
                          <a:cs typeface="Times New Roman"/>
                        </a:rPr>
                        <a:t>2022</a:t>
                      </a:r>
                      <a:endParaRPr lang="en-GB" sz="1600" b="1" i="0" dirty="0">
                        <a:effectLst/>
                        <a:latin typeface="+mj-lt"/>
                        <a:ea typeface="Calibri"/>
                        <a:cs typeface="Times New Roman"/>
                      </a:endParaRPr>
                    </a:p>
                  </a:txBody>
                  <a:tcPr marL="44450" marR="44450" marT="0" marB="0" anchor="ctr">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3 926</a:t>
                      </a:r>
                    </a:p>
                  </a:txBody>
                  <a:tcPr marL="7620" marR="7620" marT="7620"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2 678</a:t>
                      </a:r>
                    </a:p>
                  </a:txBody>
                  <a:tcPr marL="7620" marR="7620" marT="7620"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1 908</a:t>
                      </a:r>
                    </a:p>
                  </a:txBody>
                  <a:tcPr marL="7620" marR="7620" marT="7620"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2 513</a:t>
                      </a:r>
                    </a:p>
                  </a:txBody>
                  <a:tcPr marL="7620" marR="7620" marT="7620"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1 360</a:t>
                      </a:r>
                    </a:p>
                  </a:txBody>
                  <a:tcPr marL="7620" marR="7620" marT="7620"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1 647</a:t>
                      </a:r>
                    </a:p>
                  </a:txBody>
                  <a:tcPr marL="7620" marR="7620" marT="7620"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1 183</a:t>
                      </a:r>
                    </a:p>
                  </a:txBody>
                  <a:tcPr marL="7620" marR="7620" marT="7620" marB="0" anchor="ctr">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15 215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84019">
                <a:tc vMerge="1">
                  <a:txBody>
                    <a:bodyPr/>
                    <a:lstStyle/>
                    <a:p>
                      <a:endParaRPr lang="cs-CZ"/>
                    </a:p>
                  </a:txBody>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+55 %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FF0000"/>
                          </a:solidFill>
                          <a:effectLst/>
                          <a:latin typeface="Calibri" panose="020F0502020204030204" pitchFamily="34" charset="0"/>
                        </a:rPr>
                        <a:t>-58 %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+36 %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+75 %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+9 %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FF0000"/>
                          </a:solidFill>
                          <a:effectLst/>
                          <a:latin typeface="Calibri" panose="020F0502020204030204" pitchFamily="34" charset="0"/>
                        </a:rPr>
                        <a:t>-6 %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+34 %</a:t>
                      </a:r>
                      <a:r>
                        <a:rPr lang="cs-CZ" sz="1400" b="0" i="0" u="none" strike="noStrike" dirty="0">
                          <a:solidFill>
                            <a:srgbClr val="000000"/>
                          </a:solidFill>
                          <a:effectLst/>
                          <a:latin typeface="Calibri" panose="020F0502020204030204" pitchFamily="34" charset="0"/>
                        </a:rPr>
                        <a:t>)</a:t>
                      </a:r>
                    </a:p>
                  </a:txBody>
                  <a:tcPr marL="7620" marR="7620" marT="7620" marB="0" anchor="ctr">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 (</a:t>
                      </a:r>
                      <a:r>
                        <a:rPr lang="cs-CZ" sz="1400" b="0" i="0" u="none" strike="noStrike" dirty="0">
                          <a:solidFill>
                            <a:srgbClr val="FF0000"/>
                          </a:solidFill>
                          <a:effectLst/>
                          <a:latin typeface="Calibri" panose="020F0502020204030204" pitchFamily="34" charset="0"/>
                        </a:rPr>
                        <a:t>-3 %</a:t>
                      </a:r>
                      <a:r>
                        <a:rPr lang="cs-CZ" sz="1400" b="0" i="0" u="none" strike="noStrike" dirty="0">
                          <a:solidFill>
                            <a:srgbClr val="000000"/>
                          </a:solidFill>
                          <a:effectLst/>
                          <a:latin typeface="Calibri" panose="020F0502020204030204" pitchFamily="34" charset="0"/>
                        </a:rPr>
                        <a:t>)</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535830398"/>
                  </a:ext>
                </a:extLst>
              </a:tr>
              <a:tr h="473366">
                <a:tc rowSpan="2">
                  <a:txBody>
                    <a:bodyPr/>
                    <a:lstStyle/>
                    <a:p>
                      <a:pPr algn="ctr">
                        <a:lnSpc>
                          <a:spcPct val="115000"/>
                        </a:lnSpc>
                        <a:spcAft>
                          <a:spcPts val="1000"/>
                        </a:spcAft>
                      </a:pPr>
                      <a:r>
                        <a:rPr lang="cs-CZ" sz="1600" b="1" i="0" dirty="0">
                          <a:effectLst/>
                          <a:latin typeface="+mj-lt"/>
                          <a:ea typeface="Calibri"/>
                          <a:cs typeface="Times New Roman"/>
                        </a:rPr>
                        <a:t>2021</a:t>
                      </a:r>
                      <a:endParaRPr lang="en-GB" sz="1600" b="1" i="0" dirty="0">
                        <a:effectLst/>
                        <a:latin typeface="+mj-lt"/>
                        <a:ea typeface="Calibri"/>
                        <a:cs typeface="Times New Roman"/>
                      </a:endParaRPr>
                    </a:p>
                  </a:txBody>
                  <a:tcPr marL="44450" marR="44450" marT="0" marB="0" anchor="ctr">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2 540</a:t>
                      </a:r>
                    </a:p>
                  </a:txBody>
                  <a:tcPr marL="7620" marR="7620" marT="7620"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6 453</a:t>
                      </a:r>
                    </a:p>
                  </a:txBody>
                  <a:tcPr marL="7620" marR="7620" marT="7620"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1 402</a:t>
                      </a:r>
                    </a:p>
                  </a:txBody>
                  <a:tcPr marL="7620" marR="7620" marT="7620"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1 436</a:t>
                      </a:r>
                    </a:p>
                  </a:txBody>
                  <a:tcPr marL="7620" marR="7620" marT="7620"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1 250</a:t>
                      </a:r>
                    </a:p>
                  </a:txBody>
                  <a:tcPr marL="7620" marR="7620" marT="7620"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1 754</a:t>
                      </a:r>
                    </a:p>
                  </a:txBody>
                  <a:tcPr marL="7620" marR="7620" marT="7620"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881</a:t>
                      </a:r>
                    </a:p>
                  </a:txBody>
                  <a:tcPr marL="7620" marR="7620" marT="7620" marB="0" anchor="ctr">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15 716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84019">
                <a:tc vMerge="1">
                  <a:txBody>
                    <a:bodyPr/>
                    <a:lstStyle/>
                    <a:p>
                      <a:endParaRPr lang="cs-CZ"/>
                    </a:p>
                  </a:txBody>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+32 %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FF0000"/>
                          </a:solidFill>
                          <a:effectLst/>
                          <a:latin typeface="Calibri" panose="020F0502020204030204" pitchFamily="34" charset="0"/>
                        </a:rPr>
                        <a:t>-10 %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+75 %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+104 %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+101 %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+65 %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+82 %</a:t>
                      </a:r>
                      <a:r>
                        <a:rPr lang="cs-CZ" sz="1400" b="0" i="0" u="none" strike="noStrike" dirty="0">
                          <a:solidFill>
                            <a:srgbClr val="000000"/>
                          </a:solidFill>
                          <a:effectLst/>
                          <a:latin typeface="Calibri" panose="020F0502020204030204" pitchFamily="34" charset="0"/>
                        </a:rPr>
                        <a:t>)</a:t>
                      </a:r>
                    </a:p>
                  </a:txBody>
                  <a:tcPr marL="7620" marR="7620" marT="7620" marB="0" anchor="ctr">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 (</a:t>
                      </a:r>
                      <a:r>
                        <a:rPr lang="cs-CZ" sz="1400" b="0" i="0" u="none" strike="noStrike" dirty="0">
                          <a:solidFill>
                            <a:srgbClr val="008000"/>
                          </a:solidFill>
                          <a:effectLst/>
                          <a:latin typeface="Calibri" panose="020F0502020204030204" pitchFamily="34" charset="0"/>
                        </a:rPr>
                        <a:t>+23 %</a:t>
                      </a:r>
                      <a:r>
                        <a:rPr lang="cs-CZ" sz="1400" b="0" i="0" u="none" strike="noStrike" dirty="0">
                          <a:solidFill>
                            <a:srgbClr val="000000"/>
                          </a:solidFill>
                          <a:effectLst/>
                          <a:latin typeface="Calibri" panose="020F0502020204030204" pitchFamily="34" charset="0"/>
                        </a:rPr>
                        <a:t>)</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7175583"/>
                  </a:ext>
                </a:extLst>
              </a:tr>
            </a:tbl>
          </a:graphicData>
        </a:graphic>
      </p:graphicFrame>
      <p:sp>
        <p:nvSpPr>
          <p:cNvPr id="13" name="AutoShape 2"/>
          <p:cNvSpPr>
            <a:spLocks noChangeArrowheads="1"/>
          </p:cNvSpPr>
          <p:nvPr/>
        </p:nvSpPr>
        <p:spPr bwMode="auto">
          <a:xfrm>
            <a:off x="103190" y="1876925"/>
            <a:ext cx="8937625" cy="682771"/>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r>
              <a:rPr lang="cs-CZ" sz="1600" dirty="0">
                <a:solidFill>
                  <a:prstClr val="black"/>
                </a:solidFill>
                <a:latin typeface="Calibri" pitchFamily="34" charset="0"/>
              </a:rPr>
              <a:t>Celkové počty zmínek o jednotlivých politických subjektech v pořadu </a:t>
            </a:r>
            <a:r>
              <a:rPr lang="cs-CZ" sz="1600" i="1" dirty="0">
                <a:solidFill>
                  <a:prstClr val="black"/>
                </a:solidFill>
                <a:latin typeface="Calibri" pitchFamily="34" charset="0"/>
              </a:rPr>
              <a:t>Události</a:t>
            </a:r>
            <a:r>
              <a:rPr lang="cs-CZ" sz="1600" dirty="0">
                <a:solidFill>
                  <a:prstClr val="black"/>
                </a:solidFill>
                <a:latin typeface="Calibri" pitchFamily="34" charset="0"/>
              </a:rPr>
              <a:t> </a:t>
            </a:r>
          </a:p>
          <a:p>
            <a:pPr marL="1588" indent="-1588" algn="ctr" defTabSz="258763">
              <a:spcBef>
                <a:spcPts val="0"/>
              </a:spcBef>
              <a:tabLst>
                <a:tab pos="180975" algn="l"/>
              </a:tabLst>
              <a:defRPr/>
            </a:pPr>
            <a:r>
              <a:rPr lang="cs-CZ" sz="1600" dirty="0">
                <a:solidFill>
                  <a:prstClr val="black"/>
                </a:solidFill>
                <a:latin typeface="Calibri" pitchFamily="34" charset="0"/>
              </a:rPr>
              <a:t>(7 nejčastěji zmiňovaných stran a hnutí, v závorce uvádíme meziroční procentní změnu)</a:t>
            </a:r>
          </a:p>
          <a:p>
            <a:pPr marL="1588" indent="-1588" algn="ctr" defTabSz="258763">
              <a:lnSpc>
                <a:spcPct val="110000"/>
              </a:lnSpc>
              <a:spcBef>
                <a:spcPct val="20000"/>
              </a:spcBef>
              <a:tabLst>
                <a:tab pos="180975" algn="l"/>
              </a:tabLst>
              <a:defRPr/>
            </a:pPr>
            <a:endParaRPr lang="cs-CZ" sz="1600" dirty="0">
              <a:solidFill>
                <a:prstClr val="black"/>
              </a:solidFill>
              <a:latin typeface="Calibri" pitchFamily="34" charset="0"/>
            </a:endParaRP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4"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52</a:t>
            </a:fld>
            <a:endParaRPr lang="cs-CZ" sz="1100" dirty="0">
              <a:solidFill>
                <a:srgbClr val="1A1F52"/>
              </a:solidFill>
              <a:latin typeface="Calibri"/>
              <a:cs typeface="Arial" charset="0"/>
            </a:endParaRPr>
          </a:p>
        </p:txBody>
      </p:sp>
      <p:sp>
        <p:nvSpPr>
          <p:cNvPr id="9" name="AutoShape 2">
            <a:extLst>
              <a:ext uri="{FF2B5EF4-FFF2-40B4-BE49-F238E27FC236}">
                <a16:creationId xmlns:a16="http://schemas.microsoft.com/office/drawing/2014/main" id="{D794F58B-CEAC-4AAB-A7C1-EA8107E9BB1F}"/>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PROSTOR VĚNOVANÝ JEDNOTLIVÝM POLITICKÝM SUBJEKTŮM </a:t>
            </a:r>
          </a:p>
          <a:p>
            <a:pPr marL="1588" indent="-1588" algn="ctr" defTabSz="271463">
              <a:spcBef>
                <a:spcPts val="0"/>
              </a:spcBef>
              <a:spcAft>
                <a:spcPts val="0"/>
              </a:spcAft>
              <a:tabLst>
                <a:tab pos="631825" algn="l"/>
              </a:tabLst>
              <a:defRPr/>
            </a:pPr>
            <a:r>
              <a:rPr lang="cs-CZ" sz="2100" b="1" u="sng" dirty="0">
                <a:solidFill>
                  <a:prstClr val="black"/>
                </a:solidFill>
                <a:latin typeface="Calibri" pitchFamily="34" charset="0"/>
              </a:rPr>
              <a:t>V HLAVNÍ ZPRAVODAJSKÉ RELACI ČT UDÁLOSTI</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počet zmínek</a:t>
            </a:r>
          </a:p>
        </p:txBody>
      </p:sp>
      <p:sp>
        <p:nvSpPr>
          <p:cNvPr id="15"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3852180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a:extLst>
              <a:ext uri="{FF2B5EF4-FFF2-40B4-BE49-F238E27FC236}">
                <a16:creationId xmlns:a16="http://schemas.microsoft.com/office/drawing/2014/main" id="{92BDECDF-4D3B-4D15-A685-FAE663DE00DE}"/>
              </a:ext>
            </a:extLst>
          </p:cNvPr>
          <p:cNvSpPr/>
          <p:nvPr/>
        </p:nvSpPr>
        <p:spPr>
          <a:xfrm>
            <a:off x="251521" y="1042624"/>
            <a:ext cx="8601536" cy="5355312"/>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defRPr/>
            </a:pPr>
            <a:r>
              <a:rPr lang="cs-CZ" sz="1400" b="1" dirty="0">
                <a:latin typeface="+mj-lt"/>
              </a:rPr>
              <a:t>Hlavní zpravodajské relace ČT, TV Nova, TV Prima a Českého rozhlasu v loňském roce vykazovaly malé rozdíly v relativní intenzitě, s jakou se věnovaly jednotlivým politickým uskupením. Nejvyšší podíl na politickém zpravodajství měla ve většině případů nejsilnější vládní strana ODS, </a:t>
            </a:r>
            <a:r>
              <a:rPr lang="cs-CZ" sz="1400" dirty="0">
                <a:latin typeface="+mj-lt"/>
              </a:rPr>
              <a:t>výjimkou byly – stejně jako v roce 2022 – </a:t>
            </a:r>
            <a:r>
              <a:rPr lang="cs-CZ" sz="1400" i="1" dirty="0">
                <a:latin typeface="+mj-lt"/>
              </a:rPr>
              <a:t>Hlavní zprávy </a:t>
            </a:r>
            <a:r>
              <a:rPr lang="cs-CZ" sz="1400" dirty="0">
                <a:latin typeface="+mj-lt"/>
              </a:rPr>
              <a:t>na Primě, kde bylo ještě častěji než ODS zmiňováno hnutí ANO. Ve zbylých relacích se hnutí ANO umístilo na druhém místě, následováno menšími subjekty podílejícími se na koalici v pořadí KDU-ČSL, STAN, TOP 09 a Piráti. Opozičnímu hnutí SPD hlavní zpravodajské relace věnovaly 5-8 % z celkové plochy vyhrazené politickým uskupením (v případě ČT to bylo 6 %).  </a:t>
            </a:r>
          </a:p>
          <a:p>
            <a:pPr marL="285750" indent="-285750">
              <a:spcBef>
                <a:spcPts val="600"/>
              </a:spcBef>
              <a:spcAft>
                <a:spcPts val="600"/>
              </a:spcAft>
              <a:buFont typeface="Arial" panose="020B0604020202020204" pitchFamily="34" charset="0"/>
              <a:buChar char="•"/>
              <a:defRPr/>
            </a:pPr>
            <a:r>
              <a:rPr lang="cs-CZ" sz="1400" b="1" dirty="0">
                <a:latin typeface="+mj-lt"/>
              </a:rPr>
              <a:t>Tón medializace politických subjektů v pořadu </a:t>
            </a:r>
            <a:r>
              <a:rPr lang="cs-CZ" sz="1400" b="1" i="1" dirty="0">
                <a:latin typeface="+mj-lt"/>
              </a:rPr>
              <a:t>Události</a:t>
            </a:r>
            <a:r>
              <a:rPr lang="cs-CZ" sz="1400" b="1" dirty="0">
                <a:latin typeface="+mj-lt"/>
              </a:rPr>
              <a:t> vykazoval </a:t>
            </a:r>
            <a:r>
              <a:rPr lang="cs-CZ" sz="1400" dirty="0">
                <a:latin typeface="+mj-lt"/>
              </a:rPr>
              <a:t>v porovnání s jinými zpravodajskými relacemi </a:t>
            </a:r>
            <a:r>
              <a:rPr lang="cs-CZ" sz="1400" b="1" dirty="0">
                <a:latin typeface="+mj-lt"/>
              </a:rPr>
              <a:t>podobně nízké podíly pozitivních a výrazně nižší podíly negativních výpovědí</a:t>
            </a:r>
            <a:r>
              <a:rPr lang="cs-CZ" sz="1400" dirty="0">
                <a:latin typeface="+mj-lt"/>
              </a:rPr>
              <a:t> (především v porovnání s </a:t>
            </a:r>
            <a:r>
              <a:rPr lang="cs-CZ" sz="1400" i="1" dirty="0">
                <a:latin typeface="+mj-lt"/>
              </a:rPr>
              <a:t>Hlavními zprávami </a:t>
            </a:r>
            <a:r>
              <a:rPr lang="cs-CZ" sz="1400" dirty="0">
                <a:latin typeface="+mj-lt"/>
              </a:rPr>
              <a:t>TV Prima), což svědčí o </a:t>
            </a:r>
            <a:r>
              <a:rPr lang="cs-CZ" sz="1400" b="1" dirty="0">
                <a:latin typeface="+mj-lt"/>
              </a:rPr>
              <a:t>vysoké míře postojové neutrality zpravodajství České televize. </a:t>
            </a:r>
            <a:r>
              <a:rPr lang="cs-CZ" sz="1400" dirty="0">
                <a:latin typeface="+mj-lt"/>
              </a:rPr>
              <a:t>Například v případě hnutí ANO byl podíl negativních výpovědí v jednotlivých médiích následující: ČT 5 %, Nova 9 %, Prima 12 % a ČRo 8 %. V porovnání s rokem 2022 registrujeme u všech sledovaných relací nárůst pozitivních výpovědí o TOP 09 na cca dvojnásobek, což úzce souvisí s referováním o osobě zesnulého bývalého předsedy strany Karla Schwarzenberga. Nejnižší podíl negativních zmínek byl ve všech čtyřech případech zaznamenán u hnutí SPD (ČT 3 %, Nova 3 %, Prima 8 % a ČRo 4 %).</a:t>
            </a:r>
          </a:p>
          <a:p>
            <a:pPr marL="285750" indent="-285750">
              <a:spcBef>
                <a:spcPts val="600"/>
              </a:spcBef>
              <a:spcAft>
                <a:spcPts val="600"/>
              </a:spcAft>
              <a:buFont typeface="Arial" panose="020B0604020202020204" pitchFamily="34" charset="0"/>
              <a:buChar char="•"/>
              <a:defRPr/>
            </a:pPr>
            <a:r>
              <a:rPr lang="cs-CZ" sz="1400" b="1" dirty="0">
                <a:latin typeface="+mj-lt"/>
              </a:rPr>
              <a:t>V roce 2023 byla v pořadu </a:t>
            </a:r>
            <a:r>
              <a:rPr lang="cs-CZ" sz="1400" b="1" i="1" dirty="0">
                <a:latin typeface="+mj-lt"/>
              </a:rPr>
              <a:t>Události</a:t>
            </a:r>
            <a:r>
              <a:rPr lang="cs-CZ" sz="1400" b="1" dirty="0">
                <a:latin typeface="+mj-lt"/>
              </a:rPr>
              <a:t> nejčastěji zmiňována nejsilnější vládní strana ODS, a to v 3 481 případech, což je v porovnání s rokem 2022 o 11 % méně. Hlavnímu opozičnímu subjektu, hnutí ANO, patřilo celkem 2 806 zmínek, meziročně šlo o nárůst o 5 %.</a:t>
            </a:r>
            <a:r>
              <a:rPr lang="cs-CZ" sz="1400" dirty="0">
                <a:latin typeface="+mj-lt"/>
              </a:rPr>
              <a:t> Další v pořadí byla s počtem 2 028 zmínek KDU-ČSL (+6 %), následována hnutím STAN s 1 968 zmínkami. U hnutí STAN došlo k výraznému propadu zmínek o více než pětinu, důvodem byla nicméně předchozí intenzivní medializace Starostů v roce 2022, a to v souvislosti s kauzou „Dozimetr“. Následují TOP09 (1 525 zmínek), Piráti (1 378) a SPD (931). V případě posledně jmenovaného hnutí došlo meziročně k poklesu počtu zmínek o 21 %, přibližně na úroveň roku 2021. Důvodem byla i v tomto případě skokově vyšší medializace v roce 2022, zejména v souvislosti s komunálními volbami a volbami prezidentskými.</a:t>
            </a:r>
            <a:endParaRPr lang="cs-CZ" sz="1400" dirty="0">
              <a:solidFill>
                <a:prstClr val="black"/>
              </a:solidFill>
              <a:latin typeface="Calibri"/>
            </a:endParaRP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53</a:t>
            </a:fld>
            <a:endParaRPr lang="cs-CZ" sz="1100" dirty="0">
              <a:solidFill>
                <a:srgbClr val="1A1F52"/>
              </a:solidFill>
              <a:latin typeface="Calibri"/>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3" name="AutoShape 2">
            <a:extLst>
              <a:ext uri="{FF2B5EF4-FFF2-40B4-BE49-F238E27FC236}">
                <a16:creationId xmlns:a16="http://schemas.microsoft.com/office/drawing/2014/main" id="{B60D1E4B-9AFD-97FD-B13D-D6ADCC7DE74D}"/>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922787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54</a:t>
            </a:fld>
            <a:endParaRPr lang="cs-CZ" sz="1100" dirty="0">
              <a:solidFill>
                <a:srgbClr val="1A1F52"/>
              </a:solidFill>
              <a:latin typeface="Calibri"/>
              <a:cs typeface="Arial" charset="0"/>
            </a:endParaRPr>
          </a:p>
        </p:txBody>
      </p:sp>
      <p:sp>
        <p:nvSpPr>
          <p:cNvPr id="10" name="AutoShape 2">
            <a:extLst>
              <a:ext uri="{FF2B5EF4-FFF2-40B4-BE49-F238E27FC236}">
                <a16:creationId xmlns:a16="http://schemas.microsoft.com/office/drawing/2014/main" id="{12F0C821-444A-4ECB-8E35-BCBFD64465F6}"/>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2023: ÚČAST ZÁSTUPCŮ POLITICKÝCH STRAN A HNUTÍ V </a:t>
            </a:r>
          </a:p>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DISKUSNÍCH POŘADECH</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počet účastí</a:t>
            </a:r>
          </a:p>
        </p:txBody>
      </p:sp>
      <p:sp>
        <p:nvSpPr>
          <p:cNvPr id="2" name="Obdélník 1"/>
          <p:cNvSpPr/>
          <p:nvPr/>
        </p:nvSpPr>
        <p:spPr>
          <a:xfrm>
            <a:off x="1120379" y="1700808"/>
            <a:ext cx="3172668" cy="338554"/>
          </a:xfrm>
          <a:prstGeom prst="rect">
            <a:avLst/>
          </a:prstGeom>
        </p:spPr>
        <p:txBody>
          <a:bodyPr wrap="square">
            <a:spAutoFit/>
          </a:bodyPr>
          <a:lstStyle/>
          <a:p>
            <a:pPr>
              <a:defRPr/>
            </a:pPr>
            <a:r>
              <a:rPr lang="cs-CZ" sz="1600" b="1" dirty="0">
                <a:solidFill>
                  <a:prstClr val="black"/>
                </a:solidFill>
                <a:latin typeface="Calibri" pitchFamily="34" charset="0"/>
              </a:rPr>
              <a:t>OTÁZKY VÁCLAVA MORAVCE I. + II.</a:t>
            </a:r>
            <a:endParaRPr lang="cs-CZ" sz="1600" dirty="0">
              <a:solidFill>
                <a:prstClr val="black"/>
              </a:solidFill>
            </a:endParaRPr>
          </a:p>
        </p:txBody>
      </p:sp>
      <p:sp>
        <p:nvSpPr>
          <p:cNvPr id="14" name="Obdélník 13"/>
          <p:cNvSpPr/>
          <p:nvPr/>
        </p:nvSpPr>
        <p:spPr>
          <a:xfrm>
            <a:off x="5413426" y="1700808"/>
            <a:ext cx="2610196" cy="338554"/>
          </a:xfrm>
          <a:prstGeom prst="rect">
            <a:avLst/>
          </a:prstGeom>
        </p:spPr>
        <p:txBody>
          <a:bodyPr wrap="square">
            <a:spAutoFit/>
          </a:bodyPr>
          <a:lstStyle/>
          <a:p>
            <a:pPr>
              <a:defRPr/>
            </a:pPr>
            <a:r>
              <a:rPr lang="cs-CZ" sz="1600" b="1" dirty="0">
                <a:solidFill>
                  <a:prstClr val="black"/>
                </a:solidFill>
                <a:latin typeface="Calibri" pitchFamily="34" charset="0"/>
              </a:rPr>
              <a:t>MÁTE SLOVO S M. JÍLKOVOU </a:t>
            </a:r>
            <a:endParaRPr lang="cs-CZ" sz="1600" dirty="0">
              <a:solidFill>
                <a:prstClr val="black"/>
              </a:solidFill>
            </a:endParaRP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7"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graphicFrame>
        <p:nvGraphicFramePr>
          <p:cNvPr id="4" name="Graf 3">
            <a:extLst>
              <a:ext uri="{FF2B5EF4-FFF2-40B4-BE49-F238E27FC236}">
                <a16:creationId xmlns:a16="http://schemas.microsoft.com/office/drawing/2014/main" id="{30E78363-B07C-4366-F6BF-D0A9DDFC7426}"/>
              </a:ext>
            </a:extLst>
          </p:cNvPr>
          <p:cNvGraphicFramePr>
            <a:graphicFrameLocks/>
          </p:cNvGraphicFramePr>
          <p:nvPr/>
        </p:nvGraphicFramePr>
        <p:xfrm>
          <a:off x="35499" y="1988841"/>
          <a:ext cx="4608511" cy="44611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 6">
            <a:extLst>
              <a:ext uri="{FF2B5EF4-FFF2-40B4-BE49-F238E27FC236}">
                <a16:creationId xmlns:a16="http://schemas.microsoft.com/office/drawing/2014/main" id="{178C6FB6-2FF0-0CB4-6950-39CFCA744C0B}"/>
              </a:ext>
            </a:extLst>
          </p:cNvPr>
          <p:cNvGraphicFramePr>
            <a:graphicFrameLocks/>
          </p:cNvGraphicFramePr>
          <p:nvPr/>
        </p:nvGraphicFramePr>
        <p:xfrm>
          <a:off x="4139954" y="1988840"/>
          <a:ext cx="4608511" cy="44611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2666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Výsledek obrázku pro znak senát">
            <a:extLst>
              <a:ext uri="{FF2B5EF4-FFF2-40B4-BE49-F238E27FC236}">
                <a16:creationId xmlns:a16="http://schemas.microsoft.com/office/drawing/2014/main" id="{858E9158-EBC1-4560-8546-C0622C2B0D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3381" y="2907870"/>
            <a:ext cx="648072" cy="4277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Výsledek obrázku pro znak poslanecká sněmovna">
            <a:extLst>
              <a:ext uri="{FF2B5EF4-FFF2-40B4-BE49-F238E27FC236}">
                <a16:creationId xmlns:a16="http://schemas.microsoft.com/office/drawing/2014/main" id="{1AEF1DCA-5249-43BB-A7CA-3B872C8349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4973" y="2907633"/>
            <a:ext cx="302696" cy="4283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Graf 29">
            <a:extLst>
              <a:ext uri="{FF2B5EF4-FFF2-40B4-BE49-F238E27FC236}">
                <a16:creationId xmlns:a16="http://schemas.microsoft.com/office/drawing/2014/main" id="{0DEA3C14-2EF0-4359-A3EF-DA0C1E87C366}"/>
              </a:ext>
            </a:extLst>
          </p:cNvPr>
          <p:cNvGraphicFramePr>
            <a:graphicFrameLocks/>
          </p:cNvGraphicFramePr>
          <p:nvPr/>
        </p:nvGraphicFramePr>
        <p:xfrm>
          <a:off x="4791650" y="3135658"/>
          <a:ext cx="3748733" cy="2548918"/>
        </p:xfrm>
        <a:graphic>
          <a:graphicData uri="http://schemas.openxmlformats.org/drawingml/2006/chart">
            <c:chart xmlns:c="http://schemas.openxmlformats.org/drawingml/2006/chart" xmlns:r="http://schemas.openxmlformats.org/officeDocument/2006/relationships" r:id="rId5"/>
          </a:graphicData>
        </a:graphic>
      </p:graphicFrame>
      <p:pic>
        <p:nvPicPr>
          <p:cNvPr id="22545" name="Obrázek 6"/>
          <p:cNvPicPr>
            <a:picLocks noChangeAspect="1"/>
          </p:cNvPicPr>
          <p:nvPr/>
        </p:nvPicPr>
        <p:blipFill>
          <a:blip r:embed="rId6"/>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55</a:t>
            </a:fld>
            <a:endParaRPr lang="cs-CZ" sz="1100" dirty="0">
              <a:solidFill>
                <a:srgbClr val="1A1F52"/>
              </a:solidFill>
              <a:latin typeface="Calibri"/>
              <a:cs typeface="Arial" charset="0"/>
            </a:endParaRPr>
          </a:p>
        </p:txBody>
      </p:sp>
      <p:sp>
        <p:nvSpPr>
          <p:cNvPr id="10" name="AutoShape 2">
            <a:extLst>
              <a:ext uri="{FF2B5EF4-FFF2-40B4-BE49-F238E27FC236}">
                <a16:creationId xmlns:a16="http://schemas.microsoft.com/office/drawing/2014/main" id="{12F0C821-444A-4ECB-8E35-BCBFD64465F6}"/>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 POSLANCŮ A SENÁTORŮ NA CELKOVÉM POČTU ZMÍNEK O ZÁKONODÁRCÍCH A NA ÚČASTI ZÁKONODÁRCŮ V DISKUSNÍCH POŘADECH</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v %</a:t>
            </a: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7"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1" name="Obdélník 10">
            <a:extLst>
              <a:ext uri="{FF2B5EF4-FFF2-40B4-BE49-F238E27FC236}">
                <a16:creationId xmlns:a16="http://schemas.microsoft.com/office/drawing/2014/main" id="{A3FFC43B-87AB-4392-8647-53D989039459}"/>
              </a:ext>
            </a:extLst>
          </p:cNvPr>
          <p:cNvSpPr/>
          <p:nvPr/>
        </p:nvSpPr>
        <p:spPr>
          <a:xfrm>
            <a:off x="387872" y="1988842"/>
            <a:ext cx="4112120" cy="584775"/>
          </a:xfrm>
          <a:prstGeom prst="rect">
            <a:avLst/>
          </a:prstGeom>
        </p:spPr>
        <p:txBody>
          <a:bodyPr wrap="square">
            <a:spAutoFit/>
          </a:bodyPr>
          <a:lstStyle/>
          <a:p>
            <a:pPr algn="ctr">
              <a:defRPr/>
            </a:pPr>
            <a:r>
              <a:rPr lang="cs-CZ" sz="1600" b="1" dirty="0">
                <a:solidFill>
                  <a:prstClr val="black"/>
                </a:solidFill>
                <a:latin typeface="Calibri" pitchFamily="34" charset="0"/>
              </a:rPr>
              <a:t>PODÍL NA ZMÍNKÁCH O ZÁKONODÁRCÍCH V POLITICKÉM ZPRAVODAJSTVÍ</a:t>
            </a:r>
            <a:endParaRPr lang="cs-CZ" sz="1600" dirty="0">
              <a:solidFill>
                <a:prstClr val="black"/>
              </a:solidFill>
            </a:endParaRPr>
          </a:p>
        </p:txBody>
      </p:sp>
      <p:sp>
        <p:nvSpPr>
          <p:cNvPr id="12" name="Obdélník 11">
            <a:extLst>
              <a:ext uri="{FF2B5EF4-FFF2-40B4-BE49-F238E27FC236}">
                <a16:creationId xmlns:a16="http://schemas.microsoft.com/office/drawing/2014/main" id="{19A90462-EA3E-4AF8-A7CC-C5183A7C8F61}"/>
              </a:ext>
            </a:extLst>
          </p:cNvPr>
          <p:cNvSpPr/>
          <p:nvPr/>
        </p:nvSpPr>
        <p:spPr>
          <a:xfrm>
            <a:off x="5037558" y="1988842"/>
            <a:ext cx="3312368" cy="584775"/>
          </a:xfrm>
          <a:prstGeom prst="rect">
            <a:avLst/>
          </a:prstGeom>
        </p:spPr>
        <p:txBody>
          <a:bodyPr wrap="square">
            <a:spAutoFit/>
          </a:bodyPr>
          <a:lstStyle/>
          <a:p>
            <a:pPr algn="ctr">
              <a:defRPr/>
            </a:pPr>
            <a:r>
              <a:rPr lang="cs-CZ" sz="1600" b="1" dirty="0">
                <a:solidFill>
                  <a:prstClr val="black"/>
                </a:solidFill>
                <a:latin typeface="Calibri" pitchFamily="34" charset="0"/>
              </a:rPr>
              <a:t>PODÍL NA ÚČASTI ZÁKONODÁRCŮ V DISKUSNÍCH POŘADECH</a:t>
            </a:r>
            <a:endParaRPr lang="cs-CZ" sz="1600" dirty="0">
              <a:solidFill>
                <a:prstClr val="black"/>
              </a:solidFill>
            </a:endParaRPr>
          </a:p>
        </p:txBody>
      </p:sp>
      <p:pic>
        <p:nvPicPr>
          <p:cNvPr id="2050" name="Picture 2" descr="Výsledek obrázku pro znak senát">
            <a:extLst>
              <a:ext uri="{FF2B5EF4-FFF2-40B4-BE49-F238E27FC236}">
                <a16:creationId xmlns:a16="http://schemas.microsoft.com/office/drawing/2014/main" id="{6D12D986-68C6-4EB6-B368-EE9B6B2CCF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8936" y="2907870"/>
            <a:ext cx="648072" cy="4277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znak poslanecká sněmovna">
            <a:extLst>
              <a:ext uri="{FF2B5EF4-FFF2-40B4-BE49-F238E27FC236}">
                <a16:creationId xmlns:a16="http://schemas.microsoft.com/office/drawing/2014/main" id="{26D7A68A-22C1-4359-8172-6AB65458FB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0528" y="2907633"/>
            <a:ext cx="302696" cy="428316"/>
          </a:xfrm>
          <a:prstGeom prst="rect">
            <a:avLst/>
          </a:prstGeom>
          <a:noFill/>
          <a:extLst>
            <a:ext uri="{909E8E84-426E-40DD-AFC4-6F175D3DCCD1}">
              <a14:hiddenFill xmlns:a14="http://schemas.microsoft.com/office/drawing/2010/main">
                <a:solidFill>
                  <a:srgbClr val="FFFFFF"/>
                </a:solidFill>
              </a14:hiddenFill>
            </a:ext>
          </a:extLst>
        </p:spPr>
      </p:pic>
      <p:sp>
        <p:nvSpPr>
          <p:cNvPr id="20" name="Zástupný symbol pro datum 7">
            <a:extLst>
              <a:ext uri="{FF2B5EF4-FFF2-40B4-BE49-F238E27FC236}">
                <a16:creationId xmlns:a16="http://schemas.microsoft.com/office/drawing/2014/main" id="{CA0A44BF-E458-430E-B9CB-E770B39EB345}"/>
              </a:ext>
            </a:extLst>
          </p:cNvPr>
          <p:cNvSpPr txBox="1">
            <a:spLocks/>
          </p:cNvSpPr>
          <p:nvPr/>
        </p:nvSpPr>
        <p:spPr bwMode="auto">
          <a:xfrm>
            <a:off x="1539588" y="5625239"/>
            <a:ext cx="1664261" cy="468059"/>
          </a:xfrm>
          <a:prstGeom prst="rect">
            <a:avLst/>
          </a:prstGeom>
          <a:noFill/>
          <a:ln w="9525">
            <a:noFill/>
            <a:miter lim="800000"/>
            <a:headEnd/>
            <a:tailEnd/>
          </a:ln>
        </p:spPr>
        <p:txBody>
          <a:bodyPr lIns="0" tIns="0" rIns="0" bIns="0" anchor="ctr"/>
          <a:lstStyle/>
          <a:p>
            <a:pPr algn="ctr">
              <a:defRPr/>
            </a:pPr>
            <a:r>
              <a:rPr lang="cs-CZ" sz="1200" dirty="0">
                <a:solidFill>
                  <a:srgbClr val="1A1F52"/>
                </a:solidFill>
                <a:latin typeface="Calibri"/>
                <a:cs typeface="Arial" charset="0"/>
              </a:rPr>
              <a:t>Celkový počet ZMÍNEK:</a:t>
            </a:r>
          </a:p>
          <a:p>
            <a:pPr algn="ctr">
              <a:defRPr/>
            </a:pPr>
            <a:r>
              <a:rPr lang="cs-CZ" sz="1200" b="1" dirty="0">
                <a:solidFill>
                  <a:srgbClr val="1A1F52"/>
                </a:solidFill>
                <a:latin typeface="Calibri"/>
                <a:cs typeface="Arial" charset="0"/>
              </a:rPr>
              <a:t>10 487</a:t>
            </a:r>
          </a:p>
        </p:txBody>
      </p:sp>
      <p:graphicFrame>
        <p:nvGraphicFramePr>
          <p:cNvPr id="18" name="Graf 17">
            <a:extLst>
              <a:ext uri="{FF2B5EF4-FFF2-40B4-BE49-F238E27FC236}">
                <a16:creationId xmlns:a16="http://schemas.microsoft.com/office/drawing/2014/main" id="{FD2868ED-D055-471C-B33F-1C983F328DF2}"/>
              </a:ext>
            </a:extLst>
          </p:cNvPr>
          <p:cNvGraphicFramePr>
            <a:graphicFrameLocks/>
          </p:cNvGraphicFramePr>
          <p:nvPr/>
        </p:nvGraphicFramePr>
        <p:xfrm>
          <a:off x="247205" y="3135658"/>
          <a:ext cx="3748733" cy="2548918"/>
        </p:xfrm>
        <a:graphic>
          <a:graphicData uri="http://schemas.openxmlformats.org/drawingml/2006/chart">
            <c:chart xmlns:c="http://schemas.openxmlformats.org/drawingml/2006/chart" xmlns:r="http://schemas.openxmlformats.org/officeDocument/2006/relationships" r:id="rId7"/>
          </a:graphicData>
        </a:graphic>
      </p:graphicFrame>
      <p:sp>
        <p:nvSpPr>
          <p:cNvPr id="22" name="Zástupný symbol pro datum 7">
            <a:extLst>
              <a:ext uri="{FF2B5EF4-FFF2-40B4-BE49-F238E27FC236}">
                <a16:creationId xmlns:a16="http://schemas.microsoft.com/office/drawing/2014/main" id="{03574AAF-E7D4-4DDB-B0C5-D4EC2E6FD2FC}"/>
              </a:ext>
            </a:extLst>
          </p:cNvPr>
          <p:cNvSpPr txBox="1">
            <a:spLocks/>
          </p:cNvSpPr>
          <p:nvPr/>
        </p:nvSpPr>
        <p:spPr bwMode="auto">
          <a:xfrm>
            <a:off x="6111760" y="5625239"/>
            <a:ext cx="1664261" cy="468059"/>
          </a:xfrm>
          <a:prstGeom prst="rect">
            <a:avLst/>
          </a:prstGeom>
          <a:noFill/>
          <a:ln w="9525">
            <a:noFill/>
            <a:miter lim="800000"/>
            <a:headEnd/>
            <a:tailEnd/>
          </a:ln>
        </p:spPr>
        <p:txBody>
          <a:bodyPr lIns="0" tIns="0" rIns="0" bIns="0" anchor="ctr"/>
          <a:lstStyle/>
          <a:p>
            <a:pPr algn="ctr">
              <a:defRPr/>
            </a:pPr>
            <a:r>
              <a:rPr lang="cs-CZ" sz="1200" dirty="0">
                <a:solidFill>
                  <a:srgbClr val="1A1F52"/>
                </a:solidFill>
                <a:latin typeface="Calibri"/>
                <a:cs typeface="Arial" charset="0"/>
              </a:rPr>
              <a:t>Celkový počet ÚČASTÍ:</a:t>
            </a:r>
          </a:p>
          <a:p>
            <a:pPr algn="ctr">
              <a:defRPr/>
            </a:pPr>
            <a:r>
              <a:rPr lang="cs-CZ" sz="1200" b="1" dirty="0">
                <a:solidFill>
                  <a:srgbClr val="1A1F52"/>
                </a:solidFill>
                <a:latin typeface="Calibri"/>
                <a:cs typeface="Arial" charset="0"/>
              </a:rPr>
              <a:t>73</a:t>
            </a:r>
          </a:p>
        </p:txBody>
      </p:sp>
    </p:spTree>
    <p:extLst>
      <p:ext uri="{BB962C8B-B14F-4D97-AF65-F5344CB8AC3E}">
        <p14:creationId xmlns:p14="http://schemas.microsoft.com/office/powerpoint/2010/main" val="3498588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a:extLst>
              <a:ext uri="{FF2B5EF4-FFF2-40B4-BE49-F238E27FC236}">
                <a16:creationId xmlns:a16="http://schemas.microsoft.com/office/drawing/2014/main" id="{92BDECDF-4D3B-4D15-A685-FAE663DE00DE}"/>
              </a:ext>
            </a:extLst>
          </p:cNvPr>
          <p:cNvSpPr/>
          <p:nvPr/>
        </p:nvSpPr>
        <p:spPr>
          <a:xfrm>
            <a:off x="360365" y="1218234"/>
            <a:ext cx="8423275" cy="4262705"/>
          </a:xfrm>
          <a:prstGeom prst="rect">
            <a:avLst/>
          </a:prstGeom>
        </p:spPr>
        <p:txBody>
          <a:bodyPr wrap="square">
            <a:spAutoFit/>
          </a:bodyPr>
          <a:lstStyle/>
          <a:p>
            <a:pPr>
              <a:spcBef>
                <a:spcPts val="600"/>
              </a:spcBef>
              <a:spcAft>
                <a:spcPts val="600"/>
              </a:spcAft>
              <a:defRPr/>
            </a:pPr>
            <a:r>
              <a:rPr lang="cs-CZ" sz="1700" b="1" dirty="0">
                <a:latin typeface="+mj-lt"/>
              </a:rPr>
              <a:t>ÚČAST ZÁSTUPCŮ POLITICKÝCH SUBJEKTŮ V DISKUSNÍCH POŘADECH</a:t>
            </a:r>
          </a:p>
          <a:p>
            <a:pPr marL="285750" indent="-285750">
              <a:spcBef>
                <a:spcPts val="600"/>
              </a:spcBef>
              <a:spcAft>
                <a:spcPts val="600"/>
              </a:spcAft>
              <a:buFont typeface="Arial" panose="020B0604020202020204" pitchFamily="34" charset="0"/>
              <a:buChar char="•"/>
              <a:defRPr/>
            </a:pPr>
            <a:r>
              <a:rPr lang="cs-CZ" sz="1700" b="1" dirty="0">
                <a:latin typeface="+mj-lt"/>
              </a:rPr>
              <a:t>Nejčastějšími diskutéry v pořadu </a:t>
            </a:r>
            <a:r>
              <a:rPr lang="cs-CZ" sz="1700" b="1" i="1" dirty="0">
                <a:latin typeface="+mj-lt"/>
              </a:rPr>
              <a:t>Otázky Václava Moravce </a:t>
            </a:r>
            <a:r>
              <a:rPr lang="cs-CZ" sz="1700" b="1" dirty="0">
                <a:latin typeface="+mj-lt"/>
              </a:rPr>
              <a:t>byli v roce 2023 zástupci opozičního hnutí ANO</a:t>
            </a:r>
            <a:r>
              <a:rPr lang="cs-CZ" sz="1700" dirty="0">
                <a:latin typeface="+mj-lt"/>
              </a:rPr>
              <a:t> s 28 účastmi, na vládní ODS připadlo o deset hostů méně (18). Třetí v pořadí bylo hnutí SPD s 12 účastníky debat.</a:t>
            </a:r>
          </a:p>
          <a:p>
            <a:pPr marL="285750" indent="-285750">
              <a:spcBef>
                <a:spcPts val="600"/>
              </a:spcBef>
              <a:spcAft>
                <a:spcPts val="600"/>
              </a:spcAft>
              <a:buFont typeface="Arial" panose="020B0604020202020204" pitchFamily="34" charset="0"/>
              <a:buChar char="•"/>
              <a:defRPr/>
            </a:pPr>
            <a:r>
              <a:rPr lang="cs-CZ" sz="1700" b="1" dirty="0">
                <a:latin typeface="+mj-lt"/>
              </a:rPr>
              <a:t>V pořadu </a:t>
            </a:r>
            <a:r>
              <a:rPr lang="cs-CZ" sz="1700" b="1" i="1" dirty="0">
                <a:latin typeface="+mj-lt"/>
              </a:rPr>
              <a:t>Máte slovo s M. Jílkovou se nejčastěji objevovali </a:t>
            </a:r>
            <a:r>
              <a:rPr lang="cs-CZ" sz="1700" b="1" dirty="0">
                <a:latin typeface="+mj-lt"/>
              </a:rPr>
              <a:t>rovněž hosté z hnutí ANO</a:t>
            </a:r>
            <a:r>
              <a:rPr lang="cs-CZ" sz="1700" dirty="0">
                <a:latin typeface="+mj-lt"/>
              </a:rPr>
              <a:t> (16 účastí), následovaní představiteli vládních subjektů ODS (10) a KDU-ČSL (9).</a:t>
            </a:r>
          </a:p>
          <a:p>
            <a:pPr>
              <a:spcBef>
                <a:spcPts val="600"/>
              </a:spcBef>
              <a:spcAft>
                <a:spcPts val="600"/>
              </a:spcAft>
              <a:defRPr/>
            </a:pPr>
            <a:r>
              <a:rPr lang="cs-CZ" sz="1700" b="1" dirty="0">
                <a:latin typeface="+mj-lt"/>
              </a:rPr>
              <a:t>POSLANCI A SENÁTOŘI</a:t>
            </a:r>
          </a:p>
          <a:p>
            <a:pPr marL="285750" indent="-285750">
              <a:spcBef>
                <a:spcPts val="600"/>
              </a:spcBef>
              <a:spcAft>
                <a:spcPts val="600"/>
              </a:spcAft>
              <a:buFont typeface="Arial" panose="020B0604020202020204" pitchFamily="34" charset="0"/>
              <a:buChar char="•"/>
              <a:defRPr/>
            </a:pPr>
            <a:r>
              <a:rPr lang="cs-CZ" sz="1700" b="1" dirty="0">
                <a:latin typeface="+mj-lt"/>
              </a:rPr>
              <a:t>V podílu na celkovém počtu zmínek o zákonodárcích v politickém zpravodajství výrazně převažovali poslanci a poslankyně nad senátory a senátorkami</a:t>
            </a:r>
            <a:r>
              <a:rPr lang="cs-CZ" sz="1700" dirty="0">
                <a:latin typeface="+mj-lt"/>
              </a:rPr>
              <a:t> (90 % vs. 10 %). Ve srovnání s rokem 2022 zůstal poměr v podstatě nezměněn. </a:t>
            </a:r>
          </a:p>
          <a:p>
            <a:pPr marL="285750" indent="-285750">
              <a:spcBef>
                <a:spcPts val="600"/>
              </a:spcBef>
              <a:spcAft>
                <a:spcPts val="600"/>
              </a:spcAft>
              <a:buFont typeface="Arial" panose="020B0604020202020204" pitchFamily="34" charset="0"/>
              <a:buChar char="•"/>
              <a:defRPr/>
            </a:pPr>
            <a:r>
              <a:rPr lang="cs-CZ" sz="1700" b="1" dirty="0">
                <a:latin typeface="+mj-lt"/>
              </a:rPr>
              <a:t>Hosté z Poslanecké sněmovny se v porovnání s jejich kolegy a kolegyněmi z horní komory Parlamentu objevovali častěji také v diskusních pořadech </a:t>
            </a:r>
            <a:r>
              <a:rPr lang="cs-CZ" sz="1700" dirty="0">
                <a:latin typeface="+mj-lt"/>
              </a:rPr>
              <a:t>(89 % vs. 11 %). Meziročně se nepoměr mírně navýšil.</a:t>
            </a: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56</a:t>
            </a:fld>
            <a:endParaRPr lang="cs-CZ" sz="1100" dirty="0">
              <a:solidFill>
                <a:srgbClr val="1A1F52"/>
              </a:solidFill>
              <a:latin typeface="Calibri"/>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8" name="AutoShape 2">
            <a:extLst>
              <a:ext uri="{FF2B5EF4-FFF2-40B4-BE49-F238E27FC236}">
                <a16:creationId xmlns:a16="http://schemas.microsoft.com/office/drawing/2014/main" id="{DE29D4CE-34CF-405A-914F-E9D6B0AA9A92}"/>
              </a:ext>
            </a:extLst>
          </p:cNvPr>
          <p:cNvSpPr>
            <a:spLocks noChangeArrowheads="1"/>
          </p:cNvSpPr>
          <p:nvPr/>
        </p:nvSpPr>
        <p:spPr bwMode="auto">
          <a:xfrm>
            <a:off x="112236" y="476674"/>
            <a:ext cx="8937625"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spTree>
    <p:extLst>
      <p:ext uri="{BB962C8B-B14F-4D97-AF65-F5344CB8AC3E}">
        <p14:creationId xmlns:p14="http://schemas.microsoft.com/office/powerpoint/2010/main" val="3798093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57</a:t>
            </a:fld>
            <a:endParaRPr lang="cs-CZ" sz="1100" dirty="0">
              <a:solidFill>
                <a:srgbClr val="1A1F52"/>
              </a:solidFill>
              <a:latin typeface="Calibri"/>
              <a:cs typeface="Arial" charset="0"/>
            </a:endParaRPr>
          </a:p>
        </p:txBody>
      </p:sp>
      <p:sp>
        <p:nvSpPr>
          <p:cNvPr id="15"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AutoShape 2">
            <a:extLst>
              <a:ext uri="{FF2B5EF4-FFF2-40B4-BE49-F238E27FC236}">
                <a16:creationId xmlns:a16="http://schemas.microsoft.com/office/drawing/2014/main" id="{08D1909F-AEF5-441E-A0DF-B6778574DDCF}"/>
              </a:ext>
            </a:extLst>
          </p:cNvPr>
          <p:cNvSpPr>
            <a:spLocks noChangeArrowheads="1"/>
          </p:cNvSpPr>
          <p:nvPr/>
        </p:nvSpPr>
        <p:spPr bwMode="auto">
          <a:xfrm>
            <a:off x="103190" y="558230"/>
            <a:ext cx="8937625" cy="998562"/>
          </a:xfrm>
          <a:prstGeom prst="roundRect">
            <a:avLst>
              <a:gd name="adj" fmla="val 9792"/>
            </a:avLst>
          </a:prstGeom>
          <a:solidFill>
            <a:schemeClr val="bg1"/>
          </a:solidFill>
          <a:ln>
            <a:noFill/>
          </a:ln>
        </p:spPr>
        <p:txBody>
          <a:bodyPr lIns="91431" tIns="45716" rIns="91431" bIns="45716"/>
          <a:lstStyle/>
          <a:p>
            <a:pPr algn="ctr" defTabSz="271463">
              <a:spcBef>
                <a:spcPct val="20000"/>
              </a:spcBef>
              <a:spcAft>
                <a:spcPct val="20000"/>
              </a:spcAft>
              <a:tabLst>
                <a:tab pos="631825" algn="l"/>
              </a:tabLst>
              <a:defRPr/>
            </a:pPr>
            <a:r>
              <a:rPr lang="cs-CZ" sz="2100" b="1" dirty="0">
                <a:solidFill>
                  <a:prstClr val="black"/>
                </a:solidFill>
                <a:latin typeface="Calibri" pitchFamily="34" charset="0"/>
              </a:rPr>
              <a:t>2023: </a:t>
            </a:r>
            <a:r>
              <a:rPr lang="cs-CZ" sz="2100" b="1" cap="all" dirty="0">
                <a:solidFill>
                  <a:prstClr val="black"/>
                </a:solidFill>
                <a:latin typeface="Calibri" pitchFamily="34" charset="0"/>
              </a:rPr>
              <a:t>vyváženost zpravodajských příspěvků</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a:t>
            </a: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6" name="TextovéPole 15"/>
          <p:cNvSpPr txBox="1"/>
          <p:nvPr/>
        </p:nvSpPr>
        <p:spPr>
          <a:xfrm>
            <a:off x="376139" y="4797154"/>
            <a:ext cx="8423275" cy="1400383"/>
          </a:xfrm>
          <a:prstGeom prst="rect">
            <a:avLst/>
          </a:prstGeom>
          <a:noFill/>
        </p:spPr>
        <p:txBody>
          <a:bodyPr wrap="square" rtlCol="0">
            <a:spAutoFit/>
          </a:bodyPr>
          <a:lstStyle/>
          <a:p>
            <a:pPr>
              <a:spcBef>
                <a:spcPts val="0"/>
              </a:spcBef>
              <a:spcAft>
                <a:spcPts val="600"/>
              </a:spcAft>
              <a:defRPr/>
            </a:pPr>
            <a:r>
              <a:rPr lang="cs-CZ" sz="1700" b="1" dirty="0">
                <a:solidFill>
                  <a:prstClr val="black"/>
                </a:solidFill>
                <a:latin typeface="Calibri"/>
              </a:rPr>
              <a:t>585 z 600 náhodně vybraných příspěvků odvysílaných v relaci Události bylo analýzou společnosti Media Tenor vyhodnoceno jako obsahově vyvážených</a:t>
            </a:r>
            <a:r>
              <a:rPr lang="cs-CZ" sz="1700" dirty="0">
                <a:solidFill>
                  <a:prstClr val="black"/>
                </a:solidFill>
                <a:latin typeface="Calibri"/>
              </a:rPr>
              <a:t>. V případě pořadu Události v regionech (pražská, brněnská a ostravská relace) bylo jako obsahově vyvážených vyhodnoceno 187 příspěvků z 200. U Zpráv ve 23 byly téměř všechny zkoumané příspěvky vyhodnoceny jako vyvážené.</a:t>
            </a:r>
          </a:p>
        </p:txBody>
      </p:sp>
      <p:graphicFrame>
        <p:nvGraphicFramePr>
          <p:cNvPr id="2" name="Tabulka 1">
            <a:extLst>
              <a:ext uri="{FF2B5EF4-FFF2-40B4-BE49-F238E27FC236}">
                <a16:creationId xmlns:a16="http://schemas.microsoft.com/office/drawing/2014/main" id="{FC61A74D-9D05-8A17-81D6-AE07F70D4EC9}"/>
              </a:ext>
            </a:extLst>
          </p:cNvPr>
          <p:cNvGraphicFramePr>
            <a:graphicFrameLocks noGrp="1"/>
          </p:cNvGraphicFramePr>
          <p:nvPr>
            <p:extLst>
              <p:ext uri="{D42A27DB-BD31-4B8C-83A1-F6EECF244321}">
                <p14:modId xmlns:p14="http://schemas.microsoft.com/office/powerpoint/2010/main" val="1869311261"/>
              </p:ext>
            </p:extLst>
          </p:nvPr>
        </p:nvGraphicFramePr>
        <p:xfrm>
          <a:off x="360362" y="1412776"/>
          <a:ext cx="8244086" cy="2942945"/>
        </p:xfrm>
        <a:graphic>
          <a:graphicData uri="http://schemas.openxmlformats.org/drawingml/2006/table">
            <a:tbl>
              <a:tblPr firstRow="1" bandRow="1">
                <a:tableStyleId>{073A0DAA-6AF3-43AB-8588-CEC1D06C72B9}</a:tableStyleId>
              </a:tblPr>
              <a:tblGrid>
                <a:gridCol w="2519026">
                  <a:extLst>
                    <a:ext uri="{9D8B030D-6E8A-4147-A177-3AD203B41FA5}">
                      <a16:colId xmlns:a16="http://schemas.microsoft.com/office/drawing/2014/main" val="20000"/>
                    </a:ext>
                  </a:extLst>
                </a:gridCol>
                <a:gridCol w="2715426">
                  <a:extLst>
                    <a:ext uri="{9D8B030D-6E8A-4147-A177-3AD203B41FA5}">
                      <a16:colId xmlns:a16="http://schemas.microsoft.com/office/drawing/2014/main" val="20001"/>
                    </a:ext>
                  </a:extLst>
                </a:gridCol>
                <a:gridCol w="1438729">
                  <a:extLst>
                    <a:ext uri="{9D8B030D-6E8A-4147-A177-3AD203B41FA5}">
                      <a16:colId xmlns:a16="http://schemas.microsoft.com/office/drawing/2014/main" val="20002"/>
                    </a:ext>
                  </a:extLst>
                </a:gridCol>
                <a:gridCol w="1570905">
                  <a:extLst>
                    <a:ext uri="{9D8B030D-6E8A-4147-A177-3AD203B41FA5}">
                      <a16:colId xmlns:a16="http://schemas.microsoft.com/office/drawing/2014/main" val="20003"/>
                    </a:ext>
                  </a:extLst>
                </a:gridCol>
              </a:tblGrid>
              <a:tr h="1230785">
                <a:tc>
                  <a:txBody>
                    <a:bodyPr/>
                    <a:lstStyle/>
                    <a:p>
                      <a:pPr algn="ctr" fontAlgn="b"/>
                      <a:r>
                        <a:rPr lang="cs-CZ" sz="1400" u="none" strike="noStrike" dirty="0">
                          <a:solidFill>
                            <a:schemeClr val="tx1"/>
                          </a:solidFill>
                          <a:effectLst/>
                        </a:rPr>
                        <a:t>Pořad</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u="none" strike="noStrike" dirty="0">
                          <a:solidFill>
                            <a:schemeClr val="tx1"/>
                          </a:solidFill>
                          <a:effectLst/>
                        </a:rPr>
                        <a:t>Žánrová specifikace pořadu</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u="none" strike="noStrike" dirty="0">
                          <a:solidFill>
                            <a:schemeClr val="tx1"/>
                          </a:solidFill>
                          <a:effectLst/>
                        </a:rPr>
                        <a:t>Počet zkoumaných příspěvků</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u="none" strike="noStrike" dirty="0">
                          <a:solidFill>
                            <a:schemeClr val="tx1"/>
                          </a:solidFill>
                          <a:effectLst/>
                        </a:rPr>
                        <a:t>Počet příspěvků s nálezem k</a:t>
                      </a:r>
                      <a:r>
                        <a:rPr lang="cs-CZ" sz="1400" u="none" strike="noStrike" baseline="0" dirty="0">
                          <a:solidFill>
                            <a:schemeClr val="tx1"/>
                          </a:solidFill>
                          <a:effectLst/>
                        </a:rPr>
                        <a:t> posouzení</a:t>
                      </a:r>
                      <a:r>
                        <a:rPr lang="cs-CZ" sz="1400" u="none" strike="noStrike" dirty="0">
                          <a:solidFill>
                            <a:schemeClr val="tx1"/>
                          </a:solidFill>
                          <a:effectLst/>
                        </a:rPr>
                        <a:t> vyváženosti</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extLst>
                  <a:ext uri="{0D108BD9-81ED-4DB2-BD59-A6C34878D82A}">
                    <a16:rowId xmlns:a16="http://schemas.microsoft.com/office/drawing/2014/main" val="10000"/>
                  </a:ext>
                </a:extLst>
              </a:tr>
              <a:tr h="570720">
                <a:tc>
                  <a:txBody>
                    <a:bodyPr/>
                    <a:lstStyle/>
                    <a:p>
                      <a:pPr marL="72000" algn="l" fontAlgn="b"/>
                      <a:r>
                        <a:rPr lang="cs-CZ" sz="1400" u="none" strike="noStrike" dirty="0">
                          <a:effectLst/>
                        </a:rPr>
                        <a:t>Události</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l" fontAlgn="b"/>
                      <a:r>
                        <a:rPr lang="cs-CZ" sz="1400" u="none" strike="noStrike" dirty="0">
                          <a:effectLst/>
                        </a:rPr>
                        <a:t>všeobecné zpravodajství</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600</a:t>
                      </a:r>
                    </a:p>
                  </a:txBody>
                  <a:tcPr marL="9525" marR="9525" marT="9525" marB="0" anchor="ctr">
                    <a:solidFill>
                      <a:schemeClr val="bg1">
                        <a:lumMod val="95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15</a:t>
                      </a:r>
                    </a:p>
                  </a:txBody>
                  <a:tcPr marL="9525" marR="9525" marT="9525" marB="0" anchor="ctr">
                    <a:solidFill>
                      <a:schemeClr val="bg1">
                        <a:lumMod val="95000"/>
                      </a:schemeClr>
                    </a:solidFill>
                  </a:tcPr>
                </a:tc>
                <a:extLst>
                  <a:ext uri="{0D108BD9-81ED-4DB2-BD59-A6C34878D82A}">
                    <a16:rowId xmlns:a16="http://schemas.microsoft.com/office/drawing/2014/main" val="10001"/>
                  </a:ext>
                </a:extLst>
              </a:tr>
              <a:tr h="570720">
                <a:tc>
                  <a:txBody>
                    <a:bodyPr/>
                    <a:lstStyle/>
                    <a:p>
                      <a:pPr marL="72000" algn="l" fontAlgn="b"/>
                      <a:r>
                        <a:rPr lang="cs-CZ" sz="1400" u="none" strike="noStrike" dirty="0">
                          <a:effectLst/>
                        </a:rPr>
                        <a:t>Události v regionech              (Praha + Brno + Ostrava)</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l" fontAlgn="b"/>
                      <a:r>
                        <a:rPr lang="cs-CZ" sz="1400" u="none" strike="noStrike" dirty="0">
                          <a:effectLst/>
                        </a:rPr>
                        <a:t>regionální zpravodajství</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200</a:t>
                      </a:r>
                      <a:endParaRPr lang="cs-CZ"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13</a:t>
                      </a:r>
                    </a:p>
                  </a:txBody>
                  <a:tcPr marL="9525" marR="9525" marT="9525" marB="0" anchor="ctr">
                    <a:solidFill>
                      <a:schemeClr val="bg1">
                        <a:lumMod val="95000"/>
                      </a:schemeClr>
                    </a:solidFill>
                  </a:tcPr>
                </a:tc>
                <a:extLst>
                  <a:ext uri="{0D108BD9-81ED-4DB2-BD59-A6C34878D82A}">
                    <a16:rowId xmlns:a16="http://schemas.microsoft.com/office/drawing/2014/main" val="10002"/>
                  </a:ext>
                </a:extLst>
              </a:tr>
              <a:tr h="570720">
                <a:tc>
                  <a:txBody>
                    <a:bodyPr/>
                    <a:lstStyle/>
                    <a:p>
                      <a:pPr marL="72000" algn="l" fontAlgn="b"/>
                      <a:r>
                        <a:rPr lang="cs-CZ" sz="1400" b="0" i="0" u="none" strike="noStrike" dirty="0">
                          <a:solidFill>
                            <a:srgbClr val="000000"/>
                          </a:solidFill>
                          <a:effectLst/>
                          <a:latin typeface="Calibri" panose="020F0502020204030204" pitchFamily="34" charset="0"/>
                        </a:rPr>
                        <a:t>Zprávy ve 23</a:t>
                      </a:r>
                    </a:p>
                  </a:txBody>
                  <a:tcPr marL="72000" marR="72000" marT="72000" marB="72000" anchor="ctr">
                    <a:solidFill>
                      <a:schemeClr val="bg1">
                        <a:lumMod val="95000"/>
                      </a:schemeClr>
                    </a:solidFill>
                  </a:tcPr>
                </a:tc>
                <a:tc>
                  <a:txBody>
                    <a:bodyPr/>
                    <a:lstStyle/>
                    <a:p>
                      <a:pPr algn="l" fontAlgn="b"/>
                      <a:r>
                        <a:rPr lang="cs-CZ" sz="1400" u="none" strike="noStrike" dirty="0">
                          <a:effectLst/>
                        </a:rPr>
                        <a:t>všeobecné zpravodajství</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200</a:t>
                      </a:r>
                    </a:p>
                  </a:txBody>
                  <a:tcPr marL="9525" marR="9525" marT="9525" marB="0" anchor="ctr">
                    <a:solidFill>
                      <a:schemeClr val="bg1">
                        <a:lumMod val="95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a:t>
                      </a:r>
                    </a:p>
                  </a:txBody>
                  <a:tcPr marL="9525" marR="9525" marT="9525" marB="0" anchor="ctr">
                    <a:solidFill>
                      <a:schemeClr val="bg1">
                        <a:lumMod val="95000"/>
                      </a:schemeClr>
                    </a:solidFill>
                  </a:tcPr>
                </a:tc>
                <a:extLst>
                  <a:ext uri="{0D108BD9-81ED-4DB2-BD59-A6C34878D82A}">
                    <a16:rowId xmlns:a16="http://schemas.microsoft.com/office/drawing/2014/main" val="4040190622"/>
                  </a:ext>
                </a:extLst>
              </a:tr>
            </a:tbl>
          </a:graphicData>
        </a:graphic>
      </p:graphicFrame>
    </p:spTree>
    <p:extLst>
      <p:ext uri="{BB962C8B-B14F-4D97-AF65-F5344CB8AC3E}">
        <p14:creationId xmlns:p14="http://schemas.microsoft.com/office/powerpoint/2010/main" val="4037054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a:extLst>
              <a:ext uri="{FF2B5EF4-FFF2-40B4-BE49-F238E27FC236}">
                <a16:creationId xmlns:a16="http://schemas.microsoft.com/office/drawing/2014/main" id="{3C3FA5CA-4DEB-42D5-9DF5-803699A4A0B2}"/>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HODNOCENÍ PREZENTACE VYBRANÉ UDÁLOSTI VE ZPRAVODAJSKÝCH POŘADECH ČT (HLAVNÍ ZÁVĚRY)</a:t>
            </a: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PhDr. Tomáš Trampota, Ph.D.; PhDr. Tereza Klabíková Rábová, Ph.D.</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TextovéPole 9"/>
          <p:cNvSpPr txBox="1"/>
          <p:nvPr/>
        </p:nvSpPr>
        <p:spPr>
          <a:xfrm>
            <a:off x="360363" y="1926627"/>
            <a:ext cx="8423275" cy="375487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cs-CZ" sz="1800" b="1" i="0" u="sng" strike="noStrike" kern="1200" cap="all" spc="0" normalizeH="0" baseline="0" noProof="0" dirty="0">
                <a:ln>
                  <a:noFill/>
                </a:ln>
                <a:solidFill>
                  <a:prstClr val="black"/>
                </a:solidFill>
                <a:effectLst/>
                <a:uLnTx/>
                <a:uFillTx/>
                <a:latin typeface="Calibri"/>
                <a:ea typeface="+mn-ea"/>
                <a:cs typeface="+mn-cs"/>
              </a:rPr>
              <a:t>KONSOLIDAČNÍ BALÍČEK (1/2)</a:t>
            </a:r>
          </a:p>
          <a:p>
            <a:pPr marL="285750" indent="-285750">
              <a:buFont typeface="Arial" panose="020B0604020202020204" pitchFamily="34" charset="0"/>
              <a:buChar char="•"/>
            </a:pPr>
            <a:r>
              <a:rPr lang="cs-CZ" sz="1500" b="1" dirty="0">
                <a:latin typeface="+mj-lt"/>
              </a:rPr>
              <a:t>Medializace </a:t>
            </a:r>
            <a:r>
              <a:rPr lang="cs-CZ" sz="1500" dirty="0">
                <a:latin typeface="+mj-lt"/>
              </a:rPr>
              <a:t>tématu „Konsolidační balíček“ byla </a:t>
            </a:r>
            <a:r>
              <a:rPr lang="cs-CZ" sz="1500" b="1" dirty="0">
                <a:latin typeface="+mj-lt"/>
              </a:rPr>
              <a:t>spuštěna tiskovou konferencí vlády</a:t>
            </a:r>
            <a:r>
              <a:rPr lang="cs-CZ" sz="1500" dirty="0">
                <a:latin typeface="+mj-lt"/>
              </a:rPr>
              <a:t>, tedy naplánovanou událostí, která svým načasováním a obsahem vyvolala okamžité velmi intenzivní mediální pokrytí napříč českou mediální krajinou.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dirty="0">
                <a:latin typeface="+mj-lt"/>
              </a:rPr>
              <a:t>Vzhledem k závažnosti tématu věnovala Česká televize tématu </a:t>
            </a:r>
            <a:r>
              <a:rPr lang="cs-CZ" sz="1500" b="1" dirty="0">
                <a:latin typeface="+mj-lt"/>
              </a:rPr>
              <a:t>mimořádný prostor</a:t>
            </a:r>
            <a:r>
              <a:rPr lang="cs-CZ" sz="1500" dirty="0">
                <a:latin typeface="+mj-lt"/>
              </a:rPr>
              <a:t>. Zejména v prvních dnech po tiskové konferenci téma vyplňovalo většinu relace Událostí. Poskytnutý prostor byl vzhledem k závažnosti tématu relevantní.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Jazyková prezentace </a:t>
            </a:r>
            <a:r>
              <a:rPr lang="cs-CZ" sz="1500" dirty="0">
                <a:latin typeface="+mj-lt"/>
              </a:rPr>
              <a:t>tématu konsolidačního vládního balíčku </a:t>
            </a:r>
            <a:r>
              <a:rPr lang="cs-CZ" sz="1500" b="1" dirty="0">
                <a:latin typeface="+mj-lt"/>
              </a:rPr>
              <a:t>byla </a:t>
            </a:r>
            <a:r>
              <a:rPr lang="cs-CZ" sz="1500" dirty="0">
                <a:latin typeface="+mj-lt"/>
              </a:rPr>
              <a:t>z většiny </a:t>
            </a:r>
            <a:r>
              <a:rPr lang="cs-CZ" sz="1500" b="1" dirty="0">
                <a:latin typeface="+mj-lt"/>
              </a:rPr>
              <a:t>nepříznaková</a:t>
            </a:r>
            <a:r>
              <a:rPr lang="cs-CZ" sz="1500" dirty="0">
                <a:latin typeface="+mj-lt"/>
              </a:rPr>
              <a:t>, bez výraznějšího užití hodnoticích výrazů nebo subjektivnějších řečových strategií.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Subjektivněji laděné řečové postupy </a:t>
            </a:r>
            <a:r>
              <a:rPr lang="cs-CZ" sz="1500" dirty="0">
                <a:latin typeface="+mj-lt"/>
              </a:rPr>
              <a:t>či osobněji laděné repliky jsou detekovány zejména </a:t>
            </a:r>
            <a:r>
              <a:rPr lang="cs-CZ" sz="1500" b="1" dirty="0">
                <a:latin typeface="+mj-lt"/>
              </a:rPr>
              <a:t>v debatách a rozhovorech</a:t>
            </a:r>
            <a:r>
              <a:rPr lang="cs-CZ" sz="1500" dirty="0">
                <a:latin typeface="+mj-lt"/>
              </a:rPr>
              <a:t>: zde je také určitý prostor pro větší odstup moderátorů od vlastních komentářů; to se netýká reformulací či vysvětlování řečeného vlastními slovy. </a:t>
            </a:r>
          </a:p>
        </p:txBody>
      </p:sp>
      <p:sp>
        <p:nvSpPr>
          <p:cNvPr id="11" name="Zástupný symbol pro datum 7">
            <a:extLst>
              <a:ext uri="{FF2B5EF4-FFF2-40B4-BE49-F238E27FC236}">
                <a16:creationId xmlns:a16="http://schemas.microsoft.com/office/drawing/2014/main" id="{74784B1E-2608-47EE-8601-FEEB8F245E0D}"/>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1 – Poskytování zpravodajských a publicistických informací, </a:t>
            </a:r>
          </a:p>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udržování a rozvoj občanské společnosti a demokracie</a:t>
            </a:r>
          </a:p>
        </p:txBody>
      </p:sp>
      <p:sp>
        <p:nvSpPr>
          <p:cNvPr id="19" name="TextovéPole 18">
            <a:extLst>
              <a:ext uri="{FF2B5EF4-FFF2-40B4-BE49-F238E27FC236}">
                <a16:creationId xmlns:a16="http://schemas.microsoft.com/office/drawing/2014/main" id="{8E70347F-6E1A-46DF-A321-B550CDBC4B1A}"/>
              </a:ext>
            </a:extLst>
          </p:cNvPr>
          <p:cNvSpPr txBox="1"/>
          <p:nvPr/>
        </p:nvSpPr>
        <p:spPr>
          <a:xfrm>
            <a:off x="1447887" y="6551766"/>
            <a:ext cx="7335751"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a:ea typeface="+mn-ea"/>
                <a:cs typeface="+mn-cs"/>
              </a:rPr>
              <a:t>Vysílání pořadů Události</a:t>
            </a:r>
            <a:r>
              <a:rPr lang="cs-CZ" sz="1100" dirty="0">
                <a:solidFill>
                  <a:prstClr val="black"/>
                </a:solidFill>
                <a:latin typeface="Calibri"/>
              </a:rPr>
              <a:t> a </a:t>
            </a:r>
            <a:r>
              <a:rPr kumimoji="0" lang="cs-CZ" sz="1100" b="0" i="0" u="none" strike="noStrike" kern="1200" cap="none" spc="0" normalizeH="0" baseline="0" noProof="0" dirty="0">
                <a:ln>
                  <a:noFill/>
                </a:ln>
                <a:solidFill>
                  <a:prstClr val="black"/>
                </a:solidFill>
                <a:effectLst/>
                <a:uLnTx/>
                <a:uFillTx/>
                <a:latin typeface="Calibri"/>
                <a:ea typeface="+mn-ea"/>
                <a:cs typeface="+mn-cs"/>
              </a:rPr>
              <a:t>Události, komentáře za období 11. května až </a:t>
            </a:r>
            <a:r>
              <a:rPr lang="cs-CZ" sz="1100" dirty="0">
                <a:solidFill>
                  <a:prstClr val="black"/>
                </a:solidFill>
                <a:latin typeface="Calibri"/>
              </a:rPr>
              <a:t>30</a:t>
            </a:r>
            <a:r>
              <a:rPr kumimoji="0" lang="cs-CZ" sz="1100" b="0" i="0" u="none" strike="noStrike" kern="1200" cap="none" spc="0" normalizeH="0" baseline="0" noProof="0" dirty="0">
                <a:ln>
                  <a:noFill/>
                </a:ln>
                <a:solidFill>
                  <a:prstClr val="black"/>
                </a:solidFill>
                <a:effectLst/>
                <a:uLnTx/>
                <a:uFillTx/>
                <a:latin typeface="Calibri"/>
                <a:ea typeface="+mn-ea"/>
                <a:cs typeface="+mn-cs"/>
              </a:rPr>
              <a:t>. května 2023 </a:t>
            </a:r>
          </a:p>
        </p:txBody>
      </p:sp>
    </p:spTree>
    <p:extLst>
      <p:ext uri="{BB962C8B-B14F-4D97-AF65-F5344CB8AC3E}">
        <p14:creationId xmlns:p14="http://schemas.microsoft.com/office/powerpoint/2010/main" val="1014796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TextovéPole 9"/>
          <p:cNvSpPr txBox="1"/>
          <p:nvPr/>
        </p:nvSpPr>
        <p:spPr>
          <a:xfrm>
            <a:off x="360363" y="1926000"/>
            <a:ext cx="8423275" cy="2877711"/>
          </a:xfrm>
          <a:prstGeom prst="rect">
            <a:avLst/>
          </a:prstGeom>
          <a:noFill/>
        </p:spPr>
        <p:txBody>
          <a:bodyPr wrap="square" rtlCol="0">
            <a:spAutoFit/>
          </a:bodyPr>
          <a:lstStyle/>
          <a:p>
            <a:pPr lvl="0" algn="ctr">
              <a:spcAft>
                <a:spcPts val="1200"/>
              </a:spcAft>
              <a:defRPr/>
            </a:pPr>
            <a:r>
              <a:rPr lang="cs-CZ" b="1" u="sng" cap="all" dirty="0">
                <a:solidFill>
                  <a:prstClr val="black"/>
                </a:solidFill>
                <a:latin typeface="Calibri"/>
              </a:rPr>
              <a:t>KONSOLIDAČNÍ BALÍČEK (</a:t>
            </a:r>
            <a:r>
              <a:rPr kumimoji="0" lang="cs-CZ" sz="1800" b="1" i="0" u="sng" strike="noStrike" kern="1200" cap="all" spc="0" normalizeH="0" baseline="0" noProof="0" dirty="0">
                <a:ln>
                  <a:noFill/>
                </a:ln>
                <a:solidFill>
                  <a:prstClr val="black"/>
                </a:solidFill>
                <a:effectLst/>
                <a:uLnTx/>
                <a:uFillTx/>
                <a:latin typeface="Calibri"/>
                <a:ea typeface="+mn-ea"/>
                <a:cs typeface="+mn-cs"/>
              </a:rPr>
              <a:t>2/2)</a:t>
            </a:r>
          </a:p>
          <a:p>
            <a:endParaRPr lang="cs-CZ" dirty="0"/>
          </a:p>
          <a:p>
            <a:pPr marL="285750" indent="-285750">
              <a:buFont typeface="Arial" panose="020B0604020202020204" pitchFamily="34" charset="0"/>
              <a:buChar char="•"/>
            </a:pPr>
            <a:r>
              <a:rPr lang="cs-CZ" sz="1500" dirty="0">
                <a:latin typeface="+mj-lt"/>
              </a:rPr>
              <a:t>Základním mechanismem konstrukce textů reportážních příspěvků je </a:t>
            </a:r>
            <a:r>
              <a:rPr lang="cs-CZ" sz="1500" b="1" dirty="0">
                <a:latin typeface="+mj-lt"/>
              </a:rPr>
              <a:t>zpravidla uvádění dvou kontrastních pohledů</a:t>
            </a:r>
            <a:r>
              <a:rPr lang="cs-CZ" sz="1500" dirty="0">
                <a:latin typeface="+mj-lt"/>
              </a:rPr>
              <a:t>, typicky návrh daňového balíčku vs. jeho kritika ze strany opozice a odborů.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dirty="0">
                <a:latin typeface="+mj-lt"/>
              </a:rPr>
              <a:t>Téma bylo </a:t>
            </a:r>
            <a:r>
              <a:rPr lang="cs-CZ" sz="1500" b="1" dirty="0">
                <a:latin typeface="+mj-lt"/>
              </a:rPr>
              <a:t>spojeno s několika hlavními narativními rámci</a:t>
            </a:r>
            <a:r>
              <a:rPr lang="cs-CZ" sz="1500" dirty="0">
                <a:latin typeface="+mj-lt"/>
              </a:rPr>
              <a:t>, které se objevovaly během celé doby a vzhledem ke zpracovávané materii byly logicky volené. Patřily mezi ně: </a:t>
            </a:r>
            <a:r>
              <a:rPr lang="cs-CZ" sz="1500" i="1" dirty="0">
                <a:latin typeface="+mj-lt"/>
              </a:rPr>
              <a:t>změna sazeb DPH</a:t>
            </a:r>
            <a:r>
              <a:rPr lang="cs-CZ" sz="1500" dirty="0">
                <a:latin typeface="+mj-lt"/>
              </a:rPr>
              <a:t>, </a:t>
            </a:r>
            <a:r>
              <a:rPr lang="cs-CZ" sz="1500" i="1" dirty="0">
                <a:latin typeface="+mj-lt"/>
              </a:rPr>
              <a:t>důchodová reforma</a:t>
            </a:r>
            <a:r>
              <a:rPr lang="cs-CZ" sz="1500" dirty="0">
                <a:latin typeface="+mj-lt"/>
              </a:rPr>
              <a:t>, </a:t>
            </a:r>
            <a:r>
              <a:rPr lang="cs-CZ" sz="1500" i="1" dirty="0">
                <a:latin typeface="+mj-lt"/>
              </a:rPr>
              <a:t>změna daně z nemovitostí</a:t>
            </a:r>
            <a:r>
              <a:rPr lang="cs-CZ" sz="1500" dirty="0">
                <a:latin typeface="+mj-lt"/>
              </a:rPr>
              <a:t>, </a:t>
            </a:r>
            <a:r>
              <a:rPr lang="cs-CZ" sz="1500" i="1" dirty="0">
                <a:latin typeface="+mj-lt"/>
              </a:rPr>
              <a:t>protesty opozice a odborů proti konsolidačnímu balíčku</a:t>
            </a:r>
            <a:r>
              <a:rPr lang="cs-CZ" sz="1500" dirty="0">
                <a:latin typeface="+mj-lt"/>
              </a:rPr>
              <a:t>.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Využité vizualizace byly rutinního charakteru </a:t>
            </a:r>
            <a:r>
              <a:rPr lang="cs-CZ" sz="1500" dirty="0">
                <a:latin typeface="+mj-lt"/>
              </a:rPr>
              <a:t>a tematicky předvídatelné. Neobjevovaly se vizualizace, které by některého z aktérů či stran denotativně negativizovaly či znevýhodňovaly. </a:t>
            </a:r>
          </a:p>
        </p:txBody>
      </p:sp>
      <p:sp>
        <p:nvSpPr>
          <p:cNvPr id="14" name="Zástupný symbol pro datum 7">
            <a:extLst>
              <a:ext uri="{FF2B5EF4-FFF2-40B4-BE49-F238E27FC236}">
                <a16:creationId xmlns:a16="http://schemas.microsoft.com/office/drawing/2014/main" id="{F26DF4DE-7FF2-411B-8268-F1B73D584F47}"/>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1 – Poskytování zpravodajských a publicistických informací, </a:t>
            </a:r>
          </a:p>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udržování a rozvoj občanské společnosti a demokracie</a:t>
            </a:r>
          </a:p>
        </p:txBody>
      </p:sp>
      <p:sp>
        <p:nvSpPr>
          <p:cNvPr id="17" name="AutoShape 2">
            <a:extLst>
              <a:ext uri="{FF2B5EF4-FFF2-40B4-BE49-F238E27FC236}">
                <a16:creationId xmlns:a16="http://schemas.microsoft.com/office/drawing/2014/main" id="{58ADB8A2-4CCA-44C9-A037-522D38B7139A}"/>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lvl="0" indent="-1588" algn="ctr" defTabSz="271463">
              <a:spcBef>
                <a:spcPts val="200"/>
              </a:spcBef>
              <a:spcAft>
                <a:spcPct val="20000"/>
              </a:spcAft>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HODNOCENÍ PREZENTACE VYBRANÉ UDÁLOSTI VE ZPRAVODAJSKÝCH POŘADECH </a:t>
            </a:r>
            <a:r>
              <a:rPr lang="cs-CZ" sz="2100" b="1" dirty="0">
                <a:solidFill>
                  <a:prstClr val="black"/>
                </a:solidFill>
                <a:latin typeface="Calibri" pitchFamily="34" charset="0"/>
              </a:rPr>
              <a:t>ČT (HLAVNÍ ZÁVĚRY)</a:t>
            </a:r>
            <a:endPar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PhDr. Tomáš Trampota, Ph.D.; PhDr. Tereza Klabíková Rábová, Ph.D.</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5" name="TextovéPole 14">
            <a:extLst>
              <a:ext uri="{FF2B5EF4-FFF2-40B4-BE49-F238E27FC236}">
                <a16:creationId xmlns:a16="http://schemas.microsoft.com/office/drawing/2014/main" id="{45C140BC-D49C-4FCD-9069-D786690B3EA4}"/>
              </a:ext>
            </a:extLst>
          </p:cNvPr>
          <p:cNvSpPr txBox="1"/>
          <p:nvPr/>
        </p:nvSpPr>
        <p:spPr>
          <a:xfrm>
            <a:off x="1447887" y="6551766"/>
            <a:ext cx="7335751"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a:ea typeface="+mn-ea"/>
                <a:cs typeface="+mn-cs"/>
              </a:rPr>
              <a:t>Vysílání pořadů Události</a:t>
            </a:r>
            <a:r>
              <a:rPr lang="cs-CZ" sz="1100" dirty="0">
                <a:solidFill>
                  <a:prstClr val="black"/>
                </a:solidFill>
                <a:latin typeface="Calibri"/>
              </a:rPr>
              <a:t> a </a:t>
            </a:r>
            <a:r>
              <a:rPr kumimoji="0" lang="cs-CZ" sz="1100" b="0" i="0" u="none" strike="noStrike" kern="1200" cap="none" spc="0" normalizeH="0" baseline="0" noProof="0" dirty="0">
                <a:ln>
                  <a:noFill/>
                </a:ln>
                <a:solidFill>
                  <a:prstClr val="black"/>
                </a:solidFill>
                <a:effectLst/>
                <a:uLnTx/>
                <a:uFillTx/>
                <a:latin typeface="Calibri"/>
                <a:ea typeface="+mn-ea"/>
                <a:cs typeface="+mn-cs"/>
              </a:rPr>
              <a:t>Události, komentáře za období 11. května až </a:t>
            </a:r>
            <a:r>
              <a:rPr lang="cs-CZ" sz="1100" dirty="0">
                <a:solidFill>
                  <a:prstClr val="black"/>
                </a:solidFill>
                <a:latin typeface="Calibri"/>
              </a:rPr>
              <a:t>30</a:t>
            </a:r>
            <a:r>
              <a:rPr kumimoji="0" lang="cs-CZ" sz="1100" b="0" i="0" u="none" strike="noStrike" kern="1200" cap="none" spc="0" normalizeH="0" baseline="0" noProof="0" dirty="0">
                <a:ln>
                  <a:noFill/>
                </a:ln>
                <a:solidFill>
                  <a:prstClr val="black"/>
                </a:solidFill>
                <a:effectLst/>
                <a:uLnTx/>
                <a:uFillTx/>
                <a:latin typeface="Calibri"/>
                <a:ea typeface="+mn-ea"/>
                <a:cs typeface="+mn-cs"/>
              </a:rPr>
              <a:t>. května 2023 </a:t>
            </a:r>
          </a:p>
        </p:txBody>
      </p:sp>
    </p:spTree>
    <p:extLst>
      <p:ext uri="{BB962C8B-B14F-4D97-AF65-F5344CB8AC3E}">
        <p14:creationId xmlns:p14="http://schemas.microsoft.com/office/powerpoint/2010/main" val="275929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7" name="Zástupný symbol pro datum 7"/>
          <p:cNvSpPr txBox="1">
            <a:spLocks/>
          </p:cNvSpPr>
          <p:nvPr/>
        </p:nvSpPr>
        <p:spPr bwMode="auto">
          <a:xfrm>
            <a:off x="360365"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2800" dirty="0">
                <a:latin typeface="Calibri" pitchFamily="34" charset="0"/>
              </a:rPr>
              <a:t>PRINCIPY HODNOCENÍ</a:t>
            </a:r>
          </a:p>
        </p:txBody>
      </p:sp>
      <p:sp>
        <p:nvSpPr>
          <p:cNvPr id="8" name="TextovéPole 7"/>
          <p:cNvSpPr txBox="1"/>
          <p:nvPr/>
        </p:nvSpPr>
        <p:spPr>
          <a:xfrm>
            <a:off x="360365" y="763245"/>
            <a:ext cx="8423275" cy="5432256"/>
          </a:xfrm>
          <a:prstGeom prst="rect">
            <a:avLst/>
          </a:prstGeom>
          <a:noFill/>
        </p:spPr>
        <p:txBody>
          <a:bodyPr wrap="square" rtlCol="0">
            <a:spAutoFit/>
          </a:bodyPr>
          <a:lstStyle/>
          <a:p>
            <a:pPr>
              <a:spcAft>
                <a:spcPts val="600"/>
              </a:spcAft>
            </a:pPr>
            <a:r>
              <a:rPr lang="cs-CZ" sz="1700" b="1" dirty="0">
                <a:latin typeface="+mj-lt"/>
              </a:rPr>
              <a:t>Hodnocení je realizováno pomocí tří metodických přístupů, vzájemně odlišných typem zjišťovaných indikátorů plnění veřejné služby:</a:t>
            </a:r>
          </a:p>
          <a:p>
            <a:pPr marL="358775" indent="-358775">
              <a:spcAft>
                <a:spcPts val="600"/>
              </a:spcAft>
              <a:buFont typeface="+mj-lt"/>
              <a:buAutoNum type="arabicPeriod"/>
            </a:pPr>
            <a:r>
              <a:rPr lang="cs-CZ" sz="1600" dirty="0">
                <a:latin typeface="+mj-lt"/>
              </a:rPr>
              <a:t>indikátory vycházející z </a:t>
            </a:r>
            <a:r>
              <a:rPr lang="cs-CZ" sz="1600" b="1" dirty="0">
                <a:latin typeface="+mj-lt"/>
              </a:rPr>
              <a:t>měřitelného chování a postojů veřejnosti</a:t>
            </a:r>
            <a:r>
              <a:rPr lang="cs-CZ" sz="1600" dirty="0">
                <a:latin typeface="+mj-lt"/>
              </a:rPr>
              <a:t>;</a:t>
            </a:r>
          </a:p>
          <a:p>
            <a:pPr marL="358775" indent="-358775">
              <a:spcAft>
                <a:spcPts val="600"/>
              </a:spcAft>
              <a:buFont typeface="+mj-lt"/>
              <a:buAutoNum type="arabicPeriod"/>
            </a:pPr>
            <a:r>
              <a:rPr lang="cs-CZ" sz="1600" dirty="0">
                <a:latin typeface="+mj-lt"/>
              </a:rPr>
              <a:t>indikátory vycházející z </a:t>
            </a:r>
            <a:r>
              <a:rPr lang="cs-CZ" sz="1600" b="1" dirty="0">
                <a:latin typeface="+mj-lt"/>
              </a:rPr>
              <a:t>expertního posouzení</a:t>
            </a:r>
            <a:r>
              <a:rPr lang="cs-CZ" sz="1600" dirty="0">
                <a:latin typeface="+mj-lt"/>
              </a:rPr>
              <a:t> plnění zásad definovaných Kodexem ČT;</a:t>
            </a:r>
          </a:p>
          <a:p>
            <a:pPr marL="358775" indent="-358775">
              <a:spcAft>
                <a:spcPts val="600"/>
              </a:spcAft>
              <a:buFont typeface="+mj-lt"/>
              <a:buAutoNum type="arabicPeriod"/>
            </a:pPr>
            <a:r>
              <a:rPr lang="cs-CZ" sz="1600" dirty="0">
                <a:latin typeface="+mj-lt"/>
              </a:rPr>
              <a:t>indikátory vycházející z tzv. </a:t>
            </a:r>
            <a:r>
              <a:rPr lang="cs-CZ" sz="1600" b="1" dirty="0">
                <a:latin typeface="+mj-lt"/>
              </a:rPr>
              <a:t>„tvrdých dat“</a:t>
            </a:r>
            <a:r>
              <a:rPr lang="cs-CZ" sz="1600" dirty="0">
                <a:latin typeface="+mj-lt"/>
              </a:rPr>
              <a:t>, např. z databáze odvysílaných pořadů PROVYS.</a:t>
            </a:r>
          </a:p>
          <a:p>
            <a:pPr>
              <a:spcAft>
                <a:spcPts val="600"/>
              </a:spcAft>
            </a:pPr>
            <a:endParaRPr lang="cs-CZ" sz="1700" b="1" dirty="0">
              <a:latin typeface="+mj-lt"/>
            </a:endParaRPr>
          </a:p>
          <a:p>
            <a:pPr>
              <a:spcAft>
                <a:spcPts val="600"/>
              </a:spcAft>
            </a:pPr>
            <a:r>
              <a:rPr lang="cs-CZ" sz="1700" b="1" dirty="0">
                <a:latin typeface="+mj-lt"/>
              </a:rPr>
              <a:t>Tato zpráva hodnotí ČT ze tří úhlů:</a:t>
            </a:r>
          </a:p>
          <a:p>
            <a:pPr marL="358775" indent="-358775">
              <a:spcAft>
                <a:spcPts val="600"/>
              </a:spcAft>
              <a:buFont typeface="+mj-lt"/>
              <a:buAutoNum type="romanUcPeriod"/>
            </a:pPr>
            <a:r>
              <a:rPr lang="cs-CZ" sz="1600" b="1" dirty="0">
                <a:latin typeface="+mj-lt"/>
              </a:rPr>
              <a:t>Vývoj základních ukazatelů RQI</a:t>
            </a:r>
          </a:p>
          <a:p>
            <a:pPr marL="358775" lvl="3">
              <a:spcAft>
                <a:spcPts val="600"/>
              </a:spcAft>
            </a:pPr>
            <a:r>
              <a:rPr lang="cs-CZ" sz="1600" dirty="0">
                <a:latin typeface="+mj-lt"/>
              </a:rPr>
              <a:t>Jak se vyvíjejí </a:t>
            </a:r>
            <a:r>
              <a:rPr lang="cs-CZ" sz="1600" b="1" dirty="0">
                <a:latin typeface="+mj-lt"/>
              </a:rPr>
              <a:t>základní ukazatele charakterizující úroveň vysílání veřejné služby</a:t>
            </a:r>
            <a:r>
              <a:rPr lang="cs-CZ" sz="1600" dirty="0">
                <a:latin typeface="+mj-lt"/>
              </a:rPr>
              <a:t>, tedy jeho </a:t>
            </a:r>
            <a:r>
              <a:rPr lang="cs-CZ" sz="1600" i="1" dirty="0">
                <a:latin typeface="+mj-lt"/>
              </a:rPr>
              <a:t>zásah</a:t>
            </a:r>
            <a:r>
              <a:rPr lang="cs-CZ" sz="1600" dirty="0">
                <a:latin typeface="+mj-lt"/>
              </a:rPr>
              <a:t>, </a:t>
            </a:r>
            <a:r>
              <a:rPr lang="cs-CZ" sz="1600" i="1" dirty="0">
                <a:latin typeface="+mj-lt"/>
              </a:rPr>
              <a:t>kvalita</a:t>
            </a:r>
            <a:r>
              <a:rPr lang="cs-CZ" sz="1600" dirty="0">
                <a:latin typeface="+mj-lt"/>
              </a:rPr>
              <a:t> a </a:t>
            </a:r>
            <a:r>
              <a:rPr lang="cs-CZ" sz="1600" i="1" dirty="0">
                <a:latin typeface="+mj-lt"/>
              </a:rPr>
              <a:t>dopad</a:t>
            </a:r>
            <a:r>
              <a:rPr lang="cs-CZ" sz="1600" dirty="0">
                <a:latin typeface="+mj-lt"/>
              </a:rPr>
              <a:t> (</a:t>
            </a:r>
            <a:r>
              <a:rPr lang="cs-CZ" sz="1600" b="1" i="1" dirty="0">
                <a:latin typeface="+mj-lt"/>
              </a:rPr>
              <a:t>R</a:t>
            </a:r>
            <a:r>
              <a:rPr lang="cs-CZ" sz="1600" i="1" dirty="0">
                <a:latin typeface="+mj-lt"/>
              </a:rPr>
              <a:t>each, </a:t>
            </a:r>
            <a:r>
              <a:rPr lang="cs-CZ" sz="1600" b="1" i="1" dirty="0">
                <a:latin typeface="+mj-lt"/>
              </a:rPr>
              <a:t>Q</a:t>
            </a:r>
            <a:r>
              <a:rPr lang="cs-CZ" sz="1600" i="1" dirty="0">
                <a:latin typeface="+mj-lt"/>
              </a:rPr>
              <a:t>uality, </a:t>
            </a:r>
            <a:r>
              <a:rPr lang="cs-CZ" sz="1600" b="1" i="1" dirty="0">
                <a:latin typeface="+mj-lt"/>
              </a:rPr>
              <a:t>I</a:t>
            </a:r>
            <a:r>
              <a:rPr lang="cs-CZ" sz="1600" i="1" dirty="0">
                <a:latin typeface="+mj-lt"/>
              </a:rPr>
              <a:t>mpact</a:t>
            </a:r>
            <a:r>
              <a:rPr lang="cs-CZ" sz="1600" dirty="0">
                <a:latin typeface="+mj-lt"/>
              </a:rPr>
              <a:t>).</a:t>
            </a:r>
          </a:p>
          <a:p>
            <a:pPr marL="358775" indent="-358775">
              <a:spcAft>
                <a:spcPts val="600"/>
              </a:spcAft>
              <a:buFont typeface="+mj-lt"/>
              <a:buAutoNum type="romanUcPeriod"/>
            </a:pPr>
            <a:r>
              <a:rPr lang="cs-CZ" sz="1600" b="1" dirty="0">
                <a:latin typeface="+mj-lt"/>
              </a:rPr>
              <a:t>Plnění obecných cílů</a:t>
            </a:r>
          </a:p>
          <a:p>
            <a:pPr marL="358775" lvl="2">
              <a:spcAft>
                <a:spcPts val="600"/>
              </a:spcAft>
            </a:pPr>
            <a:r>
              <a:rPr lang="cs-CZ" sz="1600" dirty="0">
                <a:latin typeface="+mj-lt"/>
              </a:rPr>
              <a:t>Jak ČT naplňuje </a:t>
            </a:r>
            <a:r>
              <a:rPr lang="cs-CZ" sz="1600" b="1" dirty="0">
                <a:latin typeface="+mj-lt"/>
              </a:rPr>
              <a:t>základní standardy požadované po médiích veřejné služby, </a:t>
            </a:r>
            <a:r>
              <a:rPr lang="cs-CZ" sz="1600" dirty="0">
                <a:latin typeface="+mj-lt"/>
              </a:rPr>
              <a:t>a to jak z hlediska konkrétních požadavků definovaných Zákonem o provozování rozhlasového a televizního vysílání, Zákonem o ČT a Kodexem ČT, tak z hlediska mezinárodně uznávaných principů veřejnoprávního vysílání.</a:t>
            </a:r>
          </a:p>
          <a:p>
            <a:pPr marL="358775" indent="-358775">
              <a:spcAft>
                <a:spcPts val="600"/>
              </a:spcAft>
              <a:buFont typeface="+mj-lt"/>
              <a:buAutoNum type="romanUcPeriod"/>
            </a:pPr>
            <a:r>
              <a:rPr lang="cs-CZ" sz="1600" b="1" dirty="0">
                <a:latin typeface="+mj-lt"/>
              </a:rPr>
              <a:t>Vysílání pro specifické divácké skupiny</a:t>
            </a:r>
          </a:p>
          <a:p>
            <a:pPr marL="358775" lvl="4">
              <a:spcAft>
                <a:spcPts val="600"/>
              </a:spcAft>
            </a:pPr>
            <a:r>
              <a:rPr lang="cs-CZ" sz="1600" dirty="0">
                <a:latin typeface="+mj-lt"/>
              </a:rPr>
              <a:t>Jak jsou vysíláním ČT zasaženi </a:t>
            </a:r>
            <a:r>
              <a:rPr lang="cs-CZ" sz="1600" b="1" dirty="0">
                <a:latin typeface="+mj-lt"/>
              </a:rPr>
              <a:t>diváci z jednotlivých sociodemografických a dalších diváckých skupin</a:t>
            </a:r>
            <a:r>
              <a:rPr lang="cs-CZ" sz="1600" dirty="0">
                <a:latin typeface="+mj-lt"/>
              </a:rPr>
              <a:t> a jaké specifické pořady jsou jim nabízeny.</a:t>
            </a:r>
            <a:endParaRPr lang="cs-CZ" sz="1600" b="1" dirty="0">
              <a:latin typeface="+mj-lt"/>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a:t>
            </a:fld>
            <a:endParaRPr lang="cs-CZ" sz="1100" dirty="0">
              <a:solidFill>
                <a:srgbClr val="1A1F52"/>
              </a:solidFill>
              <a:latin typeface="+mj-lt"/>
              <a:cs typeface="Arial" charset="0"/>
            </a:endParaRPr>
          </a:p>
        </p:txBody>
      </p:sp>
      <p:sp>
        <p:nvSpPr>
          <p:cNvPr id="12"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9" name="Zástupný symbol pro datum 7"/>
          <p:cNvSpPr txBox="1">
            <a:spLocks/>
          </p:cNvSpPr>
          <p:nvPr/>
        </p:nvSpPr>
        <p:spPr bwMode="auto">
          <a:xfrm>
            <a:off x="107504"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Tree>
    <p:extLst>
      <p:ext uri="{BB962C8B-B14F-4D97-AF65-F5344CB8AC3E}">
        <p14:creationId xmlns:p14="http://schemas.microsoft.com/office/powerpoint/2010/main" val="250180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a:extLst>
              <a:ext uri="{FF2B5EF4-FFF2-40B4-BE49-F238E27FC236}">
                <a16:creationId xmlns:a16="http://schemas.microsoft.com/office/drawing/2014/main" id="{3C3FA5CA-4DEB-42D5-9DF5-803699A4A0B2}"/>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lvl="0" indent="-1588" algn="ctr" defTabSz="271463">
              <a:spcBef>
                <a:spcPts val="200"/>
              </a:spcBef>
              <a:spcAft>
                <a:spcPct val="20000"/>
              </a:spcAft>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HODNOCENÍ PREZENTACE VYBRANÉ UDÁLOSTI VE ZPRAVODAJSKÝCH POŘADECH </a:t>
            </a:r>
            <a:r>
              <a:rPr lang="cs-CZ" sz="2100" b="1" dirty="0">
                <a:solidFill>
                  <a:prstClr val="black"/>
                </a:solidFill>
                <a:latin typeface="Calibri" pitchFamily="34" charset="0"/>
              </a:rPr>
              <a:t>ČT (HLAVNÍ ZÁVĚRY)</a:t>
            </a:r>
            <a:endPar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lvl="0"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Mgr. et Mgr. Marína </a:t>
            </a:r>
            <a:r>
              <a:rPr lang="cs-CZ" sz="1200" b="1" dirty="0" err="1">
                <a:solidFill>
                  <a:prstClr val="black"/>
                </a:solidFill>
                <a:latin typeface="Calibri" pitchFamily="34" charset="0"/>
              </a:rPr>
              <a:t>Urbániková</a:t>
            </a:r>
            <a:r>
              <a:rPr lang="cs-CZ" sz="1200" b="1" dirty="0">
                <a:solidFill>
                  <a:prstClr val="black"/>
                </a:solidFill>
                <a:latin typeface="Calibri" pitchFamily="34" charset="0"/>
              </a:rPr>
              <a:t>, Ph.D.; Mgr. Johana </a:t>
            </a:r>
            <a:r>
              <a:rPr lang="cs-CZ" sz="1200" b="1" dirty="0" err="1">
                <a:solidFill>
                  <a:prstClr val="black"/>
                </a:solidFill>
                <a:latin typeface="Calibri" pitchFamily="34" charset="0"/>
              </a:rPr>
              <a:t>Kotišová</a:t>
            </a:r>
            <a:r>
              <a:rPr lang="cs-CZ" sz="1200" b="1" dirty="0">
                <a:solidFill>
                  <a:prstClr val="black"/>
                </a:solidFill>
                <a:latin typeface="Calibri" pitchFamily="34" charset="0"/>
              </a:rPr>
              <a:t>, Ph.D.</a:t>
            </a: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TextovéPole 9"/>
          <p:cNvSpPr txBox="1"/>
          <p:nvPr/>
        </p:nvSpPr>
        <p:spPr>
          <a:xfrm>
            <a:off x="360363" y="1760324"/>
            <a:ext cx="8423275" cy="462280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cs-CZ" sz="1800" b="1" i="0" u="sng" strike="noStrike" kern="1200" cap="all" spc="0" normalizeH="0" baseline="0" noProof="0" dirty="0">
                <a:ln>
                  <a:noFill/>
                </a:ln>
                <a:solidFill>
                  <a:prstClr val="black"/>
                </a:solidFill>
                <a:effectLst/>
                <a:uLnTx/>
                <a:uFillTx/>
                <a:latin typeface="Calibri"/>
                <a:ea typeface="+mn-ea"/>
                <a:cs typeface="+mn-cs"/>
              </a:rPr>
              <a:t>Střelba na ff </a:t>
            </a:r>
            <a:r>
              <a:rPr kumimoji="0" lang="cs-CZ" sz="1800" b="1" i="0" u="sng" strike="noStrike" kern="1200" cap="all" spc="0" normalizeH="0" baseline="0" noProof="0" dirty="0" err="1">
                <a:ln>
                  <a:noFill/>
                </a:ln>
                <a:solidFill>
                  <a:prstClr val="black"/>
                </a:solidFill>
                <a:effectLst/>
                <a:uLnTx/>
                <a:uFillTx/>
                <a:latin typeface="Calibri"/>
                <a:ea typeface="+mn-ea"/>
                <a:cs typeface="+mn-cs"/>
              </a:rPr>
              <a:t>uk</a:t>
            </a:r>
            <a:r>
              <a:rPr kumimoji="0" lang="cs-CZ" sz="1800" b="1" i="0" u="sng" strike="noStrike" kern="1200" cap="all" spc="0" normalizeH="0" baseline="0" noProof="0" dirty="0">
                <a:ln>
                  <a:noFill/>
                </a:ln>
                <a:solidFill>
                  <a:prstClr val="black"/>
                </a:solidFill>
                <a:effectLst/>
                <a:uLnTx/>
                <a:uFillTx/>
                <a:latin typeface="Calibri"/>
                <a:ea typeface="+mn-ea"/>
                <a:cs typeface="+mn-cs"/>
              </a:rPr>
              <a:t> (1/5)</a:t>
            </a:r>
          </a:p>
          <a:p>
            <a:r>
              <a:rPr lang="cs-CZ" sz="1490" b="1" dirty="0">
                <a:latin typeface="+mj-lt"/>
              </a:rPr>
              <a:t>Přístup ČT k pokrývání střelby na FF UK lze celkově hodnotit jako uměřený, věcný, korektní a poskytující dobrou službu veřejnosti. ČT také postupovala obecně v souladu s Kodexem ČT. Z analýzy vyplývají následující závěry: </a:t>
            </a:r>
            <a:endParaRPr lang="cs-CZ" sz="1490" b="1" dirty="0">
              <a:highlight>
                <a:srgbClr val="FFFF00"/>
              </a:highlight>
              <a:latin typeface="+mj-lt"/>
            </a:endParaRPr>
          </a:p>
          <a:p>
            <a:endParaRPr lang="cs-CZ" sz="1490" dirty="0">
              <a:highlight>
                <a:srgbClr val="FFFF00"/>
              </a:highlight>
              <a:latin typeface="+mj-lt"/>
            </a:endParaRPr>
          </a:p>
          <a:p>
            <a:pPr marL="285750" indent="-285750">
              <a:buFont typeface="Arial" panose="020B0604020202020204" pitchFamily="34" charset="0"/>
              <a:buChar char="•"/>
            </a:pPr>
            <a:r>
              <a:rPr lang="cs-CZ" sz="1490" b="1" dirty="0">
                <a:latin typeface="+mj-lt"/>
              </a:rPr>
              <a:t>Reakce ČT na útok byla velice promptní (nejrychlejší ze tří analyzovaných televizních stanic); ČT rychle reagovala i na postupné zpřesňování informací. </a:t>
            </a:r>
            <a:r>
              <a:rPr lang="cs-CZ" sz="1490" dirty="0">
                <a:latin typeface="+mj-lt"/>
              </a:rPr>
              <a:t>V souladu s čl. 19.1 Kodexu ČT zprostředkovala divákům informace o mimořádné události, která ohrozila nebo narušila běžný život. Rozsah pokrytí byl adekvátní vážnosti dopadů na studentstvo FF UK, akademickou obec, obyvatelstvo Prahy i celé České republiky. </a:t>
            </a:r>
            <a:r>
              <a:rPr lang="cs-CZ" sz="1490" b="1" dirty="0">
                <a:latin typeface="+mj-lt"/>
              </a:rPr>
              <a:t>ČT</a:t>
            </a:r>
            <a:r>
              <a:rPr lang="cs-CZ" sz="1490" dirty="0">
                <a:latin typeface="+mj-lt"/>
              </a:rPr>
              <a:t> v souladu s čl. 5.2 a čl. 19.3 Kodexu ČT </a:t>
            </a:r>
            <a:r>
              <a:rPr lang="cs-CZ" sz="1490" b="1" dirty="0">
                <a:latin typeface="+mj-lt"/>
              </a:rPr>
              <a:t>o události informovala věcně, rychle, přesně, zpočátku věnovala pozornost především aktuálnímu vývoji události a její prognóze a poté se věnovala analýze příčin a důsledků</a:t>
            </a:r>
            <a:r>
              <a:rPr lang="cs-CZ" sz="1490" dirty="0">
                <a:latin typeface="+mj-lt"/>
              </a:rPr>
              <a:t>. Dílčí nepřesnosti se týkaly nepřesných parafrází zdrojů, kvůli kterým byly někdy neověřené informace prezentovány jako fakta, a v jednom případě nepřesného uvedení zdroje. </a:t>
            </a:r>
          </a:p>
          <a:p>
            <a:pPr marL="285750" indent="-285750">
              <a:buFont typeface="Arial" panose="020B0604020202020204" pitchFamily="34" charset="0"/>
              <a:buChar char="•"/>
            </a:pPr>
            <a:endParaRPr lang="cs-CZ" sz="1490" dirty="0">
              <a:latin typeface="+mj-lt"/>
            </a:endParaRPr>
          </a:p>
          <a:p>
            <a:pPr marL="285750" indent="-285750">
              <a:buFont typeface="Arial" panose="020B0604020202020204" pitchFamily="34" charset="0"/>
              <a:buChar char="•"/>
            </a:pPr>
            <a:r>
              <a:rPr lang="cs-CZ" sz="1490" b="1" dirty="0">
                <a:latin typeface="+mj-lt"/>
              </a:rPr>
              <a:t>Analyzované vysílání ČT pokrylo všechna klíčová témata pojící se s událostí a dostálo rolím a úkolům, jež mají média </a:t>
            </a:r>
            <a:r>
              <a:rPr lang="cs-CZ" sz="1490" dirty="0">
                <a:latin typeface="+mj-lt"/>
              </a:rPr>
              <a:t>(zvláště média veřejné služby) </a:t>
            </a:r>
            <a:r>
              <a:rPr lang="cs-CZ" sz="1490" b="1" dirty="0">
                <a:latin typeface="+mj-lt"/>
              </a:rPr>
              <a:t>v čase krize naplňovat</a:t>
            </a:r>
            <a:r>
              <a:rPr lang="cs-CZ" sz="1490" dirty="0">
                <a:latin typeface="+mj-lt"/>
              </a:rPr>
              <a:t>: informovalo, monitorovalo a zpětně hodnotilo postup bezpečnostních složek, analyticky otevíralo složitější témata, jako je bezpečnost ve školách nebo podmínky držení zbraní, obšírně informovalo o možnostech psychologické pomoci a snažilo se posilovat společenskou soudržnost a solidaritu. </a:t>
            </a:r>
          </a:p>
        </p:txBody>
      </p:sp>
      <p:sp>
        <p:nvSpPr>
          <p:cNvPr id="11" name="Zástupný symbol pro datum 7">
            <a:extLst>
              <a:ext uri="{FF2B5EF4-FFF2-40B4-BE49-F238E27FC236}">
                <a16:creationId xmlns:a16="http://schemas.microsoft.com/office/drawing/2014/main" id="{74784B1E-2608-47EE-8601-FEEB8F245E0D}"/>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1 – Poskytování zpravodajských a publicistických informací, </a:t>
            </a:r>
          </a:p>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udržování a rozvoj občanské společnosti a demokracie</a:t>
            </a:r>
          </a:p>
        </p:txBody>
      </p:sp>
      <p:sp>
        <p:nvSpPr>
          <p:cNvPr id="19" name="TextovéPole 18">
            <a:extLst>
              <a:ext uri="{FF2B5EF4-FFF2-40B4-BE49-F238E27FC236}">
                <a16:creationId xmlns:a16="http://schemas.microsoft.com/office/drawing/2014/main" id="{8E70347F-6E1A-46DF-A321-B550CDBC4B1A}"/>
              </a:ext>
            </a:extLst>
          </p:cNvPr>
          <p:cNvSpPr txBox="1"/>
          <p:nvPr/>
        </p:nvSpPr>
        <p:spPr>
          <a:xfrm>
            <a:off x="1008434" y="6525344"/>
            <a:ext cx="8028062" cy="313932"/>
          </a:xfrm>
          <a:prstGeom prst="rect">
            <a:avLst/>
          </a:prstGeom>
          <a:noFill/>
        </p:spPr>
        <p:txBody>
          <a:bodyPr wrap="square" rtlCol="0">
            <a:spAutoFit/>
          </a:bodyPr>
          <a:lstStyle/>
          <a:p>
            <a:pPr lvl="0">
              <a:defRPr/>
            </a:pPr>
            <a:r>
              <a:rPr lang="cs-CZ" sz="720" dirty="0"/>
              <a:t>Analýza zahrnuje mimořádné vysílání ČT24, CNN Prima </a:t>
            </a:r>
            <a:r>
              <a:rPr lang="cs-CZ" sz="720" dirty="0" err="1"/>
              <a:t>News</a:t>
            </a:r>
            <a:r>
              <a:rPr lang="cs-CZ" sz="720" dirty="0"/>
              <a:t> a TV Nova (od 21. 12. 15:00 do 22. 12. 12:00) a hlavní zpravodajské relace všech tří stanic v den útoku a dvou následujících dnech (21. až 23. 12.). Hlavní závěry uvedené v této zprávě se týkají pouze vysílání České televize. Celá analýza, včetně hodnocení vysílání komerčních stanic, je přílohou této zprávy. </a:t>
            </a:r>
            <a:endParaRPr kumimoji="0" lang="cs-CZ" sz="72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14918380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a:extLst>
              <a:ext uri="{FF2B5EF4-FFF2-40B4-BE49-F238E27FC236}">
                <a16:creationId xmlns:a16="http://schemas.microsoft.com/office/drawing/2014/main" id="{3C3FA5CA-4DEB-42D5-9DF5-803699A4A0B2}"/>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lvl="0" indent="-1588" algn="ctr" defTabSz="271463">
              <a:spcBef>
                <a:spcPts val="200"/>
              </a:spcBef>
              <a:spcAft>
                <a:spcPct val="20000"/>
              </a:spcAft>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HODNOCENÍ PREZENTACE VYBRANÉ UDÁLOSTI VE ZPRAVODAJSKÝCH POŘADECH </a:t>
            </a:r>
            <a:r>
              <a:rPr lang="cs-CZ" sz="2100" b="1" dirty="0">
                <a:solidFill>
                  <a:prstClr val="black"/>
                </a:solidFill>
                <a:latin typeface="Calibri" pitchFamily="34" charset="0"/>
              </a:rPr>
              <a:t>ČT (HLAVNÍ ZÁVĚRY)</a:t>
            </a:r>
            <a:endPar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lvl="0"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Mgr. et Mgr. Marína </a:t>
            </a:r>
            <a:r>
              <a:rPr lang="cs-CZ" sz="1200" b="1" dirty="0" err="1">
                <a:solidFill>
                  <a:prstClr val="black"/>
                </a:solidFill>
                <a:latin typeface="Calibri" pitchFamily="34" charset="0"/>
              </a:rPr>
              <a:t>Urbániková</a:t>
            </a:r>
            <a:r>
              <a:rPr lang="cs-CZ" sz="1200" b="1" dirty="0">
                <a:solidFill>
                  <a:prstClr val="black"/>
                </a:solidFill>
                <a:latin typeface="Calibri" pitchFamily="34" charset="0"/>
              </a:rPr>
              <a:t>, Ph.D.; Mgr. Johana </a:t>
            </a:r>
            <a:r>
              <a:rPr lang="cs-CZ" sz="1200" b="1" dirty="0" err="1">
                <a:solidFill>
                  <a:prstClr val="black"/>
                </a:solidFill>
                <a:latin typeface="Calibri" pitchFamily="34" charset="0"/>
              </a:rPr>
              <a:t>Kotišová</a:t>
            </a:r>
            <a:r>
              <a:rPr lang="cs-CZ" sz="1200" b="1" dirty="0">
                <a:solidFill>
                  <a:prstClr val="black"/>
                </a:solidFill>
                <a:latin typeface="Calibri" pitchFamily="34" charset="0"/>
              </a:rPr>
              <a:t>, Ph.D.</a:t>
            </a: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TextovéPole 9"/>
          <p:cNvSpPr txBox="1"/>
          <p:nvPr/>
        </p:nvSpPr>
        <p:spPr>
          <a:xfrm>
            <a:off x="360363" y="1772816"/>
            <a:ext cx="8423275" cy="444737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cs-CZ" sz="1800" b="1" i="0" u="sng" strike="noStrike" kern="1200" cap="all" spc="0" normalizeH="0" baseline="0" noProof="0" dirty="0">
                <a:ln>
                  <a:noFill/>
                </a:ln>
                <a:solidFill>
                  <a:prstClr val="black"/>
                </a:solidFill>
                <a:effectLst/>
                <a:uLnTx/>
                <a:uFillTx/>
                <a:latin typeface="Calibri"/>
                <a:ea typeface="+mn-ea"/>
                <a:cs typeface="+mn-cs"/>
              </a:rPr>
              <a:t>Střelba na ff </a:t>
            </a:r>
            <a:r>
              <a:rPr kumimoji="0" lang="cs-CZ" sz="1800" b="1" i="0" u="sng" strike="noStrike" kern="1200" cap="all" spc="0" normalizeH="0" baseline="0" noProof="0" dirty="0" err="1">
                <a:ln>
                  <a:noFill/>
                </a:ln>
                <a:solidFill>
                  <a:prstClr val="black"/>
                </a:solidFill>
                <a:effectLst/>
                <a:uLnTx/>
                <a:uFillTx/>
                <a:latin typeface="Calibri"/>
                <a:ea typeface="+mn-ea"/>
                <a:cs typeface="+mn-cs"/>
              </a:rPr>
              <a:t>uk</a:t>
            </a:r>
            <a:r>
              <a:rPr kumimoji="0" lang="cs-CZ" sz="1800" b="1" i="0" u="sng" strike="noStrike" kern="1200" cap="all" spc="0" normalizeH="0" baseline="0" noProof="0" dirty="0">
                <a:ln>
                  <a:noFill/>
                </a:ln>
                <a:solidFill>
                  <a:prstClr val="black"/>
                </a:solidFill>
                <a:effectLst/>
                <a:uLnTx/>
                <a:uFillTx/>
                <a:latin typeface="Calibri"/>
                <a:ea typeface="+mn-ea"/>
                <a:cs typeface="+mn-cs"/>
              </a:rPr>
              <a:t> (</a:t>
            </a:r>
            <a:r>
              <a:rPr lang="cs-CZ" b="1" u="sng" cap="all" dirty="0">
                <a:solidFill>
                  <a:prstClr val="black"/>
                </a:solidFill>
                <a:latin typeface="Calibri"/>
              </a:rPr>
              <a:t>2</a:t>
            </a:r>
            <a:r>
              <a:rPr kumimoji="0" lang="cs-CZ" sz="1800" b="1" i="0" u="sng" strike="noStrike" kern="1200" cap="all" spc="0" normalizeH="0" baseline="0" noProof="0" dirty="0">
                <a:ln>
                  <a:noFill/>
                </a:ln>
                <a:solidFill>
                  <a:prstClr val="black"/>
                </a:solidFill>
                <a:effectLst/>
                <a:uLnTx/>
                <a:uFillTx/>
                <a:latin typeface="Calibri"/>
                <a:ea typeface="+mn-ea"/>
                <a:cs typeface="+mn-cs"/>
              </a:rPr>
              <a:t>/5)</a:t>
            </a:r>
          </a:p>
          <a:p>
            <a:pPr marL="285750" indent="-285750">
              <a:buFont typeface="Arial" panose="020B0604020202020204" pitchFamily="34" charset="0"/>
              <a:buChar char="•"/>
            </a:pPr>
            <a:r>
              <a:rPr lang="cs-CZ" sz="1500" b="1" dirty="0">
                <a:latin typeface="+mj-lt"/>
              </a:rPr>
              <a:t>ČT dala ve sledovaném období prostor široké škále mluvčích</a:t>
            </a:r>
            <a:r>
              <a:rPr lang="cs-CZ" sz="1500" dirty="0">
                <a:latin typeface="+mj-lt"/>
              </a:rPr>
              <a:t>: a) svědkům a svědkyním události, zasaženým osobám, pozůstalým a také zástupcům a zástupkyním univerzit (34); b) expertům a expertkám (24), především z oblasti bezpečnosti a psychologie; c) politikům a političkám (20); d) představitelům a představitelkám jednotlivých složek integrovaného záchranného systému a orgánů činných v trestním řízení (27); a e) dalším zdrojům (7), například z řad církve.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V souladu s čl. 19.5 Kodexu ČT činnost štábu ČT na místě nijak nepřekážela poskytování pomoci. </a:t>
            </a:r>
            <a:r>
              <a:rPr lang="cs-CZ" sz="1500" dirty="0">
                <a:latin typeface="+mj-lt"/>
              </a:rPr>
              <a:t>Ve vysílání ČT ovšem nastaly tři momenty, kdy nebyla dodržena zásada nezveřejňovat informace, které by mohly narušit probíhající zásah, komplikovat práci záchranných složek či vystavit riziku osoby na místě (šlo o dvojí verbální sdělení informace o pohybu ukrývajících se osob a jedno zobrazení ukrývajících se osob a zasahujícího policisty). Všechny tři případy nastaly v období, kdy ještě nebylo známo, zda je střelec eliminován a zda nemá komplice.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Z hlediska práce s nejistotou a působení proti šíření </a:t>
            </a:r>
            <a:r>
              <a:rPr lang="cs-CZ" sz="1500" b="1" dirty="0" err="1">
                <a:latin typeface="+mj-lt"/>
              </a:rPr>
              <a:t>misinformací</a:t>
            </a:r>
            <a:r>
              <a:rPr lang="cs-CZ" sz="1500" b="1" dirty="0">
                <a:latin typeface="+mj-lt"/>
              </a:rPr>
              <a:t> a dezinformací platí, že ČT se držela informací poskytovaných zasahujícími složkami, případně politickými aktéry. </a:t>
            </a:r>
            <a:r>
              <a:rPr lang="cs-CZ" sz="1500" dirty="0">
                <a:latin typeface="+mj-lt"/>
              </a:rPr>
              <a:t>ČT, až na ojedinělé dílčí nepřesnosti, korektně reprodukovala a parafrázovala oficiální sdělení, odkazovala na zdroje informací a opakovaně upozorňovala také na to, které informace zatím nejsou ověřené. </a:t>
            </a:r>
          </a:p>
        </p:txBody>
      </p:sp>
      <p:sp>
        <p:nvSpPr>
          <p:cNvPr id="11" name="Zástupný symbol pro datum 7">
            <a:extLst>
              <a:ext uri="{FF2B5EF4-FFF2-40B4-BE49-F238E27FC236}">
                <a16:creationId xmlns:a16="http://schemas.microsoft.com/office/drawing/2014/main" id="{74784B1E-2608-47EE-8601-FEEB8F245E0D}"/>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1 – Poskytování zpravodajských a publicistických informací, </a:t>
            </a:r>
          </a:p>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udržování a rozvoj občanské společnosti a demokracie</a:t>
            </a:r>
          </a:p>
        </p:txBody>
      </p:sp>
      <p:sp>
        <p:nvSpPr>
          <p:cNvPr id="19" name="TextovéPole 18">
            <a:extLst>
              <a:ext uri="{FF2B5EF4-FFF2-40B4-BE49-F238E27FC236}">
                <a16:creationId xmlns:a16="http://schemas.microsoft.com/office/drawing/2014/main" id="{8E70347F-6E1A-46DF-A321-B550CDBC4B1A}"/>
              </a:ext>
            </a:extLst>
          </p:cNvPr>
          <p:cNvSpPr txBox="1"/>
          <p:nvPr/>
        </p:nvSpPr>
        <p:spPr>
          <a:xfrm>
            <a:off x="1008434" y="6525344"/>
            <a:ext cx="8028062" cy="313932"/>
          </a:xfrm>
          <a:prstGeom prst="rect">
            <a:avLst/>
          </a:prstGeom>
          <a:noFill/>
        </p:spPr>
        <p:txBody>
          <a:bodyPr wrap="square" rtlCol="0">
            <a:spAutoFit/>
          </a:bodyPr>
          <a:lstStyle/>
          <a:p>
            <a:pPr lvl="0">
              <a:defRPr/>
            </a:pPr>
            <a:r>
              <a:rPr lang="cs-CZ" sz="720" dirty="0"/>
              <a:t>Analýza zahrnuje mimořádné vysílání ČT24, CNN Prima </a:t>
            </a:r>
            <a:r>
              <a:rPr lang="cs-CZ" sz="720" dirty="0" err="1"/>
              <a:t>News</a:t>
            </a:r>
            <a:r>
              <a:rPr lang="cs-CZ" sz="720" dirty="0"/>
              <a:t> a TV Nova (od 21. 12. 15:00 do 22. 12. 12:00) a hlavní zpravodajské relace všech tří stanic v den útoku a dvou následujících dnech (21. až 23. 12.). Hlavní závěry uvedené v této zprávě se týkají pouze vysílání České televize. Celá analýza, včetně hodnocení vysílání komerčních stanic, je přílohou této zprávy. </a:t>
            </a:r>
            <a:endParaRPr kumimoji="0" lang="cs-CZ" sz="72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910142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a:extLst>
              <a:ext uri="{FF2B5EF4-FFF2-40B4-BE49-F238E27FC236}">
                <a16:creationId xmlns:a16="http://schemas.microsoft.com/office/drawing/2014/main" id="{3C3FA5CA-4DEB-42D5-9DF5-803699A4A0B2}"/>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lvl="0" indent="-1588" algn="ctr" defTabSz="271463">
              <a:spcBef>
                <a:spcPts val="200"/>
              </a:spcBef>
              <a:spcAft>
                <a:spcPct val="20000"/>
              </a:spcAft>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HODNOCENÍ PREZENTACE VYBRANÉ UDÁLOSTI VE ZPRAVODAJSKÝCH POŘADECH </a:t>
            </a:r>
            <a:r>
              <a:rPr lang="cs-CZ" sz="2100" b="1" dirty="0">
                <a:solidFill>
                  <a:prstClr val="black"/>
                </a:solidFill>
                <a:latin typeface="Calibri" pitchFamily="34" charset="0"/>
              </a:rPr>
              <a:t>ČT (HLAVNÍ ZÁVĚRY)</a:t>
            </a:r>
            <a:endPar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lvl="0"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Mgr. et Mgr. Marína </a:t>
            </a:r>
            <a:r>
              <a:rPr lang="cs-CZ" sz="1200" b="1" dirty="0" err="1">
                <a:solidFill>
                  <a:prstClr val="black"/>
                </a:solidFill>
                <a:latin typeface="Calibri" pitchFamily="34" charset="0"/>
              </a:rPr>
              <a:t>Urbániková</a:t>
            </a:r>
            <a:r>
              <a:rPr lang="cs-CZ" sz="1200" b="1" dirty="0">
                <a:solidFill>
                  <a:prstClr val="black"/>
                </a:solidFill>
                <a:latin typeface="Calibri" pitchFamily="34" charset="0"/>
              </a:rPr>
              <a:t>, Ph.D.; Mgr. Johana </a:t>
            </a:r>
            <a:r>
              <a:rPr lang="cs-CZ" sz="1200" b="1" dirty="0" err="1">
                <a:solidFill>
                  <a:prstClr val="black"/>
                </a:solidFill>
                <a:latin typeface="Calibri" pitchFamily="34" charset="0"/>
              </a:rPr>
              <a:t>Kotišová</a:t>
            </a:r>
            <a:r>
              <a:rPr lang="cs-CZ" sz="1200" b="1" dirty="0">
                <a:solidFill>
                  <a:prstClr val="black"/>
                </a:solidFill>
                <a:latin typeface="Calibri" pitchFamily="34" charset="0"/>
              </a:rPr>
              <a:t>, Ph.D.</a:t>
            </a: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TextovéPole 9"/>
          <p:cNvSpPr txBox="1"/>
          <p:nvPr/>
        </p:nvSpPr>
        <p:spPr>
          <a:xfrm>
            <a:off x="360363" y="1772816"/>
            <a:ext cx="8423275" cy="375487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cs-CZ" sz="1800" b="1" i="0" u="sng" strike="noStrike" kern="1200" cap="all" spc="0" normalizeH="0" baseline="0" noProof="0" dirty="0">
                <a:ln>
                  <a:noFill/>
                </a:ln>
                <a:solidFill>
                  <a:prstClr val="black"/>
                </a:solidFill>
                <a:effectLst/>
                <a:uLnTx/>
                <a:uFillTx/>
                <a:latin typeface="Calibri"/>
                <a:ea typeface="+mn-ea"/>
                <a:cs typeface="+mn-cs"/>
              </a:rPr>
              <a:t>Střelba na ff </a:t>
            </a:r>
            <a:r>
              <a:rPr kumimoji="0" lang="cs-CZ" sz="1800" b="1" i="0" u="sng" strike="noStrike" kern="1200" cap="all" spc="0" normalizeH="0" baseline="0" noProof="0" dirty="0" err="1">
                <a:ln>
                  <a:noFill/>
                </a:ln>
                <a:solidFill>
                  <a:prstClr val="black"/>
                </a:solidFill>
                <a:effectLst/>
                <a:uLnTx/>
                <a:uFillTx/>
                <a:latin typeface="Calibri"/>
                <a:ea typeface="+mn-ea"/>
                <a:cs typeface="+mn-cs"/>
              </a:rPr>
              <a:t>uk</a:t>
            </a:r>
            <a:r>
              <a:rPr kumimoji="0" lang="cs-CZ" sz="1800" b="1" i="0" u="sng" strike="noStrike" kern="1200" cap="all" spc="0" normalizeH="0" baseline="0" noProof="0" dirty="0">
                <a:ln>
                  <a:noFill/>
                </a:ln>
                <a:solidFill>
                  <a:prstClr val="black"/>
                </a:solidFill>
                <a:effectLst/>
                <a:uLnTx/>
                <a:uFillTx/>
                <a:latin typeface="Calibri"/>
                <a:ea typeface="+mn-ea"/>
                <a:cs typeface="+mn-cs"/>
              </a:rPr>
              <a:t> (3/5)</a:t>
            </a:r>
          </a:p>
          <a:p>
            <a:pPr marL="285750" indent="-285750">
              <a:buFont typeface="Arial" panose="020B0604020202020204" pitchFamily="34" charset="0"/>
              <a:buChar char="•"/>
            </a:pPr>
            <a:r>
              <a:rPr lang="cs-CZ" sz="1500" b="1" dirty="0">
                <a:latin typeface="+mj-lt"/>
              </a:rPr>
              <a:t>Reportování ČT bylo z hlediska formy a stylu věcné a střízlivé, bez zbytečné melodramatičnosti a patosu. </a:t>
            </a:r>
            <a:r>
              <a:rPr lang="cs-CZ" sz="1500" dirty="0">
                <a:latin typeface="+mj-lt"/>
              </a:rPr>
              <a:t>V souladu s čl. 1.7 Kodexu ČT vysílání v divácích neodůvodněně nevyvolávalo pocity úzkosti či strachu, v souladu s čl. 19.3 Kodexu ČT v projevech redaktorů ani při využívání vizuálního materiálu a rozhovorů nepřevažovaly emoce a ČT událost nevyužívala ke zvyšování sledovanosti.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ČT neodvysílala záběry, které by bylo možné považovat za zcela zjevně drastické</a:t>
            </a:r>
            <a:r>
              <a:rPr lang="cs-CZ" sz="1500" dirty="0">
                <a:latin typeface="+mj-lt"/>
              </a:rPr>
              <a:t>; pracovala ale s citlivými a znepokojivými zobrazeními. Ty sice vždy měly informační hodnotu, ale v případě zvláště znepokojivých záběrů doporučujeme na jejich odvysílání publikum dopředu upozornit a také omezit využívání citlivých záběrů jako prostých ilustračních záběrů.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Postup ČT ohledně zveřejňování jména pachatele nebyl jednotný. </a:t>
            </a:r>
            <a:r>
              <a:rPr lang="cs-CZ" sz="1500" dirty="0">
                <a:latin typeface="+mj-lt"/>
              </a:rPr>
              <a:t>V samotném mimořádném vysílání ČT24 ani v Událostech identita střelce odhalena nebyla; ve vysílání ČT ale tato informace zazněla v pořadu Události v regionech. Zde se přikláníme k praxi neopakovat jméno střelce bez zvláštního důvodu a doporučujeme také sjednocení postupu. </a:t>
            </a:r>
          </a:p>
        </p:txBody>
      </p:sp>
      <p:sp>
        <p:nvSpPr>
          <p:cNvPr id="11" name="Zástupný symbol pro datum 7">
            <a:extLst>
              <a:ext uri="{FF2B5EF4-FFF2-40B4-BE49-F238E27FC236}">
                <a16:creationId xmlns:a16="http://schemas.microsoft.com/office/drawing/2014/main" id="{74784B1E-2608-47EE-8601-FEEB8F245E0D}"/>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1 – Poskytování zpravodajských a publicistických informací, </a:t>
            </a:r>
          </a:p>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udržování a rozvoj občanské společnosti a demokracie</a:t>
            </a:r>
          </a:p>
        </p:txBody>
      </p:sp>
      <p:sp>
        <p:nvSpPr>
          <p:cNvPr id="19" name="TextovéPole 18">
            <a:extLst>
              <a:ext uri="{FF2B5EF4-FFF2-40B4-BE49-F238E27FC236}">
                <a16:creationId xmlns:a16="http://schemas.microsoft.com/office/drawing/2014/main" id="{8E70347F-6E1A-46DF-A321-B550CDBC4B1A}"/>
              </a:ext>
            </a:extLst>
          </p:cNvPr>
          <p:cNvSpPr txBox="1"/>
          <p:nvPr/>
        </p:nvSpPr>
        <p:spPr>
          <a:xfrm>
            <a:off x="1008434" y="6525344"/>
            <a:ext cx="8028062" cy="313932"/>
          </a:xfrm>
          <a:prstGeom prst="rect">
            <a:avLst/>
          </a:prstGeom>
          <a:noFill/>
        </p:spPr>
        <p:txBody>
          <a:bodyPr wrap="square" rtlCol="0">
            <a:spAutoFit/>
          </a:bodyPr>
          <a:lstStyle/>
          <a:p>
            <a:pPr lvl="0">
              <a:defRPr/>
            </a:pPr>
            <a:r>
              <a:rPr lang="cs-CZ" sz="720" dirty="0"/>
              <a:t>Analýza zahrnuje mimořádné vysílání ČT24, CNN Prima </a:t>
            </a:r>
            <a:r>
              <a:rPr lang="cs-CZ" sz="720" dirty="0" err="1"/>
              <a:t>News</a:t>
            </a:r>
            <a:r>
              <a:rPr lang="cs-CZ" sz="720" dirty="0"/>
              <a:t> a TV Nova (od 21. 12. 15:00 do 22. 12. 12:00) a hlavní zpravodajské relace všech tří stanic v den útoku a dvou následujících dnech (21. až 23. 12.). Hlavní závěry uvedené v této zprávě se týkají pouze vysílání České televize. Celá analýza, včetně hodnocení vysílání komerčních stanic, je přílohou této zprávy. </a:t>
            </a:r>
            <a:endParaRPr kumimoji="0" lang="cs-CZ" sz="72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328444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a:extLst>
              <a:ext uri="{FF2B5EF4-FFF2-40B4-BE49-F238E27FC236}">
                <a16:creationId xmlns:a16="http://schemas.microsoft.com/office/drawing/2014/main" id="{3C3FA5CA-4DEB-42D5-9DF5-803699A4A0B2}"/>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lvl="0" indent="-1588" algn="ctr" defTabSz="271463">
              <a:spcBef>
                <a:spcPts val="200"/>
              </a:spcBef>
              <a:spcAft>
                <a:spcPct val="20000"/>
              </a:spcAft>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HODNOCENÍ PREZENTACE VYBRANÉ UDÁLOSTI VE ZPRAVODAJSKÝCH POŘADECH </a:t>
            </a:r>
            <a:r>
              <a:rPr lang="cs-CZ" sz="2100" b="1" dirty="0">
                <a:solidFill>
                  <a:prstClr val="black"/>
                </a:solidFill>
                <a:latin typeface="Calibri" pitchFamily="34" charset="0"/>
              </a:rPr>
              <a:t>ČT (HLAVNÍ ZÁVĚRY)</a:t>
            </a:r>
            <a:endPar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lvl="0"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Mgr. et Mgr. Marína </a:t>
            </a:r>
            <a:r>
              <a:rPr lang="cs-CZ" sz="1200" b="1" dirty="0" err="1">
                <a:solidFill>
                  <a:prstClr val="black"/>
                </a:solidFill>
                <a:latin typeface="Calibri" pitchFamily="34" charset="0"/>
              </a:rPr>
              <a:t>Urbániková</a:t>
            </a:r>
            <a:r>
              <a:rPr lang="cs-CZ" sz="1200" b="1" dirty="0">
                <a:solidFill>
                  <a:prstClr val="black"/>
                </a:solidFill>
                <a:latin typeface="Calibri" pitchFamily="34" charset="0"/>
              </a:rPr>
              <a:t>, Ph.D.; Mgr. Johana </a:t>
            </a:r>
            <a:r>
              <a:rPr lang="cs-CZ" sz="1200" b="1" dirty="0" err="1">
                <a:solidFill>
                  <a:prstClr val="black"/>
                </a:solidFill>
                <a:latin typeface="Calibri" pitchFamily="34" charset="0"/>
              </a:rPr>
              <a:t>Kotišová</a:t>
            </a:r>
            <a:r>
              <a:rPr lang="cs-CZ" sz="1200" b="1" dirty="0">
                <a:solidFill>
                  <a:prstClr val="black"/>
                </a:solidFill>
                <a:latin typeface="Calibri" pitchFamily="34" charset="0"/>
              </a:rPr>
              <a:t>, Ph.D.</a:t>
            </a: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TextovéPole 9"/>
          <p:cNvSpPr txBox="1"/>
          <p:nvPr/>
        </p:nvSpPr>
        <p:spPr>
          <a:xfrm>
            <a:off x="360363" y="1772816"/>
            <a:ext cx="8423275" cy="42165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cs-CZ" sz="1800" b="1" i="0" u="sng" strike="noStrike" kern="1200" cap="all" spc="0" normalizeH="0" baseline="0" noProof="0" dirty="0">
                <a:ln>
                  <a:noFill/>
                </a:ln>
                <a:solidFill>
                  <a:prstClr val="black"/>
                </a:solidFill>
                <a:effectLst/>
                <a:uLnTx/>
                <a:uFillTx/>
                <a:latin typeface="Calibri"/>
                <a:ea typeface="+mn-ea"/>
                <a:cs typeface="+mn-cs"/>
              </a:rPr>
              <a:t>Střelba na ff </a:t>
            </a:r>
            <a:r>
              <a:rPr kumimoji="0" lang="cs-CZ" sz="1800" b="1" i="0" u="sng" strike="noStrike" kern="1200" cap="all" spc="0" normalizeH="0" baseline="0" noProof="0" dirty="0" err="1">
                <a:ln>
                  <a:noFill/>
                </a:ln>
                <a:solidFill>
                  <a:prstClr val="black"/>
                </a:solidFill>
                <a:effectLst/>
                <a:uLnTx/>
                <a:uFillTx/>
                <a:latin typeface="Calibri"/>
                <a:ea typeface="+mn-ea"/>
                <a:cs typeface="+mn-cs"/>
              </a:rPr>
              <a:t>uk</a:t>
            </a:r>
            <a:r>
              <a:rPr kumimoji="0" lang="cs-CZ" sz="1800" b="1" i="0" u="sng" strike="noStrike" kern="1200" cap="all" spc="0" normalizeH="0" baseline="0" noProof="0" dirty="0">
                <a:ln>
                  <a:noFill/>
                </a:ln>
                <a:solidFill>
                  <a:prstClr val="black"/>
                </a:solidFill>
                <a:effectLst/>
                <a:uLnTx/>
                <a:uFillTx/>
                <a:latin typeface="Calibri"/>
                <a:ea typeface="+mn-ea"/>
                <a:cs typeface="+mn-cs"/>
              </a:rPr>
              <a:t> (4/5)</a:t>
            </a:r>
          </a:p>
          <a:p>
            <a:pPr marL="285750" indent="-285750">
              <a:buFont typeface="Arial" panose="020B0604020202020204" pitchFamily="34" charset="0"/>
              <a:buChar char="•"/>
            </a:pPr>
            <a:r>
              <a:rPr lang="cs-CZ" sz="1500" b="1" dirty="0">
                <a:latin typeface="+mj-lt"/>
              </a:rPr>
              <a:t>ČT s jedinou výjimkou (zveřejnění videa zachycujícího policejní zásah natočeného novinářem nacházejícím se v blízkosti zasahujícího policisty) dodržovala pravidlo nezobrazovat plnou podobu pachatele. </a:t>
            </a:r>
            <a:r>
              <a:rPr lang="cs-CZ" sz="1500" dirty="0">
                <a:latin typeface="+mj-lt"/>
              </a:rPr>
              <a:t>I zde doporučujeme sjednotit přístup a podobu pachatele ve všech případech upravovat páskou nebo rozostřením obličeje (pokud situace nevyžaduje opak, například byl-li by pachatel hledán policií). ČT v souladu s čl. 17 Kodexu ČT7 zobrazovala pachatele během jeho střelby výjimečně a obvykle z dobrých důvodů. Za nevhodné ale považujeme užívání záběrů na mířícího střelce a konkrétní vražednou zbraň použitou při útoku jako ilustračních snímků v kontextu debat o legislativě upravující držení zbraně nebo o prověřování spojitosti střelby na FF UK s vraždami v Klánovicích.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Ve vysílání ČT byla věnována poměrně velká pozornost typu a účinnosti použité zbraně. Ne vždy bylo přitom zjevné, proč je tak podrobné informování nezbytné. </a:t>
            </a:r>
            <a:r>
              <a:rPr lang="cs-CZ" sz="1500" dirty="0">
                <a:latin typeface="+mj-lt"/>
              </a:rPr>
              <a:t>Zde se přikláníme k praxi minimalizovat pozornost zbraním a postupům pachatele, a to kvůli omezení rizika nápodoby.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Ve vysílání ČT jsme nezaznamenaly žádné prvky explicitní či implicitní heroizace útočníka ani živení mýtu osamělého vlka či vyvrhele. </a:t>
            </a:r>
            <a:r>
              <a:rPr lang="cs-CZ" sz="1500" dirty="0">
                <a:latin typeface="+mj-lt"/>
              </a:rPr>
              <a:t>ČT se také vystříhala spekulací o duševním onemocnění střelce. K diskuzi je adekvátnost ojediněle použitého slovního spojení </a:t>
            </a:r>
            <a:r>
              <a:rPr lang="cs-CZ" sz="1500" i="1" dirty="0">
                <a:latin typeface="+mj-lt"/>
              </a:rPr>
              <a:t>„šílený střelec“</a:t>
            </a:r>
            <a:r>
              <a:rPr lang="cs-CZ" sz="1500" dirty="0">
                <a:latin typeface="+mj-lt"/>
              </a:rPr>
              <a:t>. </a:t>
            </a:r>
          </a:p>
        </p:txBody>
      </p:sp>
      <p:sp>
        <p:nvSpPr>
          <p:cNvPr id="11" name="Zástupný symbol pro datum 7">
            <a:extLst>
              <a:ext uri="{FF2B5EF4-FFF2-40B4-BE49-F238E27FC236}">
                <a16:creationId xmlns:a16="http://schemas.microsoft.com/office/drawing/2014/main" id="{74784B1E-2608-47EE-8601-FEEB8F245E0D}"/>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1 – Poskytování zpravodajských a publicistických informací, </a:t>
            </a:r>
          </a:p>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udržování a rozvoj občanské společnosti a demokracie</a:t>
            </a:r>
          </a:p>
        </p:txBody>
      </p:sp>
      <p:sp>
        <p:nvSpPr>
          <p:cNvPr id="19" name="TextovéPole 18">
            <a:extLst>
              <a:ext uri="{FF2B5EF4-FFF2-40B4-BE49-F238E27FC236}">
                <a16:creationId xmlns:a16="http://schemas.microsoft.com/office/drawing/2014/main" id="{8E70347F-6E1A-46DF-A321-B550CDBC4B1A}"/>
              </a:ext>
            </a:extLst>
          </p:cNvPr>
          <p:cNvSpPr txBox="1"/>
          <p:nvPr/>
        </p:nvSpPr>
        <p:spPr>
          <a:xfrm>
            <a:off x="1008434" y="6525344"/>
            <a:ext cx="8028062" cy="313932"/>
          </a:xfrm>
          <a:prstGeom prst="rect">
            <a:avLst/>
          </a:prstGeom>
          <a:noFill/>
        </p:spPr>
        <p:txBody>
          <a:bodyPr wrap="square" rtlCol="0">
            <a:spAutoFit/>
          </a:bodyPr>
          <a:lstStyle/>
          <a:p>
            <a:pPr lvl="0">
              <a:defRPr/>
            </a:pPr>
            <a:r>
              <a:rPr lang="cs-CZ" sz="720" dirty="0"/>
              <a:t>Analýza zahrnuje mimořádné vysílání ČT24, CNN Prima </a:t>
            </a:r>
            <a:r>
              <a:rPr lang="cs-CZ" sz="720" dirty="0" err="1"/>
              <a:t>News</a:t>
            </a:r>
            <a:r>
              <a:rPr lang="cs-CZ" sz="720" dirty="0"/>
              <a:t> a TV Nova (od 21. 12. 15:00 do 22. 12. 12:00) a hlavní zpravodajské relace všech tří stanic v den útoku a dvou následujících dnech (21. až 23. 12.). Hlavní závěry uvedené v této zprávě se týkají pouze vysílání České televize. Celá analýza, včetně hodnocení vysílání komerčních stanic, je přílohou této zprávy. </a:t>
            </a:r>
            <a:endParaRPr kumimoji="0" lang="cs-CZ" sz="72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901631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a:extLst>
              <a:ext uri="{FF2B5EF4-FFF2-40B4-BE49-F238E27FC236}">
                <a16:creationId xmlns:a16="http://schemas.microsoft.com/office/drawing/2014/main" id="{3C3FA5CA-4DEB-42D5-9DF5-803699A4A0B2}"/>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lvl="0" indent="-1588" algn="ctr" defTabSz="271463">
              <a:spcBef>
                <a:spcPts val="200"/>
              </a:spcBef>
              <a:spcAft>
                <a:spcPct val="20000"/>
              </a:spcAft>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HODNOCENÍ PREZENTACE VYBRANÉ UDÁLOSTI VE ZPRAVODAJSKÝCH POŘADECH </a:t>
            </a:r>
            <a:r>
              <a:rPr lang="cs-CZ" sz="2100" b="1" dirty="0">
                <a:solidFill>
                  <a:prstClr val="black"/>
                </a:solidFill>
                <a:latin typeface="Calibri" pitchFamily="34" charset="0"/>
              </a:rPr>
              <a:t>ČT (HLAVNÍ ZÁVĚRY)</a:t>
            </a:r>
            <a:endPar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lvl="0"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Mgr. et Mgr. Marína </a:t>
            </a:r>
            <a:r>
              <a:rPr lang="cs-CZ" sz="1200" b="1" dirty="0" err="1">
                <a:solidFill>
                  <a:prstClr val="black"/>
                </a:solidFill>
                <a:latin typeface="Calibri" pitchFamily="34" charset="0"/>
              </a:rPr>
              <a:t>Urbániková</a:t>
            </a:r>
            <a:r>
              <a:rPr lang="cs-CZ" sz="1200" b="1" dirty="0">
                <a:solidFill>
                  <a:prstClr val="black"/>
                </a:solidFill>
                <a:latin typeface="Calibri" pitchFamily="34" charset="0"/>
              </a:rPr>
              <a:t>, Ph.D.; Mgr. Johana </a:t>
            </a:r>
            <a:r>
              <a:rPr lang="cs-CZ" sz="1200" b="1" dirty="0" err="1">
                <a:solidFill>
                  <a:prstClr val="black"/>
                </a:solidFill>
                <a:latin typeface="Calibri" pitchFamily="34" charset="0"/>
              </a:rPr>
              <a:t>Kotišová</a:t>
            </a:r>
            <a:r>
              <a:rPr lang="cs-CZ" sz="1200" b="1" dirty="0">
                <a:solidFill>
                  <a:prstClr val="black"/>
                </a:solidFill>
                <a:latin typeface="Calibri" pitchFamily="34" charset="0"/>
              </a:rPr>
              <a:t>, Ph.D.</a:t>
            </a: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TextovéPole 9"/>
          <p:cNvSpPr txBox="1"/>
          <p:nvPr/>
        </p:nvSpPr>
        <p:spPr>
          <a:xfrm>
            <a:off x="360363" y="1772816"/>
            <a:ext cx="8423275" cy="403187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cs-CZ" sz="1800" b="1" i="0" u="sng" strike="noStrike" kern="1200" cap="all" spc="0" normalizeH="0" baseline="0" noProof="0" dirty="0">
                <a:ln>
                  <a:noFill/>
                </a:ln>
                <a:solidFill>
                  <a:prstClr val="black"/>
                </a:solidFill>
                <a:effectLst/>
                <a:uLnTx/>
                <a:uFillTx/>
                <a:latin typeface="Calibri"/>
                <a:ea typeface="+mn-ea"/>
                <a:cs typeface="+mn-cs"/>
              </a:rPr>
              <a:t>Střelba na ff </a:t>
            </a:r>
            <a:r>
              <a:rPr kumimoji="0" lang="cs-CZ" sz="1800" b="1" i="0" u="sng" strike="noStrike" kern="1200" cap="all" spc="0" normalizeH="0" baseline="0" noProof="0" dirty="0" err="1">
                <a:ln>
                  <a:noFill/>
                </a:ln>
                <a:solidFill>
                  <a:prstClr val="black"/>
                </a:solidFill>
                <a:effectLst/>
                <a:uLnTx/>
                <a:uFillTx/>
                <a:latin typeface="Calibri"/>
                <a:ea typeface="+mn-ea"/>
                <a:cs typeface="+mn-cs"/>
              </a:rPr>
              <a:t>uk</a:t>
            </a:r>
            <a:r>
              <a:rPr kumimoji="0" lang="cs-CZ" sz="1800" b="1" i="0" u="sng" strike="noStrike" kern="1200" cap="all" spc="0" normalizeH="0" baseline="0" noProof="0" dirty="0">
                <a:ln>
                  <a:noFill/>
                </a:ln>
                <a:solidFill>
                  <a:prstClr val="black"/>
                </a:solidFill>
                <a:effectLst/>
                <a:uLnTx/>
                <a:uFillTx/>
                <a:latin typeface="Calibri"/>
                <a:ea typeface="+mn-ea"/>
                <a:cs typeface="+mn-cs"/>
              </a:rPr>
              <a:t> (5/5)</a:t>
            </a:r>
          </a:p>
          <a:p>
            <a:endParaRPr lang="cs-CZ" dirty="0"/>
          </a:p>
          <a:p>
            <a:pPr marL="285750" indent="-285750">
              <a:buFont typeface="Arial" panose="020B0604020202020204" pitchFamily="34" charset="0"/>
              <a:buChar char="•"/>
            </a:pPr>
            <a:r>
              <a:rPr lang="cs-CZ" sz="1500" b="1" dirty="0">
                <a:latin typeface="+mj-lt"/>
              </a:rPr>
              <a:t>ČT nezobrazila „detailní záběry na mrtvé, raněné či šokem vyšinuté lidi“; </a:t>
            </a:r>
            <a:r>
              <a:rPr lang="cs-CZ" sz="1500" dirty="0">
                <a:latin typeface="+mj-lt"/>
              </a:rPr>
              <a:t>postupovala tak v souladu s článkem 17.6 Kodexu ČT, podle kterého lze výjimečně zařadit i tyto záběry, což se ale nestalo. V analyzovaném vysílání ČT jsme identifikovaly několik potenciálně citlivých zobrazení přeživších. Domníváme se, že vhledem k mimořádně vypjaté životní situaci, ve které se zobrazované osoby nacházely, je vhodné tyto záběry vždy upravit tak, aby tyto osoby nebylo možné identifikovat, což se ne vždy dělo. Považujeme také za vhodné používat tyto citlivé záběry pouze v situacích, kdy je to z novinářského hlediska nevyhnutelné, a nepracovat s nimi jako s běžnými ilustračními záběry.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V analyzovaném vysílání ČT se neobjevilo nic, co by naznačovalo neetický přístup novinářů a novinářek k lidem přímo nebo nepřímo zasaženým střelbou. </a:t>
            </a:r>
            <a:r>
              <a:rPr lang="cs-CZ" sz="1500" dirty="0">
                <a:latin typeface="+mj-lt"/>
              </a:rPr>
              <a:t>ČT v souladu s čl. 15.1 Kodexu ČT respektovala právo každého učinit předmětem svobodného rozhodnutí, co ze svého soukromí zpřístupní jiným osobám, a v souladu s čl. 16.5 k natáčení respondenty nijak nenutila. I tak ale v analýze upozorňujeme na několik míst, kde by bylo možné rozhovory se svědky či blízkými přeživších vést poněkud citlivěji. </a:t>
            </a:r>
          </a:p>
        </p:txBody>
      </p:sp>
      <p:sp>
        <p:nvSpPr>
          <p:cNvPr id="11" name="Zástupný symbol pro datum 7">
            <a:extLst>
              <a:ext uri="{FF2B5EF4-FFF2-40B4-BE49-F238E27FC236}">
                <a16:creationId xmlns:a16="http://schemas.microsoft.com/office/drawing/2014/main" id="{74784B1E-2608-47EE-8601-FEEB8F245E0D}"/>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1 – Poskytování zpravodajských a publicistických informací, </a:t>
            </a:r>
          </a:p>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udržování a rozvoj občanské společnosti a demokracie</a:t>
            </a:r>
          </a:p>
        </p:txBody>
      </p:sp>
      <p:sp>
        <p:nvSpPr>
          <p:cNvPr id="19" name="TextovéPole 18">
            <a:extLst>
              <a:ext uri="{FF2B5EF4-FFF2-40B4-BE49-F238E27FC236}">
                <a16:creationId xmlns:a16="http://schemas.microsoft.com/office/drawing/2014/main" id="{8E70347F-6E1A-46DF-A321-B550CDBC4B1A}"/>
              </a:ext>
            </a:extLst>
          </p:cNvPr>
          <p:cNvSpPr txBox="1"/>
          <p:nvPr/>
        </p:nvSpPr>
        <p:spPr>
          <a:xfrm>
            <a:off x="1008434" y="6525344"/>
            <a:ext cx="8028062" cy="313932"/>
          </a:xfrm>
          <a:prstGeom prst="rect">
            <a:avLst/>
          </a:prstGeom>
          <a:noFill/>
        </p:spPr>
        <p:txBody>
          <a:bodyPr wrap="square" rtlCol="0">
            <a:spAutoFit/>
          </a:bodyPr>
          <a:lstStyle/>
          <a:p>
            <a:pPr lvl="0">
              <a:defRPr/>
            </a:pPr>
            <a:r>
              <a:rPr lang="cs-CZ" sz="720" dirty="0"/>
              <a:t>Analýza zahrnuje mimořádné vysílání ČT24, CNN Prima </a:t>
            </a:r>
            <a:r>
              <a:rPr lang="cs-CZ" sz="720" dirty="0" err="1"/>
              <a:t>News</a:t>
            </a:r>
            <a:r>
              <a:rPr lang="cs-CZ" sz="720" dirty="0"/>
              <a:t> a TV Nova (od 21. 12. 15:00 do 22. 12. 12:00) a hlavní zpravodajské relace všech tří stanic v den útoku a dvou následujících dnech (21. až 23. 12.). Hlavní závěry uvedené v této zprávě se týkají pouze vysílání České televize. Celá analýza, včetně hodnocení vysílání komerčních stanic, je přílohou této zprávy. </a:t>
            </a:r>
            <a:endParaRPr kumimoji="0" lang="cs-CZ" sz="72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6552977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datum 7">
            <a:extLst>
              <a:ext uri="{FF2B5EF4-FFF2-40B4-BE49-F238E27FC236}">
                <a16:creationId xmlns:a16="http://schemas.microsoft.com/office/drawing/2014/main" id="{D925589E-BCCA-4B03-BEF3-8D97628D3218}"/>
              </a:ext>
            </a:extLst>
          </p:cNvPr>
          <p:cNvSpPr txBox="1">
            <a:spLocks/>
          </p:cNvSpPr>
          <p:nvPr/>
        </p:nvSpPr>
        <p:spPr bwMode="auto">
          <a:xfrm>
            <a:off x="6707712" y="2924944"/>
            <a:ext cx="2016224" cy="506083"/>
          </a:xfrm>
          <a:prstGeom prst="rect">
            <a:avLst/>
          </a:prstGeom>
          <a:noFill/>
          <a:ln w="9525">
            <a:noFill/>
            <a:miter lim="800000"/>
            <a:headEnd/>
            <a:tailEnd/>
          </a:ln>
        </p:spPr>
        <p:txBody>
          <a:bodyPr lIns="0" anchor="ctr"/>
          <a:lstStyle/>
          <a:p>
            <a:pPr algn="ctr">
              <a:spcAft>
                <a:spcPts val="300"/>
              </a:spcAft>
              <a:defRPr/>
            </a:pPr>
            <a:r>
              <a:rPr lang="pl-PL" sz="1200" u="sng" dirty="0">
                <a:solidFill>
                  <a:prstClr val="black"/>
                </a:solidFill>
                <a:latin typeface="Calibri"/>
                <a:cs typeface="Arial" charset="0"/>
              </a:rPr>
              <a:t>Průměr za rok 2023: </a:t>
            </a:r>
          </a:p>
          <a:p>
            <a:pPr algn="ctr">
              <a:defRPr/>
            </a:pPr>
            <a:r>
              <a:rPr lang="cs-CZ" sz="1200" b="1" dirty="0">
                <a:solidFill>
                  <a:srgbClr val="FF8000"/>
                </a:solidFill>
                <a:latin typeface="Calibri"/>
                <a:cs typeface="Arial" charset="0"/>
              </a:rPr>
              <a:t>4,44 % podíl na publiku 15+</a:t>
            </a:r>
          </a:p>
        </p:txBody>
      </p:sp>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65</a:t>
            </a:fld>
            <a:endParaRPr lang="cs-CZ" sz="1100" dirty="0">
              <a:solidFill>
                <a:srgbClr val="1A1F52"/>
              </a:solidFill>
              <a:latin typeface="Calibri"/>
              <a:cs typeface="Arial" charset="0"/>
            </a:endParaRPr>
          </a:p>
        </p:txBody>
      </p:sp>
      <p:sp>
        <p:nvSpPr>
          <p:cNvPr id="15" name="AutoShape 2"/>
          <p:cNvSpPr>
            <a:spLocks noChangeArrowheads="1"/>
          </p:cNvSpPr>
          <p:nvPr/>
        </p:nvSpPr>
        <p:spPr bwMode="auto">
          <a:xfrm>
            <a:off x="103190" y="476672"/>
            <a:ext cx="8937625" cy="720080"/>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endParaRPr lang="cs-CZ" sz="3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300" dirty="0">
              <a:solidFill>
                <a:prstClr val="black"/>
              </a:solidFill>
              <a:latin typeface="Calibri" pitchFamily="34" charset="0"/>
            </a:endParaRPr>
          </a:p>
          <a:p>
            <a:pPr marL="1588" indent="-1588" algn="ctr" defTabSz="271463">
              <a:spcBef>
                <a:spcPts val="0"/>
              </a:spcBef>
              <a:spcAft>
                <a:spcPts val="0"/>
              </a:spcAft>
              <a:tabLst>
                <a:tab pos="631825" algn="l"/>
              </a:tabLst>
              <a:defRPr/>
            </a:pPr>
            <a:r>
              <a:rPr lang="cs-CZ" sz="2100" b="1" cap="all" dirty="0">
                <a:solidFill>
                  <a:prstClr val="black"/>
                </a:solidFill>
                <a:latin typeface="Calibri" pitchFamily="34" charset="0"/>
              </a:rPr>
              <a:t>2023: MĚSÍČNÍ PODÍL KANÁLU ČT24 NA PUBLIKU</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t>
            </a:r>
            <a:r>
              <a:rPr lang="cs-CZ" sz="1200" b="1" dirty="0">
                <a:solidFill>
                  <a:prstClr val="black"/>
                </a:solidFill>
                <a:latin typeface="Calibri" pitchFamily="34" charset="0"/>
              </a:rPr>
              <a:t>ATO – Nielsen, průměrný podíl na publiku v % (CS 15+)</a:t>
            </a:r>
          </a:p>
        </p:txBody>
      </p:sp>
      <p:sp>
        <p:nvSpPr>
          <p:cNvPr id="1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graphicFrame>
        <p:nvGraphicFramePr>
          <p:cNvPr id="17" name="Objekt 3">
            <a:extLst>
              <a:ext uri="{FF2B5EF4-FFF2-40B4-BE49-F238E27FC236}">
                <a16:creationId xmlns:a16="http://schemas.microsoft.com/office/drawing/2014/main" id="{43E96A29-D04E-41CA-8A2C-064452391565}"/>
              </a:ext>
            </a:extLst>
          </p:cNvPr>
          <p:cNvGraphicFramePr>
            <a:graphicFrameLocks/>
          </p:cNvGraphicFramePr>
          <p:nvPr/>
        </p:nvGraphicFramePr>
        <p:xfrm>
          <a:off x="103189" y="3189168"/>
          <a:ext cx="8789292" cy="3232737"/>
        </p:xfrm>
        <a:graphic>
          <a:graphicData uri="http://schemas.openxmlformats.org/drawingml/2006/chart">
            <c:chart xmlns:c="http://schemas.openxmlformats.org/drawingml/2006/chart" xmlns:r="http://schemas.openxmlformats.org/officeDocument/2006/relationships" r:id="rId4"/>
          </a:graphicData>
        </a:graphic>
      </p:graphicFrame>
      <p:sp>
        <p:nvSpPr>
          <p:cNvPr id="12" name="Obdélník 7">
            <a:extLst>
              <a:ext uri="{FF2B5EF4-FFF2-40B4-BE49-F238E27FC236}">
                <a16:creationId xmlns:a16="http://schemas.microsoft.com/office/drawing/2014/main" id="{E76DCE5F-14F2-41CA-ACC9-88CC71353CBB}"/>
              </a:ext>
            </a:extLst>
          </p:cNvPr>
          <p:cNvSpPr>
            <a:spLocks noChangeArrowheads="1"/>
          </p:cNvSpPr>
          <p:nvPr/>
        </p:nvSpPr>
        <p:spPr bwMode="auto">
          <a:xfrm>
            <a:off x="288025" y="1454296"/>
            <a:ext cx="8495615"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300"/>
              </a:spcBef>
              <a:spcAft>
                <a:spcPts val="300"/>
              </a:spcAft>
              <a:defRPr/>
            </a:pPr>
            <a:r>
              <a:rPr lang="cs-CZ" altLang="cs-CZ" sz="1600" b="1" dirty="0"/>
              <a:t>Průměrný roční podíl ČT24 na publiku dosáhl v roce 2023 hodnoty 4,44 %. </a:t>
            </a:r>
            <a:r>
              <a:rPr lang="cs-CZ" altLang="cs-CZ" sz="1600" dirty="0"/>
              <a:t>Celkově ČT24 svým vysíláním oslovila 73 % dospělé populace ČR, tj. téměř 6 milionů diváků.</a:t>
            </a:r>
          </a:p>
          <a:p>
            <a:pPr>
              <a:spcBef>
                <a:spcPts val="300"/>
              </a:spcBef>
              <a:spcAft>
                <a:spcPts val="300"/>
              </a:spcAft>
              <a:defRPr/>
            </a:pPr>
            <a:r>
              <a:rPr lang="cs-CZ" altLang="cs-CZ" sz="1600" b="1" dirty="0"/>
              <a:t>Nejúspěšnějšími měsíci roku 2023 byly z hlediska podílu na sledovanosti leden s 5,80 % a březen se 4,78 %. </a:t>
            </a:r>
            <a:r>
              <a:rPr lang="cs-CZ" altLang="cs-CZ" sz="1600" dirty="0"/>
              <a:t>V průběhu ledna se odehrála dvě kola prezidentské volby, v březnu pak následná vysoce sledovaná inaugurace nového prezidenta Petra Pavla. </a:t>
            </a:r>
          </a:p>
        </p:txBody>
      </p:sp>
      <p:sp>
        <p:nvSpPr>
          <p:cNvPr id="18" name="Zástupný symbol pro datum 7">
            <a:extLst>
              <a:ext uri="{FF2B5EF4-FFF2-40B4-BE49-F238E27FC236}">
                <a16:creationId xmlns:a16="http://schemas.microsoft.com/office/drawing/2014/main" id="{034D7A64-EC31-45A6-B0C5-4814D9E03586}"/>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1937086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66</a:t>
            </a:fld>
            <a:endParaRPr lang="cs-CZ" sz="1100" dirty="0">
              <a:solidFill>
                <a:srgbClr val="1A1F52"/>
              </a:solidFill>
              <a:latin typeface="Calibri"/>
              <a:cs typeface="Arial" charset="0"/>
            </a:endParaRPr>
          </a:p>
        </p:txBody>
      </p:sp>
      <p:sp>
        <p:nvSpPr>
          <p:cNvPr id="15" name="AutoShape 2"/>
          <p:cNvSpPr>
            <a:spLocks noChangeArrowheads="1"/>
          </p:cNvSpPr>
          <p:nvPr/>
        </p:nvSpPr>
        <p:spPr bwMode="auto">
          <a:xfrm>
            <a:off x="103190" y="476672"/>
            <a:ext cx="8937625" cy="720080"/>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endParaRPr lang="cs-CZ" sz="3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300" dirty="0">
              <a:solidFill>
                <a:prstClr val="black"/>
              </a:solidFill>
              <a:latin typeface="Calibri" pitchFamily="34" charset="0"/>
            </a:endParaRPr>
          </a:p>
          <a:p>
            <a:pPr marL="1588" indent="-1588" algn="ctr" defTabSz="271463">
              <a:spcBef>
                <a:spcPts val="0"/>
              </a:spcBef>
              <a:spcAft>
                <a:spcPts val="0"/>
              </a:spcAft>
              <a:tabLst>
                <a:tab pos="631825" algn="l"/>
              </a:tabLst>
              <a:defRPr/>
            </a:pPr>
            <a:r>
              <a:rPr lang="cs-CZ" sz="2000" b="1" cap="all" dirty="0">
                <a:solidFill>
                  <a:prstClr val="black"/>
                </a:solidFill>
                <a:latin typeface="Calibri" pitchFamily="34" charset="0"/>
              </a:rPr>
              <a:t>2023: SLEDOVANOST A PODÍL POŘADU UDÁLOSTI NA publiku (ČT1 + ČT24)</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t>
            </a:r>
            <a:r>
              <a:rPr lang="cs-CZ" sz="1200" b="1" dirty="0">
                <a:solidFill>
                  <a:prstClr val="black"/>
                </a:solidFill>
                <a:latin typeface="Calibri" pitchFamily="34" charset="0"/>
              </a:rPr>
              <a:t>ATO – Nielsen, průměrná sledovanost v tisících diváků a průměrný podíl na publiku v % (CS 15+)</a:t>
            </a:r>
          </a:p>
        </p:txBody>
      </p:sp>
      <p:sp>
        <p:nvSpPr>
          <p:cNvPr id="1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graphicFrame>
        <p:nvGraphicFramePr>
          <p:cNvPr id="17" name="Objekt 3">
            <a:extLst>
              <a:ext uri="{FF2B5EF4-FFF2-40B4-BE49-F238E27FC236}">
                <a16:creationId xmlns:a16="http://schemas.microsoft.com/office/drawing/2014/main" id="{43E96A29-D04E-41CA-8A2C-064452391565}"/>
              </a:ext>
            </a:extLst>
          </p:cNvPr>
          <p:cNvGraphicFramePr>
            <a:graphicFrameLocks/>
          </p:cNvGraphicFramePr>
          <p:nvPr/>
        </p:nvGraphicFramePr>
        <p:xfrm>
          <a:off x="179512" y="3573016"/>
          <a:ext cx="8784976" cy="2848424"/>
        </p:xfrm>
        <a:graphic>
          <a:graphicData uri="http://schemas.openxmlformats.org/drawingml/2006/chart">
            <c:chart xmlns:c="http://schemas.openxmlformats.org/drawingml/2006/chart" xmlns:r="http://schemas.openxmlformats.org/officeDocument/2006/relationships" r:id="rId4"/>
          </a:graphicData>
        </a:graphic>
      </p:graphicFrame>
      <p:sp>
        <p:nvSpPr>
          <p:cNvPr id="12" name="Obdélník 7">
            <a:extLst>
              <a:ext uri="{FF2B5EF4-FFF2-40B4-BE49-F238E27FC236}">
                <a16:creationId xmlns:a16="http://schemas.microsoft.com/office/drawing/2014/main" id="{E76DCE5F-14F2-41CA-ACC9-88CC71353CBB}"/>
              </a:ext>
            </a:extLst>
          </p:cNvPr>
          <p:cNvSpPr>
            <a:spLocks noChangeArrowheads="1"/>
          </p:cNvSpPr>
          <p:nvPr/>
        </p:nvSpPr>
        <p:spPr bwMode="auto">
          <a:xfrm>
            <a:off x="288024" y="1294889"/>
            <a:ext cx="8676464"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300"/>
              </a:spcBef>
              <a:spcAft>
                <a:spcPts val="300"/>
              </a:spcAft>
              <a:defRPr/>
            </a:pPr>
            <a:r>
              <a:rPr lang="cs-CZ" altLang="cs-CZ" sz="1400" b="1" dirty="0">
                <a:latin typeface="+mj-lt"/>
              </a:rPr>
              <a:t>Hlavní zpravodajskou relaci ČT </a:t>
            </a:r>
            <a:r>
              <a:rPr lang="cs-CZ" altLang="cs-CZ" sz="1400" b="1" i="1" dirty="0">
                <a:latin typeface="+mj-lt"/>
              </a:rPr>
              <a:t>Události</a:t>
            </a:r>
            <a:r>
              <a:rPr lang="cs-CZ" altLang="cs-CZ" sz="1400" b="1" dirty="0">
                <a:latin typeface="+mj-lt"/>
              </a:rPr>
              <a:t> v roce 2023 průměrně sledovalo na programech ČT1 a ČT24 800 tisíc diváků starších 15 let, </a:t>
            </a:r>
            <a:r>
              <a:rPr lang="cs-CZ" altLang="cs-CZ" sz="1400" dirty="0">
                <a:latin typeface="+mj-lt"/>
              </a:rPr>
              <a:t>což je nižší hodnota než ve </a:t>
            </a:r>
            <a:r>
              <a:rPr lang="cs-CZ" sz="1400" dirty="0">
                <a:latin typeface="+mj-lt"/>
                <a:ea typeface="Verdana" panose="020B0604030504040204" pitchFamily="34" charset="0"/>
              </a:rPr>
              <a:t>zpravodajsky exponovaných letech 2020-2022, kdy měli občané nadstandardní potřebu čerpat informace o covidové pandemii, válce na Ukrajině a souvisejících tématech. </a:t>
            </a:r>
            <a:endParaRPr lang="cs-CZ" sz="1400" b="1" dirty="0">
              <a:latin typeface="+mj-lt"/>
              <a:ea typeface="Verdana" panose="020B0604030504040204" pitchFamily="34" charset="0"/>
            </a:endParaRPr>
          </a:p>
          <a:p>
            <a:pPr>
              <a:spcBef>
                <a:spcPts val="300"/>
              </a:spcBef>
              <a:spcAft>
                <a:spcPts val="300"/>
              </a:spcAft>
              <a:defRPr/>
            </a:pPr>
            <a:r>
              <a:rPr lang="cs-CZ" sz="1400" b="1" dirty="0">
                <a:latin typeface="+mj-lt"/>
                <a:ea typeface="Verdana" panose="020B0604030504040204" pitchFamily="34" charset="0"/>
              </a:rPr>
              <a:t>Průměrný podíl na sledovanosti </a:t>
            </a:r>
            <a:r>
              <a:rPr lang="cs-CZ" sz="1400" b="1" i="1" dirty="0">
                <a:latin typeface="+mj-lt"/>
                <a:ea typeface="Verdana" panose="020B0604030504040204" pitchFamily="34" charset="0"/>
              </a:rPr>
              <a:t>Událostí</a:t>
            </a:r>
            <a:r>
              <a:rPr lang="cs-CZ" sz="1400" b="1" dirty="0">
                <a:latin typeface="+mj-lt"/>
                <a:ea typeface="Verdana" panose="020B0604030504040204" pitchFamily="34" charset="0"/>
              </a:rPr>
              <a:t> (ČT1 + ČT24) dosáhl v roce 2023 úrovně 26,71 %. </a:t>
            </a:r>
            <a:r>
              <a:rPr lang="cs-CZ" sz="1400" dirty="0">
                <a:latin typeface="+mj-lt"/>
                <a:ea typeface="Verdana" panose="020B0604030504040204" pitchFamily="34" charset="0"/>
              </a:rPr>
              <a:t>V porovnání s rokem 2022 se jedná o pokles o 1,05 p.b.</a:t>
            </a:r>
            <a:r>
              <a:rPr lang="cs-CZ" altLang="cs-CZ" sz="1400" dirty="0">
                <a:latin typeface="+mj-lt"/>
              </a:rPr>
              <a:t> Nejvyššího výkonu (29,17 %) dosáhl pořad v prosinci, kdy došlo k tragické střelbě na Univerzitě Karlově a také k poslednímu rozloučení se zesnulým Karlem Schwarzenbergem.</a:t>
            </a:r>
          </a:p>
          <a:p>
            <a:pPr>
              <a:spcBef>
                <a:spcPts val="300"/>
              </a:spcBef>
              <a:spcAft>
                <a:spcPts val="300"/>
              </a:spcAft>
              <a:defRPr/>
            </a:pPr>
            <a:r>
              <a:rPr lang="cs-CZ" sz="1400" b="1" dirty="0">
                <a:latin typeface="+mj-lt"/>
                <a:ea typeface="Verdana" panose="020B0604030504040204" pitchFamily="34" charset="0"/>
              </a:rPr>
              <a:t>Absolutní sledovanost </a:t>
            </a:r>
            <a:r>
              <a:rPr lang="cs-CZ" sz="1400" b="1" i="1" dirty="0">
                <a:latin typeface="+mj-lt"/>
                <a:ea typeface="Verdana" panose="020B0604030504040204" pitchFamily="34" charset="0"/>
              </a:rPr>
              <a:t>Událostí</a:t>
            </a:r>
            <a:r>
              <a:rPr lang="cs-CZ" sz="1400" b="1" dirty="0">
                <a:latin typeface="+mj-lt"/>
                <a:ea typeface="Verdana" panose="020B0604030504040204" pitchFamily="34" charset="0"/>
              </a:rPr>
              <a:t> odpovídala v minulém roce průměru dekády, která předcházela pandemii koronaviru a válce na Ukrajině (tedy letům 2011-2019).</a:t>
            </a:r>
            <a:endParaRPr lang="cs-CZ" altLang="cs-CZ" sz="1400" dirty="0">
              <a:latin typeface="+mj-lt"/>
              <a:ea typeface="Verdana" panose="020B0604030504040204" pitchFamily="34" charset="0"/>
            </a:endParaRPr>
          </a:p>
        </p:txBody>
      </p:sp>
      <p:sp>
        <p:nvSpPr>
          <p:cNvPr id="18" name="Zástupný symbol pro datum 7">
            <a:extLst>
              <a:ext uri="{FF2B5EF4-FFF2-40B4-BE49-F238E27FC236}">
                <a16:creationId xmlns:a16="http://schemas.microsoft.com/office/drawing/2014/main" id="{84A1537A-C3B2-496A-B8B2-E567892499DC}"/>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3" name="Zástupný symbol pro datum 7">
            <a:extLst>
              <a:ext uri="{FF2B5EF4-FFF2-40B4-BE49-F238E27FC236}">
                <a16:creationId xmlns:a16="http://schemas.microsoft.com/office/drawing/2014/main" id="{95836899-4FFB-41C6-BB26-8A31AF5F0DBB}"/>
              </a:ext>
            </a:extLst>
          </p:cNvPr>
          <p:cNvSpPr txBox="1">
            <a:spLocks/>
          </p:cNvSpPr>
          <p:nvPr/>
        </p:nvSpPr>
        <p:spPr bwMode="auto">
          <a:xfrm>
            <a:off x="6012160" y="3348366"/>
            <a:ext cx="2849406" cy="513671"/>
          </a:xfrm>
          <a:prstGeom prst="rect">
            <a:avLst/>
          </a:prstGeom>
          <a:noFill/>
          <a:ln w="9525">
            <a:noFill/>
            <a:miter lim="800000"/>
            <a:headEnd/>
            <a:tailEnd/>
          </a:ln>
        </p:spPr>
        <p:txBody>
          <a:bodyPr lIns="0" anchor="ctr"/>
          <a:lstStyle/>
          <a:p>
            <a:pPr algn="ctr">
              <a:spcAft>
                <a:spcPts val="300"/>
              </a:spcAft>
              <a:defRPr/>
            </a:pPr>
            <a:r>
              <a:rPr lang="cs-CZ" sz="1200" u="sng" dirty="0">
                <a:solidFill>
                  <a:prstClr val="black"/>
                </a:solidFill>
                <a:latin typeface="Calibri"/>
                <a:cs typeface="Arial" charset="0"/>
              </a:rPr>
              <a:t>Průměr za rok 2023: </a:t>
            </a:r>
          </a:p>
          <a:p>
            <a:pPr algn="ctr">
              <a:defRPr/>
            </a:pPr>
            <a:r>
              <a:rPr lang="cs-CZ" sz="1200" b="1" dirty="0">
                <a:solidFill>
                  <a:srgbClr val="FF0000"/>
                </a:solidFill>
                <a:latin typeface="Calibri"/>
                <a:cs typeface="Arial" charset="0"/>
              </a:rPr>
              <a:t>800 tisíc diváků 15+</a:t>
            </a:r>
          </a:p>
          <a:p>
            <a:pPr algn="ctr">
              <a:defRPr/>
            </a:pPr>
            <a:r>
              <a:rPr lang="cs-CZ" sz="1200" b="1" dirty="0">
                <a:solidFill>
                  <a:srgbClr val="004000"/>
                </a:solidFill>
                <a:latin typeface="Calibri"/>
                <a:cs typeface="Arial" charset="0"/>
              </a:rPr>
              <a:t>26,71 % podíl na publiku 15+</a:t>
            </a:r>
          </a:p>
        </p:txBody>
      </p:sp>
    </p:spTree>
    <p:extLst>
      <p:ext uri="{BB962C8B-B14F-4D97-AF65-F5344CB8AC3E}">
        <p14:creationId xmlns:p14="http://schemas.microsoft.com/office/powerpoint/2010/main" val="2919129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67</a:t>
            </a:fld>
            <a:endParaRPr lang="cs-CZ" sz="1100" dirty="0">
              <a:solidFill>
                <a:srgbClr val="1A1F52"/>
              </a:solidFill>
              <a:latin typeface="Calibri"/>
              <a:cs typeface="Arial" charset="0"/>
            </a:endParaRPr>
          </a:p>
        </p:txBody>
      </p:sp>
      <p:sp>
        <p:nvSpPr>
          <p:cNvPr id="9" name="Obdélník 8">
            <a:extLst>
              <a:ext uri="{FF2B5EF4-FFF2-40B4-BE49-F238E27FC236}">
                <a16:creationId xmlns:a16="http://schemas.microsoft.com/office/drawing/2014/main" id="{9507A062-E862-4445-AFE2-F27EC030BC5D}"/>
              </a:ext>
            </a:extLst>
          </p:cNvPr>
          <p:cNvSpPr/>
          <p:nvPr/>
        </p:nvSpPr>
        <p:spPr>
          <a:xfrm>
            <a:off x="360365" y="2767721"/>
            <a:ext cx="8422747" cy="1354217"/>
          </a:xfrm>
          <a:prstGeom prst="rect">
            <a:avLst/>
          </a:prstGeom>
          <a:solidFill>
            <a:schemeClr val="bg1">
              <a:lumMod val="95000"/>
            </a:schemeClr>
          </a:solidFill>
        </p:spPr>
        <p:txBody>
          <a:bodyPr wrap="square">
            <a:spAutoFit/>
          </a:bodyPr>
          <a:lstStyle/>
          <a:p>
            <a:pPr algn="ctr">
              <a:spcAft>
                <a:spcPts val="600"/>
              </a:spcAft>
              <a:defRPr/>
            </a:pPr>
            <a:r>
              <a:rPr lang="cs-CZ" sz="1400" b="1" dirty="0">
                <a:solidFill>
                  <a:prstClr val="black"/>
                </a:solidFill>
                <a:latin typeface="Calibri"/>
              </a:rPr>
              <a:t>Definice divácké skupiny</a:t>
            </a:r>
          </a:p>
          <a:p>
            <a:pPr>
              <a:lnSpc>
                <a:spcPct val="150000"/>
              </a:lnSpc>
              <a:spcAft>
                <a:spcPts val="600"/>
              </a:spcAft>
              <a:defRPr/>
            </a:pPr>
            <a:r>
              <a:rPr lang="cs-CZ" sz="1400" i="1" dirty="0">
                <a:solidFill>
                  <a:prstClr val="black"/>
                </a:solidFill>
                <a:latin typeface="Calibri"/>
              </a:rPr>
              <a:t>Diváckou skupinu orientovanou na zpravodajství tvoří diváci, kteří od sledování televizního vysílání intenzivně očekávají zpravodajské informace a denně nebo téměř denně v denním tisku nebo na internetu vyhledávají aktuální zprávy z politiky a ekonomiky a související odborné komentáře.</a:t>
            </a:r>
          </a:p>
        </p:txBody>
      </p:sp>
      <p:sp>
        <p:nvSpPr>
          <p:cNvPr id="12" name="TextovéPole 11">
            <a:extLst>
              <a:ext uri="{FF2B5EF4-FFF2-40B4-BE49-F238E27FC236}">
                <a16:creationId xmlns:a16="http://schemas.microsoft.com/office/drawing/2014/main" id="{9ED3D75E-9039-47AA-AAEF-36A434684AA9}"/>
              </a:ext>
            </a:extLst>
          </p:cNvPr>
          <p:cNvSpPr txBox="1"/>
          <p:nvPr/>
        </p:nvSpPr>
        <p:spPr>
          <a:xfrm>
            <a:off x="360365" y="1844824"/>
            <a:ext cx="8423275" cy="738664"/>
          </a:xfrm>
          <a:prstGeom prst="rect">
            <a:avLst/>
          </a:prstGeom>
          <a:noFill/>
        </p:spPr>
        <p:txBody>
          <a:bodyPr wrap="square" rtlCol="0">
            <a:spAutoFit/>
          </a:bodyPr>
          <a:lstStyle/>
          <a:p>
            <a:pPr>
              <a:spcAft>
                <a:spcPts val="600"/>
              </a:spcAft>
              <a:defRPr/>
            </a:pPr>
            <a:r>
              <a:rPr lang="cs-CZ" sz="1400" dirty="0">
                <a:solidFill>
                  <a:prstClr val="black"/>
                </a:solidFill>
                <a:latin typeface="Calibri"/>
              </a:rPr>
              <a:t>Na následujících stranách přinášíme výstupy pro specifickou skupinu diváků výrazně orientovaných na sledování politického a ekonomického zpravodajství. Do skupiny byli zařazeni diváci a divačky splňující níže uvedenou definici.</a:t>
            </a:r>
          </a:p>
        </p:txBody>
      </p:sp>
      <p:sp>
        <p:nvSpPr>
          <p:cNvPr id="10" name="AutoShape 2">
            <a:extLst>
              <a:ext uri="{FF2B5EF4-FFF2-40B4-BE49-F238E27FC236}">
                <a16:creationId xmlns:a16="http://schemas.microsoft.com/office/drawing/2014/main" id="{51E3248E-2929-448C-B4A4-230FD6EA59A1}"/>
              </a:ext>
            </a:extLst>
          </p:cNvPr>
          <p:cNvSpPr>
            <a:spLocks noChangeArrowheads="1"/>
          </p:cNvSpPr>
          <p:nvPr/>
        </p:nvSpPr>
        <p:spPr bwMode="auto">
          <a:xfrm>
            <a:off x="103190" y="630238"/>
            <a:ext cx="8937625" cy="998562"/>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VÝSTUPY PRO DIVÁCKOU SKUPINU </a:t>
            </a:r>
          </a:p>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ORIENTOVANOU NA POLITICKO-EKONOMICKÉ ZPRAVODAJSTVÍ</a:t>
            </a:r>
            <a:endParaRPr lang="cs-CZ" sz="100" dirty="0">
              <a:solidFill>
                <a:prstClr val="black"/>
              </a:solidFill>
              <a:latin typeface="Calibri" pitchFamily="34"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4"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2711762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68</a:t>
            </a:fld>
            <a:endParaRPr lang="cs-CZ" sz="1100" dirty="0">
              <a:solidFill>
                <a:srgbClr val="1A1F52"/>
              </a:solidFill>
              <a:latin typeface="Calibri"/>
              <a:cs typeface="Arial" charset="0"/>
            </a:endParaRPr>
          </a:p>
        </p:txBody>
      </p:sp>
      <p:sp>
        <p:nvSpPr>
          <p:cNvPr id="9" name="AutoShape 2">
            <a:extLst>
              <a:ext uri="{FF2B5EF4-FFF2-40B4-BE49-F238E27FC236}">
                <a16:creationId xmlns:a16="http://schemas.microsoft.com/office/drawing/2014/main" id="{EE9A49CB-D8D7-4B84-9FA2-40269251429A}"/>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2023: PRŮMĚRNÝ TÝDENNÍ ZÁSAH ZPRAVODAJSTVÍ, PUBLICISTIKY A DISKUSNÍCH POŘADŮ ČT V OBECNÉ POPULACI A MEZI DIVÁKY ORIENTOVANÝMI NA POLITICKO-EKONOMICKÉ ZPRAVODAJSTVÍ</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3"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graphicFrame>
        <p:nvGraphicFramePr>
          <p:cNvPr id="14" name="Graf 13">
            <a:extLst>
              <a:ext uri="{FF2B5EF4-FFF2-40B4-BE49-F238E27FC236}">
                <a16:creationId xmlns:a16="http://schemas.microsoft.com/office/drawing/2014/main" id="{7150DDD5-E79C-47C3-B696-86D680B97701}"/>
              </a:ext>
            </a:extLst>
          </p:cNvPr>
          <p:cNvGraphicFramePr>
            <a:graphicFrameLocks/>
          </p:cNvGraphicFramePr>
          <p:nvPr/>
        </p:nvGraphicFramePr>
        <p:xfrm>
          <a:off x="103190" y="1916832"/>
          <a:ext cx="8937625" cy="4608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70184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69</a:t>
            </a:fld>
            <a:endParaRPr lang="cs-CZ" sz="1100" dirty="0">
              <a:solidFill>
                <a:srgbClr val="1A1F52"/>
              </a:solidFill>
              <a:latin typeface="Calibri"/>
              <a:cs typeface="Arial" charset="0"/>
            </a:endParaRPr>
          </a:p>
        </p:txBody>
      </p:sp>
      <p:sp>
        <p:nvSpPr>
          <p:cNvPr id="14" name="AutoShape 2">
            <a:extLst>
              <a:ext uri="{FF2B5EF4-FFF2-40B4-BE49-F238E27FC236}">
                <a16:creationId xmlns:a16="http://schemas.microsoft.com/office/drawing/2014/main" id="{6F44EB15-4304-4C40-8343-38BDE1A8F84E}"/>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algn="ctr" defTabSz="271463">
              <a:spcBef>
                <a:spcPct val="20000"/>
              </a:spcBef>
              <a:spcAft>
                <a:spcPct val="20000"/>
              </a:spcAft>
              <a:tabLst>
                <a:tab pos="631825" algn="l"/>
              </a:tabLst>
              <a:defRPr/>
            </a:pPr>
            <a:r>
              <a:rPr lang="cs-CZ" sz="2100" b="1" cap="all" dirty="0">
                <a:solidFill>
                  <a:prstClr val="black"/>
                </a:solidFill>
                <a:latin typeface="Calibri" pitchFamily="34" charset="0"/>
              </a:rPr>
              <a:t>ZÁSAH ZPRAVODAJSKÝCH POŘADŮ ČT A HLAVNÍCH KOMERČNÍCH STANIC MEZI DIVÁKY ORIENTOVANÝMI NA POLITICKO-EKONOMICKÉ ZPRAVODAJSTVÍ</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2"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graphicFrame>
        <p:nvGraphicFramePr>
          <p:cNvPr id="3" name="Graf 2">
            <a:extLst>
              <a:ext uri="{FF2B5EF4-FFF2-40B4-BE49-F238E27FC236}">
                <a16:creationId xmlns:a16="http://schemas.microsoft.com/office/drawing/2014/main" id="{C06CEC37-FA54-E3A0-F524-7E5703F04E8E}"/>
              </a:ext>
            </a:extLst>
          </p:cNvPr>
          <p:cNvGraphicFramePr>
            <a:graphicFrameLocks/>
          </p:cNvGraphicFramePr>
          <p:nvPr/>
        </p:nvGraphicFramePr>
        <p:xfrm>
          <a:off x="360362" y="1984248"/>
          <a:ext cx="8604125" cy="44657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405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99BA82AE-910E-405C-A613-782116084531}"/>
              </a:ext>
            </a:extLst>
          </p:cNvPr>
          <p:cNvSpPr>
            <a:spLocks noChangeArrowheads="1"/>
          </p:cNvSpPr>
          <p:nvPr/>
        </p:nvSpPr>
        <p:spPr bwMode="auto">
          <a:xfrm>
            <a:off x="360365" y="736848"/>
            <a:ext cx="8408987" cy="5572472"/>
          </a:xfrm>
          <a:prstGeom prst="roundRect">
            <a:avLst>
              <a:gd name="adj" fmla="val 0"/>
            </a:avLst>
          </a:prstGeom>
          <a:noFill/>
          <a:ln>
            <a:noFill/>
          </a:ln>
        </p:spPr>
        <p:txBody>
          <a:bodyPr lIns="91431" tIns="45716" rIns="91431" bIns="45716"/>
          <a:lstStyle/>
          <a:p>
            <a:pPr indent="12700" defTabSz="258763">
              <a:tabLst>
                <a:tab pos="533400" algn="l"/>
              </a:tabLst>
            </a:pPr>
            <a:r>
              <a:rPr lang="cs-CZ" sz="1700" b="1" dirty="0">
                <a:latin typeface="Calibri" pitchFamily="34" charset="0"/>
              </a:rPr>
              <a:t>Základním stavebním kamenem všech hodnocení jsou </a:t>
            </a:r>
            <a:r>
              <a:rPr lang="cs-CZ" sz="1700" b="1" u="sng" dirty="0">
                <a:latin typeface="Calibri" pitchFamily="34" charset="0"/>
              </a:rPr>
              <a:t>indikátory</a:t>
            </a:r>
            <a:r>
              <a:rPr lang="cs-CZ" sz="1700" b="1" dirty="0">
                <a:latin typeface="Calibri" pitchFamily="34" charset="0"/>
              </a:rPr>
              <a:t>. Pracujeme se třemi typy indikátorů, které se vzájemně odlišují typem dat, která využívají:</a:t>
            </a:r>
          </a:p>
          <a:p>
            <a:pPr indent="12700" defTabSz="258763">
              <a:tabLst>
                <a:tab pos="533400" algn="l"/>
              </a:tabLst>
            </a:pPr>
            <a:endParaRPr lang="cs-CZ" sz="1000" b="1" dirty="0">
              <a:latin typeface="Calibri" pitchFamily="34" charset="0"/>
            </a:endParaRPr>
          </a:p>
          <a:p>
            <a:pPr indent="12700" defTabSz="258763">
              <a:tabLst>
                <a:tab pos="533400" algn="l"/>
              </a:tabLst>
            </a:pPr>
            <a:r>
              <a:rPr lang="cs-CZ" sz="1700" dirty="0">
                <a:latin typeface="Calibri" pitchFamily="34" charset="0"/>
              </a:rPr>
              <a:t>	I. Indikátory vycházející z </a:t>
            </a:r>
            <a:r>
              <a:rPr lang="cs-CZ" sz="1700" b="1" dirty="0">
                <a:latin typeface="Calibri" pitchFamily="34" charset="0"/>
              </a:rPr>
              <a:t>měřitelného chování diváků a měřitelných postojů veřejnosti:</a:t>
            </a:r>
          </a:p>
          <a:p>
            <a:pPr indent="12700" defTabSz="258763">
              <a:tabLst>
                <a:tab pos="533400" algn="l"/>
              </a:tabLst>
            </a:pPr>
            <a:endParaRPr lang="cs-CZ" sz="400" b="1" u="sng" dirty="0">
              <a:latin typeface="Calibri" pitchFamily="34" charset="0"/>
            </a:endParaRPr>
          </a:p>
          <a:p>
            <a:pPr marL="877888" lvl="1" indent="-342900" defTabSz="258763">
              <a:spcBef>
                <a:spcPct val="10000"/>
              </a:spcBef>
              <a:spcAft>
                <a:spcPct val="10000"/>
              </a:spcAft>
              <a:buFontTx/>
              <a:buChar char="•"/>
              <a:tabLst>
                <a:tab pos="533400" algn="l"/>
              </a:tabLst>
            </a:pPr>
            <a:r>
              <a:rPr lang="cs-CZ" sz="1600" b="1" dirty="0">
                <a:latin typeface="Calibri" pitchFamily="34" charset="0"/>
              </a:rPr>
              <a:t>Elektronické měření sledovanosti ATO</a:t>
            </a:r>
            <a:r>
              <a:rPr lang="cs-CZ" sz="1600" dirty="0">
                <a:latin typeface="Calibri" pitchFamily="34" charset="0"/>
              </a:rPr>
              <a:t> (peoplemetry) – výzkum sledovanosti TV;</a:t>
            </a:r>
          </a:p>
          <a:p>
            <a:pPr marL="877888" lvl="1" indent="-342900" defTabSz="258763">
              <a:spcBef>
                <a:spcPct val="10000"/>
              </a:spcBef>
              <a:spcAft>
                <a:spcPct val="10000"/>
              </a:spcAft>
              <a:buFontTx/>
              <a:buChar char="•"/>
              <a:tabLst>
                <a:tab pos="533400" algn="l"/>
              </a:tabLst>
            </a:pPr>
            <a:r>
              <a:rPr lang="cs-CZ" sz="1600" b="1" dirty="0">
                <a:latin typeface="Calibri" pitchFamily="34" charset="0"/>
              </a:rPr>
              <a:t>Monitoring nových médií</a:t>
            </a:r>
            <a:r>
              <a:rPr lang="cs-CZ" sz="1600" dirty="0">
                <a:latin typeface="Calibri" pitchFamily="34" charset="0"/>
              </a:rPr>
              <a:t> – sledovanost kanálů online, sledovanost webového archivu, spokojenost s webovými stránkami ČT, dosah sociálních sítí ČT a podobně;</a:t>
            </a:r>
          </a:p>
          <a:p>
            <a:pPr marL="877888" lvl="1" indent="-342900" defTabSz="258763">
              <a:spcBef>
                <a:spcPct val="10000"/>
              </a:spcBef>
              <a:spcAft>
                <a:spcPct val="10000"/>
              </a:spcAft>
              <a:buFontTx/>
              <a:buChar char="•"/>
              <a:tabLst>
                <a:tab pos="533400" algn="l"/>
              </a:tabLst>
            </a:pPr>
            <a:r>
              <a:rPr lang="cs-CZ" sz="1600" b="1" dirty="0">
                <a:latin typeface="Calibri" pitchFamily="34" charset="0"/>
              </a:rPr>
              <a:t>Denní kontinuální výzkum (DKV)</a:t>
            </a:r>
            <a:r>
              <a:rPr lang="cs-CZ" sz="1600" dirty="0">
                <a:latin typeface="Calibri" pitchFamily="34" charset="0"/>
              </a:rPr>
              <a:t> – dlouhodobý interní výzkum ČT, modifikovaný pro potřeby měření veřejné hodnoty;</a:t>
            </a:r>
          </a:p>
          <a:p>
            <a:pPr marL="877888" lvl="1" indent="-342900" defTabSz="258763">
              <a:spcBef>
                <a:spcPct val="10000"/>
              </a:spcBef>
              <a:spcAft>
                <a:spcPct val="10000"/>
              </a:spcAft>
              <a:buFontTx/>
              <a:buChar char="•"/>
              <a:tabLst>
                <a:tab pos="533400" algn="l"/>
              </a:tabLst>
            </a:pPr>
            <a:r>
              <a:rPr lang="cs-CZ" sz="1600" b="1" dirty="0">
                <a:latin typeface="Calibri" pitchFamily="34" charset="0"/>
              </a:rPr>
              <a:t>Trackingový výzkum</a:t>
            </a:r>
            <a:r>
              <a:rPr lang="cs-CZ" sz="1600" dirty="0">
                <a:latin typeface="Calibri" pitchFamily="34" charset="0"/>
              </a:rPr>
              <a:t>  – pravidelný výzkum s půlroční periodicitou.</a:t>
            </a:r>
            <a:endParaRPr lang="cs-CZ" sz="1600" i="1" dirty="0">
              <a:latin typeface="Calibri" pitchFamily="34" charset="0"/>
            </a:endParaRPr>
          </a:p>
          <a:p>
            <a:pPr indent="12700" defTabSz="258763">
              <a:spcBef>
                <a:spcPct val="10000"/>
              </a:spcBef>
              <a:spcAft>
                <a:spcPct val="10000"/>
              </a:spcAft>
              <a:tabLst>
                <a:tab pos="533400" algn="l"/>
              </a:tabLst>
            </a:pPr>
            <a:endParaRPr lang="cs-CZ" sz="1000" dirty="0">
              <a:latin typeface="Calibri" pitchFamily="34" charset="0"/>
            </a:endParaRPr>
          </a:p>
          <a:p>
            <a:pPr indent="12700" defTabSz="258763">
              <a:spcBef>
                <a:spcPct val="10000"/>
              </a:spcBef>
              <a:spcAft>
                <a:spcPct val="10000"/>
              </a:spcAft>
              <a:tabLst>
                <a:tab pos="533400" algn="l"/>
              </a:tabLst>
            </a:pPr>
            <a:r>
              <a:rPr lang="cs-CZ" sz="1700" dirty="0">
                <a:latin typeface="Calibri" pitchFamily="34" charset="0"/>
              </a:rPr>
              <a:t>	II. Indikátory vycházející z </a:t>
            </a:r>
            <a:r>
              <a:rPr lang="cs-CZ" sz="1700" b="1" dirty="0">
                <a:latin typeface="Calibri" pitchFamily="34" charset="0"/>
              </a:rPr>
              <a:t>expertních analýz</a:t>
            </a:r>
            <a:r>
              <a:rPr lang="cs-CZ" sz="1700" dirty="0">
                <a:latin typeface="Calibri" pitchFamily="34" charset="0"/>
              </a:rPr>
              <a:t> naplňování definovaných principů:</a:t>
            </a:r>
          </a:p>
          <a:p>
            <a:pPr indent="12700" defTabSz="258763">
              <a:spcBef>
                <a:spcPct val="10000"/>
              </a:spcBef>
              <a:spcAft>
                <a:spcPct val="10000"/>
              </a:spcAft>
              <a:tabLst>
                <a:tab pos="533400" algn="l"/>
              </a:tabLst>
            </a:pPr>
            <a:endParaRPr lang="cs-CZ" sz="400" b="1" dirty="0">
              <a:latin typeface="Calibri" pitchFamily="34" charset="0"/>
            </a:endParaRPr>
          </a:p>
          <a:p>
            <a:pPr marL="877888" lvl="1" indent="-342900" defTabSz="258763">
              <a:spcBef>
                <a:spcPct val="10000"/>
              </a:spcBef>
              <a:spcAft>
                <a:spcPct val="10000"/>
              </a:spcAft>
              <a:buFontTx/>
              <a:buChar char="•"/>
              <a:tabLst>
                <a:tab pos="533400" algn="l"/>
              </a:tabLst>
            </a:pPr>
            <a:r>
              <a:rPr lang="cs-CZ" sz="1600" b="1" dirty="0">
                <a:latin typeface="Calibri" pitchFamily="34" charset="0"/>
              </a:rPr>
              <a:t>Expertní posouzení</a:t>
            </a:r>
            <a:r>
              <a:rPr lang="cs-CZ" sz="1600" dirty="0">
                <a:latin typeface="Calibri" pitchFamily="34" charset="0"/>
              </a:rPr>
              <a:t> – kvalitativní odborné rozbory a posudky orientované na různé oblasti vysílání ČT (na zpracování významných kauz, programovou skladbu a podobně);</a:t>
            </a:r>
          </a:p>
          <a:p>
            <a:pPr marL="877888" lvl="1" indent="-342900" defTabSz="258763">
              <a:spcBef>
                <a:spcPct val="10000"/>
              </a:spcBef>
              <a:spcAft>
                <a:spcPct val="10000"/>
              </a:spcAft>
              <a:buFontTx/>
              <a:buChar char="•"/>
              <a:tabLst>
                <a:tab pos="533400" algn="l"/>
              </a:tabLst>
            </a:pPr>
            <a:r>
              <a:rPr lang="cs-CZ" sz="1600" b="1" dirty="0">
                <a:latin typeface="Calibri" pitchFamily="34" charset="0"/>
              </a:rPr>
              <a:t>Obsahová analýza</a:t>
            </a:r>
            <a:r>
              <a:rPr lang="cs-CZ" sz="1600" dirty="0">
                <a:latin typeface="Calibri" pitchFamily="34" charset="0"/>
              </a:rPr>
              <a:t> – specifický typ expertního posouzení zaměřený na různé programové typy, například na zpravodajské, publicistické a diskusní pořady.</a:t>
            </a:r>
          </a:p>
          <a:p>
            <a:pPr indent="12700" defTabSz="258763">
              <a:spcBef>
                <a:spcPct val="10000"/>
              </a:spcBef>
              <a:spcAft>
                <a:spcPct val="10000"/>
              </a:spcAft>
              <a:tabLst>
                <a:tab pos="533400" algn="l"/>
              </a:tabLst>
            </a:pPr>
            <a:endParaRPr lang="cs-CZ" sz="1000" i="1" dirty="0">
              <a:latin typeface="Calibri" pitchFamily="34" charset="0"/>
            </a:endParaRPr>
          </a:p>
          <a:p>
            <a:pPr indent="12700" defTabSz="258763">
              <a:spcBef>
                <a:spcPct val="10000"/>
              </a:spcBef>
              <a:spcAft>
                <a:spcPct val="10000"/>
              </a:spcAft>
              <a:tabLst>
                <a:tab pos="533400" algn="l"/>
              </a:tabLst>
            </a:pPr>
            <a:r>
              <a:rPr lang="cs-CZ" sz="1700" dirty="0">
                <a:latin typeface="Calibri" pitchFamily="34" charset="0"/>
              </a:rPr>
              <a:t>	III. Indikátory vycházející z tzv. </a:t>
            </a:r>
            <a:r>
              <a:rPr lang="cs-CZ" sz="1700" b="1" dirty="0">
                <a:latin typeface="Calibri" pitchFamily="34" charset="0"/>
              </a:rPr>
              <a:t>„tvrdých dat“:</a:t>
            </a:r>
          </a:p>
          <a:p>
            <a:pPr indent="12700" defTabSz="258763">
              <a:spcBef>
                <a:spcPct val="10000"/>
              </a:spcBef>
              <a:spcAft>
                <a:spcPct val="10000"/>
              </a:spcAft>
              <a:tabLst>
                <a:tab pos="533400" algn="l"/>
              </a:tabLst>
            </a:pPr>
            <a:endParaRPr lang="cs-CZ" sz="400" b="1" dirty="0">
              <a:latin typeface="Calibri" pitchFamily="34" charset="0"/>
            </a:endParaRPr>
          </a:p>
          <a:p>
            <a:pPr marL="877888" lvl="1" indent="-342900" defTabSz="258763">
              <a:spcBef>
                <a:spcPct val="10000"/>
              </a:spcBef>
              <a:spcAft>
                <a:spcPct val="10000"/>
              </a:spcAft>
              <a:buFontTx/>
              <a:buChar char="•"/>
              <a:tabLst>
                <a:tab pos="533400" algn="l"/>
              </a:tabLst>
            </a:pPr>
            <a:r>
              <a:rPr lang="cs-CZ" sz="1600" b="1" dirty="0">
                <a:latin typeface="Calibri" pitchFamily="34" charset="0"/>
              </a:rPr>
              <a:t>Databáze odvysílaných pořadů PROVYS</a:t>
            </a:r>
            <a:endParaRPr lang="cs-CZ" sz="1600" dirty="0">
              <a:latin typeface="Calibri" pitchFamily="34" charset="0"/>
            </a:endParaRPr>
          </a:p>
          <a:p>
            <a:pPr marL="77788" defTabSz="258763">
              <a:spcBef>
                <a:spcPct val="10000"/>
              </a:spcBef>
              <a:spcAft>
                <a:spcPct val="10000"/>
              </a:spcAft>
              <a:tabLst>
                <a:tab pos="533400" algn="l"/>
              </a:tabLst>
            </a:pPr>
            <a:endParaRPr lang="cs-CZ" sz="1000" dirty="0">
              <a:latin typeface="Calibri" pitchFamily="34" charset="0"/>
            </a:endParaRPr>
          </a:p>
          <a:p>
            <a:pPr marL="77788" defTabSz="258763">
              <a:spcBef>
                <a:spcPct val="10000"/>
              </a:spcBef>
              <a:spcAft>
                <a:spcPct val="10000"/>
              </a:spcAft>
              <a:tabLst>
                <a:tab pos="533400" algn="l"/>
              </a:tabLst>
            </a:pPr>
            <a:r>
              <a:rPr lang="cs-CZ" sz="1700" dirty="0">
                <a:latin typeface="Calibri" pitchFamily="34" charset="0"/>
              </a:rPr>
              <a:t>Všechny sledované indikátory vycházejí ze zdrojů uvedených na následujících dvou listech.</a:t>
            </a:r>
          </a:p>
          <a:p>
            <a:pPr indent="12700" defTabSz="258763">
              <a:tabLst>
                <a:tab pos="533400" algn="l"/>
              </a:tabLst>
            </a:pPr>
            <a:endParaRPr lang="cs-CZ" sz="1600" dirty="0">
              <a:latin typeface="Calibri" pitchFamily="34" charset="0"/>
            </a:endParaRP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a:t>
            </a:fld>
            <a:endParaRPr lang="cs-CZ" sz="1100" dirty="0">
              <a:solidFill>
                <a:srgbClr val="1A1F52"/>
              </a:solidFill>
              <a:latin typeface="+mj-lt"/>
              <a:cs typeface="Arial" charset="0"/>
            </a:endParaRPr>
          </a:p>
        </p:txBody>
      </p:sp>
      <p:sp>
        <p:nvSpPr>
          <p:cNvPr id="14"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5" name="Zástupný symbol pro datum 7"/>
          <p:cNvSpPr txBox="1">
            <a:spLocks/>
          </p:cNvSpPr>
          <p:nvPr/>
        </p:nvSpPr>
        <p:spPr bwMode="auto">
          <a:xfrm>
            <a:off x="360365"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2800" dirty="0">
                <a:latin typeface="Calibri" pitchFamily="34" charset="0"/>
              </a:rPr>
              <a:t>TYPY INDIKÁTORŮ A DAT</a:t>
            </a:r>
          </a:p>
        </p:txBody>
      </p:sp>
      <p:sp>
        <p:nvSpPr>
          <p:cNvPr id="9" name="Zástupný symbol pro datum 7"/>
          <p:cNvSpPr txBox="1">
            <a:spLocks/>
          </p:cNvSpPr>
          <p:nvPr/>
        </p:nvSpPr>
        <p:spPr bwMode="auto">
          <a:xfrm>
            <a:off x="107504"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Tree>
    <p:extLst>
      <p:ext uri="{BB962C8B-B14F-4D97-AF65-F5344CB8AC3E}">
        <p14:creationId xmlns:p14="http://schemas.microsoft.com/office/powerpoint/2010/main" val="20293185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70</a:t>
            </a:fld>
            <a:endParaRPr lang="cs-CZ" sz="1100" dirty="0">
              <a:solidFill>
                <a:srgbClr val="1A1F52"/>
              </a:solidFill>
              <a:latin typeface="Calibri"/>
              <a:cs typeface="Arial" charset="0"/>
            </a:endParaRPr>
          </a:p>
        </p:txBody>
      </p:sp>
      <p:sp>
        <p:nvSpPr>
          <p:cNvPr id="18" name="AutoShape 2">
            <a:extLst>
              <a:ext uri="{FF2B5EF4-FFF2-40B4-BE49-F238E27FC236}">
                <a16:creationId xmlns:a16="http://schemas.microsoft.com/office/drawing/2014/main" id="{0A037908-7163-4424-B524-6BAA60639BE1}"/>
              </a:ext>
            </a:extLst>
          </p:cNvPr>
          <p:cNvSpPr>
            <a:spLocks noChangeArrowheads="1"/>
          </p:cNvSpPr>
          <p:nvPr/>
        </p:nvSpPr>
        <p:spPr bwMode="auto">
          <a:xfrm>
            <a:off x="103190" y="1988842"/>
            <a:ext cx="8937625" cy="457529"/>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algn="ctr" defTabSz="271463">
              <a:spcBef>
                <a:spcPct val="20000"/>
              </a:spcBef>
              <a:spcAft>
                <a:spcPct val="20000"/>
              </a:spcAft>
              <a:tabLst>
                <a:tab pos="631825" algn="l"/>
              </a:tabLst>
              <a:defRPr/>
            </a:pPr>
            <a:r>
              <a:rPr lang="cs-CZ" sz="1600" b="1" dirty="0">
                <a:solidFill>
                  <a:prstClr val="black"/>
                </a:solidFill>
                <a:latin typeface="Calibri" pitchFamily="34" charset="0"/>
              </a:rPr>
              <a:t>Otázka: Do jaké míry souhlasíte s výrokem </a:t>
            </a:r>
            <a:r>
              <a:rPr lang="cs-CZ" sz="1600" b="1" i="1" dirty="0">
                <a:solidFill>
                  <a:prstClr val="black"/>
                </a:solidFill>
                <a:latin typeface="Calibri" pitchFamily="34" charset="0"/>
              </a:rPr>
              <a:t>„Česká televize je důvěryhodná?“</a:t>
            </a:r>
            <a:endParaRPr lang="cs-CZ" sz="1600" b="1" dirty="0">
              <a:solidFill>
                <a:prstClr val="black"/>
              </a:solidFill>
              <a:latin typeface="Calibri" pitchFamily="34" charset="0"/>
            </a:endParaRPr>
          </a:p>
        </p:txBody>
      </p:sp>
      <p:sp>
        <p:nvSpPr>
          <p:cNvPr id="16" name="AutoShape 2">
            <a:extLst>
              <a:ext uri="{FF2B5EF4-FFF2-40B4-BE49-F238E27FC236}">
                <a16:creationId xmlns:a16="http://schemas.microsoft.com/office/drawing/2014/main" id="{7B7741F7-AFA8-45C6-9CBA-01B3DED62A63}"/>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algn="ctr" defTabSz="271463">
              <a:spcBef>
                <a:spcPct val="20000"/>
              </a:spcBef>
              <a:spcAft>
                <a:spcPct val="20000"/>
              </a:spcAft>
              <a:tabLst>
                <a:tab pos="631825" algn="l"/>
              </a:tabLst>
              <a:defRPr/>
            </a:pPr>
            <a:r>
              <a:rPr lang="cs-CZ" sz="2100" b="1" cap="all" dirty="0">
                <a:solidFill>
                  <a:prstClr val="black"/>
                </a:solidFill>
                <a:latin typeface="Calibri" pitchFamily="34" charset="0"/>
              </a:rPr>
              <a:t>2023: SOUHLAS S VÝROKEM „ČESKÁ TELEVIZE JE DŮVĚRYHODNÁ“ MEZI DIVÁKY ORIENTOVANÝMI NA POLITICKO-EKONOMICKÉ ZPRAVODAJSTVÍ v porovnání s populací 18+</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graphicFrame>
        <p:nvGraphicFramePr>
          <p:cNvPr id="2" name="Graf 1">
            <a:extLst>
              <a:ext uri="{FF2B5EF4-FFF2-40B4-BE49-F238E27FC236}">
                <a16:creationId xmlns:a16="http://schemas.microsoft.com/office/drawing/2014/main" id="{925AB73D-199A-D1EE-21C1-EDC0959B0A72}"/>
              </a:ext>
            </a:extLst>
          </p:cNvPr>
          <p:cNvGraphicFramePr>
            <a:graphicFrameLocks/>
          </p:cNvGraphicFramePr>
          <p:nvPr/>
        </p:nvGraphicFramePr>
        <p:xfrm>
          <a:off x="103190" y="2446369"/>
          <a:ext cx="8680449" cy="4006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29418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71</a:t>
            </a:fld>
            <a:endParaRPr lang="cs-CZ" sz="1100" dirty="0">
              <a:solidFill>
                <a:srgbClr val="1A1F52"/>
              </a:solidFill>
              <a:latin typeface="Calibri"/>
              <a:cs typeface="Arial" charset="0"/>
            </a:endParaRPr>
          </a:p>
        </p:txBody>
      </p:sp>
      <p:sp>
        <p:nvSpPr>
          <p:cNvPr id="12" name="AutoShape 2">
            <a:extLst>
              <a:ext uri="{FF2B5EF4-FFF2-40B4-BE49-F238E27FC236}">
                <a16:creationId xmlns:a16="http://schemas.microsoft.com/office/drawing/2014/main" id="{FBAAFD8E-1B32-40C0-94A8-8AFA17017091}"/>
              </a:ext>
            </a:extLst>
          </p:cNvPr>
          <p:cNvSpPr>
            <a:spLocks noChangeArrowheads="1"/>
          </p:cNvSpPr>
          <p:nvPr/>
        </p:nvSpPr>
        <p:spPr bwMode="auto">
          <a:xfrm>
            <a:off x="103190" y="548682"/>
            <a:ext cx="8937625"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sp>
        <p:nvSpPr>
          <p:cNvPr id="10" name="TextovéPole 9"/>
          <p:cNvSpPr txBox="1"/>
          <p:nvPr/>
        </p:nvSpPr>
        <p:spPr>
          <a:xfrm>
            <a:off x="325191" y="1124746"/>
            <a:ext cx="8423275" cy="4739759"/>
          </a:xfrm>
          <a:prstGeom prst="rect">
            <a:avLst/>
          </a:prstGeom>
          <a:noFill/>
        </p:spPr>
        <p:txBody>
          <a:bodyPr wrap="square" rtlCol="0">
            <a:spAutoFit/>
          </a:bodyPr>
          <a:lstStyle/>
          <a:p>
            <a:pPr>
              <a:spcAft>
                <a:spcPts val="600"/>
              </a:spcAft>
              <a:defRPr/>
            </a:pPr>
            <a:r>
              <a:rPr lang="cs-CZ" sz="1700" i="1" dirty="0">
                <a:solidFill>
                  <a:schemeClr val="tx1">
                    <a:lumMod val="65000"/>
                    <a:lumOff val="35000"/>
                  </a:schemeClr>
                </a:solidFill>
                <a:latin typeface="Calibri"/>
              </a:rPr>
              <a:t>Poznámka: Komentáře na této straně se týkají výhradně divácké skupiny orientované na politicko-ekonomické zpravodajství.</a:t>
            </a:r>
          </a:p>
          <a:p>
            <a:pPr>
              <a:spcAft>
                <a:spcPts val="600"/>
              </a:spcAft>
              <a:defRPr/>
            </a:pPr>
            <a:endParaRPr lang="cs-CZ" sz="1700" b="1" dirty="0">
              <a:solidFill>
                <a:prstClr val="black"/>
              </a:solidFill>
              <a:highlight>
                <a:srgbClr val="FFFF00"/>
              </a:highlight>
              <a:latin typeface="Calibri"/>
            </a:endParaRPr>
          </a:p>
          <a:p>
            <a:pPr marL="285750" indent="-285750">
              <a:spcAft>
                <a:spcPts val="600"/>
              </a:spcAft>
              <a:buFont typeface="Arial" pitchFamily="34" charset="0"/>
              <a:buChar char="•"/>
              <a:defRPr/>
            </a:pPr>
            <a:r>
              <a:rPr lang="cs-CZ" sz="1700" b="1" dirty="0">
                <a:latin typeface="+mj-lt"/>
              </a:rPr>
              <a:t>Průměrný týdenní zásah celkem zpravodajských, publicistických a diskusních pořadů ČT v cílové skupině diváků orientovaných na politicko-ekonomické zpravodajství dosáhl v minulém roce 62 %, což představuje o 17 p.b. vyšší hodnotu než v obecné populaci 15+.</a:t>
            </a:r>
          </a:p>
          <a:p>
            <a:pPr marL="285750" indent="-285750">
              <a:spcAft>
                <a:spcPts val="600"/>
              </a:spcAft>
              <a:buFont typeface="Arial" pitchFamily="34" charset="0"/>
              <a:buChar char="•"/>
              <a:defRPr/>
            </a:pPr>
            <a:r>
              <a:rPr lang="cs-CZ" sz="1700" dirty="0">
                <a:latin typeface="+mj-lt"/>
              </a:rPr>
              <a:t>Z jednotlivých podtypů jsme u diváků orientovaných na politicko-ekonomické zpravodajství  zaznamenali nejvyšší průměrný týdenní zásah zpravodajskými pořady – 57 %. Průměrný týdenní zásah publicistickými a diskusními pořady činil v této specifické skupině 29 %, resp. 27 %. </a:t>
            </a:r>
          </a:p>
          <a:p>
            <a:pPr marL="285750" indent="-285750">
              <a:spcAft>
                <a:spcPts val="600"/>
              </a:spcAft>
              <a:buFont typeface="Arial" pitchFamily="34" charset="0"/>
              <a:buChar char="•"/>
              <a:defRPr/>
            </a:pPr>
            <a:r>
              <a:rPr lang="cs-CZ" sz="1700" b="1" dirty="0">
                <a:latin typeface="+mj-lt"/>
              </a:rPr>
              <a:t>Zpravodajské pořady České televize i nadále zasahují výrazně vyšší počet diváků orientovaných na politicko-ekonomické zpravodajství než zpravodajství komerčních stanic Nova</a:t>
            </a:r>
            <a:r>
              <a:rPr lang="cs-CZ" sz="1700" dirty="0">
                <a:latin typeface="+mj-lt"/>
              </a:rPr>
              <a:t> (rozdíl 18 p.b.) </a:t>
            </a:r>
            <a:r>
              <a:rPr lang="cs-CZ" sz="1700" b="1" dirty="0">
                <a:latin typeface="+mj-lt"/>
              </a:rPr>
              <a:t>a</a:t>
            </a:r>
            <a:r>
              <a:rPr lang="cs-CZ" sz="1700" dirty="0">
                <a:latin typeface="+mj-lt"/>
              </a:rPr>
              <a:t> </a:t>
            </a:r>
            <a:r>
              <a:rPr lang="cs-CZ" sz="1700" b="1" dirty="0">
                <a:latin typeface="+mj-lt"/>
              </a:rPr>
              <a:t>Prima</a:t>
            </a:r>
            <a:r>
              <a:rPr lang="cs-CZ" sz="1700" dirty="0">
                <a:latin typeface="+mj-lt"/>
              </a:rPr>
              <a:t> (rozdíl 32 p.b.).</a:t>
            </a:r>
          </a:p>
          <a:p>
            <a:pPr marL="285750" indent="-285750">
              <a:spcAft>
                <a:spcPts val="600"/>
              </a:spcAft>
              <a:buFont typeface="Arial" pitchFamily="34" charset="0"/>
              <a:buChar char="•"/>
              <a:defRPr/>
            </a:pPr>
            <a:r>
              <a:rPr lang="cs-CZ" sz="1700" b="1" dirty="0">
                <a:latin typeface="+mj-lt"/>
              </a:rPr>
              <a:t>Celkem 73 % diváků orientovaných na politicko-ekonomické zpravodajství vnímá Českou televizi jako důvěryhodnou. </a:t>
            </a:r>
            <a:r>
              <a:rPr lang="cs-CZ" sz="1700" dirty="0">
                <a:latin typeface="+mj-lt"/>
              </a:rPr>
              <a:t>U celé dospělé populace činí tato hodnota 65 %*. </a:t>
            </a:r>
          </a:p>
          <a:p>
            <a:pPr marL="285750" indent="-285750">
              <a:spcAft>
                <a:spcPts val="600"/>
              </a:spcAft>
              <a:buFont typeface="Arial" pitchFamily="34" charset="0"/>
              <a:buChar char="•"/>
              <a:defRPr/>
            </a:pPr>
            <a:endParaRPr lang="cs-CZ" sz="1700" b="1" dirty="0">
              <a:solidFill>
                <a:prstClr val="black"/>
              </a:solidFill>
              <a:highlight>
                <a:srgbClr val="FFFF00"/>
              </a:highlight>
              <a:latin typeface="+mj-lt"/>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9"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4" name="Zástupný symbol pro datum 7">
            <a:extLst>
              <a:ext uri="{FF2B5EF4-FFF2-40B4-BE49-F238E27FC236}">
                <a16:creationId xmlns:a16="http://schemas.microsoft.com/office/drawing/2014/main" id="{B96A6E99-337B-423D-847E-ACF088F75FB0}"/>
              </a:ext>
            </a:extLst>
          </p:cNvPr>
          <p:cNvSpPr txBox="1">
            <a:spLocks/>
          </p:cNvSpPr>
          <p:nvPr/>
        </p:nvSpPr>
        <p:spPr bwMode="auto">
          <a:xfrm>
            <a:off x="683568" y="5805264"/>
            <a:ext cx="8064896" cy="576064"/>
          </a:xfrm>
          <a:prstGeom prst="rect">
            <a:avLst/>
          </a:prstGeom>
          <a:noFill/>
          <a:ln w="9525">
            <a:noFill/>
            <a:miter lim="800000"/>
            <a:headEnd/>
            <a:tailEnd/>
          </a:ln>
        </p:spPr>
        <p:txBody>
          <a:bodyPr lIns="0" anchor="t"/>
          <a:lstStyle>
            <a:defPPr>
              <a:defRPr lang="cs-CZ"/>
            </a:defPPr>
            <a:lvl1pPr algn="r">
              <a:defRPr sz="1200">
                <a:latin typeface="+mj-lt"/>
                <a:cs typeface="Arial" charset="0"/>
              </a:defRPr>
            </a:lvl1pPr>
          </a:lstStyle>
          <a:p>
            <a:pPr algn="l"/>
            <a:r>
              <a:rPr lang="cs-CZ" dirty="0"/>
              <a:t>* Jedná se o součet podílů odpovědí „</a:t>
            </a:r>
            <a:r>
              <a:rPr lang="cs-CZ" i="1" dirty="0"/>
              <a:t>rozhodně souhlasím</a:t>
            </a:r>
            <a:r>
              <a:rPr lang="cs-CZ" dirty="0"/>
              <a:t>“ a „</a:t>
            </a:r>
            <a:r>
              <a:rPr lang="cs-CZ" i="1" dirty="0"/>
              <a:t>spíše souhlasím</a:t>
            </a:r>
            <a:r>
              <a:rPr lang="cs-CZ" dirty="0"/>
              <a:t>“ na otázku „</a:t>
            </a:r>
            <a:r>
              <a:rPr lang="cs-CZ" i="1" dirty="0"/>
              <a:t>Do jaké míry osobně souhlasíte              s výrokem Česká televize je důvěryhodná</a:t>
            </a:r>
            <a:r>
              <a:rPr lang="cs-CZ" dirty="0"/>
              <a:t>?“, která je součástí trackingu ČT.</a:t>
            </a:r>
          </a:p>
        </p:txBody>
      </p:sp>
    </p:spTree>
    <p:extLst>
      <p:ext uri="{BB962C8B-B14F-4D97-AF65-F5344CB8AC3E}">
        <p14:creationId xmlns:p14="http://schemas.microsoft.com/office/powerpoint/2010/main" val="11846828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360365"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2800" dirty="0">
                <a:latin typeface="Calibri" pitchFamily="34" charset="0"/>
              </a:rPr>
              <a:t>CÍL 2 – Podpora vzdělanosti a vzdělávání</a:t>
            </a:r>
            <a:endParaRPr lang="cs-CZ" sz="2800" dirty="0">
              <a:latin typeface="+mj-lt"/>
            </a:endParaRP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72</a:t>
            </a:fld>
            <a:endParaRPr lang="cs-CZ" sz="1100" dirty="0">
              <a:solidFill>
                <a:srgbClr val="1A1F52"/>
              </a:solidFill>
              <a:latin typeface="+mj-lt"/>
              <a:cs typeface="Arial" charset="0"/>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360365" y="1831173"/>
            <a:ext cx="8423275" cy="2923877"/>
          </a:xfrm>
          <a:prstGeom prst="rect">
            <a:avLst/>
          </a:prstGeom>
          <a:solidFill>
            <a:schemeClr val="bg1">
              <a:lumMod val="95000"/>
            </a:schemeClr>
          </a:solidFill>
        </p:spPr>
        <p:txBody>
          <a:bodyPr wrap="square">
            <a:spAutoFit/>
          </a:bodyPr>
          <a:lstStyle/>
          <a:p>
            <a:pPr algn="ctr">
              <a:spcBef>
                <a:spcPts val="600"/>
              </a:spcBef>
              <a:spcAft>
                <a:spcPts val="1200"/>
              </a:spcAft>
            </a:pPr>
            <a:r>
              <a:rPr lang="cs-CZ" sz="1600" b="1" dirty="0">
                <a:solidFill>
                  <a:prstClr val="black"/>
                </a:solidFill>
                <a:latin typeface="Calibri"/>
              </a:rPr>
              <a:t>VYBRANÉ POŽADAVKY NA VYSÍLÁNÍ SPADAJÍCÍ POD CÍL 2</a:t>
            </a:r>
            <a:endParaRPr lang="cs-CZ" sz="1500" dirty="0">
              <a:solidFill>
                <a:prstClr val="black"/>
              </a:solidFill>
              <a:latin typeface="Calibri"/>
            </a:endParaRPr>
          </a:p>
          <a:p>
            <a:pPr marL="285750" indent="-285750">
              <a:spcAft>
                <a:spcPts val="600"/>
              </a:spcAft>
              <a:buFont typeface="Arial" panose="020B0604020202020204" pitchFamily="34" charset="0"/>
              <a:buChar char="•"/>
            </a:pPr>
            <a:r>
              <a:rPr lang="cs-CZ" sz="1300" i="1" dirty="0">
                <a:solidFill>
                  <a:prstClr val="black"/>
                </a:solidFill>
                <a:latin typeface="Calibri"/>
              </a:rPr>
              <a:t>„Česká televize vytváří a v programu vyčleňuje pevné místo pro populárně vzdělávací a osvětové pořady určené různým věkovým i zájmovým skupinám. Využívá výhod a zvláštních forem, jež poskytuje televizní komunikace, a vhodně tak doplňuje zdroj pramenů, z nichž lidé mohou získávat poznání. Tam, kde je to možné a vhodné, doplní uvedení vzdělávacího či osvětového pořadu nabídkou dalších zdrojů informací o tématu včetně publikace vzdělávacích informací na vlastních internetových stránkách (e-learning).“</a:t>
            </a:r>
            <a:r>
              <a:rPr lang="cs-CZ" sz="1300" dirty="0">
                <a:solidFill>
                  <a:prstClr val="black"/>
                </a:solidFill>
                <a:latin typeface="Calibri"/>
              </a:rPr>
              <a:t>  (Kodex ČT, čl. 10 odst. 10.1) </a:t>
            </a:r>
          </a:p>
          <a:p>
            <a:pPr marL="285750" indent="-285750">
              <a:spcAft>
                <a:spcPts val="600"/>
              </a:spcAft>
              <a:buFont typeface="Arial" panose="020B0604020202020204" pitchFamily="34" charset="0"/>
              <a:buChar char="•"/>
            </a:pPr>
            <a:r>
              <a:rPr lang="cs-CZ" sz="1300" i="1" dirty="0">
                <a:solidFill>
                  <a:prstClr val="black"/>
                </a:solidFill>
                <a:latin typeface="Calibri"/>
              </a:rPr>
              <a:t>„Ve skladbě vzdělávacích pořadů České televize je značná pozornost věnována pořadům přispívajícím k znalosti cizích jazyků.“</a:t>
            </a:r>
            <a:r>
              <a:rPr lang="cs-CZ" sz="1300" dirty="0">
                <a:solidFill>
                  <a:prstClr val="black"/>
                </a:solidFill>
                <a:latin typeface="Calibri"/>
              </a:rPr>
              <a:t> (Kodex ČT, čl. 10 odst. 10.2) </a:t>
            </a:r>
          </a:p>
          <a:p>
            <a:pPr marL="285750" indent="-285750">
              <a:spcAft>
                <a:spcPts val="600"/>
              </a:spcAft>
              <a:buFont typeface="Arial" panose="020B0604020202020204" pitchFamily="34" charset="0"/>
              <a:buChar char="•"/>
            </a:pPr>
            <a:r>
              <a:rPr lang="cs-CZ" sz="1300" i="1" dirty="0">
                <a:solidFill>
                  <a:prstClr val="black"/>
                </a:solidFill>
                <a:latin typeface="Calibri"/>
              </a:rPr>
              <a:t>„Česká televize se podílí na obecně prospěšných kampaních zaměřených na osvětu bezplatným vysíláním upoutávek nebo informativních materiálů (spotů).“</a:t>
            </a:r>
            <a:r>
              <a:rPr lang="cs-CZ" sz="1300" dirty="0">
                <a:solidFill>
                  <a:prstClr val="black"/>
                </a:solidFill>
                <a:latin typeface="Calibri"/>
              </a:rPr>
              <a:t> (Kodex ČT, čl. 10 odst. 10.3) </a:t>
            </a:r>
          </a:p>
          <a:p>
            <a:pPr marL="285750" indent="-285750">
              <a:spcAft>
                <a:spcPts val="600"/>
              </a:spcAft>
              <a:buFont typeface="Arial" panose="020B0604020202020204" pitchFamily="34" charset="0"/>
              <a:buChar char="•"/>
            </a:pPr>
            <a:r>
              <a:rPr lang="cs-CZ" sz="1300" dirty="0">
                <a:solidFill>
                  <a:prstClr val="black"/>
                </a:solidFill>
                <a:latin typeface="Calibri"/>
              </a:rPr>
              <a:t>„</a:t>
            </a:r>
            <a:r>
              <a:rPr lang="cs-CZ" sz="1300" i="1" dirty="0">
                <a:solidFill>
                  <a:prstClr val="black"/>
                </a:solidFill>
                <a:latin typeface="Calibri"/>
              </a:rPr>
              <a:t>Hlavními úkoly veřejné služby v oblasti televizního vysílání jsou zejména: … přispívání k právnímu vědomí obyvatel České republiky.</a:t>
            </a:r>
            <a:r>
              <a:rPr lang="cs-CZ" sz="1300" dirty="0">
                <a:solidFill>
                  <a:prstClr val="black"/>
                </a:solidFill>
                <a:latin typeface="Calibri"/>
              </a:rPr>
              <a:t>“ (Zákon o ČT, § 2 odst. 2 písm. b)</a:t>
            </a:r>
          </a:p>
        </p:txBody>
      </p:sp>
      <p:sp>
        <p:nvSpPr>
          <p:cNvPr id="8" name="Zástupný symbol pro datum 7">
            <a:extLst>
              <a:ext uri="{FF2B5EF4-FFF2-40B4-BE49-F238E27FC236}">
                <a16:creationId xmlns:a16="http://schemas.microsoft.com/office/drawing/2014/main" id="{E0D2241E-980E-4CF2-B0F1-A933A9BE8A68}"/>
              </a:ext>
            </a:extLst>
          </p:cNvPr>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Tree>
    <p:extLst>
      <p:ext uri="{BB962C8B-B14F-4D97-AF65-F5344CB8AC3E}">
        <p14:creationId xmlns:p14="http://schemas.microsoft.com/office/powerpoint/2010/main" val="33624973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73</a:t>
            </a:fld>
            <a:endParaRPr lang="cs-CZ" sz="1100" dirty="0">
              <a:solidFill>
                <a:srgbClr val="1A1F52"/>
              </a:solidFill>
              <a:latin typeface="+mj-lt"/>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p:cNvSpPr txBox="1">
            <a:spLocks/>
          </p:cNvSpPr>
          <p:nvPr/>
        </p:nvSpPr>
        <p:spPr bwMode="auto">
          <a:xfrm>
            <a:off x="5940152" y="15079"/>
            <a:ext cx="316835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2 – Podpora vzdělanosti a vzdělávání</a:t>
            </a:r>
          </a:p>
        </p:txBody>
      </p:sp>
      <p:sp>
        <p:nvSpPr>
          <p:cNvPr id="17" name="Ovál 16">
            <a:extLst>
              <a:ext uri="{FF2B5EF4-FFF2-40B4-BE49-F238E27FC236}">
                <a16:creationId xmlns:a16="http://schemas.microsoft.com/office/drawing/2014/main" id="{6E038563-6DF7-4A1E-8CD1-94BFE3A96640}"/>
              </a:ext>
            </a:extLst>
          </p:cNvPr>
          <p:cNvSpPr/>
          <p:nvPr/>
        </p:nvSpPr>
        <p:spPr>
          <a:xfrm>
            <a:off x="8501144" y="5554177"/>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2" name="AutoShape 2">
            <a:extLst>
              <a:ext uri="{FF2B5EF4-FFF2-40B4-BE49-F238E27FC236}">
                <a16:creationId xmlns:a16="http://schemas.microsoft.com/office/drawing/2014/main" id="{EF786003-A635-4E27-AD9D-EF9A3662A4A1}"/>
              </a:ext>
            </a:extLst>
          </p:cNvPr>
          <p:cNvSpPr>
            <a:spLocks noChangeArrowheads="1"/>
          </p:cNvSpPr>
          <p:nvPr/>
        </p:nvSpPr>
        <p:spPr bwMode="auto">
          <a:xfrm>
            <a:off x="87895"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ZÁKLADNÍ PŘEHLED</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Tracking ČT, PROVYS ČT, DKV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graphicFrame>
        <p:nvGraphicFramePr>
          <p:cNvPr id="2" name="Graf 1">
            <a:extLst>
              <a:ext uri="{FF2B5EF4-FFF2-40B4-BE49-F238E27FC236}">
                <a16:creationId xmlns:a16="http://schemas.microsoft.com/office/drawing/2014/main" id="{BC6E46DE-FCAC-2BAC-7FEA-2B1286661354}"/>
              </a:ext>
            </a:extLst>
          </p:cNvPr>
          <p:cNvGraphicFramePr>
            <a:graphicFrameLocks/>
          </p:cNvGraphicFramePr>
          <p:nvPr>
            <p:extLst>
              <p:ext uri="{D42A27DB-BD31-4B8C-83A1-F6EECF244321}">
                <p14:modId xmlns:p14="http://schemas.microsoft.com/office/powerpoint/2010/main" val="442891330"/>
              </p:ext>
            </p:extLst>
          </p:nvPr>
        </p:nvGraphicFramePr>
        <p:xfrm>
          <a:off x="360362" y="1340768"/>
          <a:ext cx="8532117"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05784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74</a:t>
            </a:fld>
            <a:endParaRPr lang="cs-CZ" sz="1100" dirty="0">
              <a:solidFill>
                <a:srgbClr val="1A1F52"/>
              </a:solidFill>
              <a:latin typeface="+mj-lt"/>
              <a:cs typeface="Arial" charset="0"/>
            </a:endParaRPr>
          </a:p>
        </p:txBody>
      </p:sp>
      <p:sp>
        <p:nvSpPr>
          <p:cNvPr id="17"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p:cNvSpPr txBox="1">
            <a:spLocks/>
          </p:cNvSpPr>
          <p:nvPr/>
        </p:nvSpPr>
        <p:spPr bwMode="auto">
          <a:xfrm>
            <a:off x="5940152" y="15079"/>
            <a:ext cx="316835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2 – Podpora vzdělanosti a vzdělávání</a:t>
            </a:r>
          </a:p>
        </p:txBody>
      </p:sp>
      <p:sp>
        <p:nvSpPr>
          <p:cNvPr id="9" name="AutoShape 2">
            <a:extLst>
              <a:ext uri="{FF2B5EF4-FFF2-40B4-BE49-F238E27FC236}">
                <a16:creationId xmlns:a16="http://schemas.microsoft.com/office/drawing/2014/main" id="{FF7540E6-BC28-4C41-B2EF-EF80B903DFE9}"/>
              </a:ext>
            </a:extLst>
          </p:cNvPr>
          <p:cNvSpPr>
            <a:spLocks noChangeArrowheads="1"/>
          </p:cNvSpPr>
          <p:nvPr/>
        </p:nvSpPr>
        <p:spPr bwMode="auto">
          <a:xfrm>
            <a:off x="35497" y="548680"/>
            <a:ext cx="9073008"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2023: PŘEHLED HLAVNÍCH VZDĚLÁVACÍCH A OSVĚTOVÝCH POŘADŮ</a:t>
            </a:r>
            <a:endParaRPr lang="cs-CZ" sz="100" dirty="0">
              <a:latin typeface="+mj-lt"/>
            </a:endParaRPr>
          </a:p>
          <a:p>
            <a:pPr marL="1588" indent="-1588" algn="ctr" defTabSz="258763">
              <a:lnSpc>
                <a:spcPct val="110000"/>
              </a:lnSpc>
              <a:spcBef>
                <a:spcPts val="200"/>
              </a:spcBef>
              <a:tabLst>
                <a:tab pos="180975" algn="l"/>
              </a:tabLst>
              <a:defRPr/>
            </a:pPr>
            <a:r>
              <a:rPr lang="cs-CZ" sz="1200" b="1" dirty="0">
                <a:solidFill>
                  <a:prstClr val="black"/>
                </a:solidFill>
                <a:latin typeface="+mj-lt"/>
              </a:rPr>
              <a:t>Zdroj: PROVYS ČT</a:t>
            </a:r>
            <a:endParaRPr lang="cs-CZ" sz="1300" dirty="0">
              <a:latin typeface="+mj-lt"/>
            </a:endParaRPr>
          </a:p>
        </p:txBody>
      </p:sp>
      <p:graphicFrame>
        <p:nvGraphicFramePr>
          <p:cNvPr id="2" name="Tabulka 1">
            <a:extLst>
              <a:ext uri="{FF2B5EF4-FFF2-40B4-BE49-F238E27FC236}">
                <a16:creationId xmlns:a16="http://schemas.microsoft.com/office/drawing/2014/main" id="{68B23754-894E-95C8-4F20-EEB6215A590F}"/>
              </a:ext>
            </a:extLst>
          </p:cNvPr>
          <p:cNvGraphicFramePr>
            <a:graphicFrameLocks noGrp="1"/>
          </p:cNvGraphicFramePr>
          <p:nvPr>
            <p:extLst>
              <p:ext uri="{D42A27DB-BD31-4B8C-83A1-F6EECF244321}">
                <p14:modId xmlns:p14="http://schemas.microsoft.com/office/powerpoint/2010/main" val="3717760055"/>
              </p:ext>
            </p:extLst>
          </p:nvPr>
        </p:nvGraphicFramePr>
        <p:xfrm>
          <a:off x="360363" y="1268762"/>
          <a:ext cx="8423273" cy="5056010"/>
        </p:xfrm>
        <a:graphic>
          <a:graphicData uri="http://schemas.openxmlformats.org/drawingml/2006/table">
            <a:tbl>
              <a:tblPr firstRow="1" bandRow="1">
                <a:tableStyleId>{5202B0CA-FC54-4496-8BCA-5EF66A818D29}</a:tableStyleId>
              </a:tblPr>
              <a:tblGrid>
                <a:gridCol w="3923605">
                  <a:extLst>
                    <a:ext uri="{9D8B030D-6E8A-4147-A177-3AD203B41FA5}">
                      <a16:colId xmlns:a16="http://schemas.microsoft.com/office/drawing/2014/main" val="20000"/>
                    </a:ext>
                  </a:extLst>
                </a:gridCol>
                <a:gridCol w="1944216">
                  <a:extLst>
                    <a:ext uri="{9D8B030D-6E8A-4147-A177-3AD203B41FA5}">
                      <a16:colId xmlns:a16="http://schemas.microsoft.com/office/drawing/2014/main" val="3039451088"/>
                    </a:ext>
                  </a:extLst>
                </a:gridCol>
                <a:gridCol w="1224136">
                  <a:extLst>
                    <a:ext uri="{9D8B030D-6E8A-4147-A177-3AD203B41FA5}">
                      <a16:colId xmlns:a16="http://schemas.microsoft.com/office/drawing/2014/main" val="20001"/>
                    </a:ext>
                  </a:extLst>
                </a:gridCol>
                <a:gridCol w="1331316">
                  <a:extLst>
                    <a:ext uri="{9D8B030D-6E8A-4147-A177-3AD203B41FA5}">
                      <a16:colId xmlns:a16="http://schemas.microsoft.com/office/drawing/2014/main" val="20002"/>
                    </a:ext>
                  </a:extLst>
                </a:gridCol>
              </a:tblGrid>
              <a:tr h="502703">
                <a:tc>
                  <a:txBody>
                    <a:bodyPr/>
                    <a:lstStyle/>
                    <a:p>
                      <a:pPr algn="l"/>
                      <a:r>
                        <a:rPr lang="cs-CZ" sz="1400" noProof="0" dirty="0"/>
                        <a:t>Název pořadu</a:t>
                      </a:r>
                    </a:p>
                  </a:txBody>
                  <a:tcPr anchor="ctr">
                    <a:solidFill>
                      <a:schemeClr val="tx1">
                        <a:lumMod val="65000"/>
                        <a:lumOff val="35000"/>
                      </a:schemeClr>
                    </a:solidFill>
                  </a:tcPr>
                </a:tc>
                <a:tc>
                  <a:txBody>
                    <a:bodyPr/>
                    <a:lstStyle/>
                    <a:p>
                      <a:pPr algn="ctr"/>
                      <a:r>
                        <a:rPr lang="cs-CZ" sz="1400" noProof="0" dirty="0"/>
                        <a:t>Charakter pořadu</a:t>
                      </a:r>
                    </a:p>
                  </a:txBody>
                  <a:tcPr anchor="ctr">
                    <a:solidFill>
                      <a:schemeClr val="tx1">
                        <a:lumMod val="65000"/>
                        <a:lumOff val="35000"/>
                      </a:schemeClr>
                    </a:solidFill>
                  </a:tcPr>
                </a:tc>
                <a:tc>
                  <a:txBody>
                    <a:bodyPr/>
                    <a:lstStyle/>
                    <a:p>
                      <a:pPr algn="ctr"/>
                      <a:r>
                        <a:rPr lang="cs-CZ" sz="1400" noProof="0" dirty="0"/>
                        <a:t>Počet dílů</a:t>
                      </a:r>
                    </a:p>
                  </a:txBody>
                  <a:tcPr anchor="ctr">
                    <a:solidFill>
                      <a:schemeClr val="tx1">
                        <a:lumMod val="65000"/>
                        <a:lumOff val="35000"/>
                      </a:schemeClr>
                    </a:solidFill>
                  </a:tcPr>
                </a:tc>
                <a:tc>
                  <a:txBody>
                    <a:bodyPr/>
                    <a:lstStyle/>
                    <a:p>
                      <a:pPr algn="ctr"/>
                      <a:r>
                        <a:rPr lang="cs-CZ" sz="1400" noProof="0" dirty="0"/>
                        <a:t>Celková stopáž v hodinách</a:t>
                      </a:r>
                      <a:endParaRPr lang="cs-CZ" sz="1400" baseline="0" noProof="0" dirty="0"/>
                    </a:p>
                  </a:txBody>
                  <a:tcPr anchor="ctr">
                    <a:solidFill>
                      <a:schemeClr val="tx1">
                        <a:lumMod val="65000"/>
                        <a:lumOff val="35000"/>
                      </a:schemeClr>
                    </a:solidFill>
                  </a:tcPr>
                </a:tc>
                <a:extLst>
                  <a:ext uri="{0D108BD9-81ED-4DB2-BD59-A6C34878D82A}">
                    <a16:rowId xmlns:a16="http://schemas.microsoft.com/office/drawing/2014/main" val="10000"/>
                  </a:ext>
                </a:extLst>
              </a:tr>
              <a:tr h="181514">
                <a:tc>
                  <a:txBody>
                    <a:bodyPr/>
                    <a:lstStyle/>
                    <a:p>
                      <a:pPr algn="l" fontAlgn="b"/>
                      <a:r>
                        <a:rPr lang="cs-CZ" sz="1100" b="1" i="0" u="none" strike="noStrike" dirty="0">
                          <a:solidFill>
                            <a:srgbClr val="000000"/>
                          </a:solidFill>
                          <a:effectLst/>
                          <a:latin typeface="Calibri" panose="020F0502020204030204" pitchFamily="34" charset="0"/>
                        </a:rPr>
                        <a:t>Bilance</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finanční gramotnost</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0002"/>
                  </a:ext>
                </a:extLst>
              </a:tr>
              <a:tr h="181514">
                <a:tc>
                  <a:txBody>
                    <a:bodyPr/>
                    <a:lstStyle/>
                    <a:p>
                      <a:pPr algn="l" fontAlgn="b"/>
                      <a:r>
                        <a:rPr lang="cs-CZ" sz="1100" b="1" i="0" u="none" strike="noStrike" dirty="0">
                          <a:solidFill>
                            <a:srgbClr val="000000"/>
                          </a:solidFill>
                          <a:effectLst/>
                          <a:latin typeface="Calibri" panose="020F0502020204030204" pitchFamily="34" charset="0"/>
                        </a:rPr>
                        <a:t>V exekuci</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finanční gramotnost</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0005"/>
                  </a:ext>
                </a:extLst>
              </a:tr>
              <a:tr h="181514">
                <a:tc>
                  <a:txBody>
                    <a:bodyPr/>
                    <a:lstStyle/>
                    <a:p>
                      <a:pPr algn="l" fontAlgn="b"/>
                      <a:r>
                        <a:rPr lang="cs-CZ" sz="1100" b="1" i="0" u="none" strike="noStrike" dirty="0">
                          <a:solidFill>
                            <a:srgbClr val="000000"/>
                          </a:solidFill>
                          <a:effectLst/>
                          <a:latin typeface="Calibri" panose="020F0502020204030204" pitchFamily="34" charset="0"/>
                        </a:rPr>
                        <a:t>Drahé Česko,... ?</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finanční gramotnost</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30</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99057149"/>
                  </a:ext>
                </a:extLst>
              </a:tr>
              <a:tr h="181514">
                <a:tc>
                  <a:txBody>
                    <a:bodyPr/>
                    <a:lstStyle/>
                    <a:p>
                      <a:pPr algn="l" fontAlgn="b"/>
                      <a:r>
                        <a:rPr lang="cs-CZ" sz="1100" b="1" i="0" u="none" strike="noStrike" dirty="0">
                          <a:solidFill>
                            <a:srgbClr val="000000"/>
                          </a:solidFill>
                          <a:effectLst/>
                          <a:latin typeface="Calibri" panose="020F0502020204030204" pitchFamily="34" charset="0"/>
                        </a:rPr>
                        <a:t>Dodejme si energii</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energetická gramotnost</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254233568"/>
                  </a:ext>
                </a:extLst>
              </a:tr>
              <a:tr h="181514">
                <a:tc>
                  <a:txBody>
                    <a:bodyPr/>
                    <a:lstStyle/>
                    <a:p>
                      <a:pPr algn="l" fontAlgn="b"/>
                      <a:r>
                        <a:rPr lang="cs-CZ" sz="1100" b="1" i="0" u="none" strike="noStrike" dirty="0" err="1">
                          <a:solidFill>
                            <a:srgbClr val="000000"/>
                          </a:solidFill>
                          <a:effectLst/>
                          <a:latin typeface="Calibri" panose="020F0502020204030204" pitchFamily="34" charset="0"/>
                        </a:rPr>
                        <a:t>Newsroom</a:t>
                      </a:r>
                      <a:r>
                        <a:rPr lang="cs-CZ" sz="1100" b="1" i="0" u="none" strike="noStrike" dirty="0">
                          <a:solidFill>
                            <a:srgbClr val="000000"/>
                          </a:solidFill>
                          <a:effectLst/>
                          <a:latin typeface="Calibri" panose="020F0502020204030204" pitchFamily="34" charset="0"/>
                        </a:rPr>
                        <a:t> ČT24</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mediální  gramotnost</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38</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30</a:t>
                      </a:r>
                    </a:p>
                  </a:txBody>
                  <a:tcPr marL="9525" marR="9525" marT="9525" marB="0" anchor="b"/>
                </a:tc>
                <a:extLst>
                  <a:ext uri="{0D108BD9-81ED-4DB2-BD59-A6C34878D82A}">
                    <a16:rowId xmlns:a16="http://schemas.microsoft.com/office/drawing/2014/main" val="4225516664"/>
                  </a:ext>
                </a:extLst>
              </a:tr>
              <a:tr h="181514">
                <a:tc>
                  <a:txBody>
                    <a:bodyPr/>
                    <a:lstStyle/>
                    <a:p>
                      <a:pPr algn="l" fontAlgn="b"/>
                      <a:r>
                        <a:rPr lang="cs-CZ" sz="1100" b="1" i="0" u="none" strike="noStrike" dirty="0">
                          <a:solidFill>
                            <a:srgbClr val="000000"/>
                          </a:solidFill>
                          <a:effectLst/>
                          <a:latin typeface="Calibri" panose="020F0502020204030204" pitchFamily="34" charset="0"/>
                        </a:rPr>
                        <a:t>Co je ti? Nic.</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sociální dokument</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766349123"/>
                  </a:ext>
                </a:extLst>
              </a:tr>
              <a:tr h="181514">
                <a:tc>
                  <a:txBody>
                    <a:bodyPr/>
                    <a:lstStyle/>
                    <a:p>
                      <a:pPr algn="l" fontAlgn="b"/>
                      <a:r>
                        <a:rPr lang="cs-CZ" sz="1100" b="1" i="0" u="none" strike="noStrike" dirty="0">
                          <a:solidFill>
                            <a:srgbClr val="000000"/>
                          </a:solidFill>
                          <a:effectLst/>
                          <a:latin typeface="Calibri" panose="020F0502020204030204" pitchFamily="34" charset="0"/>
                        </a:rPr>
                        <a:t>Děti narozené dvakrát</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pěstounství</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324428421"/>
                  </a:ext>
                </a:extLst>
              </a:tr>
              <a:tr h="181514">
                <a:tc>
                  <a:txBody>
                    <a:bodyPr/>
                    <a:lstStyle/>
                    <a:p>
                      <a:pPr algn="l" fontAlgn="b"/>
                      <a:r>
                        <a:rPr lang="pl-PL" sz="1100" b="1" i="0" u="none" strike="noStrike" dirty="0">
                          <a:solidFill>
                            <a:srgbClr val="000000"/>
                          </a:solidFill>
                          <a:effectLst/>
                          <a:latin typeface="Calibri" panose="020F0502020204030204" pitchFamily="34" charset="0"/>
                        </a:rPr>
                        <a:t>Jak se dělá dobrá škola</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školství</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0006"/>
                  </a:ext>
                </a:extLst>
              </a:tr>
              <a:tr h="181514">
                <a:tc>
                  <a:txBody>
                    <a:bodyPr/>
                    <a:lstStyle/>
                    <a:p>
                      <a:pPr algn="l" fontAlgn="b"/>
                      <a:r>
                        <a:rPr lang="cs-CZ" sz="1100" b="1" i="0" u="none" strike="noStrike" dirty="0">
                          <a:solidFill>
                            <a:srgbClr val="000000"/>
                          </a:solidFill>
                          <a:effectLst/>
                          <a:latin typeface="Calibri" panose="020F0502020204030204" pitchFamily="34" charset="0"/>
                        </a:rPr>
                        <a:t>Architektura 58-89</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umění</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8</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4101149143"/>
                  </a:ext>
                </a:extLst>
              </a:tr>
              <a:tr h="181514">
                <a:tc>
                  <a:txBody>
                    <a:bodyPr/>
                    <a:lstStyle/>
                    <a:p>
                      <a:pPr algn="l" fontAlgn="b"/>
                      <a:r>
                        <a:rPr lang="cs-CZ" sz="1100" b="1" i="0" u="none" strike="noStrike" dirty="0">
                          <a:solidFill>
                            <a:srgbClr val="000000"/>
                          </a:solidFill>
                          <a:effectLst/>
                          <a:latin typeface="Calibri" panose="020F0502020204030204" pitchFamily="34" charset="0"/>
                        </a:rPr>
                        <a:t>Mistři starých řemesel</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historie</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10007"/>
                  </a:ext>
                </a:extLst>
              </a:tr>
              <a:tr h="181514">
                <a:tc>
                  <a:txBody>
                    <a:bodyPr/>
                    <a:lstStyle/>
                    <a:p>
                      <a:pPr algn="l" fontAlgn="b"/>
                      <a:r>
                        <a:rPr lang="cs-CZ" sz="1100" b="1" i="0" u="none" strike="noStrike" dirty="0">
                          <a:solidFill>
                            <a:srgbClr val="000000"/>
                          </a:solidFill>
                          <a:effectLst/>
                          <a:latin typeface="Calibri" panose="020F0502020204030204" pitchFamily="34" charset="0"/>
                        </a:rPr>
                        <a:t>Pražská záchranka</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zdraví</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400195796"/>
                  </a:ext>
                </a:extLst>
              </a:tr>
              <a:tr h="181514">
                <a:tc>
                  <a:txBody>
                    <a:bodyPr/>
                    <a:lstStyle/>
                    <a:p>
                      <a:pPr algn="l" fontAlgn="b"/>
                      <a:r>
                        <a:rPr lang="fi-FI" sz="1100" b="1" i="0" u="none" strike="noStrike" dirty="0">
                          <a:solidFill>
                            <a:srgbClr val="000000"/>
                          </a:solidFill>
                          <a:effectLst/>
                          <a:latin typeface="Calibri" panose="020F0502020204030204" pitchFamily="34" charset="0"/>
                        </a:rPr>
                        <a:t>Alenka v říši GIFů II</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počítač</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1164390993"/>
                  </a:ext>
                </a:extLst>
              </a:tr>
              <a:tr h="181514">
                <a:tc>
                  <a:txBody>
                    <a:bodyPr/>
                    <a:lstStyle/>
                    <a:p>
                      <a:pPr algn="l" fontAlgn="b"/>
                      <a:r>
                        <a:rPr lang="cs-CZ" sz="1100" b="1" i="0" u="none" strike="noStrike" dirty="0">
                          <a:solidFill>
                            <a:srgbClr val="000000"/>
                          </a:solidFill>
                          <a:effectLst/>
                          <a:latin typeface="Calibri" panose="020F0502020204030204" pitchFamily="34" charset="0"/>
                        </a:rPr>
                        <a:t>Datová Lhota II</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počítač</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0008"/>
                  </a:ext>
                </a:extLst>
              </a:tr>
              <a:tr h="181514">
                <a:tc>
                  <a:txBody>
                    <a:bodyPr/>
                    <a:lstStyle/>
                    <a:p>
                      <a:pPr algn="l" fontAlgn="b"/>
                      <a:r>
                        <a:rPr lang="cs-CZ" sz="1100" b="1" i="0" u="none" strike="noStrike" dirty="0" err="1">
                          <a:solidFill>
                            <a:srgbClr val="000000"/>
                          </a:solidFill>
                          <a:effectLst/>
                          <a:latin typeface="Calibri" panose="020F0502020204030204" pitchFamily="34" charset="0"/>
                        </a:rPr>
                        <a:t>Wifina</a:t>
                      </a:r>
                      <a:endParaRPr lang="cs-CZ"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počítač</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42</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20</a:t>
                      </a:r>
                    </a:p>
                  </a:txBody>
                  <a:tcPr marL="9525" marR="9525" marT="9525" marB="0" anchor="b"/>
                </a:tc>
                <a:extLst>
                  <a:ext uri="{0D108BD9-81ED-4DB2-BD59-A6C34878D82A}">
                    <a16:rowId xmlns:a16="http://schemas.microsoft.com/office/drawing/2014/main" val="10009"/>
                  </a:ext>
                </a:extLst>
              </a:tr>
              <a:tr h="181514">
                <a:tc>
                  <a:txBody>
                    <a:bodyPr/>
                    <a:lstStyle/>
                    <a:p>
                      <a:pPr algn="l" fontAlgn="b"/>
                      <a:r>
                        <a:rPr lang="cs-CZ" sz="1100" b="1" i="0" u="none" strike="noStrike" dirty="0">
                          <a:solidFill>
                            <a:srgbClr val="000000"/>
                          </a:solidFill>
                          <a:effectLst/>
                          <a:latin typeface="Calibri" panose="020F0502020204030204" pitchFamily="34" charset="0"/>
                        </a:rPr>
                        <a:t>S Jakubem v Africe</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přírodní vědy</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1087460701"/>
                  </a:ext>
                </a:extLst>
              </a:tr>
              <a:tr h="181514">
                <a:tc>
                  <a:txBody>
                    <a:bodyPr/>
                    <a:lstStyle/>
                    <a:p>
                      <a:pPr algn="l" fontAlgn="b"/>
                      <a:r>
                        <a:rPr lang="cs-CZ" sz="1100" b="1" i="0" u="none" strike="noStrike" dirty="0">
                          <a:solidFill>
                            <a:srgbClr val="000000"/>
                          </a:solidFill>
                          <a:effectLst/>
                          <a:latin typeface="Calibri" panose="020F0502020204030204" pitchFamily="34" charset="0"/>
                        </a:rPr>
                        <a:t>Akce: rekonstrukce!</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bydlení, design</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12</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754790681"/>
                  </a:ext>
                </a:extLst>
              </a:tr>
              <a:tr h="181514">
                <a:tc>
                  <a:txBody>
                    <a:bodyPr/>
                    <a:lstStyle/>
                    <a:p>
                      <a:pPr algn="l" fontAlgn="b"/>
                      <a:r>
                        <a:rPr lang="cs-CZ" sz="1100" b="1" i="0" u="none" strike="noStrike" dirty="0">
                          <a:solidFill>
                            <a:srgbClr val="000000"/>
                          </a:solidFill>
                          <a:effectLst/>
                          <a:latin typeface="Calibri" panose="020F0502020204030204" pitchFamily="34" charset="0"/>
                        </a:rPr>
                        <a:t>V pohybu!</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sport</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12</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685345258"/>
                  </a:ext>
                </a:extLst>
              </a:tr>
              <a:tr h="181514">
                <a:tc>
                  <a:txBody>
                    <a:bodyPr/>
                    <a:lstStyle/>
                    <a:p>
                      <a:pPr algn="l" fontAlgn="b"/>
                      <a:r>
                        <a:rPr lang="pl-PL" sz="1100" b="1" i="0" u="none" strike="noStrike" dirty="0">
                          <a:solidFill>
                            <a:srgbClr val="000000"/>
                          </a:solidFill>
                          <a:effectLst/>
                          <a:latin typeface="Calibri" panose="020F0502020204030204" pitchFamily="34" charset="0"/>
                        </a:rPr>
                        <a:t>Po jedné stopě do Afriky</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cestování</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8</a:t>
                      </a:r>
                    </a:p>
                  </a:txBody>
                  <a:tcPr marL="9525" marR="9525" marT="9525" marB="0" anchor="b"/>
                </a:tc>
                <a:extLst>
                  <a:ext uri="{0D108BD9-81ED-4DB2-BD59-A6C34878D82A}">
                    <a16:rowId xmlns:a16="http://schemas.microsoft.com/office/drawing/2014/main" val="524088106"/>
                  </a:ext>
                </a:extLst>
              </a:tr>
              <a:tr h="181514">
                <a:tc>
                  <a:txBody>
                    <a:bodyPr/>
                    <a:lstStyle/>
                    <a:p>
                      <a:pPr algn="l" fontAlgn="b"/>
                      <a:r>
                        <a:rPr lang="cs-CZ" sz="1100" b="1" i="0" u="none" strike="noStrike" dirty="0" err="1">
                          <a:solidFill>
                            <a:srgbClr val="000000"/>
                          </a:solidFill>
                          <a:effectLst/>
                          <a:latin typeface="Calibri" panose="020F0502020204030204" pitchFamily="34" charset="0"/>
                        </a:rPr>
                        <a:t>ArtZóna</a:t>
                      </a:r>
                      <a:endParaRPr lang="cs-CZ"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všeobecný kulturní rozhled</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40</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34</a:t>
                      </a:r>
                    </a:p>
                  </a:txBody>
                  <a:tcPr marL="9525" marR="9525" marT="9525" marB="0" anchor="b"/>
                </a:tc>
                <a:extLst>
                  <a:ext uri="{0D108BD9-81ED-4DB2-BD59-A6C34878D82A}">
                    <a16:rowId xmlns:a16="http://schemas.microsoft.com/office/drawing/2014/main" val="1353292803"/>
                  </a:ext>
                </a:extLst>
              </a:tr>
              <a:tr h="181514">
                <a:tc>
                  <a:txBody>
                    <a:bodyPr/>
                    <a:lstStyle/>
                    <a:p>
                      <a:pPr algn="l" fontAlgn="b"/>
                      <a:r>
                        <a:rPr lang="cs-CZ" sz="1100" b="1" i="0" u="none" strike="noStrike" dirty="0">
                          <a:solidFill>
                            <a:srgbClr val="000000"/>
                          </a:solidFill>
                          <a:effectLst/>
                          <a:latin typeface="Calibri" panose="020F0502020204030204" pitchFamily="34" charset="0"/>
                        </a:rPr>
                        <a:t>Zprávičky</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zpravodajství</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365</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30</a:t>
                      </a:r>
                    </a:p>
                  </a:txBody>
                  <a:tcPr marL="9525" marR="9525" marT="9525" marB="0" anchor="b"/>
                </a:tc>
                <a:extLst>
                  <a:ext uri="{0D108BD9-81ED-4DB2-BD59-A6C34878D82A}">
                    <a16:rowId xmlns:a16="http://schemas.microsoft.com/office/drawing/2014/main" val="552799983"/>
                  </a:ext>
                </a:extLst>
              </a:tr>
              <a:tr h="181514">
                <a:tc>
                  <a:txBody>
                    <a:bodyPr/>
                    <a:lstStyle/>
                    <a:p>
                      <a:pPr algn="l" fontAlgn="b"/>
                      <a:r>
                        <a:rPr lang="cs-CZ" sz="1100" b="1" i="0" u="none" strike="noStrike" dirty="0">
                          <a:solidFill>
                            <a:srgbClr val="000000"/>
                          </a:solidFill>
                          <a:effectLst/>
                          <a:latin typeface="Calibri" panose="020F0502020204030204" pitchFamily="34" charset="0"/>
                        </a:rPr>
                        <a:t>Československý vesmír</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věda</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307018411"/>
                  </a:ext>
                </a:extLst>
              </a:tr>
              <a:tr h="181514">
                <a:tc>
                  <a:txBody>
                    <a:bodyPr/>
                    <a:lstStyle/>
                    <a:p>
                      <a:pPr algn="l" fontAlgn="b"/>
                      <a:r>
                        <a:rPr lang="cs-CZ" sz="1100" b="1" i="0" u="none" strike="noStrike" dirty="0">
                          <a:solidFill>
                            <a:srgbClr val="000000"/>
                          </a:solidFill>
                          <a:effectLst/>
                          <a:latin typeface="Calibri" panose="020F0502020204030204" pitchFamily="34" charset="0"/>
                        </a:rPr>
                        <a:t>České počasí</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věda</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745132663"/>
                  </a:ext>
                </a:extLst>
              </a:tr>
              <a:tr h="181514">
                <a:tc>
                  <a:txBody>
                    <a:bodyPr/>
                    <a:lstStyle/>
                    <a:p>
                      <a:pPr algn="l" fontAlgn="b"/>
                      <a:r>
                        <a:rPr lang="cs-CZ" sz="1100" b="1" i="0" u="none" strike="noStrike" dirty="0">
                          <a:solidFill>
                            <a:srgbClr val="000000"/>
                          </a:solidFill>
                          <a:effectLst/>
                          <a:latin typeface="Calibri" panose="020F0502020204030204" pitchFamily="34" charset="0"/>
                        </a:rPr>
                        <a:t>Zvěd III</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věda</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772083405"/>
                  </a:ext>
                </a:extLst>
              </a:tr>
              <a:tr h="181514">
                <a:tc>
                  <a:txBody>
                    <a:bodyPr/>
                    <a:lstStyle/>
                    <a:p>
                      <a:pPr algn="l" fontAlgn="b"/>
                      <a:r>
                        <a:rPr lang="cs-CZ" sz="1100" b="1" i="0" u="none" strike="noStrike" dirty="0" err="1">
                          <a:solidFill>
                            <a:srgbClr val="000000"/>
                          </a:solidFill>
                          <a:effectLst/>
                          <a:latin typeface="Calibri" panose="020F0502020204030204" pitchFamily="34" charset="0"/>
                        </a:rPr>
                        <a:t>Santini</a:t>
                      </a:r>
                      <a:r>
                        <a:rPr lang="cs-CZ" sz="1100" b="1" i="0" u="none" strike="noStrike" dirty="0">
                          <a:solidFill>
                            <a:srgbClr val="000000"/>
                          </a:solidFill>
                          <a:effectLst/>
                          <a:latin typeface="Calibri" panose="020F0502020204030204" pitchFamily="34" charset="0"/>
                        </a:rPr>
                        <a:t> - Cesta barokního génia</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osobnosti</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851875532"/>
                  </a:ext>
                </a:extLst>
              </a:tr>
              <a:tr h="181514">
                <a:tc>
                  <a:txBody>
                    <a:bodyPr/>
                    <a:lstStyle/>
                    <a:p>
                      <a:pPr algn="l" fontAlgn="b"/>
                      <a:r>
                        <a:rPr lang="cs-CZ" sz="1100" b="1" i="0" u="none" strike="noStrike" dirty="0">
                          <a:solidFill>
                            <a:srgbClr val="000000"/>
                          </a:solidFill>
                          <a:effectLst/>
                          <a:latin typeface="Calibri" panose="020F0502020204030204" pitchFamily="34" charset="0"/>
                        </a:rPr>
                        <a:t>Jaroslav Hašek, skutečný a neznámý</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osobnosti</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2979386067"/>
                  </a:ext>
                </a:extLst>
              </a:tr>
            </a:tbl>
          </a:graphicData>
        </a:graphic>
      </p:graphicFrame>
    </p:spTree>
    <p:extLst>
      <p:ext uri="{BB962C8B-B14F-4D97-AF65-F5344CB8AC3E}">
        <p14:creationId xmlns:p14="http://schemas.microsoft.com/office/powerpoint/2010/main" val="26019093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6" y="6432551"/>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75</a:t>
            </a:fld>
            <a:endParaRPr lang="cs-CZ" sz="1100" dirty="0">
              <a:solidFill>
                <a:srgbClr val="1A1F52"/>
              </a:solidFill>
              <a:latin typeface="Calibri"/>
              <a:cs typeface="Arial" charset="0"/>
            </a:endParaRPr>
          </a:p>
        </p:txBody>
      </p:sp>
      <p:sp>
        <p:nvSpPr>
          <p:cNvPr id="8" name="TextovéPole 7"/>
          <p:cNvSpPr txBox="1"/>
          <p:nvPr/>
        </p:nvSpPr>
        <p:spPr>
          <a:xfrm>
            <a:off x="360363" y="970153"/>
            <a:ext cx="8423275" cy="4832092"/>
          </a:xfrm>
          <a:prstGeom prst="rect">
            <a:avLst/>
          </a:prstGeom>
          <a:noFill/>
        </p:spPr>
        <p:txBody>
          <a:bodyPr wrap="square" rtlCol="0">
            <a:spAutoFit/>
          </a:bodyPr>
          <a:lstStyle/>
          <a:p>
            <a:pPr marL="342900" lvl="1" indent="-342900">
              <a:spcBef>
                <a:spcPts val="0"/>
              </a:spcBef>
              <a:spcAft>
                <a:spcPts val="600"/>
              </a:spcAft>
              <a:buFont typeface="Arial" panose="020B0604020202020204" pitchFamily="34" charset="0"/>
              <a:buChar char="•"/>
              <a:defRPr/>
            </a:pPr>
            <a:r>
              <a:rPr lang="cs-CZ" sz="1600" b="1" dirty="0">
                <a:latin typeface="Calibri" panose="020F0502020204030204" pitchFamily="34" charset="0"/>
              </a:rPr>
              <a:t>Průměrný týdenní zásah diváků vzdělávacími a osvětovými pořady ČT dosáhl v roce 2023 hodnoty 17 %</a:t>
            </a:r>
            <a:r>
              <a:rPr lang="cs-CZ" sz="1600" dirty="0">
                <a:latin typeface="Calibri" panose="020F0502020204030204" pitchFamily="34" charset="0"/>
              </a:rPr>
              <a:t>.</a:t>
            </a:r>
            <a:r>
              <a:rPr lang="cs-CZ" sz="1600" b="1" dirty="0">
                <a:latin typeface="Calibri" panose="020F0502020204030204" pitchFamily="34" charset="0"/>
              </a:rPr>
              <a:t> </a:t>
            </a:r>
            <a:r>
              <a:rPr lang="cs-CZ" sz="1600" dirty="0">
                <a:latin typeface="Calibri" panose="020F0502020204030204" pitchFamily="34" charset="0"/>
              </a:rPr>
              <a:t>Meziročně i ve srovnání s průměrem let 2017-2021 jde o pokles o 2 p.b. Nižší zásah souvisí s jistým poklesem diváckého zájmu o vzdělávací pořady v porovnání s obdobím covidové pandemie a také s obecně klesajícím celkovým počtem diváků, zejména ve věkových kategoriích mezi 18 a 44 lety. </a:t>
            </a:r>
          </a:p>
          <a:p>
            <a:pPr marL="342900" lvl="1" indent="-342900">
              <a:spcBef>
                <a:spcPts val="0"/>
              </a:spcBef>
              <a:spcAft>
                <a:spcPts val="600"/>
              </a:spcAft>
              <a:buFont typeface="Arial" panose="020B0604020202020204" pitchFamily="34" charset="0"/>
              <a:buChar char="•"/>
              <a:defRPr/>
            </a:pPr>
            <a:r>
              <a:rPr lang="cs-CZ" sz="1600" b="1" dirty="0">
                <a:solidFill>
                  <a:srgbClr val="000000"/>
                </a:solidFill>
                <a:latin typeface="Calibri" panose="020F0502020204030204" pitchFamily="34" charset="0"/>
              </a:rPr>
              <a:t>Koeficient míry souhlasu s výrokem </a:t>
            </a:r>
            <a:r>
              <a:rPr lang="cs-CZ" sz="1600" b="1" i="1" dirty="0">
                <a:solidFill>
                  <a:srgbClr val="000000"/>
                </a:solidFill>
                <a:latin typeface="Calibri" panose="020F0502020204030204" pitchFamily="34" charset="0"/>
              </a:rPr>
              <a:t>ČT významně přispívá ke vzdělanosti svých diváků</a:t>
            </a:r>
            <a:r>
              <a:rPr lang="cs-CZ" sz="1600" b="1" dirty="0">
                <a:solidFill>
                  <a:srgbClr val="000000"/>
                </a:solidFill>
                <a:latin typeface="Calibri" panose="020F0502020204030204" pitchFamily="34" charset="0"/>
              </a:rPr>
              <a:t> dosáhl úrovně 63 %, což je o 4 p.b. nižší hodnota než v minulých letech. </a:t>
            </a:r>
            <a:r>
              <a:rPr lang="cs-CZ" sz="1600" dirty="0">
                <a:solidFill>
                  <a:srgbClr val="000000"/>
                </a:solidFill>
                <a:latin typeface="Calibri" panose="020F0502020204030204" pitchFamily="34" charset="0"/>
              </a:rPr>
              <a:t>Koeficient výroku </a:t>
            </a:r>
            <a:r>
              <a:rPr lang="cs-CZ" sz="1600" i="1" dirty="0">
                <a:solidFill>
                  <a:srgbClr val="000000"/>
                </a:solidFill>
                <a:latin typeface="Calibri" panose="020F0502020204030204" pitchFamily="34" charset="0"/>
              </a:rPr>
              <a:t>ČT významně přispívá k právnímu vědomí občanů </a:t>
            </a:r>
            <a:r>
              <a:rPr lang="cs-CZ" sz="1600" dirty="0">
                <a:solidFill>
                  <a:srgbClr val="000000"/>
                </a:solidFill>
                <a:latin typeface="Calibri" panose="020F0502020204030204" pitchFamily="34" charset="0"/>
              </a:rPr>
              <a:t>je aktuálně na úrovni 59 %; meziročně došlo jen k drobnému poklesu o 1 p.b.</a:t>
            </a:r>
          </a:p>
          <a:p>
            <a:pPr marL="342900" lvl="1" indent="-342900">
              <a:spcBef>
                <a:spcPts val="0"/>
              </a:spcBef>
              <a:spcAft>
                <a:spcPts val="600"/>
              </a:spcAft>
              <a:buFont typeface="Arial" panose="020B0604020202020204" pitchFamily="34" charset="0"/>
              <a:buChar char="•"/>
              <a:defRPr/>
            </a:pPr>
            <a:r>
              <a:rPr lang="cs-CZ" sz="1600" b="1" dirty="0">
                <a:solidFill>
                  <a:srgbClr val="000000"/>
                </a:solidFill>
                <a:latin typeface="Calibri" panose="020F0502020204030204" pitchFamily="34" charset="0"/>
              </a:rPr>
              <a:t>Podíl titulkovaných pořadů a pořadů v dvojjazyčném režimu poklesl loni o 2 p.b. na hodnotu 25 %. </a:t>
            </a:r>
            <a:r>
              <a:rPr lang="cs-CZ" sz="1600" dirty="0">
                <a:solidFill>
                  <a:srgbClr val="000000"/>
                </a:solidFill>
                <a:latin typeface="Calibri" panose="020F0502020204030204" pitchFamily="34" charset="0"/>
              </a:rPr>
              <a:t>Hodnota indikátoru tak vybočila z dlouhodobějšího trendu, kdy jsme zaznamenávali spíše její nárůst.</a:t>
            </a:r>
            <a:endParaRPr lang="cs-CZ" sz="1600" b="1" dirty="0">
              <a:solidFill>
                <a:srgbClr val="000000"/>
              </a:solidFill>
              <a:latin typeface="Calibri" panose="020F0502020204030204" pitchFamily="34" charset="0"/>
            </a:endParaRPr>
          </a:p>
          <a:p>
            <a:pPr marL="342900" lvl="1" indent="-342900">
              <a:spcBef>
                <a:spcPts val="0"/>
              </a:spcBef>
              <a:spcAft>
                <a:spcPts val="600"/>
              </a:spcAft>
              <a:buFont typeface="Arial" panose="020B0604020202020204" pitchFamily="34" charset="0"/>
              <a:buChar char="•"/>
              <a:defRPr/>
            </a:pPr>
            <a:r>
              <a:rPr lang="cs-CZ" sz="1600" b="1" dirty="0">
                <a:solidFill>
                  <a:srgbClr val="000000"/>
                </a:solidFill>
                <a:latin typeface="Calibri" panose="020F0502020204030204" pitchFamily="34" charset="0"/>
              </a:rPr>
              <a:t>Nadále nicméně rostl podíl titulkovaných pořadů </a:t>
            </a:r>
            <a:r>
              <a:rPr lang="cs-CZ" sz="1600" b="1" dirty="0">
                <a:latin typeface="Calibri" panose="020F0502020204030204" pitchFamily="34" charset="0"/>
              </a:rPr>
              <a:t>na dětských pořadech, v roce 2023 činil již 46</a:t>
            </a:r>
            <a:r>
              <a:rPr lang="cs-CZ" sz="1600" b="1" dirty="0">
                <a:solidFill>
                  <a:srgbClr val="000000"/>
                </a:solidFill>
                <a:latin typeface="Calibri" panose="020F0502020204030204" pitchFamily="34" charset="0"/>
              </a:rPr>
              <a:t> %.</a:t>
            </a:r>
            <a:r>
              <a:rPr lang="cs-CZ" sz="1600" dirty="0">
                <a:solidFill>
                  <a:srgbClr val="000000"/>
                </a:solidFill>
                <a:latin typeface="Calibri" panose="020F0502020204030204" pitchFamily="34" charset="0"/>
              </a:rPr>
              <a:t> V meziročním srovnání se jedná o zlepšení o 2 p.b., v porovnání s průměrem období let 2017-2021 dokonce o 13 p.b. </a:t>
            </a:r>
          </a:p>
          <a:p>
            <a:pPr marL="342900" lvl="1" indent="-342900">
              <a:spcBef>
                <a:spcPts val="0"/>
              </a:spcBef>
              <a:spcAft>
                <a:spcPts val="600"/>
              </a:spcAft>
              <a:buFont typeface="Arial" panose="020B0604020202020204" pitchFamily="34" charset="0"/>
              <a:buChar char="•"/>
              <a:defRPr/>
            </a:pPr>
            <a:r>
              <a:rPr lang="cs-CZ" sz="1600" b="1" dirty="0">
                <a:solidFill>
                  <a:srgbClr val="000000"/>
                </a:solidFill>
                <a:latin typeface="Calibri" panose="020F0502020204030204" pitchFamily="34" charset="0"/>
              </a:rPr>
              <a:t>Koeficient spokojenosti se vzdělávacími pořady se stále drží na velmi vysoké úrovni, i když  meziročně mírně poklesl z 86 % na 84 %</a:t>
            </a:r>
            <a:r>
              <a:rPr lang="cs-CZ" sz="1600" dirty="0">
                <a:solidFill>
                  <a:srgbClr val="000000"/>
                </a:solidFill>
                <a:latin typeface="Calibri" panose="020F0502020204030204" pitchFamily="34" charset="0"/>
              </a:rPr>
              <a:t>.</a:t>
            </a:r>
            <a:r>
              <a:rPr lang="cs-CZ" sz="1600" b="1" dirty="0">
                <a:solidFill>
                  <a:srgbClr val="000000"/>
                </a:solidFill>
                <a:latin typeface="Calibri" panose="020F0502020204030204" pitchFamily="34" charset="0"/>
              </a:rPr>
              <a:t> </a:t>
            </a:r>
            <a:r>
              <a:rPr lang="cs-CZ" sz="1600" dirty="0">
                <a:solidFill>
                  <a:srgbClr val="000000"/>
                </a:solidFill>
                <a:latin typeface="Calibri" panose="020F0502020204030204" pitchFamily="34" charset="0"/>
              </a:rPr>
              <a:t>Koeficient vnímané originality dosáhl v roce 2023 na hodnotu 62 % (-2 p.b.), koeficient míry zaujetí poklesl výrazněji, konkrétně na 74 % (-9 p.b.).</a:t>
            </a: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5940152" y="15079"/>
            <a:ext cx="316835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2 – Podpora vzdělanosti a vzdělávání</a:t>
            </a:r>
          </a:p>
        </p:txBody>
      </p:sp>
      <p:sp>
        <p:nvSpPr>
          <p:cNvPr id="3" name="AutoShape 2">
            <a:extLst>
              <a:ext uri="{FF2B5EF4-FFF2-40B4-BE49-F238E27FC236}">
                <a16:creationId xmlns:a16="http://schemas.microsoft.com/office/drawing/2014/main" id="{2816A44D-4ED1-668E-67E7-A4A77FC37282}"/>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5963469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6" y="6432551"/>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76</a:t>
            </a:fld>
            <a:endParaRPr lang="cs-CZ" sz="1100" dirty="0">
              <a:solidFill>
                <a:srgbClr val="1A1F52"/>
              </a:solidFill>
              <a:latin typeface="Calibri"/>
              <a:cs typeface="Arial" charset="0"/>
            </a:endParaRPr>
          </a:p>
        </p:txBody>
      </p:sp>
      <p:sp>
        <p:nvSpPr>
          <p:cNvPr id="8" name="TextovéPole 7"/>
          <p:cNvSpPr txBox="1"/>
          <p:nvPr/>
        </p:nvSpPr>
        <p:spPr>
          <a:xfrm>
            <a:off x="0" y="972000"/>
            <a:ext cx="8783641" cy="5247590"/>
          </a:xfrm>
          <a:prstGeom prst="rect">
            <a:avLst/>
          </a:prstGeom>
          <a:noFill/>
        </p:spPr>
        <p:txBody>
          <a:bodyPr wrap="square" rtlCol="0">
            <a:spAutoFit/>
          </a:bodyPr>
          <a:lstStyle/>
          <a:p>
            <a:pPr lvl="1"/>
            <a:r>
              <a:rPr lang="cs-CZ" sz="1500" b="1" dirty="0">
                <a:latin typeface="+mn-lt"/>
                <a:ea typeface="Times New Roman" panose="02020603050405020304" pitchFamily="18" charset="0"/>
              </a:rPr>
              <a:t>Nabídka vzdělávacích a osvětových pořadů ČT byla také v roce 2023 velmi pestrá.</a:t>
            </a:r>
            <a:r>
              <a:rPr lang="cs-CZ" sz="1500" dirty="0">
                <a:latin typeface="+mn-lt"/>
                <a:ea typeface="Times New Roman" panose="02020603050405020304" pitchFamily="18" charset="0"/>
              </a:rPr>
              <a:t> Jmenujme na tomto místě alespoň některé zásadní tituly:</a:t>
            </a:r>
            <a:endParaRPr lang="cs-CZ" sz="1500" dirty="0">
              <a:solidFill>
                <a:srgbClr val="000000"/>
              </a:solidFill>
              <a:latin typeface="+mn-lt"/>
            </a:endParaRPr>
          </a:p>
          <a:p>
            <a:pPr marL="800100" lvl="2" indent="-342900">
              <a:spcBef>
                <a:spcPts val="600"/>
              </a:spcBef>
              <a:spcAft>
                <a:spcPts val="600"/>
              </a:spcAft>
              <a:buFont typeface="Calibri" panose="020F0502020204030204" pitchFamily="34" charset="0"/>
              <a:buChar char="-"/>
              <a:defRPr/>
            </a:pPr>
            <a:r>
              <a:rPr lang="cs-CZ" sz="1500" b="1" dirty="0">
                <a:solidFill>
                  <a:srgbClr val="000000"/>
                </a:solidFill>
                <a:latin typeface="+mj-lt"/>
              </a:rPr>
              <a:t>Finanční gramotnost </a:t>
            </a:r>
            <a:r>
              <a:rPr lang="cs-CZ" sz="1500" dirty="0">
                <a:solidFill>
                  <a:srgbClr val="000000"/>
                </a:solidFill>
                <a:latin typeface="+mj-lt"/>
              </a:rPr>
              <a:t>byla tématem cyklu </a:t>
            </a:r>
            <a:r>
              <a:rPr lang="cs-CZ" sz="1500" i="1" dirty="0">
                <a:solidFill>
                  <a:srgbClr val="000000"/>
                </a:solidFill>
                <a:latin typeface="+mj-lt"/>
              </a:rPr>
              <a:t>V exekuci</a:t>
            </a:r>
            <a:r>
              <a:rPr lang="cs-CZ" sz="1500" dirty="0">
                <a:solidFill>
                  <a:srgbClr val="000000"/>
                </a:solidFill>
                <a:latin typeface="+mj-lt"/>
              </a:rPr>
              <a:t> a některých dílů pořadu </a:t>
            </a:r>
            <a:r>
              <a:rPr lang="cs-CZ" sz="1500" i="1" dirty="0">
                <a:solidFill>
                  <a:srgbClr val="000000"/>
                </a:solidFill>
                <a:latin typeface="+mj-lt"/>
              </a:rPr>
              <a:t>Bilance </a:t>
            </a:r>
            <a:r>
              <a:rPr lang="cs-CZ" sz="1500" dirty="0">
                <a:solidFill>
                  <a:srgbClr val="000000"/>
                </a:solidFill>
                <a:latin typeface="+mj-lt"/>
              </a:rPr>
              <a:t>(oba tituly na ČT1). Otázkám zvládání nelehké ekonomické situace domácností byl zasvěcen cyklus </a:t>
            </a:r>
            <a:r>
              <a:rPr lang="cs-CZ" sz="1500" i="1" dirty="0">
                <a:solidFill>
                  <a:srgbClr val="000000"/>
                </a:solidFill>
                <a:latin typeface="+mj-lt"/>
              </a:rPr>
              <a:t>Drahé Česko, …? </a:t>
            </a:r>
            <a:r>
              <a:rPr lang="cs-CZ" sz="1500" dirty="0">
                <a:solidFill>
                  <a:srgbClr val="000000"/>
                </a:solidFill>
                <a:latin typeface="+mj-lt"/>
              </a:rPr>
              <a:t>(ČT24), problematice energií zase série</a:t>
            </a:r>
            <a:r>
              <a:rPr lang="cs-CZ" sz="1500" i="1" dirty="0">
                <a:solidFill>
                  <a:srgbClr val="000000"/>
                </a:solidFill>
                <a:latin typeface="+mj-lt"/>
              </a:rPr>
              <a:t> Dodejme si energii </a:t>
            </a:r>
            <a:r>
              <a:rPr lang="cs-CZ" sz="1500" dirty="0">
                <a:solidFill>
                  <a:srgbClr val="000000"/>
                </a:solidFill>
                <a:latin typeface="+mj-lt"/>
              </a:rPr>
              <a:t>(ČT1)</a:t>
            </a:r>
            <a:r>
              <a:rPr lang="cs-CZ" sz="1500" i="1" dirty="0">
                <a:solidFill>
                  <a:srgbClr val="000000"/>
                </a:solidFill>
                <a:latin typeface="+mj-lt"/>
              </a:rPr>
              <a:t>.</a:t>
            </a:r>
            <a:endParaRPr lang="cs-CZ" sz="1500" dirty="0">
              <a:solidFill>
                <a:srgbClr val="000000"/>
              </a:solidFill>
              <a:latin typeface="+mj-lt"/>
            </a:endParaRPr>
          </a:p>
          <a:p>
            <a:pPr marL="800100" lvl="2" indent="-342900">
              <a:spcBef>
                <a:spcPts val="600"/>
              </a:spcBef>
              <a:spcAft>
                <a:spcPts val="600"/>
              </a:spcAft>
              <a:buFont typeface="Calibri" panose="020F0502020204030204" pitchFamily="34" charset="0"/>
              <a:buChar char="-"/>
              <a:defRPr/>
            </a:pPr>
            <a:r>
              <a:rPr lang="cs-CZ" sz="1500" b="1" dirty="0">
                <a:solidFill>
                  <a:srgbClr val="000000"/>
                </a:solidFill>
                <a:latin typeface="+mj-lt"/>
              </a:rPr>
              <a:t>Mediálnímu vzdělávání </a:t>
            </a:r>
            <a:r>
              <a:rPr lang="cs-CZ" sz="1500" dirty="0">
                <a:solidFill>
                  <a:srgbClr val="000000"/>
                </a:solidFill>
                <a:latin typeface="+mj-lt"/>
              </a:rPr>
              <a:t>se i v roce 2023 věnoval pořad </a:t>
            </a:r>
            <a:r>
              <a:rPr lang="cs-CZ" sz="1500" i="1" dirty="0">
                <a:solidFill>
                  <a:srgbClr val="000000"/>
                </a:solidFill>
                <a:latin typeface="+mj-lt"/>
              </a:rPr>
              <a:t>Newsroom ČT24</a:t>
            </a:r>
            <a:r>
              <a:rPr lang="cs-CZ" sz="1500" dirty="0">
                <a:solidFill>
                  <a:srgbClr val="000000"/>
                </a:solidFill>
                <a:latin typeface="+mj-lt"/>
              </a:rPr>
              <a:t>,</a:t>
            </a:r>
            <a:r>
              <a:rPr lang="cs-CZ" sz="1500" i="1" dirty="0">
                <a:solidFill>
                  <a:srgbClr val="000000"/>
                </a:solidFill>
                <a:latin typeface="+mj-lt"/>
              </a:rPr>
              <a:t> </a:t>
            </a:r>
            <a:r>
              <a:rPr lang="cs-CZ" sz="1500" dirty="0">
                <a:solidFill>
                  <a:srgbClr val="000000"/>
                </a:solidFill>
                <a:latin typeface="+mj-lt"/>
              </a:rPr>
              <a:t>pro děti byly připraveny pořady </a:t>
            </a:r>
            <a:r>
              <a:rPr lang="cs-CZ" sz="1500" i="1" dirty="0">
                <a:solidFill>
                  <a:srgbClr val="000000"/>
                </a:solidFill>
                <a:latin typeface="+mj-lt"/>
              </a:rPr>
              <a:t>Alenka v </a:t>
            </a:r>
            <a:r>
              <a:rPr lang="cs-CZ" sz="1500" i="1" dirty="0" err="1">
                <a:solidFill>
                  <a:srgbClr val="000000"/>
                </a:solidFill>
                <a:latin typeface="+mj-lt"/>
              </a:rPr>
              <a:t>řísi</a:t>
            </a:r>
            <a:r>
              <a:rPr lang="cs-CZ" sz="1500" i="1" dirty="0">
                <a:solidFill>
                  <a:srgbClr val="000000"/>
                </a:solidFill>
                <a:latin typeface="+mj-lt"/>
              </a:rPr>
              <a:t> </a:t>
            </a:r>
            <a:r>
              <a:rPr lang="cs-CZ" sz="1500" i="1" dirty="0" err="1">
                <a:solidFill>
                  <a:srgbClr val="000000"/>
                </a:solidFill>
                <a:latin typeface="+mj-lt"/>
              </a:rPr>
              <a:t>GIFů</a:t>
            </a:r>
            <a:r>
              <a:rPr lang="cs-CZ" sz="1500" i="1" dirty="0">
                <a:solidFill>
                  <a:srgbClr val="000000"/>
                </a:solidFill>
                <a:latin typeface="+mj-lt"/>
              </a:rPr>
              <a:t>, Datová Lhota II </a:t>
            </a:r>
            <a:r>
              <a:rPr lang="cs-CZ" sz="1500" dirty="0">
                <a:solidFill>
                  <a:srgbClr val="000000"/>
                </a:solidFill>
                <a:latin typeface="+mj-lt"/>
              </a:rPr>
              <a:t>a také pravidelná zpravodajská relace </a:t>
            </a:r>
            <a:r>
              <a:rPr lang="cs-CZ" sz="1500" i="1" dirty="0">
                <a:solidFill>
                  <a:srgbClr val="000000"/>
                </a:solidFill>
                <a:latin typeface="+mj-lt"/>
              </a:rPr>
              <a:t>Zprávičky. </a:t>
            </a:r>
          </a:p>
          <a:p>
            <a:pPr marL="800100" lvl="2" indent="-342900">
              <a:spcBef>
                <a:spcPts val="600"/>
              </a:spcBef>
              <a:spcAft>
                <a:spcPts val="600"/>
              </a:spcAft>
              <a:buFont typeface="Calibri" panose="020F0502020204030204" pitchFamily="34" charset="0"/>
              <a:buChar char="-"/>
              <a:defRPr/>
            </a:pPr>
            <a:r>
              <a:rPr lang="cs-CZ" sz="1500" b="1" dirty="0">
                <a:solidFill>
                  <a:srgbClr val="000000"/>
                </a:solidFill>
                <a:latin typeface="+mj-lt"/>
              </a:rPr>
              <a:t>Tématu psychických problémů dětí </a:t>
            </a:r>
            <a:r>
              <a:rPr lang="cs-CZ" sz="1500" dirty="0">
                <a:solidFill>
                  <a:srgbClr val="000000"/>
                </a:solidFill>
                <a:latin typeface="+mj-lt"/>
              </a:rPr>
              <a:t>a dostupnosti psychiatrické dětské péče byl věnován dokument </a:t>
            </a:r>
            <a:r>
              <a:rPr lang="cs-CZ" sz="1500" i="1" dirty="0">
                <a:solidFill>
                  <a:srgbClr val="000000"/>
                </a:solidFill>
                <a:latin typeface="+mj-lt"/>
              </a:rPr>
              <a:t>Co je ti? Nic. </a:t>
            </a:r>
            <a:r>
              <a:rPr lang="cs-CZ" sz="1500" dirty="0">
                <a:solidFill>
                  <a:srgbClr val="000000"/>
                </a:solidFill>
                <a:latin typeface="Calibri" panose="020F0502020204030204" pitchFamily="34" charset="0"/>
              </a:rPr>
              <a:t>Významným počinem mapujícím pozitivní tendence v oblasti </a:t>
            </a:r>
            <a:r>
              <a:rPr lang="cs-CZ" sz="1500" b="1" dirty="0">
                <a:solidFill>
                  <a:srgbClr val="000000"/>
                </a:solidFill>
                <a:latin typeface="Calibri" panose="020F0502020204030204" pitchFamily="34" charset="0"/>
              </a:rPr>
              <a:t>školního vzdělávání</a:t>
            </a:r>
            <a:r>
              <a:rPr lang="cs-CZ" sz="1500" dirty="0">
                <a:solidFill>
                  <a:srgbClr val="000000"/>
                </a:solidFill>
                <a:latin typeface="Calibri" panose="020F0502020204030204" pitchFamily="34" charset="0"/>
              </a:rPr>
              <a:t> se stal cyklus </a:t>
            </a:r>
            <a:r>
              <a:rPr lang="cs-CZ" sz="1500" i="1" dirty="0">
                <a:solidFill>
                  <a:srgbClr val="000000"/>
                </a:solidFill>
                <a:latin typeface="Calibri" panose="020F0502020204030204" pitchFamily="34" charset="0"/>
              </a:rPr>
              <a:t>Jak se dělá dobrá škola</a:t>
            </a:r>
            <a:r>
              <a:rPr lang="cs-CZ" sz="1500" b="1" dirty="0">
                <a:solidFill>
                  <a:srgbClr val="000000"/>
                </a:solidFill>
                <a:latin typeface="Calibri" panose="020F0502020204030204" pitchFamily="34" charset="0"/>
              </a:rPr>
              <a:t>. </a:t>
            </a:r>
            <a:r>
              <a:rPr lang="cs-CZ" sz="1500" dirty="0">
                <a:solidFill>
                  <a:srgbClr val="000000"/>
                </a:solidFill>
                <a:latin typeface="Calibri" panose="020F0502020204030204" pitchFamily="34" charset="0"/>
              </a:rPr>
              <a:t>Příkladem vzdělávacího pořadu z </a:t>
            </a:r>
            <a:r>
              <a:rPr lang="cs-CZ" sz="1500" b="1" dirty="0">
                <a:solidFill>
                  <a:srgbClr val="000000"/>
                </a:solidFill>
                <a:latin typeface="Calibri" panose="020F0502020204030204" pitchFamily="34" charset="0"/>
              </a:rPr>
              <a:t>lékařského prostředí</a:t>
            </a:r>
            <a:r>
              <a:rPr lang="cs-CZ" sz="1500" dirty="0">
                <a:solidFill>
                  <a:srgbClr val="000000"/>
                </a:solidFill>
                <a:latin typeface="Calibri" panose="020F0502020204030204" pitchFamily="34" charset="0"/>
              </a:rPr>
              <a:t> byl pořad </a:t>
            </a:r>
            <a:r>
              <a:rPr lang="cs-CZ" sz="1500" i="1" dirty="0">
                <a:solidFill>
                  <a:srgbClr val="000000"/>
                </a:solidFill>
                <a:latin typeface="Calibri" panose="020F0502020204030204" pitchFamily="34" charset="0"/>
              </a:rPr>
              <a:t>Pražská záchranka, </a:t>
            </a:r>
            <a:r>
              <a:rPr lang="cs-CZ" sz="1500" dirty="0">
                <a:solidFill>
                  <a:srgbClr val="000000"/>
                </a:solidFill>
                <a:latin typeface="Calibri" panose="020F0502020204030204" pitchFamily="34" charset="0"/>
              </a:rPr>
              <a:t>problematice </a:t>
            </a:r>
            <a:r>
              <a:rPr lang="cs-CZ" sz="1500" b="1" dirty="0">
                <a:solidFill>
                  <a:srgbClr val="000000"/>
                </a:solidFill>
                <a:latin typeface="Calibri" panose="020F0502020204030204" pitchFamily="34" charset="0"/>
              </a:rPr>
              <a:t>pěstounské péče</a:t>
            </a:r>
            <a:r>
              <a:rPr lang="cs-CZ" sz="1500" dirty="0">
                <a:solidFill>
                  <a:srgbClr val="000000"/>
                </a:solidFill>
                <a:latin typeface="Calibri" panose="020F0502020204030204" pitchFamily="34" charset="0"/>
              </a:rPr>
              <a:t> se zase věnoval pořad </a:t>
            </a:r>
            <a:r>
              <a:rPr lang="cs-CZ" sz="1500" i="1" dirty="0">
                <a:solidFill>
                  <a:srgbClr val="000000"/>
                </a:solidFill>
                <a:latin typeface="Calibri" panose="020F0502020204030204" pitchFamily="34" charset="0"/>
              </a:rPr>
              <a:t>Děti narozené dvakrát</a:t>
            </a:r>
            <a:r>
              <a:rPr lang="cs-CZ" sz="1500" dirty="0">
                <a:solidFill>
                  <a:srgbClr val="000000"/>
                </a:solidFill>
                <a:latin typeface="Calibri" panose="020F0502020204030204" pitchFamily="34" charset="0"/>
              </a:rPr>
              <a:t>. </a:t>
            </a:r>
            <a:r>
              <a:rPr lang="cs-CZ" sz="1500" b="1" dirty="0">
                <a:solidFill>
                  <a:srgbClr val="000000"/>
                </a:solidFill>
                <a:latin typeface="+mj-lt"/>
              </a:rPr>
              <a:t>Přírodními vědami </a:t>
            </a:r>
            <a:r>
              <a:rPr lang="cs-CZ" sz="1500" dirty="0">
                <a:solidFill>
                  <a:srgbClr val="000000"/>
                </a:solidFill>
                <a:latin typeface="+mj-lt"/>
              </a:rPr>
              <a:t>se zabýval cyklus </a:t>
            </a:r>
            <a:r>
              <a:rPr lang="cs-CZ" sz="1500" i="1" dirty="0">
                <a:solidFill>
                  <a:srgbClr val="000000"/>
                </a:solidFill>
                <a:latin typeface="+mj-lt"/>
              </a:rPr>
              <a:t>České počasí</a:t>
            </a:r>
            <a:r>
              <a:rPr lang="cs-CZ" sz="1500" dirty="0">
                <a:solidFill>
                  <a:srgbClr val="000000"/>
                </a:solidFill>
                <a:latin typeface="+mj-lt"/>
              </a:rPr>
              <a:t> a </a:t>
            </a:r>
            <a:r>
              <a:rPr lang="cs-CZ" sz="1500" b="1" dirty="0">
                <a:solidFill>
                  <a:srgbClr val="000000"/>
                </a:solidFill>
                <a:latin typeface="+mj-lt"/>
              </a:rPr>
              <a:t>cestováním</a:t>
            </a:r>
            <a:r>
              <a:rPr lang="cs-CZ" sz="1500" dirty="0">
                <a:solidFill>
                  <a:srgbClr val="000000"/>
                </a:solidFill>
                <a:latin typeface="+mj-lt"/>
              </a:rPr>
              <a:t> série </a:t>
            </a:r>
            <a:r>
              <a:rPr lang="pl-PL" sz="1500" i="1" dirty="0">
                <a:solidFill>
                  <a:srgbClr val="000000"/>
                </a:solidFill>
                <a:latin typeface="+mj-lt"/>
              </a:rPr>
              <a:t>Po jedné stopě</a:t>
            </a:r>
            <a:r>
              <a:rPr lang="cs-CZ" sz="1500" dirty="0">
                <a:solidFill>
                  <a:srgbClr val="000000"/>
                </a:solidFill>
                <a:latin typeface="+mj-lt"/>
              </a:rPr>
              <a:t>, tentokrát z afrického kontinentu. </a:t>
            </a:r>
          </a:p>
          <a:p>
            <a:pPr marL="800100" lvl="2" indent="-342900">
              <a:spcBef>
                <a:spcPts val="600"/>
              </a:spcBef>
              <a:spcAft>
                <a:spcPts val="600"/>
              </a:spcAft>
              <a:buFont typeface="Calibri" panose="020F0502020204030204" pitchFamily="34" charset="0"/>
              <a:buChar char="-"/>
              <a:defRPr/>
            </a:pPr>
            <a:r>
              <a:rPr lang="cs-CZ" sz="1500" dirty="0">
                <a:solidFill>
                  <a:srgbClr val="000000"/>
                </a:solidFill>
                <a:latin typeface="+mj-lt"/>
              </a:rPr>
              <a:t>Česká televize odvysílala v roce 2023 také celou řadu </a:t>
            </a:r>
            <a:r>
              <a:rPr lang="cs-CZ" sz="1500" b="1" dirty="0">
                <a:solidFill>
                  <a:srgbClr val="000000"/>
                </a:solidFill>
                <a:latin typeface="+mj-lt"/>
              </a:rPr>
              <a:t>původních dokumentů. </a:t>
            </a:r>
            <a:r>
              <a:rPr lang="cs-CZ" sz="1500" dirty="0">
                <a:solidFill>
                  <a:srgbClr val="000000"/>
                </a:solidFill>
                <a:latin typeface="+mj-lt"/>
              </a:rPr>
              <a:t>Na podzim to byl dokument o</a:t>
            </a:r>
            <a:r>
              <a:rPr lang="cs-CZ" sz="1500" b="1" dirty="0">
                <a:solidFill>
                  <a:srgbClr val="000000"/>
                </a:solidFill>
                <a:latin typeface="+mj-lt"/>
              </a:rPr>
              <a:t> covidové pandemii </a:t>
            </a:r>
            <a:r>
              <a:rPr lang="cs-CZ" sz="1500" i="1" dirty="0">
                <a:solidFill>
                  <a:srgbClr val="000000"/>
                </a:solidFill>
                <a:latin typeface="+mj-lt"/>
              </a:rPr>
              <a:t>Velké nic</a:t>
            </a:r>
            <a:r>
              <a:rPr lang="cs-CZ" sz="1500" dirty="0">
                <a:solidFill>
                  <a:srgbClr val="000000"/>
                </a:solidFill>
                <a:latin typeface="+mj-lt"/>
              </a:rPr>
              <a:t>, </a:t>
            </a:r>
            <a:r>
              <a:rPr lang="cs-CZ" sz="1500" b="1" dirty="0">
                <a:solidFill>
                  <a:srgbClr val="000000"/>
                </a:solidFill>
                <a:latin typeface="+mj-lt"/>
              </a:rPr>
              <a:t>probíhající rusko-ukrajinský konflikt </a:t>
            </a:r>
            <a:r>
              <a:rPr lang="cs-CZ" sz="1500" dirty="0">
                <a:solidFill>
                  <a:srgbClr val="000000"/>
                </a:solidFill>
                <a:latin typeface="+mj-lt"/>
              </a:rPr>
              <a:t>připomenul titul </a:t>
            </a:r>
            <a:r>
              <a:rPr lang="cs-CZ" sz="1500" i="1" dirty="0">
                <a:solidFill>
                  <a:srgbClr val="000000"/>
                </a:solidFill>
                <a:latin typeface="+mj-lt"/>
              </a:rPr>
              <a:t>Osmý den války</a:t>
            </a:r>
            <a:r>
              <a:rPr lang="cs-CZ" sz="1500" dirty="0">
                <a:solidFill>
                  <a:srgbClr val="000000"/>
                </a:solidFill>
                <a:latin typeface="+mj-lt"/>
              </a:rPr>
              <a:t>,</a:t>
            </a:r>
            <a:r>
              <a:rPr lang="cs-CZ" sz="1500" b="1" dirty="0">
                <a:solidFill>
                  <a:srgbClr val="000000"/>
                </a:solidFill>
                <a:latin typeface="+mj-lt"/>
              </a:rPr>
              <a:t> zdravotní tématice</a:t>
            </a:r>
            <a:r>
              <a:rPr lang="cs-CZ" sz="1500" dirty="0">
                <a:solidFill>
                  <a:srgbClr val="000000"/>
                </a:solidFill>
                <a:latin typeface="+mj-lt"/>
              </a:rPr>
              <a:t>, konkrétně umělému oplodnění, se věnoval dokument </a:t>
            </a:r>
            <a:r>
              <a:rPr lang="cs-CZ" sz="1500" i="1" dirty="0">
                <a:solidFill>
                  <a:srgbClr val="000000"/>
                </a:solidFill>
                <a:latin typeface="+mj-lt"/>
              </a:rPr>
              <a:t>Reprodukce 2.0. </a:t>
            </a:r>
            <a:r>
              <a:rPr lang="cs-CZ" sz="1500" dirty="0">
                <a:solidFill>
                  <a:srgbClr val="000000"/>
                </a:solidFill>
                <a:latin typeface="+mj-lt"/>
              </a:rPr>
              <a:t>Natočena byla i celá řada dokumentů věnovaných </a:t>
            </a:r>
            <a:r>
              <a:rPr lang="cs-CZ" sz="1500" b="1" dirty="0">
                <a:solidFill>
                  <a:srgbClr val="000000"/>
                </a:solidFill>
                <a:latin typeface="+mj-lt"/>
              </a:rPr>
              <a:t>významným kulturním osobnostem</a:t>
            </a:r>
            <a:r>
              <a:rPr lang="cs-CZ" sz="1500" dirty="0">
                <a:solidFill>
                  <a:srgbClr val="000000"/>
                </a:solidFill>
                <a:latin typeface="+mj-lt"/>
              </a:rPr>
              <a:t>, např. </a:t>
            </a:r>
            <a:r>
              <a:rPr lang="cs-CZ" sz="1500" i="1" dirty="0">
                <a:solidFill>
                  <a:srgbClr val="000000"/>
                </a:solidFill>
                <a:latin typeface="+mj-lt"/>
              </a:rPr>
              <a:t>Jiří Anderle a jeho lidská komedie</a:t>
            </a:r>
            <a:r>
              <a:rPr lang="cs-CZ" sz="1500" dirty="0">
                <a:solidFill>
                  <a:srgbClr val="000000"/>
                </a:solidFill>
                <a:latin typeface="+mj-lt"/>
              </a:rPr>
              <a:t>, </a:t>
            </a:r>
            <a:r>
              <a:rPr lang="cs-CZ" sz="1500" i="1" dirty="0">
                <a:solidFill>
                  <a:srgbClr val="000000"/>
                </a:solidFill>
                <a:latin typeface="+mj-lt"/>
              </a:rPr>
              <a:t>Chantal </a:t>
            </a:r>
            <a:r>
              <a:rPr lang="cs-CZ" sz="1500" i="1" dirty="0" err="1">
                <a:solidFill>
                  <a:srgbClr val="000000"/>
                </a:solidFill>
                <a:latin typeface="+mj-lt"/>
              </a:rPr>
              <a:t>Poullain</a:t>
            </a:r>
            <a:r>
              <a:rPr lang="cs-CZ" sz="1500" i="1" dirty="0">
                <a:solidFill>
                  <a:srgbClr val="000000"/>
                </a:solidFill>
                <a:latin typeface="+mj-lt"/>
              </a:rPr>
              <a:t> - Moje životní odysea</a:t>
            </a:r>
            <a:r>
              <a:rPr lang="cs-CZ" sz="1500" dirty="0">
                <a:solidFill>
                  <a:srgbClr val="000000"/>
                </a:solidFill>
                <a:latin typeface="+mj-lt"/>
              </a:rPr>
              <a:t>,</a:t>
            </a:r>
            <a:r>
              <a:rPr lang="de-DE" sz="1500" dirty="0">
                <a:solidFill>
                  <a:srgbClr val="000000"/>
                </a:solidFill>
                <a:latin typeface="+mj-lt"/>
              </a:rPr>
              <a:t> </a:t>
            </a:r>
            <a:r>
              <a:rPr lang="de-DE" sz="1500" i="1" dirty="0">
                <a:solidFill>
                  <a:srgbClr val="000000"/>
                </a:solidFill>
                <a:latin typeface="+mj-lt"/>
              </a:rPr>
              <a:t>Michael </a:t>
            </a:r>
            <a:r>
              <a:rPr lang="de-DE" sz="1500" i="1" dirty="0" err="1">
                <a:solidFill>
                  <a:srgbClr val="000000"/>
                </a:solidFill>
                <a:latin typeface="+mj-lt"/>
              </a:rPr>
              <a:t>Kocáb</a:t>
            </a:r>
            <a:r>
              <a:rPr lang="de-DE" sz="1500" i="1" dirty="0">
                <a:solidFill>
                  <a:srgbClr val="000000"/>
                </a:solidFill>
                <a:latin typeface="+mj-lt"/>
              </a:rPr>
              <a:t> - </a:t>
            </a:r>
            <a:r>
              <a:rPr lang="de-DE" sz="1500" i="1" dirty="0" err="1">
                <a:solidFill>
                  <a:srgbClr val="000000"/>
                </a:solidFill>
                <a:latin typeface="+mj-lt"/>
              </a:rPr>
              <a:t>rocker</a:t>
            </a:r>
            <a:r>
              <a:rPr lang="de-DE" sz="1500" i="1" dirty="0">
                <a:solidFill>
                  <a:srgbClr val="000000"/>
                </a:solidFill>
                <a:latin typeface="+mj-lt"/>
              </a:rPr>
              <a:t> versus </a:t>
            </a:r>
            <a:r>
              <a:rPr lang="de-DE" sz="1500" i="1" dirty="0" err="1">
                <a:solidFill>
                  <a:srgbClr val="000000"/>
                </a:solidFill>
                <a:latin typeface="+mj-lt"/>
              </a:rPr>
              <a:t>politik</a:t>
            </a:r>
            <a:r>
              <a:rPr lang="de-DE" sz="1500" i="1" dirty="0">
                <a:solidFill>
                  <a:srgbClr val="000000"/>
                </a:solidFill>
                <a:latin typeface="+mj-lt"/>
              </a:rPr>
              <a:t> </a:t>
            </a:r>
            <a:r>
              <a:rPr lang="cs-CZ" sz="1500" dirty="0">
                <a:solidFill>
                  <a:srgbClr val="000000"/>
                </a:solidFill>
                <a:latin typeface="+mj-lt"/>
              </a:rPr>
              <a:t>a </a:t>
            </a:r>
            <a:r>
              <a:rPr lang="cs-CZ" sz="1500" i="1" dirty="0">
                <a:solidFill>
                  <a:srgbClr val="000000"/>
                </a:solidFill>
                <a:latin typeface="+mj-lt"/>
              </a:rPr>
              <a:t>Lásky Petra Štěpánka. </a:t>
            </a:r>
            <a:r>
              <a:rPr lang="cs-CZ" sz="1500" b="1" dirty="0">
                <a:solidFill>
                  <a:srgbClr val="000000"/>
                </a:solidFill>
                <a:latin typeface="+mj-lt"/>
              </a:rPr>
              <a:t>Mnoho z nich bylo odvysíláno na hlavním programu ČT1 v sobotním hlavním čase.</a:t>
            </a:r>
            <a:endParaRPr lang="cs-CZ" sz="1500" b="1" dirty="0">
              <a:latin typeface="+mj-lt"/>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5940152" y="15079"/>
            <a:ext cx="316835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2 – Podpora vzdělanosti a vzdělávání</a:t>
            </a:r>
          </a:p>
        </p:txBody>
      </p:sp>
      <p:sp>
        <p:nvSpPr>
          <p:cNvPr id="3" name="AutoShape 2">
            <a:extLst>
              <a:ext uri="{FF2B5EF4-FFF2-40B4-BE49-F238E27FC236}">
                <a16:creationId xmlns:a16="http://schemas.microsoft.com/office/drawing/2014/main" id="{CDE9DA81-AEE1-94D4-DE93-63766B73DCB2}"/>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42803579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360365"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2800" dirty="0">
                <a:latin typeface="Calibri" pitchFamily="34" charset="0"/>
              </a:rPr>
              <a:t>CÍL 3 – Podpora kultury</a:t>
            </a:r>
            <a:endParaRPr lang="cs-CZ" sz="2800" dirty="0">
              <a:latin typeface="+mj-lt"/>
            </a:endParaRP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77</a:t>
            </a:fld>
            <a:endParaRPr lang="cs-CZ" sz="1100" dirty="0">
              <a:solidFill>
                <a:srgbClr val="1A1F52"/>
              </a:solidFill>
              <a:latin typeface="+mj-lt"/>
              <a:cs typeface="Arial" charset="0"/>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360365" y="1700810"/>
            <a:ext cx="8423275" cy="3247043"/>
          </a:xfrm>
          <a:prstGeom prst="rect">
            <a:avLst/>
          </a:prstGeom>
          <a:solidFill>
            <a:schemeClr val="bg1">
              <a:lumMod val="95000"/>
            </a:schemeClr>
          </a:solidFill>
        </p:spPr>
        <p:txBody>
          <a:bodyPr wrap="square">
            <a:spAutoFit/>
          </a:bodyPr>
          <a:lstStyle/>
          <a:p>
            <a:pPr algn="ctr">
              <a:spcBef>
                <a:spcPts val="600"/>
              </a:spcBef>
              <a:spcAft>
                <a:spcPts val="1200"/>
              </a:spcAft>
            </a:pPr>
            <a:r>
              <a:rPr lang="cs-CZ" sz="1600" b="1" dirty="0">
                <a:solidFill>
                  <a:prstClr val="black"/>
                </a:solidFill>
                <a:latin typeface="Calibri"/>
              </a:rPr>
              <a:t>VYBRANÉ POŽADAVKY NA VYSÍLÁNÍ SPADAJÍCÍ POD CÍL 3</a:t>
            </a:r>
            <a:endParaRPr lang="cs-CZ" sz="1600" dirty="0">
              <a:solidFill>
                <a:prstClr val="black"/>
              </a:solidFill>
              <a:latin typeface="Calibri"/>
            </a:endParaRPr>
          </a:p>
          <a:p>
            <a:pPr marL="285750" indent="-285750">
              <a:spcAft>
                <a:spcPts val="600"/>
              </a:spcAft>
              <a:buFont typeface="Arial" panose="020B0604020202020204" pitchFamily="34" charset="0"/>
              <a:buChar char="•"/>
            </a:pPr>
            <a:r>
              <a:rPr lang="cs-CZ" sz="1300" i="1" dirty="0">
                <a:solidFill>
                  <a:prstClr val="black"/>
                </a:solidFill>
                <a:latin typeface="Calibri"/>
              </a:rPr>
              <a:t>„Česká televize přispívá k pěstování a rozvoji kultury a umění v České republice. Má proto za povinnost nabízet divákům žánrově i svým zaměřením rozmanité pořady, které mohou diváky kulturně a umělecky obohacovat. V celku svého programu přinese ucelený přehled o umělecké tradici a aktuálním kulturním dění doma i v zahraničí. Divákům zprostředkovává umělecky hodnotnou filmovou, dramatickou, hudební a výtvarnou tvorbu z domácí i světové scény. Součástí skladby uměleckých pořadů jsou také díla dokumentární tvorby včetně děl nezávislých producentů. Česká televize musí dostát prvořadému závazku původní tvorby uměleckých pořadů a bude ctít nejvyšší profesionální kritéria umělecké tvorby.“ </a:t>
            </a:r>
            <a:r>
              <a:rPr lang="cs-CZ" sz="1300" dirty="0">
                <a:solidFill>
                  <a:prstClr val="black"/>
                </a:solidFill>
                <a:latin typeface="Calibri"/>
              </a:rPr>
              <a:t>(Kodex ČT, čl. 8 odst. 8.1)</a:t>
            </a:r>
            <a:endParaRPr lang="cs-CZ" sz="1300" i="1" dirty="0">
              <a:solidFill>
                <a:prstClr val="black"/>
              </a:solidFill>
              <a:latin typeface="Calibri"/>
            </a:endParaRPr>
          </a:p>
          <a:p>
            <a:pPr marL="285750" indent="-285750">
              <a:spcAft>
                <a:spcPts val="600"/>
              </a:spcAft>
              <a:buFont typeface="Arial" panose="020B0604020202020204" pitchFamily="34" charset="0"/>
              <a:buChar char="•"/>
            </a:pPr>
            <a:r>
              <a:rPr lang="cs-CZ" sz="1300" i="1" dirty="0">
                <a:solidFill>
                  <a:prstClr val="black"/>
                </a:solidFill>
                <a:latin typeface="Calibri"/>
              </a:rPr>
              <a:t>„Česká televize si musí být vědoma, že se diváci, resp. jednotlivé divácké skupiny vzájemně odlišují svým kulturním a uměleckým cítěním a žánry či uměleckými směry, které upřednostňují. Povinností České televize je uspokojit pokud možno celé spektrum diváckých skupin.“ </a:t>
            </a:r>
            <a:r>
              <a:rPr lang="cs-CZ" sz="1300" dirty="0">
                <a:solidFill>
                  <a:prstClr val="black"/>
                </a:solidFill>
                <a:latin typeface="Calibri"/>
              </a:rPr>
              <a:t>(Kodex ČT, čl. 8 odst. 8.2)</a:t>
            </a:r>
          </a:p>
          <a:p>
            <a:pPr marL="285750" indent="-285750">
              <a:spcAft>
                <a:spcPts val="600"/>
              </a:spcAft>
              <a:buFont typeface="Arial" panose="020B0604020202020204" pitchFamily="34" charset="0"/>
              <a:buChar char="•"/>
            </a:pPr>
            <a:r>
              <a:rPr lang="cs-CZ" sz="1300" i="1" dirty="0">
                <a:solidFill>
                  <a:prstClr val="black"/>
                </a:solidFill>
                <a:latin typeface="Calibri"/>
              </a:rPr>
              <a:t>„(ČT) Dbá na to, aby programová schémata obsahovala významný podíl původní tvorby, zvláště celovečerních filmů, dramatické tvorby a dalších tvůrčích počinů, a má na zřeteli potřebu spolupráce s nezávislými výrobci a filmovým sektorem.“ </a:t>
            </a:r>
            <a:r>
              <a:rPr lang="cs-CZ" sz="1300" dirty="0">
                <a:solidFill>
                  <a:prstClr val="black"/>
                </a:solidFill>
                <a:latin typeface="Calibri"/>
              </a:rPr>
              <a:t>(Kodex ČT, Preambule)</a:t>
            </a:r>
          </a:p>
        </p:txBody>
      </p:sp>
      <p:sp>
        <p:nvSpPr>
          <p:cNvPr id="8" name="Zástupný symbol pro datum 7">
            <a:extLst>
              <a:ext uri="{FF2B5EF4-FFF2-40B4-BE49-F238E27FC236}">
                <a16:creationId xmlns:a16="http://schemas.microsoft.com/office/drawing/2014/main" id="{01D9AE99-A9B5-4A0E-80A0-8AEBFAA130C2}"/>
              </a:ext>
            </a:extLst>
          </p:cNvPr>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Tree>
    <p:extLst>
      <p:ext uri="{BB962C8B-B14F-4D97-AF65-F5344CB8AC3E}">
        <p14:creationId xmlns:p14="http://schemas.microsoft.com/office/powerpoint/2010/main" val="29612161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ZÁKLADNÍ PŘEHLED</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Tracking ČT, v %</a:t>
            </a:r>
            <a:endParaRPr lang="cs-CZ" sz="1300" dirty="0">
              <a:latin typeface="Calibri" pitchFamily="34" charset="0"/>
            </a:endParaRPr>
          </a:p>
        </p:txBody>
      </p:sp>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78</a:t>
            </a:fld>
            <a:endParaRPr lang="cs-CZ" sz="1100" dirty="0">
              <a:solidFill>
                <a:srgbClr val="1A1F52"/>
              </a:solidFill>
              <a:latin typeface="+mj-lt"/>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2"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endParaRPr lang="pl-PL" sz="1400" dirty="0">
              <a:latin typeface="Calibri" pitchFamily="34" charset="0"/>
            </a:endParaRPr>
          </a:p>
        </p:txBody>
      </p:sp>
      <p:sp>
        <p:nvSpPr>
          <p:cNvPr id="15" name="Ovál 14">
            <a:extLst>
              <a:ext uri="{FF2B5EF4-FFF2-40B4-BE49-F238E27FC236}">
                <a16:creationId xmlns:a16="http://schemas.microsoft.com/office/drawing/2014/main" id="{F892F80D-176E-4EAD-A0D5-5E13151D3F3C}"/>
              </a:ext>
            </a:extLst>
          </p:cNvPr>
          <p:cNvSpPr/>
          <p:nvPr/>
        </p:nvSpPr>
        <p:spPr>
          <a:xfrm>
            <a:off x="8316416"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1" name="Zástupný symbol pro datum 7">
            <a:extLst>
              <a:ext uri="{FF2B5EF4-FFF2-40B4-BE49-F238E27FC236}">
                <a16:creationId xmlns:a16="http://schemas.microsoft.com/office/drawing/2014/main" id="{78C05E58-04E1-4409-B9CF-EE225F540BE2}"/>
              </a:ext>
            </a:extLst>
          </p:cNvPr>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3" name="Graf 2">
            <a:extLst>
              <a:ext uri="{FF2B5EF4-FFF2-40B4-BE49-F238E27FC236}">
                <a16:creationId xmlns:a16="http://schemas.microsoft.com/office/drawing/2014/main" id="{F9B3AE74-6C20-26D5-6D0E-BAF4D47E6FE6}"/>
              </a:ext>
            </a:extLst>
          </p:cNvPr>
          <p:cNvGraphicFramePr>
            <a:graphicFrameLocks/>
          </p:cNvGraphicFramePr>
          <p:nvPr/>
        </p:nvGraphicFramePr>
        <p:xfrm>
          <a:off x="360362" y="1340768"/>
          <a:ext cx="8604125"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29658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SPOKOJENOST, ORIGINALITA A MÍRA ZAUJETÍ </a:t>
            </a:r>
            <a:r>
              <a:rPr lang="cs-CZ" sz="2100" b="1" dirty="0">
                <a:solidFill>
                  <a:prstClr val="black"/>
                </a:solidFill>
                <a:latin typeface="Calibri" pitchFamily="34" charset="0"/>
              </a:rPr>
              <a:t>KULTURNÍMI ŽÁNRY</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79</a:t>
            </a:fld>
            <a:endParaRPr lang="cs-CZ" sz="1100" dirty="0">
              <a:solidFill>
                <a:srgbClr val="1A1F52"/>
              </a:solidFill>
              <a:latin typeface="+mj-lt"/>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6" name="Ovál 15">
            <a:extLst>
              <a:ext uri="{FF2B5EF4-FFF2-40B4-BE49-F238E27FC236}">
                <a16:creationId xmlns:a16="http://schemas.microsoft.com/office/drawing/2014/main" id="{5C9E6DB2-F33C-425E-A5FB-6E645C65BA87}"/>
              </a:ext>
            </a:extLst>
          </p:cNvPr>
          <p:cNvSpPr/>
          <p:nvPr/>
        </p:nvSpPr>
        <p:spPr>
          <a:xfrm>
            <a:off x="8316416"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2"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endParaRPr lang="pl-PL" sz="1400" dirty="0">
              <a:latin typeface="Calibri" pitchFamily="34" charset="0"/>
            </a:endParaRPr>
          </a:p>
        </p:txBody>
      </p:sp>
      <p:sp>
        <p:nvSpPr>
          <p:cNvPr id="13" name="Zástupný symbol pro datum 7">
            <a:extLst>
              <a:ext uri="{FF2B5EF4-FFF2-40B4-BE49-F238E27FC236}">
                <a16:creationId xmlns:a16="http://schemas.microsoft.com/office/drawing/2014/main" id="{5FA08868-A36D-457E-9CA1-47C32C4696EF}"/>
              </a:ext>
            </a:extLst>
          </p:cNvPr>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3" name="Graf 2">
            <a:extLst>
              <a:ext uri="{FF2B5EF4-FFF2-40B4-BE49-F238E27FC236}">
                <a16:creationId xmlns:a16="http://schemas.microsoft.com/office/drawing/2014/main" id="{59B89445-96E9-7CD5-76EE-2CB86F062FE5}"/>
              </a:ext>
            </a:extLst>
          </p:cNvPr>
          <p:cNvGraphicFramePr>
            <a:graphicFrameLocks/>
          </p:cNvGraphicFramePr>
          <p:nvPr/>
        </p:nvGraphicFramePr>
        <p:xfrm>
          <a:off x="360362" y="1340768"/>
          <a:ext cx="8604125"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42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ulka 9">
            <a:extLst>
              <a:ext uri="{FF2B5EF4-FFF2-40B4-BE49-F238E27FC236}">
                <a16:creationId xmlns:a16="http://schemas.microsoft.com/office/drawing/2014/main" id="{75CBF28B-81FA-4EA2-9F02-147562F60777}"/>
              </a:ext>
            </a:extLst>
          </p:cNvPr>
          <p:cNvGraphicFramePr>
            <a:graphicFrameLocks noGrp="1"/>
          </p:cNvGraphicFramePr>
          <p:nvPr>
            <p:extLst>
              <p:ext uri="{D42A27DB-BD31-4B8C-83A1-F6EECF244321}">
                <p14:modId xmlns:p14="http://schemas.microsoft.com/office/powerpoint/2010/main" val="433932017"/>
              </p:ext>
            </p:extLst>
          </p:nvPr>
        </p:nvGraphicFramePr>
        <p:xfrm>
          <a:off x="360362" y="1272168"/>
          <a:ext cx="8408988" cy="1508760"/>
        </p:xfrm>
        <a:graphic>
          <a:graphicData uri="http://schemas.openxmlformats.org/drawingml/2006/table">
            <a:tbl>
              <a:tblPr firstRow="1" bandRow="1">
                <a:tableStyleId>{5C22544A-7EE6-4342-B048-85BDC9FD1C3A}</a:tableStyleId>
              </a:tblPr>
              <a:tblGrid>
                <a:gridCol w="5964786">
                  <a:extLst>
                    <a:ext uri="{9D8B030D-6E8A-4147-A177-3AD203B41FA5}">
                      <a16:colId xmlns:a16="http://schemas.microsoft.com/office/drawing/2014/main" val="20000"/>
                    </a:ext>
                  </a:extLst>
                </a:gridCol>
                <a:gridCol w="2444202">
                  <a:extLst>
                    <a:ext uri="{9D8B030D-6E8A-4147-A177-3AD203B41FA5}">
                      <a16:colId xmlns:a16="http://schemas.microsoft.com/office/drawing/2014/main" val="20002"/>
                    </a:ext>
                  </a:extLst>
                </a:gridCol>
              </a:tblGrid>
              <a:tr h="151369">
                <a:tc gridSpan="2">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r>
                        <a:rPr kumimoji="0" lang="cs-CZ" sz="1250" b="1" i="0" u="none" strike="noStrike" kern="1200" cap="none" spc="0" normalizeH="0" baseline="0" noProof="0" dirty="0">
                          <a:ln>
                            <a:noFill/>
                          </a:ln>
                          <a:solidFill>
                            <a:prstClr val="black"/>
                          </a:solidFill>
                          <a:effectLst/>
                          <a:uLnTx/>
                          <a:uFillTx/>
                          <a:latin typeface="+mn-lt"/>
                          <a:ea typeface="+mn-ea"/>
                          <a:cs typeface="+mn-cs"/>
                        </a:rPr>
                        <a:t>I. INTERNÍ ZDROJE DAT</a:t>
                      </a:r>
                    </a:p>
                  </a:txBody>
                  <a:tcPr>
                    <a:lnB w="12700" cap="flat" cmpd="sng" algn="ctr">
                      <a:noFill/>
                      <a:prstDash val="solid"/>
                      <a:round/>
                      <a:headEnd type="none" w="med" len="med"/>
                      <a:tailEnd type="none" w="med" len="med"/>
                    </a:lnB>
                    <a:solidFill>
                      <a:schemeClr val="bg1">
                        <a:lumMod val="85000"/>
                      </a:schemeClr>
                    </a:solidFill>
                  </a:tcPr>
                </a:tc>
                <a:tc hMerge="1">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endParaRPr kumimoji="0" lang="cs-CZ" sz="1250" b="1" i="0" u="none" strike="noStrike" kern="1200" cap="none" spc="0" normalizeH="0" baseline="0" noProof="0" dirty="0">
                        <a:ln>
                          <a:noFill/>
                        </a:ln>
                        <a:solidFill>
                          <a:prstClr val="black"/>
                        </a:solidFill>
                        <a:effectLst/>
                        <a:uLnTx/>
                        <a:uFillTx/>
                        <a:latin typeface="+mn-lt"/>
                        <a:ea typeface="+mn-ea"/>
                        <a:cs typeface="+mn-cs"/>
                      </a:endParaRPr>
                    </a:p>
                  </a:txBody>
                  <a:tcPr>
                    <a:lnB w="38100" cmpd="sng">
                      <a:noFill/>
                    </a:lnB>
                    <a:noFill/>
                  </a:tcPr>
                </a:tc>
                <a:extLst>
                  <a:ext uri="{0D108BD9-81ED-4DB2-BD59-A6C34878D82A}">
                    <a16:rowId xmlns:a16="http://schemas.microsoft.com/office/drawing/2014/main" val="10000"/>
                  </a:ext>
                </a:extLst>
              </a:tr>
              <a:tr h="151369">
                <a:tc>
                  <a:txBody>
                    <a:bodyPr/>
                    <a:lstStyle/>
                    <a:p>
                      <a:pPr marL="179388" marR="0" lvl="0" indent="-179388" algn="l" defTabSz="258763" rtl="0" eaLnBrk="1" fontAlgn="base" latinLnBrk="0" hangingPunct="1">
                        <a:lnSpc>
                          <a:spcPct val="100000"/>
                        </a:lnSpc>
                        <a:spcBef>
                          <a:spcPct val="10000"/>
                        </a:spcBef>
                        <a:spcAft>
                          <a:spcPct val="10000"/>
                        </a:spcAft>
                        <a:buClrTx/>
                        <a:buSzTx/>
                        <a:buFontTx/>
                        <a:buChar char="•"/>
                        <a:tabLst>
                          <a:tab pos="533400" algn="l"/>
                        </a:tabLst>
                        <a:defRPr/>
                      </a:pPr>
                      <a:r>
                        <a:rPr kumimoji="0" lang="cs-CZ" sz="1250" b="1" i="0" u="none" strike="noStrike" kern="1200" cap="none" spc="0" normalizeH="0" baseline="0" noProof="0" dirty="0">
                          <a:ln>
                            <a:noFill/>
                          </a:ln>
                          <a:solidFill>
                            <a:prstClr val="black"/>
                          </a:solidFill>
                          <a:effectLst/>
                          <a:uLnTx/>
                          <a:uFillTx/>
                          <a:latin typeface="+mj-lt"/>
                          <a:ea typeface="+mn-ea"/>
                          <a:cs typeface="+mn-cs"/>
                        </a:rPr>
                        <a:t>Denní kontinuální výzkum ČT </a:t>
                      </a:r>
                      <a:r>
                        <a:rPr kumimoji="0" lang="cs-CZ" sz="1250" b="0" i="0" u="none" strike="noStrike" kern="1200" cap="none" spc="0" normalizeH="0" baseline="0" noProof="0" dirty="0">
                          <a:ln>
                            <a:noFill/>
                          </a:ln>
                          <a:solidFill>
                            <a:prstClr val="black"/>
                          </a:solidFill>
                          <a:effectLst/>
                          <a:uLnTx/>
                          <a:uFillTx/>
                          <a:latin typeface="+mj-lt"/>
                          <a:ea typeface="+mn-ea"/>
                          <a:cs typeface="+mn-cs"/>
                        </a:rPr>
                        <a:t>(DKV)</a:t>
                      </a:r>
                      <a:r>
                        <a:rPr kumimoji="0" lang="cs-CZ" sz="1250" b="1" i="0" u="none" strike="noStrike" kern="1200" cap="none" spc="0" normalizeH="0" baseline="30000" noProof="0" dirty="0">
                          <a:ln>
                            <a:noFill/>
                          </a:ln>
                          <a:solidFill>
                            <a:prstClr val="black"/>
                          </a:solidFill>
                          <a:effectLst/>
                          <a:uLnTx/>
                          <a:uFillTx/>
                          <a:latin typeface="+mn-lt"/>
                          <a:ea typeface="+mn-ea"/>
                          <a:cs typeface="+mn-cs"/>
                        </a:rPr>
                        <a:t> 1</a:t>
                      </a:r>
                      <a:endParaRPr kumimoji="0" lang="cs-CZ" sz="125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250" b="0" dirty="0">
                          <a:solidFill>
                            <a:schemeClr val="tx1"/>
                          </a:solidFill>
                          <a:latin typeface="+mj-lt"/>
                        </a:rPr>
                        <a:t>panel 1 000</a:t>
                      </a:r>
                      <a:r>
                        <a:rPr lang="cs-CZ" sz="1250" b="0" baseline="0" dirty="0">
                          <a:solidFill>
                            <a:schemeClr val="tx1"/>
                          </a:solidFill>
                          <a:latin typeface="+mj-lt"/>
                        </a:rPr>
                        <a:t> respondentů, celkem 797 924 hodnocení pořadů za rok 2023</a:t>
                      </a:r>
                      <a:endParaRPr lang="cs-CZ" sz="1250" b="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1369">
                <a:tc>
                  <a:txBody>
                    <a:bodyPr/>
                    <a:lstStyle/>
                    <a:p>
                      <a:pPr marL="179388" marR="0" lvl="0" indent="-179388" algn="l" defTabSz="258763" rtl="0" eaLnBrk="1" fontAlgn="base" latinLnBrk="0" hangingPunct="1">
                        <a:lnSpc>
                          <a:spcPct val="100000"/>
                        </a:lnSpc>
                        <a:spcBef>
                          <a:spcPct val="10000"/>
                        </a:spcBef>
                        <a:spcAft>
                          <a:spcPct val="10000"/>
                        </a:spcAft>
                        <a:buClrTx/>
                        <a:buSzTx/>
                        <a:buFontTx/>
                        <a:buChar char="•"/>
                        <a:tabLst>
                          <a:tab pos="533400" algn="l"/>
                        </a:tabLst>
                        <a:defRPr/>
                      </a:pPr>
                      <a:r>
                        <a:rPr kumimoji="0" lang="cs-CZ" sz="1250" b="1" i="0" u="none" strike="noStrike" kern="1200" cap="none" spc="0" normalizeH="0" baseline="0" noProof="0" dirty="0">
                          <a:ln>
                            <a:noFill/>
                          </a:ln>
                          <a:solidFill>
                            <a:prstClr val="black"/>
                          </a:solidFill>
                          <a:effectLst/>
                          <a:uLnTx/>
                          <a:uFillTx/>
                          <a:latin typeface="+mj-lt"/>
                          <a:ea typeface="+mn-ea"/>
                          <a:cs typeface="+mn-cs"/>
                        </a:rPr>
                        <a:t>Databáze odvysílaných pořadů ČT </a:t>
                      </a:r>
                      <a:r>
                        <a:rPr kumimoji="0" lang="cs-CZ" sz="1250" b="0" i="0" u="none" strike="noStrike" kern="1200" cap="none" spc="0" normalizeH="0" baseline="0" noProof="0" dirty="0">
                          <a:ln>
                            <a:noFill/>
                          </a:ln>
                          <a:solidFill>
                            <a:prstClr val="black"/>
                          </a:solidFill>
                          <a:effectLst/>
                          <a:uLnTx/>
                          <a:uFillTx/>
                          <a:latin typeface="+mj-lt"/>
                          <a:ea typeface="+mn-ea"/>
                          <a:cs typeface="+mn-cs"/>
                        </a:rPr>
                        <a:t>(PROVYS)</a:t>
                      </a:r>
                      <a:endParaRPr lang="cs-CZ" sz="125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cs-CZ" sz="1250" kern="1200" dirty="0">
                          <a:solidFill>
                            <a:schemeClr val="tx1"/>
                          </a:solidFill>
                          <a:latin typeface="+mj-lt"/>
                          <a:ea typeface="+mn-ea"/>
                          <a:cs typeface="+mn-cs"/>
                        </a:rPr>
                        <a:t>85 589 pořadů za rok 2023*</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1369">
                <a:tc>
                  <a:txBody>
                    <a:bodyPr/>
                    <a:lstStyle/>
                    <a:p>
                      <a:pPr marL="179388" marR="0" lvl="0" indent="-179388" algn="l" defTabSz="258763" rtl="0" eaLnBrk="1" fontAlgn="base" latinLnBrk="0" hangingPunct="1">
                        <a:lnSpc>
                          <a:spcPct val="100000"/>
                        </a:lnSpc>
                        <a:spcBef>
                          <a:spcPct val="10000"/>
                        </a:spcBef>
                        <a:spcAft>
                          <a:spcPct val="10000"/>
                        </a:spcAft>
                        <a:buClrTx/>
                        <a:buSzTx/>
                        <a:buFontTx/>
                        <a:buChar char="•"/>
                        <a:tabLst>
                          <a:tab pos="533400" algn="l"/>
                        </a:tabLst>
                        <a:defRPr/>
                      </a:pPr>
                      <a:r>
                        <a:rPr kumimoji="0" lang="cs-CZ" sz="1250" b="1" i="0" u="none" strike="noStrike" kern="1200" cap="none" spc="0" normalizeH="0" baseline="0" dirty="0">
                          <a:ln>
                            <a:noFill/>
                          </a:ln>
                          <a:solidFill>
                            <a:prstClr val="black"/>
                          </a:solidFill>
                          <a:effectLst/>
                          <a:uLnTx/>
                          <a:uFillTx/>
                          <a:latin typeface="+mj-lt"/>
                          <a:ea typeface="+mn-ea"/>
                          <a:cs typeface="+mn-cs"/>
                        </a:rPr>
                        <a:t>online tracking ČT</a:t>
                      </a:r>
                      <a:r>
                        <a:rPr kumimoji="0" lang="cs-CZ" sz="1250" b="0" i="0" u="none" strike="noStrike" kern="1200" cap="none" spc="0" normalizeH="0" baseline="0" dirty="0">
                          <a:ln>
                            <a:noFill/>
                          </a:ln>
                          <a:solidFill>
                            <a:prstClr val="black"/>
                          </a:solidFill>
                          <a:effectLst/>
                          <a:uLnTx/>
                          <a:uFillTx/>
                          <a:latin typeface="+mj-lt"/>
                          <a:ea typeface="+mn-ea"/>
                          <a:cs typeface="+mn-cs"/>
                        </a:rPr>
                        <a:t> (OLT)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250" kern="1200" dirty="0">
                          <a:solidFill>
                            <a:schemeClr val="tx1"/>
                          </a:solidFill>
                          <a:latin typeface="+mj-lt"/>
                          <a:ea typeface="+mn-ea"/>
                          <a:cs typeface="+mn-cs"/>
                        </a:rPr>
                        <a:t>10 029 respondentů za rok</a:t>
                      </a:r>
                      <a:r>
                        <a:rPr lang="cs-CZ" sz="1250" kern="1200" baseline="0" dirty="0">
                          <a:solidFill>
                            <a:schemeClr val="tx1"/>
                          </a:solidFill>
                          <a:latin typeface="+mj-lt"/>
                          <a:ea typeface="+mn-ea"/>
                          <a:cs typeface="+mn-cs"/>
                        </a:rPr>
                        <a:t> </a:t>
                      </a:r>
                      <a:r>
                        <a:rPr lang="cs-CZ" sz="1250" kern="1200" dirty="0">
                          <a:solidFill>
                            <a:schemeClr val="tx1"/>
                          </a:solidFill>
                          <a:latin typeface="+mj-lt"/>
                          <a:ea typeface="+mn-ea"/>
                          <a:cs typeface="+mn-cs"/>
                        </a:rPr>
                        <a:t>2023</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a:t>
            </a:fld>
            <a:endParaRPr lang="cs-CZ" sz="1100" dirty="0">
              <a:solidFill>
                <a:srgbClr val="1A1F52"/>
              </a:solidFill>
              <a:latin typeface="+mj-lt"/>
              <a:cs typeface="Arial" charset="0"/>
            </a:endParaRPr>
          </a:p>
        </p:txBody>
      </p:sp>
      <p:graphicFrame>
        <p:nvGraphicFramePr>
          <p:cNvPr id="13" name="Tabulka 12"/>
          <p:cNvGraphicFramePr>
            <a:graphicFrameLocks noGrp="1"/>
          </p:cNvGraphicFramePr>
          <p:nvPr>
            <p:extLst>
              <p:ext uri="{D42A27DB-BD31-4B8C-83A1-F6EECF244321}">
                <p14:modId xmlns:p14="http://schemas.microsoft.com/office/powerpoint/2010/main" val="1318496378"/>
              </p:ext>
            </p:extLst>
          </p:nvPr>
        </p:nvGraphicFramePr>
        <p:xfrm>
          <a:off x="360363" y="3017108"/>
          <a:ext cx="8408988" cy="2644140"/>
        </p:xfrm>
        <a:graphic>
          <a:graphicData uri="http://schemas.openxmlformats.org/drawingml/2006/table">
            <a:tbl>
              <a:tblPr firstRow="1" bandRow="1">
                <a:tableStyleId>{5C22544A-7EE6-4342-B048-85BDC9FD1C3A}</a:tableStyleId>
              </a:tblPr>
              <a:tblGrid>
                <a:gridCol w="2836642">
                  <a:extLst>
                    <a:ext uri="{9D8B030D-6E8A-4147-A177-3AD203B41FA5}">
                      <a16:colId xmlns:a16="http://schemas.microsoft.com/office/drawing/2014/main" val="20000"/>
                    </a:ext>
                  </a:extLst>
                </a:gridCol>
                <a:gridCol w="3128144">
                  <a:extLst>
                    <a:ext uri="{9D8B030D-6E8A-4147-A177-3AD203B41FA5}">
                      <a16:colId xmlns:a16="http://schemas.microsoft.com/office/drawing/2014/main" val="20001"/>
                    </a:ext>
                  </a:extLst>
                </a:gridCol>
                <a:gridCol w="2444202">
                  <a:extLst>
                    <a:ext uri="{9D8B030D-6E8A-4147-A177-3AD203B41FA5}">
                      <a16:colId xmlns:a16="http://schemas.microsoft.com/office/drawing/2014/main" val="20002"/>
                    </a:ext>
                  </a:extLst>
                </a:gridCol>
              </a:tblGrid>
              <a:tr h="262620">
                <a:tc gridSpan="3">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r>
                        <a:rPr kumimoji="0" lang="cs-CZ" sz="1250" b="1" i="0" u="none" strike="noStrike" kern="1200" cap="none" spc="0" normalizeH="0" baseline="0" noProof="0" dirty="0">
                          <a:ln>
                            <a:noFill/>
                          </a:ln>
                          <a:solidFill>
                            <a:prstClr val="black"/>
                          </a:solidFill>
                          <a:effectLst/>
                          <a:uLnTx/>
                          <a:uFillTx/>
                          <a:latin typeface="+mj-lt"/>
                          <a:ea typeface="+mn-ea"/>
                          <a:cs typeface="+mn-cs"/>
                        </a:rPr>
                        <a:t>II. EXTERNÍ DODAVATELÉ DAT, VÝZKUMŮ A ANALÝZ </a:t>
                      </a:r>
                      <a:r>
                        <a:rPr kumimoji="0" lang="cs-CZ" sz="1250" b="1" i="0" u="none" strike="noStrike" kern="1200" cap="none" spc="0" normalizeH="0" baseline="30000" noProof="0" dirty="0">
                          <a:ln>
                            <a:noFill/>
                          </a:ln>
                          <a:solidFill>
                            <a:prstClr val="black"/>
                          </a:solidFill>
                          <a:effectLst/>
                          <a:uLnTx/>
                          <a:uFillTx/>
                          <a:latin typeface="+mn-lt"/>
                          <a:ea typeface="+mn-ea"/>
                          <a:cs typeface="+mn-cs"/>
                        </a:rPr>
                        <a:t>2</a:t>
                      </a:r>
                      <a:endParaRPr kumimoji="0" lang="cs-CZ" sz="1250" b="1" i="0" u="none" strike="noStrike" kern="1200" cap="none" spc="0" normalizeH="0" baseline="0" noProof="0" dirty="0">
                        <a:ln>
                          <a:noFill/>
                        </a:ln>
                        <a:solidFill>
                          <a:prstClr val="black"/>
                        </a:solidFill>
                        <a:effectLst/>
                        <a:uLnTx/>
                        <a:uFillTx/>
                        <a:latin typeface="+mj-lt"/>
                        <a:ea typeface="+mn-ea"/>
                        <a:cs typeface="+mn-cs"/>
                      </a:endParaRPr>
                    </a:p>
                  </a:txBody>
                  <a:tcPr>
                    <a:lnB w="12700" cap="flat" cmpd="sng" algn="ctr">
                      <a:noFill/>
                      <a:prstDash val="solid"/>
                      <a:round/>
                      <a:headEnd type="none" w="med" len="med"/>
                      <a:tailEnd type="none" w="med" len="med"/>
                    </a:lnB>
                    <a:solidFill>
                      <a:schemeClr val="bg1">
                        <a:lumMod val="85000"/>
                      </a:schemeClr>
                    </a:solidFill>
                  </a:tcPr>
                </a:tc>
                <a:tc hMerge="1">
                  <a:txBody>
                    <a:bodyPr/>
                    <a:lstStyle/>
                    <a:p>
                      <a:endParaRPr lang="cs-CZ" sz="1600" b="0" dirty="0">
                        <a:solidFill>
                          <a:schemeClr val="tx1"/>
                        </a:solidFill>
                        <a:latin typeface="+mj-lt"/>
                      </a:endParaRPr>
                    </a:p>
                  </a:txBody>
                  <a:tcPr>
                    <a:noFill/>
                  </a:tcPr>
                </a:tc>
                <a:tc hMerge="1">
                  <a:txBody>
                    <a:bodyPr/>
                    <a:lstStyle/>
                    <a:p>
                      <a:endParaRPr lang="cs-CZ" sz="1600" b="0" dirty="0">
                        <a:solidFill>
                          <a:schemeClr val="tx1"/>
                        </a:solidFill>
                        <a:latin typeface="+mj-lt"/>
                      </a:endParaRPr>
                    </a:p>
                  </a:txBody>
                  <a:tcPr>
                    <a:noFill/>
                  </a:tcPr>
                </a:tc>
                <a:extLst>
                  <a:ext uri="{0D108BD9-81ED-4DB2-BD59-A6C34878D82A}">
                    <a16:rowId xmlns:a16="http://schemas.microsoft.com/office/drawing/2014/main" val="10000"/>
                  </a:ext>
                </a:extLst>
              </a:tr>
              <a:tr h="617512">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250" b="1" dirty="0">
                          <a:latin typeface="Calibri" pitchFamily="34" charset="0"/>
                        </a:rPr>
                        <a:t>ATO - Nielsen</a:t>
                      </a:r>
                      <a:endParaRPr kumimoji="0" lang="cs-CZ" sz="1250" b="0" i="0" u="none" strike="noStrike" kern="1200" cap="none" spc="0" normalizeH="0" baseline="0" noProof="0" dirty="0">
                        <a:ln>
                          <a:noFill/>
                        </a:ln>
                        <a:solidFill>
                          <a:prstClr val="black"/>
                        </a:solidFill>
                        <a:effectLst/>
                        <a:uLnTx/>
                        <a:uFillTx/>
                        <a:latin typeface="+mj-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250" dirty="0">
                          <a:latin typeface="Calibri" pitchFamily="34" charset="0"/>
                        </a:rPr>
                        <a:t>Elektronické měření sledovanosti (peoplemetry), PEM-D - měření</a:t>
                      </a:r>
                      <a:r>
                        <a:rPr lang="cs-CZ" sz="1250" baseline="0" dirty="0">
                          <a:latin typeface="Calibri" pitchFamily="34" charset="0"/>
                        </a:rPr>
                        <a:t> </a:t>
                      </a:r>
                      <a:r>
                        <a:rPr lang="cs-CZ" sz="1250" baseline="0" dirty="0" err="1">
                          <a:latin typeface="Calibri" pitchFamily="34" charset="0"/>
                        </a:rPr>
                        <a:t>videoobsahu</a:t>
                      </a:r>
                      <a:r>
                        <a:rPr lang="cs-CZ" sz="1250" dirty="0">
                          <a:latin typeface="Calibri" pitchFamily="34" charset="0"/>
                        </a:rPr>
                        <a:t> </a:t>
                      </a:r>
                      <a:r>
                        <a:rPr kumimoji="0" lang="cs-CZ" sz="1250" b="1" i="0" u="none" strike="noStrike" kern="1200" cap="none" spc="0" normalizeH="0" baseline="30000" noProof="0" dirty="0">
                          <a:ln>
                            <a:noFill/>
                          </a:ln>
                          <a:solidFill>
                            <a:prstClr val="black"/>
                          </a:solidFill>
                          <a:effectLst/>
                          <a:uLnTx/>
                          <a:uFillTx/>
                          <a:latin typeface="+mn-lt"/>
                          <a:ea typeface="+mn-ea"/>
                          <a:cs typeface="+mn-cs"/>
                        </a:rPr>
                        <a:t>3</a:t>
                      </a:r>
                      <a:endParaRPr lang="cs-CZ" sz="1250" b="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cs-CZ" sz="1250" kern="1200" dirty="0">
                          <a:solidFill>
                            <a:schemeClr val="tx1"/>
                          </a:solidFill>
                          <a:latin typeface="+mj-lt"/>
                          <a:ea typeface="+mn-ea"/>
                          <a:cs typeface="+mn-cs"/>
                        </a:rPr>
                        <a:t>Panel 1 900 domácností</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620">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endParaRPr kumimoji="0" lang="cs-CZ" sz="1250" b="0" i="0" u="none" strike="noStrike" kern="1200" cap="none" spc="0" normalizeH="0" baseline="0" noProof="0" dirty="0">
                        <a:ln>
                          <a:noFill/>
                        </a:ln>
                        <a:solidFill>
                          <a:prstClr val="black"/>
                        </a:solidFill>
                        <a:effectLst/>
                        <a:uLnTx/>
                        <a:uFillTx/>
                        <a:latin typeface="+mj-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250" b="0" dirty="0">
                          <a:solidFill>
                            <a:schemeClr val="tx1"/>
                          </a:solidFill>
                          <a:latin typeface="+mj-lt"/>
                        </a:rPr>
                        <a:t>Výzkum pro nastavení </a:t>
                      </a:r>
                      <a:r>
                        <a:rPr lang="cs-CZ" sz="1250" b="0" dirty="0" err="1">
                          <a:solidFill>
                            <a:schemeClr val="tx1"/>
                          </a:solidFill>
                          <a:latin typeface="+mj-lt"/>
                        </a:rPr>
                        <a:t>deduplikace</a:t>
                      </a:r>
                      <a:r>
                        <a:rPr lang="cs-CZ" sz="1250" dirty="0">
                          <a:latin typeface="Calibri" pitchFamily="34" charset="0"/>
                        </a:rPr>
                        <a:t> </a:t>
                      </a:r>
                      <a:r>
                        <a:rPr kumimoji="0" lang="cs-CZ" sz="1250" b="1" i="0" u="none" strike="noStrike" kern="1200" cap="none" spc="0" normalizeH="0" baseline="30000" noProof="0" dirty="0">
                          <a:ln>
                            <a:noFill/>
                          </a:ln>
                          <a:solidFill>
                            <a:prstClr val="black"/>
                          </a:solidFill>
                          <a:effectLst/>
                          <a:uLnTx/>
                          <a:uFillTx/>
                          <a:latin typeface="+mn-lt"/>
                          <a:ea typeface="+mn-ea"/>
                          <a:cs typeface="+mn-cs"/>
                        </a:rPr>
                        <a:t>3</a:t>
                      </a:r>
                      <a:endParaRPr lang="cs-CZ" sz="1250" b="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cs-CZ" sz="1250" kern="1200" dirty="0">
                          <a:solidFill>
                            <a:schemeClr val="tx1"/>
                          </a:solidFill>
                          <a:latin typeface="+mj-lt"/>
                          <a:ea typeface="+mn-ea"/>
                          <a:cs typeface="+mn-cs"/>
                        </a:rPr>
                        <a:t>5 026 respondentů</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204838"/>
                  </a:ext>
                </a:extLst>
              </a:tr>
              <a:tr h="262620">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250" b="1" kern="1200" dirty="0">
                          <a:solidFill>
                            <a:schemeClr val="dk1"/>
                          </a:solidFill>
                          <a:latin typeface="Calibri" pitchFamily="34" charset="0"/>
                          <a:ea typeface="+mn-ea"/>
                          <a:cs typeface="+mn-cs"/>
                        </a:rPr>
                        <a:t>Kantar CZ</a:t>
                      </a:r>
                      <a:endParaRPr lang="cs-CZ" sz="1250" b="1" kern="1200" noProof="0" dirty="0">
                        <a:solidFill>
                          <a:schemeClr val="dk1"/>
                        </a:solidFill>
                        <a:latin typeface="Calibri" pitchFamily="34" charset="0"/>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250" dirty="0">
                          <a:latin typeface="Calibri" pitchFamily="34" charset="0"/>
                        </a:rPr>
                        <a:t>Semestrální trackingový výzkum </a:t>
                      </a:r>
                      <a:r>
                        <a:rPr kumimoji="0" lang="cs-CZ" sz="1250" b="1" i="0" u="none" strike="noStrike" kern="1200" cap="none" spc="0" normalizeH="0" baseline="30000" noProof="0" dirty="0">
                          <a:ln>
                            <a:noFill/>
                          </a:ln>
                          <a:solidFill>
                            <a:prstClr val="black"/>
                          </a:solidFill>
                          <a:effectLst/>
                          <a:uLnTx/>
                          <a:uFillTx/>
                          <a:latin typeface="+mn-lt"/>
                          <a:ea typeface="+mn-ea"/>
                          <a:cs typeface="+mn-cs"/>
                        </a:rPr>
                        <a:t>4</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250" dirty="0">
                          <a:solidFill>
                            <a:schemeClr val="tx1"/>
                          </a:solidFill>
                          <a:latin typeface="+mj-lt"/>
                        </a:rPr>
                        <a:t>min. 1 000 respondentů/vlnu</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94959">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250" b="1" kern="1200" dirty="0">
                          <a:solidFill>
                            <a:schemeClr val="dk1"/>
                          </a:solidFill>
                          <a:latin typeface="Calibri" pitchFamily="34" charset="0"/>
                          <a:ea typeface="+mn-ea"/>
                          <a:cs typeface="+mn-cs"/>
                        </a:rPr>
                        <a:t>Media Tenor</a:t>
                      </a:r>
                      <a:endParaRPr lang="cs-CZ" sz="1250" b="1" kern="1200" noProof="0" dirty="0">
                        <a:solidFill>
                          <a:schemeClr val="dk1"/>
                        </a:solidFill>
                        <a:latin typeface="Calibri" pitchFamily="34" charset="0"/>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cs-CZ" sz="1250" dirty="0">
                          <a:solidFill>
                            <a:schemeClr val="tx1"/>
                          </a:solidFill>
                          <a:latin typeface="Calibri" panose="020F0502020204030204" pitchFamily="34" charset="0"/>
                          <a:ea typeface="MS PGothic" pitchFamily="34" charset="-128"/>
                          <a:cs typeface="Trebuchet MS" pitchFamily="34" charset="0"/>
                        </a:rPr>
                        <a:t>Analýza zpravodajských pořadů ČT</a:t>
                      </a:r>
                      <a:r>
                        <a:rPr lang="cs-CZ" sz="1250" baseline="0" dirty="0">
                          <a:solidFill>
                            <a:schemeClr val="tx1"/>
                          </a:solidFill>
                          <a:latin typeface="Calibri" panose="020F0502020204030204" pitchFamily="34" charset="0"/>
                          <a:ea typeface="MS PGothic" pitchFamily="34" charset="-128"/>
                          <a:cs typeface="Trebuchet MS" pitchFamily="34" charset="0"/>
                        </a:rPr>
                        <a:t> </a:t>
                      </a:r>
                      <a:endParaRPr lang="cs-CZ" sz="1250" dirty="0">
                        <a:solidFill>
                          <a:schemeClr val="tx1"/>
                        </a:solidFill>
                        <a:latin typeface="Calibri" panose="020F0502020204030204" pitchFamily="34" charset="0"/>
                        <a:ea typeface="MS PGothic" pitchFamily="34" charset="-128"/>
                        <a:cs typeface="Trebuchet MS" pitchFamily="34" charset="0"/>
                      </a:endParaRPr>
                    </a:p>
                    <a:p>
                      <a:pPr marL="285750" indent="-285750">
                        <a:buFontTx/>
                        <a:buChar char="-"/>
                      </a:pPr>
                      <a:r>
                        <a:rPr lang="cs-CZ" sz="1250" dirty="0">
                          <a:solidFill>
                            <a:schemeClr val="tx1"/>
                          </a:solidFill>
                          <a:latin typeface="Calibri" panose="020F0502020204030204" pitchFamily="34" charset="0"/>
                          <a:ea typeface="MS PGothic" pitchFamily="34" charset="-128"/>
                          <a:cs typeface="Trebuchet MS" pitchFamily="34" charset="0"/>
                        </a:rPr>
                        <a:t>Komparativní analýza </a:t>
                      </a:r>
                      <a:r>
                        <a:rPr lang="cs-CZ" sz="1250" dirty="0">
                          <a:latin typeface="Calibri" panose="020F0502020204030204" pitchFamily="34" charset="0"/>
                          <a:ea typeface="MS PGothic" pitchFamily="34" charset="-128"/>
                          <a:cs typeface="Trebuchet MS" pitchFamily="34" charset="0"/>
                        </a:rPr>
                        <a:t>zpravodajství TV Nova, TV</a:t>
                      </a:r>
                      <a:r>
                        <a:rPr lang="cs-CZ" sz="1250" baseline="0" dirty="0">
                          <a:latin typeface="Calibri" panose="020F0502020204030204" pitchFamily="34" charset="0"/>
                          <a:ea typeface="MS PGothic" pitchFamily="34" charset="-128"/>
                          <a:cs typeface="Trebuchet MS" pitchFamily="34" charset="0"/>
                        </a:rPr>
                        <a:t> Prima a Českého rozhlasu</a:t>
                      </a:r>
                    </a:p>
                    <a:p>
                      <a:pPr marL="285750" indent="-285750">
                        <a:buFontTx/>
                        <a:buChar char="-"/>
                      </a:pPr>
                      <a:r>
                        <a:rPr lang="cs-CZ" sz="1250" baseline="0" dirty="0">
                          <a:latin typeface="Calibri" panose="020F0502020204030204" pitchFamily="34" charset="0"/>
                          <a:ea typeface="MS PGothic" pitchFamily="34" charset="-128"/>
                          <a:cs typeface="Trebuchet MS" pitchFamily="34" charset="0"/>
                        </a:rPr>
                        <a:t>Posouzení vyváženosti zpravodajství ČT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50" kern="1200" dirty="0">
                          <a:solidFill>
                            <a:schemeClr val="tx1"/>
                          </a:solidFill>
                          <a:latin typeface="+mn-lt"/>
                          <a:ea typeface="+mn-ea"/>
                          <a:cs typeface="+mn-cs"/>
                        </a:rPr>
                        <a:t>40 553 </a:t>
                      </a:r>
                      <a:r>
                        <a:rPr lang="cs-CZ" sz="1250" kern="1200" dirty="0">
                          <a:solidFill>
                            <a:schemeClr val="tx1"/>
                          </a:solidFill>
                          <a:latin typeface="+mj-lt"/>
                          <a:ea typeface="+mn-ea"/>
                          <a:cs typeface="+mn-cs"/>
                        </a:rPr>
                        <a:t>příspěvků </a:t>
                      </a:r>
                      <a:r>
                        <a:rPr lang="cs-CZ" sz="1250" kern="1200" dirty="0">
                          <a:solidFill>
                            <a:schemeClr val="tx1"/>
                          </a:solidFill>
                          <a:latin typeface="+mn-lt"/>
                          <a:ea typeface="+mn-ea"/>
                          <a:cs typeface="+mn-cs"/>
                        </a:rPr>
                        <a:t>za rok 2023</a:t>
                      </a:r>
                      <a:endParaRPr lang="cs-CZ" sz="1250"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50" kern="1200" dirty="0">
                          <a:solidFill>
                            <a:schemeClr val="tx1"/>
                          </a:solidFill>
                          <a:latin typeface="+mn-lt"/>
                          <a:ea typeface="+mn-ea"/>
                          <a:cs typeface="+mn-cs"/>
                        </a:rPr>
                        <a:t>25 825 </a:t>
                      </a:r>
                      <a:r>
                        <a:rPr lang="cs-CZ" sz="1250" kern="1200" dirty="0">
                          <a:solidFill>
                            <a:schemeClr val="tx1"/>
                          </a:solidFill>
                          <a:latin typeface="+mj-lt"/>
                          <a:ea typeface="+mn-ea"/>
                          <a:cs typeface="+mn-cs"/>
                        </a:rPr>
                        <a:t>příspěvků </a:t>
                      </a:r>
                      <a:r>
                        <a:rPr lang="cs-CZ" sz="1250" kern="1200" dirty="0">
                          <a:solidFill>
                            <a:schemeClr val="tx1"/>
                          </a:solidFill>
                          <a:latin typeface="+mn-lt"/>
                          <a:ea typeface="+mn-ea"/>
                          <a:cs typeface="+mn-cs"/>
                        </a:rPr>
                        <a:t>za rok 2023</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50"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50" kern="1200" dirty="0">
                          <a:solidFill>
                            <a:schemeClr val="tx1"/>
                          </a:solidFill>
                          <a:latin typeface="+mj-lt"/>
                          <a:ea typeface="+mn-ea"/>
                          <a:cs typeface="+mn-cs"/>
                        </a:rPr>
                        <a:t>1 000 příspěvků </a:t>
                      </a:r>
                      <a:r>
                        <a:rPr lang="cs-CZ" sz="1250" kern="1200" dirty="0">
                          <a:solidFill>
                            <a:schemeClr val="tx1"/>
                          </a:solidFill>
                          <a:latin typeface="+mn-lt"/>
                          <a:ea typeface="+mn-ea"/>
                          <a:cs typeface="+mn-cs"/>
                        </a:rPr>
                        <a:t>za rok 2023</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6023">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250" b="1" kern="1200" noProof="0" dirty="0">
                          <a:solidFill>
                            <a:schemeClr val="dk1"/>
                          </a:solidFill>
                          <a:latin typeface="Calibri" pitchFamily="34" charset="0"/>
                          <a:ea typeface="+mn-ea"/>
                          <a:cs typeface="+mn-cs"/>
                        </a:rPr>
                        <a:t>NMS Market Research</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defTabSz="914400" rtl="0" eaLnBrk="1" latinLnBrk="0" hangingPunct="1">
                        <a:buFontTx/>
                        <a:buChar char="-"/>
                      </a:pPr>
                      <a:r>
                        <a:rPr lang="cs-CZ" altLang="cs-CZ" sz="1250" kern="1200" dirty="0">
                          <a:solidFill>
                            <a:schemeClr val="dk1"/>
                          </a:solidFill>
                          <a:latin typeface="Calibri" panose="020F0502020204030204" pitchFamily="34" charset="0"/>
                          <a:ea typeface="MS PGothic" pitchFamily="34" charset="-128"/>
                          <a:cs typeface="Trebuchet MS" pitchFamily="34" charset="0"/>
                        </a:rPr>
                        <a:t>Vyhodnocení dat z online trackingu ČT</a:t>
                      </a:r>
                      <a:endParaRPr kumimoji="0" lang="cs-CZ" sz="1250" b="1" i="0" u="none" strike="noStrike" kern="1200" cap="none" spc="0" normalizeH="0" baseline="30000" noProof="0" dirty="0">
                        <a:ln>
                          <a:noFill/>
                        </a:ln>
                        <a:solidFill>
                          <a:prstClr val="black"/>
                        </a:solidFill>
                        <a:effectLst/>
                        <a:uLnTx/>
                        <a:uFillTx/>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cs-CZ" sz="1250" kern="1200" dirty="0">
                        <a:solidFill>
                          <a:schemeClr val="tx1"/>
                        </a:solidFill>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448703"/>
                  </a:ext>
                </a:extLst>
              </a:tr>
            </a:tbl>
          </a:graphicData>
        </a:graphic>
      </p:graphicFrame>
      <p:sp>
        <p:nvSpPr>
          <p:cNvPr id="14"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1" name="TextovéPole 10"/>
          <p:cNvSpPr txBox="1"/>
          <p:nvPr/>
        </p:nvSpPr>
        <p:spPr>
          <a:xfrm>
            <a:off x="1115616" y="6529551"/>
            <a:ext cx="7653735" cy="276999"/>
          </a:xfrm>
          <a:prstGeom prst="rect">
            <a:avLst/>
          </a:prstGeom>
          <a:noFill/>
        </p:spPr>
        <p:txBody>
          <a:bodyPr wrap="square" rtlCol="0">
            <a:spAutoFit/>
          </a:bodyPr>
          <a:lstStyle/>
          <a:p>
            <a:pPr algn="r"/>
            <a:r>
              <a:rPr lang="cs-CZ" sz="1200" dirty="0">
                <a:latin typeface="+mj-lt"/>
              </a:rPr>
              <a:t>* bez reklam a účelových pořadů	</a:t>
            </a:r>
            <a:r>
              <a:rPr lang="cs-CZ" sz="1200" baseline="30000" dirty="0">
                <a:latin typeface="+mj-lt"/>
              </a:rPr>
              <a:t>1)</a:t>
            </a:r>
            <a:r>
              <a:rPr lang="cs-CZ" sz="1200" dirty="0">
                <a:latin typeface="+mj-lt"/>
              </a:rPr>
              <a:t> Příloha 1	</a:t>
            </a:r>
            <a:r>
              <a:rPr lang="cs-CZ" sz="1200" baseline="30000" dirty="0">
                <a:latin typeface="+mj-lt"/>
              </a:rPr>
              <a:t>2)</a:t>
            </a:r>
            <a:r>
              <a:rPr lang="cs-CZ" sz="1200" dirty="0">
                <a:latin typeface="+mj-lt"/>
              </a:rPr>
              <a:t> Příloha 2	</a:t>
            </a:r>
            <a:r>
              <a:rPr lang="cs-CZ" sz="1200" baseline="30000" dirty="0">
                <a:latin typeface="+mj-lt"/>
              </a:rPr>
              <a:t>3)</a:t>
            </a:r>
            <a:r>
              <a:rPr lang="cs-CZ" sz="1200" dirty="0">
                <a:latin typeface="+mj-lt"/>
              </a:rPr>
              <a:t> Příloha 3	</a:t>
            </a:r>
            <a:r>
              <a:rPr lang="cs-CZ" sz="1200" baseline="30000" dirty="0">
                <a:latin typeface="+mj-lt"/>
              </a:rPr>
              <a:t>4)</a:t>
            </a:r>
            <a:r>
              <a:rPr lang="cs-CZ" sz="1200" dirty="0">
                <a:latin typeface="+mj-lt"/>
              </a:rPr>
              <a:t> Příloha 5</a:t>
            </a:r>
          </a:p>
        </p:txBody>
      </p:sp>
      <p:sp>
        <p:nvSpPr>
          <p:cNvPr id="15" name="Zástupný symbol pro datum 7"/>
          <p:cNvSpPr txBox="1">
            <a:spLocks/>
          </p:cNvSpPr>
          <p:nvPr/>
        </p:nvSpPr>
        <p:spPr bwMode="auto">
          <a:xfrm>
            <a:off x="107504"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
        <p:nvSpPr>
          <p:cNvPr id="2" name="Zástupný symbol pro datum 7">
            <a:extLst>
              <a:ext uri="{FF2B5EF4-FFF2-40B4-BE49-F238E27FC236}">
                <a16:creationId xmlns:a16="http://schemas.microsoft.com/office/drawing/2014/main" id="{092D8932-94EA-6320-5BD1-FA766C0A4B43}"/>
              </a:ext>
            </a:extLst>
          </p:cNvPr>
          <p:cNvSpPr txBox="1">
            <a:spLocks/>
          </p:cNvSpPr>
          <p:nvPr/>
        </p:nvSpPr>
        <p:spPr bwMode="auto">
          <a:xfrm>
            <a:off x="360363" y="18864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0"/>
              </a:spcBef>
              <a:spcAft>
                <a:spcPts val="0"/>
              </a:spcAft>
              <a:tabLst>
                <a:tab pos="631825" algn="l"/>
              </a:tabLst>
              <a:defRPr/>
            </a:pPr>
            <a:r>
              <a:rPr lang="cs-CZ" sz="2800" dirty="0">
                <a:latin typeface="Calibri" pitchFamily="34" charset="0"/>
              </a:rPr>
              <a:t>PŘEHLED ZDROJŮ INDIKÁTORŮ A DAT</a:t>
            </a:r>
          </a:p>
          <a:p>
            <a:pPr marL="1588" indent="-1588" algn="ctr" defTabSz="271463">
              <a:spcBef>
                <a:spcPts val="0"/>
              </a:spcBef>
              <a:spcAft>
                <a:spcPts val="0"/>
              </a:spcAft>
              <a:tabLst>
                <a:tab pos="631825" algn="l"/>
              </a:tabLst>
              <a:defRPr/>
            </a:pPr>
            <a:r>
              <a:rPr lang="cs-CZ" sz="2800" dirty="0">
                <a:latin typeface="Calibri" pitchFamily="34" charset="0"/>
              </a:rPr>
              <a:t>POUŽITÝCH PRO HODNOCENÍ (1/2)</a:t>
            </a:r>
          </a:p>
        </p:txBody>
      </p:sp>
    </p:spTree>
    <p:extLst>
      <p:ext uri="{BB962C8B-B14F-4D97-AF65-F5344CB8AC3E}">
        <p14:creationId xmlns:p14="http://schemas.microsoft.com/office/powerpoint/2010/main" val="31182759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PODÍL DIVÁKŮ, KTEŘÍ VNÍMAJÍ NĚKTERÝ KANÁL ČT ZA HLAVNÍ PRO …</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80</a:t>
            </a:fld>
            <a:endParaRPr lang="cs-CZ" sz="1100" dirty="0">
              <a:solidFill>
                <a:srgbClr val="1A1F52"/>
              </a:solidFill>
              <a:latin typeface="+mj-lt"/>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5" name="Ovál 14">
            <a:extLst>
              <a:ext uri="{FF2B5EF4-FFF2-40B4-BE49-F238E27FC236}">
                <a16:creationId xmlns:a16="http://schemas.microsoft.com/office/drawing/2014/main" id="{36C1A709-C89D-4FE0-9673-A0D821218078}"/>
              </a:ext>
            </a:extLst>
          </p:cNvPr>
          <p:cNvSpPr/>
          <p:nvPr/>
        </p:nvSpPr>
        <p:spPr>
          <a:xfrm>
            <a:off x="8316416"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2"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endParaRPr lang="pl-PL" sz="1400" dirty="0">
              <a:latin typeface="Calibri" pitchFamily="34" charset="0"/>
            </a:endParaRPr>
          </a:p>
        </p:txBody>
      </p:sp>
      <p:sp>
        <p:nvSpPr>
          <p:cNvPr id="13" name="Zástupný symbol pro datum 7">
            <a:extLst>
              <a:ext uri="{FF2B5EF4-FFF2-40B4-BE49-F238E27FC236}">
                <a16:creationId xmlns:a16="http://schemas.microsoft.com/office/drawing/2014/main" id="{78BAB8CF-3F1D-4009-B1F7-406D83D657DA}"/>
              </a:ext>
            </a:extLst>
          </p:cNvPr>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3" name="Graf 2">
            <a:extLst>
              <a:ext uri="{FF2B5EF4-FFF2-40B4-BE49-F238E27FC236}">
                <a16:creationId xmlns:a16="http://schemas.microsoft.com/office/drawing/2014/main" id="{03C00A29-F158-879E-EE50-94DC807C8D3D}"/>
              </a:ext>
            </a:extLst>
          </p:cNvPr>
          <p:cNvGraphicFramePr>
            <a:graphicFrameLocks/>
          </p:cNvGraphicFramePr>
          <p:nvPr/>
        </p:nvGraphicFramePr>
        <p:xfrm>
          <a:off x="360363" y="1340768"/>
          <a:ext cx="8604125"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8511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81</a:t>
            </a:fld>
            <a:endParaRPr lang="cs-CZ" sz="1100" dirty="0">
              <a:solidFill>
                <a:srgbClr val="1A1F52"/>
              </a:solidFill>
              <a:latin typeface="+mj-lt"/>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TextovéPole 10"/>
          <p:cNvSpPr txBox="1"/>
          <p:nvPr/>
        </p:nvSpPr>
        <p:spPr>
          <a:xfrm>
            <a:off x="360364" y="972000"/>
            <a:ext cx="8423275" cy="500136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cs-CZ" sz="1700" b="1" dirty="0">
                <a:latin typeface="+mj-lt"/>
              </a:rPr>
              <a:t>Průměrný týdenní zásah kulturních žánrů činil v minulém roce 66 %. </a:t>
            </a:r>
            <a:r>
              <a:rPr lang="cs-CZ" sz="1700" dirty="0">
                <a:latin typeface="+mj-lt"/>
              </a:rPr>
              <a:t>V porovnání s rokem 2022 se jednalo o pokles o 2 p.b., je však třeba vzít v úvahu, že v roce 2023 již nevysílal kanál ČT3, který k celkovému zásahu (i k dalším indikátorům týkajícím se kulturních žánrů) nezanedbatelně přispíval.</a:t>
            </a:r>
          </a:p>
          <a:p>
            <a:pPr marL="285750" indent="-285750">
              <a:spcBef>
                <a:spcPts val="600"/>
              </a:spcBef>
              <a:spcAft>
                <a:spcPts val="600"/>
              </a:spcAft>
              <a:buFont typeface="Arial" panose="020B0604020202020204" pitchFamily="34" charset="0"/>
              <a:buChar char="•"/>
            </a:pPr>
            <a:r>
              <a:rPr lang="cs-CZ" sz="1700" b="1" dirty="0">
                <a:latin typeface="+mj-lt"/>
              </a:rPr>
              <a:t>Koeficienty kvalitativních indikátorů vycházejících z trackingového šetření </a:t>
            </a:r>
            <a:r>
              <a:rPr lang="cs-CZ" sz="1700" dirty="0">
                <a:latin typeface="+mj-lt"/>
              </a:rPr>
              <a:t>(spokojenost, vnímaná originalita a míra zaujetí) </a:t>
            </a:r>
            <a:r>
              <a:rPr lang="cs-CZ" sz="1700" b="1" dirty="0">
                <a:latin typeface="+mj-lt"/>
              </a:rPr>
              <a:t>byly v případě kulturních žánrů velmi stabilní</a:t>
            </a:r>
            <a:r>
              <a:rPr lang="cs-CZ" sz="1700" dirty="0">
                <a:latin typeface="+mj-lt"/>
              </a:rPr>
              <a:t>, v porovnání s rokem 2022 jsme zaznamenali jen drobné pohyby v rozpětí od -2 p.b. u spokojenosti do +1 p.b. u originality.</a:t>
            </a:r>
          </a:p>
          <a:p>
            <a:pPr marL="285750" indent="-285750">
              <a:spcBef>
                <a:spcPts val="600"/>
              </a:spcBef>
              <a:spcAft>
                <a:spcPts val="600"/>
              </a:spcAft>
              <a:buFont typeface="Arial" panose="020B0604020202020204" pitchFamily="34" charset="0"/>
              <a:buChar char="•"/>
            </a:pPr>
            <a:r>
              <a:rPr lang="cs-CZ" sz="1700" b="1" dirty="0">
                <a:latin typeface="+mj-lt"/>
              </a:rPr>
              <a:t>Jako svůj hlavní kanál v oblasti kulturních pořadů vnímá některý z programů ČT skoro polovina diváků (45 %)</a:t>
            </a:r>
            <a:r>
              <a:rPr lang="cs-CZ" sz="1700" dirty="0">
                <a:latin typeface="+mj-lt"/>
              </a:rPr>
              <a:t>, což je oproti roku 2022 mírný pokles (-2 p.b.). I v tomto případě vnímáme jednorázovou souvislost s ukončením vysílání kanálu ČT3, z dlouhodobějšího hlediska však registrujeme trendový růst hodnoty daného indikátoru, což nepochybně souvisí se zvýšeným úsilím České televize nabídnout divákům prostřednictvím obrazovky divadelní hry, koncerty a další kulturní události, a to včetně přímých přenosů.</a:t>
            </a:r>
          </a:p>
          <a:p>
            <a:pPr marL="285750" indent="-285750">
              <a:spcBef>
                <a:spcPts val="600"/>
              </a:spcBef>
              <a:spcAft>
                <a:spcPts val="600"/>
              </a:spcAft>
              <a:buFont typeface="Arial" panose="020B0604020202020204" pitchFamily="34" charset="0"/>
              <a:buChar char="•"/>
            </a:pPr>
            <a:r>
              <a:rPr lang="cs-CZ" sz="1700" dirty="0">
                <a:latin typeface="+mj-lt"/>
              </a:rPr>
              <a:t>Podíl diváků, kteří vnímají kanály ČT jako hlavní pro sledování českých filmů se snížil o 3 p.b. na 54 %. Pokles o 2 p.b. na hladinu 39 % jsme zaznamenali u podílu diváků, pro které je ČT hlavním zdrojem českých seriálů.</a:t>
            </a:r>
          </a:p>
        </p:txBody>
      </p:sp>
      <p:sp>
        <p:nvSpPr>
          <p:cNvPr id="15"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 </a:t>
            </a:r>
          </a:p>
        </p:txBody>
      </p:sp>
      <p:sp>
        <p:nvSpPr>
          <p:cNvPr id="3" name="AutoShape 2">
            <a:extLst>
              <a:ext uri="{FF2B5EF4-FFF2-40B4-BE49-F238E27FC236}">
                <a16:creationId xmlns:a16="http://schemas.microsoft.com/office/drawing/2014/main" id="{FC1E7953-4327-3F3E-AC2B-5B98A2C2CA81}"/>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0629761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nvGraphicFramePr>
        <p:xfrm>
          <a:off x="103190" y="1604394"/>
          <a:ext cx="8937625" cy="4845621"/>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82</a:t>
            </a:fld>
            <a:endParaRPr lang="cs-CZ" sz="1100" dirty="0">
              <a:solidFill>
                <a:srgbClr val="1A1F52"/>
              </a:solidFill>
              <a:latin typeface="+mj-lt"/>
              <a:cs typeface="Arial" charset="0"/>
            </a:endParaRPr>
          </a:p>
        </p:txBody>
      </p:sp>
      <p:sp>
        <p:nvSpPr>
          <p:cNvPr id="12" name="AutoShape 2">
            <a:extLst>
              <a:ext uri="{FF2B5EF4-FFF2-40B4-BE49-F238E27FC236}">
                <a16:creationId xmlns:a16="http://schemas.microsoft.com/office/drawing/2014/main" id="{DD8D465F-FA2D-48CC-AC2F-27BD0A0C1B77}"/>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PODÍL JEDNOTLIVÝCH UMĚLECKÝCH SMĚRŮ NA VŠECH vysílaných UMĚLECKÝCH POŘADECH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PROVYS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5"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 </a:t>
            </a:r>
          </a:p>
        </p:txBody>
      </p:sp>
    </p:spTree>
    <p:extLst>
      <p:ext uri="{BB962C8B-B14F-4D97-AF65-F5344CB8AC3E}">
        <p14:creationId xmlns:p14="http://schemas.microsoft.com/office/powerpoint/2010/main" val="28258441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nvGraphicFramePr>
        <p:xfrm>
          <a:off x="103190" y="1416101"/>
          <a:ext cx="8800967" cy="5109245"/>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pitchFamily="34" charset="0"/>
              </a:rPr>
              <a:t>PODÍL JEDNOTLIVÝCH PODŽÁNRŮ NA DOKUMENTÁRNÍCH POŘADECH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PROVYS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83</a:t>
            </a:fld>
            <a:endParaRPr lang="cs-CZ" sz="1100" dirty="0">
              <a:solidFill>
                <a:srgbClr val="1A1F52"/>
              </a:solidFill>
              <a:latin typeface="+mj-lt"/>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4"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a:t>
            </a:r>
          </a:p>
        </p:txBody>
      </p:sp>
    </p:spTree>
    <p:extLst>
      <p:ext uri="{BB962C8B-B14F-4D97-AF65-F5344CB8AC3E}">
        <p14:creationId xmlns:p14="http://schemas.microsoft.com/office/powerpoint/2010/main" val="7238516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84</a:t>
            </a:fld>
            <a:endParaRPr lang="cs-CZ" sz="1100" dirty="0">
              <a:solidFill>
                <a:srgbClr val="1A1F52"/>
              </a:solidFill>
              <a:latin typeface="+mj-lt"/>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endParaRPr lang="pl-PL" sz="1400" dirty="0">
              <a:latin typeface="Calibri" pitchFamily="34" charset="0"/>
            </a:endParaRPr>
          </a:p>
        </p:txBody>
      </p:sp>
      <p:sp>
        <p:nvSpPr>
          <p:cNvPr id="19" name="AutoShape 2">
            <a:extLst>
              <a:ext uri="{FF2B5EF4-FFF2-40B4-BE49-F238E27FC236}">
                <a16:creationId xmlns:a16="http://schemas.microsoft.com/office/drawing/2014/main" id="{E4129D99-5665-484B-9D61-B83BFFBA36DB}"/>
              </a:ext>
            </a:extLst>
          </p:cNvPr>
          <p:cNvSpPr>
            <a:spLocks noChangeArrowheads="1"/>
          </p:cNvSpPr>
          <p:nvPr/>
        </p:nvSpPr>
        <p:spPr bwMode="auto">
          <a:xfrm>
            <a:off x="1" y="548680"/>
            <a:ext cx="9144000" cy="998562"/>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2023: mediální PARTNERSTVÍ ČT PŘI VÝZNAMNÝCH                                     </a:t>
            </a:r>
            <a:r>
              <a:rPr lang="cs-CZ" sz="2100" b="1" u="sng" cap="all" dirty="0">
                <a:latin typeface="Calibri" pitchFamily="34" charset="0"/>
              </a:rPr>
              <a:t>KULTURNÍCH UDÁLOSTECH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ČT</a:t>
            </a:r>
            <a:endParaRPr lang="cs-CZ" sz="1300" dirty="0">
              <a:latin typeface="Calibri" pitchFamily="34" charset="0"/>
            </a:endParaRPr>
          </a:p>
        </p:txBody>
      </p:sp>
      <p:sp>
        <p:nvSpPr>
          <p:cNvPr id="12" name="Zástupný symbol pro datum 7">
            <a:extLst>
              <a:ext uri="{FF2B5EF4-FFF2-40B4-BE49-F238E27FC236}">
                <a16:creationId xmlns:a16="http://schemas.microsoft.com/office/drawing/2014/main" id="{AE61D451-9621-41AD-972B-0CE9FE6C8169}"/>
              </a:ext>
            </a:extLst>
          </p:cNvPr>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3" name="Tabulka 2">
            <a:extLst>
              <a:ext uri="{FF2B5EF4-FFF2-40B4-BE49-F238E27FC236}">
                <a16:creationId xmlns:a16="http://schemas.microsoft.com/office/drawing/2014/main" id="{E93F762E-7C01-852A-96C7-60827EA0E16F}"/>
              </a:ext>
            </a:extLst>
          </p:cNvPr>
          <p:cNvGraphicFramePr>
            <a:graphicFrameLocks noGrp="1"/>
          </p:cNvGraphicFramePr>
          <p:nvPr/>
        </p:nvGraphicFramePr>
        <p:xfrm>
          <a:off x="360363" y="1564172"/>
          <a:ext cx="8423273" cy="4889164"/>
        </p:xfrm>
        <a:graphic>
          <a:graphicData uri="http://schemas.openxmlformats.org/drawingml/2006/table">
            <a:tbl>
              <a:tblPr firstRow="1" bandRow="1">
                <a:tableStyleId>{5202B0CA-FC54-4496-8BCA-5EF66A818D29}</a:tableStyleId>
              </a:tblPr>
              <a:tblGrid>
                <a:gridCol w="8423273">
                  <a:extLst>
                    <a:ext uri="{9D8B030D-6E8A-4147-A177-3AD203B41FA5}">
                      <a16:colId xmlns:a16="http://schemas.microsoft.com/office/drawing/2014/main" val="20000"/>
                    </a:ext>
                  </a:extLst>
                </a:gridCol>
              </a:tblGrid>
              <a:tr h="389524">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cs-CZ" sz="1400" noProof="0" dirty="0"/>
                        <a:t>Partnerství při kulturních událostech (výběr)</a:t>
                      </a:r>
                    </a:p>
                  </a:txBody>
                  <a:tcPr anchor="ctr">
                    <a:solidFill>
                      <a:schemeClr val="tx1">
                        <a:lumMod val="65000"/>
                        <a:lumOff val="35000"/>
                      </a:schemeClr>
                    </a:solidFill>
                  </a:tcPr>
                </a:tc>
                <a:extLst>
                  <a:ext uri="{0D108BD9-81ED-4DB2-BD59-A6C34878D82A}">
                    <a16:rowId xmlns:a16="http://schemas.microsoft.com/office/drawing/2014/main" val="10000"/>
                  </a:ext>
                </a:extLst>
              </a:tr>
              <a:tr h="224982">
                <a:tc>
                  <a:txBody>
                    <a:bodyPr/>
                    <a:lstStyle/>
                    <a:p>
                      <a:pPr algn="l" fontAlgn="b"/>
                      <a:r>
                        <a:rPr lang="cs-CZ" sz="1100" b="1" i="0" u="none" strike="noStrike" dirty="0">
                          <a:solidFill>
                            <a:srgbClr val="000000"/>
                          </a:solidFill>
                          <a:effectLst/>
                          <a:latin typeface="Calibri" panose="020F0502020204030204" pitchFamily="34" charset="0"/>
                        </a:rPr>
                        <a:t>49. Letní filmová škola Uherské Hradiště </a:t>
                      </a:r>
                    </a:p>
                  </a:txBody>
                  <a:tcPr marL="9525" marR="9525" marT="9525" marB="0" anchor="ctr"/>
                </a:tc>
                <a:extLst>
                  <a:ext uri="{0D108BD9-81ED-4DB2-BD59-A6C34878D82A}">
                    <a16:rowId xmlns:a16="http://schemas.microsoft.com/office/drawing/2014/main" val="10002"/>
                  </a:ext>
                </a:extLst>
              </a:tr>
              <a:tr h="224982">
                <a:tc>
                  <a:txBody>
                    <a:bodyPr/>
                    <a:lstStyle/>
                    <a:p>
                      <a:pPr algn="l" fontAlgn="b"/>
                      <a:r>
                        <a:rPr lang="cs-CZ" sz="1100" b="1" i="0" u="none" strike="noStrike" dirty="0">
                          <a:solidFill>
                            <a:srgbClr val="000000"/>
                          </a:solidFill>
                          <a:effectLst/>
                          <a:latin typeface="Calibri" panose="020F0502020204030204" pitchFamily="34" charset="0"/>
                        </a:rPr>
                        <a:t>63. Zlín Film Festival – Mezinárodní festival filmů pro děti a mládež ve Zlíně</a:t>
                      </a:r>
                    </a:p>
                  </a:txBody>
                  <a:tcPr marL="9525" marR="9525" marT="9525" marB="0" anchor="ctr"/>
                </a:tc>
                <a:extLst>
                  <a:ext uri="{0D108BD9-81ED-4DB2-BD59-A6C34878D82A}">
                    <a16:rowId xmlns:a16="http://schemas.microsoft.com/office/drawing/2014/main" val="10005"/>
                  </a:ext>
                </a:extLst>
              </a:tr>
              <a:tr h="224982">
                <a:tc>
                  <a:txBody>
                    <a:bodyPr/>
                    <a:lstStyle/>
                    <a:p>
                      <a:pPr algn="l" fontAlgn="b"/>
                      <a:r>
                        <a:rPr lang="cs-CZ" sz="1100" b="1" i="0" u="none" strike="noStrike" dirty="0">
                          <a:solidFill>
                            <a:srgbClr val="000000"/>
                          </a:solidFill>
                          <a:effectLst/>
                          <a:latin typeface="Calibri" panose="020F0502020204030204" pitchFamily="34" charset="0"/>
                        </a:rPr>
                        <a:t>Bohemia </a:t>
                      </a:r>
                      <a:r>
                        <a:rPr lang="cs-CZ" sz="1100" b="1" i="0" u="none" strike="noStrike" dirty="0" err="1">
                          <a:solidFill>
                            <a:srgbClr val="000000"/>
                          </a:solidFill>
                          <a:effectLst/>
                          <a:latin typeface="Calibri" panose="020F0502020204030204" pitchFamily="34" charset="0"/>
                        </a:rPr>
                        <a:t>JazzFest</a:t>
                      </a:r>
                      <a:r>
                        <a:rPr lang="cs-CZ" sz="1100" b="1" i="0" u="none" strike="noStrike" dirty="0">
                          <a:solidFill>
                            <a:srgbClr val="000000"/>
                          </a:solidFill>
                          <a:effectLst/>
                          <a:latin typeface="Calibri" panose="020F0502020204030204" pitchFamily="34" charset="0"/>
                        </a:rPr>
                        <a:t> 2023</a:t>
                      </a:r>
                    </a:p>
                  </a:txBody>
                  <a:tcPr marL="9525" marR="9525" marT="9525" marB="0" anchor="ctr"/>
                </a:tc>
                <a:extLst>
                  <a:ext uri="{0D108BD9-81ED-4DB2-BD59-A6C34878D82A}">
                    <a16:rowId xmlns:a16="http://schemas.microsoft.com/office/drawing/2014/main" val="3456534550"/>
                  </a:ext>
                </a:extLst>
              </a:tr>
              <a:tr h="224982">
                <a:tc>
                  <a:txBody>
                    <a:bodyPr/>
                    <a:lstStyle/>
                    <a:p>
                      <a:pPr algn="l" fontAlgn="b"/>
                      <a:r>
                        <a:rPr lang="cs-CZ" sz="1100" b="1" i="0" u="none" strike="noStrike" dirty="0" err="1">
                          <a:solidFill>
                            <a:srgbClr val="000000"/>
                          </a:solidFill>
                          <a:effectLst/>
                          <a:latin typeface="Calibri" panose="020F0502020204030204" pitchFamily="34" charset="0"/>
                        </a:rPr>
                        <a:t>Colours</a:t>
                      </a:r>
                      <a:r>
                        <a:rPr lang="cs-CZ" sz="1100" b="1" i="0" u="none" strike="noStrike" dirty="0">
                          <a:solidFill>
                            <a:srgbClr val="000000"/>
                          </a:solidFill>
                          <a:effectLst/>
                          <a:latin typeface="Calibri" panose="020F0502020204030204" pitchFamily="34" charset="0"/>
                        </a:rPr>
                        <a:t> </a:t>
                      </a:r>
                      <a:r>
                        <a:rPr lang="cs-CZ" sz="1100" b="1" i="0" u="none" strike="noStrike" dirty="0" err="1">
                          <a:solidFill>
                            <a:srgbClr val="000000"/>
                          </a:solidFill>
                          <a:effectLst/>
                          <a:latin typeface="Calibri" panose="020F0502020204030204" pitchFamily="34" charset="0"/>
                        </a:rPr>
                        <a:t>of</a:t>
                      </a:r>
                      <a:r>
                        <a:rPr lang="cs-CZ" sz="1100" b="1" i="0" u="none" strike="noStrike" dirty="0">
                          <a:solidFill>
                            <a:srgbClr val="000000"/>
                          </a:solidFill>
                          <a:effectLst/>
                          <a:latin typeface="Calibri" panose="020F0502020204030204" pitchFamily="34" charset="0"/>
                        </a:rPr>
                        <a:t> Ostrava </a:t>
                      </a:r>
                    </a:p>
                  </a:txBody>
                  <a:tcPr marL="9525" marR="9525" marT="9525" marB="0" anchor="ctr"/>
                </a:tc>
                <a:extLst>
                  <a:ext uri="{0D108BD9-81ED-4DB2-BD59-A6C34878D82A}">
                    <a16:rowId xmlns:a16="http://schemas.microsoft.com/office/drawing/2014/main" val="3526993704"/>
                  </a:ext>
                </a:extLst>
              </a:tr>
              <a:tr h="224982">
                <a:tc>
                  <a:txBody>
                    <a:bodyPr/>
                    <a:lstStyle/>
                    <a:p>
                      <a:pPr algn="l" fontAlgn="b"/>
                      <a:r>
                        <a:rPr lang="cs-CZ" sz="1100" b="1" i="0" u="none" strike="noStrike" dirty="0">
                          <a:solidFill>
                            <a:srgbClr val="000000"/>
                          </a:solidFill>
                          <a:effectLst/>
                          <a:latin typeface="Calibri" panose="020F0502020204030204" pitchFamily="34" charset="0"/>
                        </a:rPr>
                        <a:t>Dvořákova Praha</a:t>
                      </a:r>
                    </a:p>
                  </a:txBody>
                  <a:tcPr marL="9525" marR="9525" marT="9525" marB="0" anchor="ctr"/>
                </a:tc>
                <a:extLst>
                  <a:ext uri="{0D108BD9-81ED-4DB2-BD59-A6C34878D82A}">
                    <a16:rowId xmlns:a16="http://schemas.microsoft.com/office/drawing/2014/main" val="286070298"/>
                  </a:ext>
                </a:extLst>
              </a:tr>
              <a:tr h="224982">
                <a:tc>
                  <a:txBody>
                    <a:bodyPr/>
                    <a:lstStyle/>
                    <a:p>
                      <a:pPr algn="l" fontAlgn="b"/>
                      <a:r>
                        <a:rPr lang="cs-CZ" sz="1100" b="1" i="0" u="none" strike="noStrike" dirty="0">
                          <a:solidFill>
                            <a:srgbClr val="000000"/>
                          </a:solidFill>
                          <a:effectLst/>
                          <a:latin typeface="Calibri" panose="020F0502020204030204" pitchFamily="34" charset="0"/>
                        </a:rPr>
                        <a:t>FAMUFEST 2023</a:t>
                      </a:r>
                    </a:p>
                  </a:txBody>
                  <a:tcPr marL="9525" marR="9525" marT="9525" marB="0" anchor="ctr"/>
                </a:tc>
                <a:extLst>
                  <a:ext uri="{0D108BD9-81ED-4DB2-BD59-A6C34878D82A}">
                    <a16:rowId xmlns:a16="http://schemas.microsoft.com/office/drawing/2014/main" val="172041821"/>
                  </a:ext>
                </a:extLst>
              </a:tr>
              <a:tr h="224982">
                <a:tc>
                  <a:txBody>
                    <a:bodyPr/>
                    <a:lstStyle/>
                    <a:p>
                      <a:pPr algn="l" fontAlgn="b"/>
                      <a:r>
                        <a:rPr lang="cs-CZ" sz="1100" b="1" i="0" u="none" strike="noStrike" dirty="0">
                          <a:solidFill>
                            <a:srgbClr val="000000"/>
                          </a:solidFill>
                          <a:effectLst/>
                          <a:latin typeface="Calibri" panose="020F0502020204030204" pitchFamily="34" charset="0"/>
                        </a:rPr>
                        <a:t>JAZZFESTBRNO 2023</a:t>
                      </a:r>
                    </a:p>
                  </a:txBody>
                  <a:tcPr marL="9525" marR="9525" marT="9525" marB="0" anchor="ctr"/>
                </a:tc>
                <a:extLst>
                  <a:ext uri="{0D108BD9-81ED-4DB2-BD59-A6C34878D82A}">
                    <a16:rowId xmlns:a16="http://schemas.microsoft.com/office/drawing/2014/main" val="1055017297"/>
                  </a:ext>
                </a:extLst>
              </a:tr>
              <a:tr h="224982">
                <a:tc>
                  <a:txBody>
                    <a:bodyPr/>
                    <a:lstStyle/>
                    <a:p>
                      <a:pPr algn="l" fontAlgn="b"/>
                      <a:r>
                        <a:rPr lang="cs-CZ" sz="1100" b="1" i="0" u="none" strike="noStrike" dirty="0">
                          <a:solidFill>
                            <a:srgbClr val="000000"/>
                          </a:solidFill>
                          <a:effectLst/>
                          <a:latin typeface="Calibri" panose="020F0502020204030204" pitchFamily="34" charset="0"/>
                        </a:rPr>
                        <a:t>Metronome Prague</a:t>
                      </a:r>
                    </a:p>
                  </a:txBody>
                  <a:tcPr marL="9525" marR="9525" marT="9525" marB="0" anchor="ctr"/>
                </a:tc>
                <a:extLst>
                  <a:ext uri="{0D108BD9-81ED-4DB2-BD59-A6C34878D82A}">
                    <a16:rowId xmlns:a16="http://schemas.microsoft.com/office/drawing/2014/main" val="2496689996"/>
                  </a:ext>
                </a:extLst>
              </a:tr>
              <a:tr h="224982">
                <a:tc>
                  <a:txBody>
                    <a:bodyPr/>
                    <a:lstStyle/>
                    <a:p>
                      <a:pPr algn="l" fontAlgn="b"/>
                      <a:r>
                        <a:rPr lang="cs-CZ" sz="1100" b="1" i="0" u="none" strike="noStrike" dirty="0">
                          <a:solidFill>
                            <a:srgbClr val="000000"/>
                          </a:solidFill>
                          <a:effectLst/>
                          <a:latin typeface="Calibri" panose="020F0502020204030204" pitchFamily="34" charset="0"/>
                        </a:rPr>
                        <a:t>Mezinárodní festival animovaných filmů </a:t>
                      </a:r>
                      <a:r>
                        <a:rPr lang="cs-CZ" sz="1100" b="1" i="0" u="none" strike="noStrike" dirty="0" err="1">
                          <a:solidFill>
                            <a:srgbClr val="000000"/>
                          </a:solidFill>
                          <a:effectLst/>
                          <a:latin typeface="Calibri" panose="020F0502020204030204" pitchFamily="34" charset="0"/>
                        </a:rPr>
                        <a:t>Anifilm</a:t>
                      </a:r>
                      <a:r>
                        <a:rPr lang="cs-CZ" sz="1100" b="1" i="0" u="none" strike="noStrike" dirty="0">
                          <a:solidFill>
                            <a:srgbClr val="000000"/>
                          </a:solidFill>
                          <a:effectLst/>
                          <a:latin typeface="Calibri" panose="020F0502020204030204" pitchFamily="34" charset="0"/>
                        </a:rPr>
                        <a:t> 2023</a:t>
                      </a:r>
                    </a:p>
                  </a:txBody>
                  <a:tcPr marL="9525" marR="9525" marT="9525" marB="0" anchor="ctr"/>
                </a:tc>
                <a:extLst>
                  <a:ext uri="{0D108BD9-81ED-4DB2-BD59-A6C34878D82A}">
                    <a16:rowId xmlns:a16="http://schemas.microsoft.com/office/drawing/2014/main" val="1088005723"/>
                  </a:ext>
                </a:extLst>
              </a:tr>
              <a:tr h="224982">
                <a:tc>
                  <a:txBody>
                    <a:bodyPr/>
                    <a:lstStyle/>
                    <a:p>
                      <a:pPr algn="l" fontAlgn="b"/>
                      <a:r>
                        <a:rPr lang="cs-CZ" sz="1100" b="1" i="0" u="none" strike="noStrike" dirty="0">
                          <a:solidFill>
                            <a:srgbClr val="000000"/>
                          </a:solidFill>
                          <a:effectLst/>
                          <a:latin typeface="Calibri" panose="020F0502020204030204" pitchFamily="34" charset="0"/>
                        </a:rPr>
                        <a:t>Mezinárodní festival dokumentárních filmů o lidských právech Jeden svět </a:t>
                      </a:r>
                    </a:p>
                  </a:txBody>
                  <a:tcPr marL="9525" marR="9525" marT="9525" marB="0" anchor="ctr"/>
                </a:tc>
                <a:extLst>
                  <a:ext uri="{0D108BD9-81ED-4DB2-BD59-A6C34878D82A}">
                    <a16:rowId xmlns:a16="http://schemas.microsoft.com/office/drawing/2014/main" val="1237776919"/>
                  </a:ext>
                </a:extLst>
              </a:tr>
              <a:tr h="224982">
                <a:tc>
                  <a:txBody>
                    <a:bodyPr/>
                    <a:lstStyle/>
                    <a:p>
                      <a:pPr algn="l" fontAlgn="b"/>
                      <a:r>
                        <a:rPr lang="cs-CZ" sz="1100" b="1" i="0" u="none" strike="noStrike" dirty="0">
                          <a:solidFill>
                            <a:srgbClr val="000000"/>
                          </a:solidFill>
                          <a:effectLst/>
                          <a:latin typeface="Calibri" panose="020F0502020204030204" pitchFamily="34" charset="0"/>
                        </a:rPr>
                        <a:t>Mezinárodní hudební festival Pražské jaro </a:t>
                      </a:r>
                    </a:p>
                  </a:txBody>
                  <a:tcPr marL="9525" marR="9525" marT="9525" marB="0" anchor="ctr"/>
                </a:tc>
                <a:extLst>
                  <a:ext uri="{0D108BD9-81ED-4DB2-BD59-A6C34878D82A}">
                    <a16:rowId xmlns:a16="http://schemas.microsoft.com/office/drawing/2014/main" val="2421461436"/>
                  </a:ext>
                </a:extLst>
              </a:tr>
              <a:tr h="224982">
                <a:tc>
                  <a:txBody>
                    <a:bodyPr/>
                    <a:lstStyle/>
                    <a:p>
                      <a:pPr algn="l" fontAlgn="b"/>
                      <a:r>
                        <a:rPr lang="cs-CZ" sz="1100" b="1" i="0" u="none" strike="noStrike" dirty="0">
                          <a:solidFill>
                            <a:srgbClr val="000000"/>
                          </a:solidFill>
                          <a:effectLst/>
                          <a:latin typeface="Calibri" panose="020F0502020204030204" pitchFamily="34" charset="0"/>
                        </a:rPr>
                        <a:t>MFDF </a:t>
                      </a:r>
                      <a:r>
                        <a:rPr lang="cs-CZ" sz="1100" b="1" i="0" u="none" strike="noStrike" dirty="0" err="1">
                          <a:solidFill>
                            <a:srgbClr val="000000"/>
                          </a:solidFill>
                          <a:effectLst/>
                          <a:latin typeface="Calibri" panose="020F0502020204030204" pitchFamily="34" charset="0"/>
                        </a:rPr>
                        <a:t>Ji.hlava</a:t>
                      </a:r>
                      <a:endParaRPr lang="cs-CZ"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1836649"/>
                  </a:ext>
                </a:extLst>
              </a:tr>
              <a:tr h="224982">
                <a:tc>
                  <a:txBody>
                    <a:bodyPr/>
                    <a:lstStyle/>
                    <a:p>
                      <a:pPr algn="l" fontAlgn="b"/>
                      <a:r>
                        <a:rPr lang="cs-CZ" sz="1100" b="1" i="0" u="none" strike="noStrike" dirty="0">
                          <a:solidFill>
                            <a:srgbClr val="000000"/>
                          </a:solidFill>
                          <a:effectLst/>
                          <a:latin typeface="Calibri" panose="020F0502020204030204" pitchFamily="34" charset="0"/>
                        </a:rPr>
                        <a:t>MFF Karlovy Vary</a:t>
                      </a:r>
                    </a:p>
                  </a:txBody>
                  <a:tcPr marL="9525" marR="9525" marT="9525" marB="0" anchor="ctr"/>
                </a:tc>
                <a:extLst>
                  <a:ext uri="{0D108BD9-81ED-4DB2-BD59-A6C34878D82A}">
                    <a16:rowId xmlns:a16="http://schemas.microsoft.com/office/drawing/2014/main" val="2188364801"/>
                  </a:ext>
                </a:extLst>
              </a:tr>
              <a:tr h="224982">
                <a:tc>
                  <a:txBody>
                    <a:bodyPr/>
                    <a:lstStyle/>
                    <a:p>
                      <a:pPr algn="l" fontAlgn="b"/>
                      <a:r>
                        <a:rPr lang="cs-CZ" sz="1100" b="1" i="0" u="none" strike="noStrike" dirty="0">
                          <a:solidFill>
                            <a:srgbClr val="000000"/>
                          </a:solidFill>
                          <a:effectLst/>
                          <a:latin typeface="Calibri" panose="020F0502020204030204" pitchFamily="34" charset="0"/>
                        </a:rPr>
                        <a:t>Pražské </a:t>
                      </a:r>
                      <a:r>
                        <a:rPr lang="cs-CZ" sz="1100" b="1" i="0" u="none" strike="noStrike" dirty="0" err="1">
                          <a:solidFill>
                            <a:srgbClr val="000000"/>
                          </a:solidFill>
                          <a:effectLst/>
                          <a:latin typeface="Calibri" panose="020F0502020204030204" pitchFamily="34" charset="0"/>
                        </a:rPr>
                        <a:t>Quadriennale</a:t>
                      </a:r>
                      <a:endParaRPr lang="cs-CZ"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26210903"/>
                  </a:ext>
                </a:extLst>
              </a:tr>
              <a:tr h="224982">
                <a:tc>
                  <a:txBody>
                    <a:bodyPr/>
                    <a:lstStyle/>
                    <a:p>
                      <a:pPr algn="l" fontAlgn="b"/>
                      <a:r>
                        <a:rPr lang="cs-CZ" sz="1100" b="1" i="0" u="none" strike="noStrike" dirty="0">
                          <a:solidFill>
                            <a:srgbClr val="000000"/>
                          </a:solidFill>
                          <a:effectLst/>
                          <a:latin typeface="Calibri" panose="020F0502020204030204" pitchFamily="34" charset="0"/>
                        </a:rPr>
                        <a:t>Rock </a:t>
                      </a:r>
                      <a:r>
                        <a:rPr lang="cs-CZ" sz="1100" b="1" i="0" u="none" strike="noStrike" dirty="0" err="1">
                          <a:solidFill>
                            <a:srgbClr val="000000"/>
                          </a:solidFill>
                          <a:effectLst/>
                          <a:latin typeface="Calibri" panose="020F0502020204030204" pitchFamily="34" charset="0"/>
                        </a:rPr>
                        <a:t>for</a:t>
                      </a:r>
                      <a:r>
                        <a:rPr lang="cs-CZ" sz="1100" b="1" i="0" u="none" strike="noStrike" dirty="0">
                          <a:solidFill>
                            <a:srgbClr val="000000"/>
                          </a:solidFill>
                          <a:effectLst/>
                          <a:latin typeface="Calibri" panose="020F0502020204030204" pitchFamily="34" charset="0"/>
                        </a:rPr>
                        <a:t> </a:t>
                      </a:r>
                      <a:r>
                        <a:rPr lang="cs-CZ" sz="1100" b="1" i="0" u="none" strike="noStrike" dirty="0" err="1">
                          <a:solidFill>
                            <a:srgbClr val="000000"/>
                          </a:solidFill>
                          <a:effectLst/>
                          <a:latin typeface="Calibri" panose="020F0502020204030204" pitchFamily="34" charset="0"/>
                        </a:rPr>
                        <a:t>people</a:t>
                      </a:r>
                      <a:endParaRPr lang="cs-CZ"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26797050"/>
                  </a:ext>
                </a:extLst>
              </a:tr>
              <a:tr h="224982">
                <a:tc>
                  <a:txBody>
                    <a:bodyPr/>
                    <a:lstStyle/>
                    <a:p>
                      <a:pPr algn="l" fontAlgn="b"/>
                      <a:r>
                        <a:rPr lang="cs-CZ" sz="1100" b="1" i="0" u="none" strike="noStrike" dirty="0" err="1">
                          <a:solidFill>
                            <a:srgbClr val="000000"/>
                          </a:solidFill>
                          <a:effectLst/>
                          <a:latin typeface="Calibri" panose="020F0502020204030204" pitchFamily="34" charset="0"/>
                        </a:rPr>
                        <a:t>Serial</a:t>
                      </a:r>
                      <a:r>
                        <a:rPr lang="cs-CZ" sz="1100" b="1" i="0" u="none" strike="noStrike" dirty="0">
                          <a:solidFill>
                            <a:srgbClr val="000000"/>
                          </a:solidFill>
                          <a:effectLst/>
                          <a:latin typeface="Calibri" panose="020F0502020204030204" pitchFamily="34" charset="0"/>
                        </a:rPr>
                        <a:t> </a:t>
                      </a:r>
                      <a:r>
                        <a:rPr lang="cs-CZ" sz="1100" b="1" i="0" u="none" strike="noStrike" dirty="0" err="1">
                          <a:solidFill>
                            <a:srgbClr val="000000"/>
                          </a:solidFill>
                          <a:effectLst/>
                          <a:latin typeface="Calibri" panose="020F0502020204030204" pitchFamily="34" charset="0"/>
                        </a:rPr>
                        <a:t>Killer</a:t>
                      </a:r>
                      <a:endParaRPr lang="cs-CZ"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30900904"/>
                  </a:ext>
                </a:extLst>
              </a:tr>
              <a:tr h="224982">
                <a:tc>
                  <a:txBody>
                    <a:bodyPr/>
                    <a:lstStyle/>
                    <a:p>
                      <a:pPr algn="l" fontAlgn="b"/>
                      <a:r>
                        <a:rPr lang="cs-CZ" sz="1100" b="1" i="0" u="none" strike="noStrike" dirty="0" err="1">
                          <a:solidFill>
                            <a:srgbClr val="000000"/>
                          </a:solidFill>
                          <a:effectLst/>
                          <a:latin typeface="Calibri" panose="020F0502020204030204" pitchFamily="34" charset="0"/>
                        </a:rPr>
                        <a:t>Signal</a:t>
                      </a:r>
                      <a:r>
                        <a:rPr lang="cs-CZ" sz="1100" b="1" i="0" u="none" strike="noStrike" dirty="0">
                          <a:solidFill>
                            <a:srgbClr val="000000"/>
                          </a:solidFill>
                          <a:effectLst/>
                          <a:latin typeface="Calibri" panose="020F0502020204030204" pitchFamily="34" charset="0"/>
                        </a:rPr>
                        <a:t> Festival </a:t>
                      </a:r>
                    </a:p>
                  </a:txBody>
                  <a:tcPr marL="9525" marR="9525" marT="9525" marB="0" anchor="ctr"/>
                </a:tc>
                <a:extLst>
                  <a:ext uri="{0D108BD9-81ED-4DB2-BD59-A6C34878D82A}">
                    <a16:rowId xmlns:a16="http://schemas.microsoft.com/office/drawing/2014/main" val="2661762202"/>
                  </a:ext>
                </a:extLst>
              </a:tr>
              <a:tr h="224982">
                <a:tc>
                  <a:txBody>
                    <a:bodyPr/>
                    <a:lstStyle/>
                    <a:p>
                      <a:pPr algn="l" fontAlgn="b"/>
                      <a:r>
                        <a:rPr lang="cs-CZ" sz="1100" b="1" i="0" u="none" strike="noStrike" dirty="0">
                          <a:solidFill>
                            <a:srgbClr val="000000"/>
                          </a:solidFill>
                          <a:effectLst/>
                          <a:latin typeface="Calibri" panose="020F0502020204030204" pitchFamily="34" charset="0"/>
                        </a:rPr>
                        <a:t>Smetanova Litomyšl</a:t>
                      </a:r>
                    </a:p>
                  </a:txBody>
                  <a:tcPr marL="9525" marR="9525" marT="9525" marB="0" anchor="ctr"/>
                </a:tc>
                <a:extLst>
                  <a:ext uri="{0D108BD9-81ED-4DB2-BD59-A6C34878D82A}">
                    <a16:rowId xmlns:a16="http://schemas.microsoft.com/office/drawing/2014/main" val="579268778"/>
                  </a:ext>
                </a:extLst>
              </a:tr>
              <a:tr h="224982">
                <a:tc>
                  <a:txBody>
                    <a:bodyPr/>
                    <a:lstStyle/>
                    <a:p>
                      <a:pPr algn="l" fontAlgn="b"/>
                      <a:r>
                        <a:rPr lang="cs-CZ" sz="1100" b="1" i="0" u="none" strike="noStrike" dirty="0">
                          <a:solidFill>
                            <a:srgbClr val="000000"/>
                          </a:solidFill>
                          <a:effectLst/>
                          <a:latin typeface="Calibri" panose="020F0502020204030204" pitchFamily="34" charset="0"/>
                        </a:rPr>
                        <a:t>Světový romský festival </a:t>
                      </a:r>
                      <a:r>
                        <a:rPr lang="cs-CZ" sz="1100" b="1" i="0" u="none" strike="noStrike" dirty="0" err="1">
                          <a:solidFill>
                            <a:srgbClr val="000000"/>
                          </a:solidFill>
                          <a:effectLst/>
                          <a:latin typeface="Calibri" panose="020F0502020204030204" pitchFamily="34" charset="0"/>
                        </a:rPr>
                        <a:t>Khamoro</a:t>
                      </a:r>
                      <a:r>
                        <a:rPr lang="cs-CZ" sz="1100" b="1" i="0" u="none" strike="noStrike" dirty="0">
                          <a:solidFill>
                            <a:srgbClr val="000000"/>
                          </a:solidFill>
                          <a:effectLst/>
                          <a:latin typeface="Calibri" panose="020F0502020204030204" pitchFamily="34" charset="0"/>
                        </a:rPr>
                        <a:t> 2023</a:t>
                      </a:r>
                    </a:p>
                  </a:txBody>
                  <a:tcPr marL="9525" marR="9525" marT="9525" marB="0" anchor="ctr"/>
                </a:tc>
                <a:extLst>
                  <a:ext uri="{0D108BD9-81ED-4DB2-BD59-A6C34878D82A}">
                    <a16:rowId xmlns:a16="http://schemas.microsoft.com/office/drawing/2014/main" val="1811050486"/>
                  </a:ext>
                </a:extLst>
              </a:tr>
              <a:tr h="224982">
                <a:tc>
                  <a:txBody>
                    <a:bodyPr/>
                    <a:lstStyle/>
                    <a:p>
                      <a:pPr algn="l" fontAlgn="b"/>
                      <a:r>
                        <a:rPr lang="cs-CZ" sz="1100" b="1" i="0" u="none" strike="noStrike" dirty="0">
                          <a:solidFill>
                            <a:srgbClr val="000000"/>
                          </a:solidFill>
                          <a:effectLst/>
                          <a:latin typeface="Calibri" panose="020F0502020204030204" pitchFamily="34" charset="0"/>
                        </a:rPr>
                        <a:t>Zlatý Ámos </a:t>
                      </a:r>
                    </a:p>
                  </a:txBody>
                  <a:tcPr marL="9525" marR="9525" marT="9525" marB="0" anchor="ctr"/>
                </a:tc>
                <a:extLst>
                  <a:ext uri="{0D108BD9-81ED-4DB2-BD59-A6C34878D82A}">
                    <a16:rowId xmlns:a16="http://schemas.microsoft.com/office/drawing/2014/main" val="1755276612"/>
                  </a:ext>
                </a:extLst>
              </a:tr>
            </a:tbl>
          </a:graphicData>
        </a:graphic>
      </p:graphicFrame>
    </p:spTree>
    <p:extLst>
      <p:ext uri="{BB962C8B-B14F-4D97-AF65-F5344CB8AC3E}">
        <p14:creationId xmlns:p14="http://schemas.microsoft.com/office/powerpoint/2010/main" val="14930578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85</a:t>
            </a:fld>
            <a:endParaRPr lang="cs-CZ" sz="1100" dirty="0">
              <a:solidFill>
                <a:srgbClr val="1A1F52"/>
              </a:solidFill>
              <a:latin typeface="+mj-lt"/>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4"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endParaRPr lang="pl-PL" sz="1400" dirty="0">
              <a:latin typeface="Calibri" pitchFamily="34" charset="0"/>
            </a:endParaRPr>
          </a:p>
        </p:txBody>
      </p:sp>
      <p:sp>
        <p:nvSpPr>
          <p:cNvPr id="11" name="AutoShape 2">
            <a:extLst>
              <a:ext uri="{FF2B5EF4-FFF2-40B4-BE49-F238E27FC236}">
                <a16:creationId xmlns:a16="http://schemas.microsoft.com/office/drawing/2014/main" id="{97F6E0C8-ED59-457D-BC33-DF46DD0D4103}"/>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2023: mediální PARTNERSTVÍ ČT PŘI VÝZNAMNÝCH                               </a:t>
            </a:r>
            <a:r>
              <a:rPr lang="cs-CZ" sz="2100" b="1" u="sng" cap="all" dirty="0">
                <a:latin typeface="Calibri" pitchFamily="34" charset="0"/>
              </a:rPr>
              <a:t>CHARITATIVNÍCH PROJEKTECH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ČT</a:t>
            </a:r>
            <a:endParaRPr lang="cs-CZ" sz="1300" dirty="0">
              <a:latin typeface="Calibri" pitchFamily="34" charset="0"/>
            </a:endParaRPr>
          </a:p>
        </p:txBody>
      </p:sp>
      <p:sp>
        <p:nvSpPr>
          <p:cNvPr id="13" name="Zástupný symbol pro datum 7">
            <a:extLst>
              <a:ext uri="{FF2B5EF4-FFF2-40B4-BE49-F238E27FC236}">
                <a16:creationId xmlns:a16="http://schemas.microsoft.com/office/drawing/2014/main" id="{AA59BB4A-B848-4849-91CC-D666C5CF8E24}"/>
              </a:ext>
            </a:extLst>
          </p:cNvPr>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2" name="Tabulka 1">
            <a:extLst>
              <a:ext uri="{FF2B5EF4-FFF2-40B4-BE49-F238E27FC236}">
                <a16:creationId xmlns:a16="http://schemas.microsoft.com/office/drawing/2014/main" id="{224E73A4-7527-B248-9867-A8FA411B3D4C}"/>
              </a:ext>
            </a:extLst>
          </p:cNvPr>
          <p:cNvGraphicFramePr>
            <a:graphicFrameLocks noGrp="1"/>
          </p:cNvGraphicFramePr>
          <p:nvPr/>
        </p:nvGraphicFramePr>
        <p:xfrm>
          <a:off x="360363" y="1628800"/>
          <a:ext cx="8423276" cy="4796687"/>
        </p:xfrm>
        <a:graphic>
          <a:graphicData uri="http://schemas.openxmlformats.org/drawingml/2006/table">
            <a:tbl>
              <a:tblPr firstRow="1" bandRow="1">
                <a:tableStyleId>{5202B0CA-FC54-4496-8BCA-5EF66A818D29}</a:tableStyleId>
              </a:tblPr>
              <a:tblGrid>
                <a:gridCol w="4211637">
                  <a:extLst>
                    <a:ext uri="{9D8B030D-6E8A-4147-A177-3AD203B41FA5}">
                      <a16:colId xmlns:a16="http://schemas.microsoft.com/office/drawing/2014/main" val="20000"/>
                    </a:ext>
                  </a:extLst>
                </a:gridCol>
                <a:gridCol w="4211639">
                  <a:extLst>
                    <a:ext uri="{9D8B030D-6E8A-4147-A177-3AD203B41FA5}">
                      <a16:colId xmlns:a16="http://schemas.microsoft.com/office/drawing/2014/main" val="2493399002"/>
                    </a:ext>
                  </a:extLst>
                </a:gridCol>
              </a:tblGrid>
              <a:tr h="396478">
                <a:tc gridSpan="2">
                  <a:txBody>
                    <a:bodyPr/>
                    <a:lstStyle/>
                    <a:p>
                      <a:pPr algn="ctr"/>
                      <a:r>
                        <a:rPr lang="cs-CZ" sz="1400" noProof="0" dirty="0"/>
                        <a:t>Charitativní projekty (výběr)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endParaRPr lang="en-GB"/>
                    </a:p>
                  </a:txBody>
                  <a:tcPr/>
                </a:tc>
                <a:extLst>
                  <a:ext uri="{0D108BD9-81ED-4DB2-BD59-A6C34878D82A}">
                    <a16:rowId xmlns:a16="http://schemas.microsoft.com/office/drawing/2014/main" val="10000"/>
                  </a:ext>
                </a:extLst>
              </a:tr>
              <a:tr h="317000">
                <a:tc>
                  <a:txBody>
                    <a:bodyPr/>
                    <a:lstStyle/>
                    <a:p>
                      <a:pPr marL="36000" algn="ctr" fontAlgn="b"/>
                      <a:r>
                        <a:rPr lang="cs-CZ" sz="1400" b="1" i="0" u="none" strike="noStrike" noProof="0" dirty="0">
                          <a:solidFill>
                            <a:schemeClr val="bg1"/>
                          </a:solidFill>
                          <a:effectLst/>
                          <a:latin typeface="Calibri" panose="020F0502020204030204" pitchFamily="34" charset="0"/>
                        </a:rPr>
                        <a:t>Projekt / Kampaň</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95959"/>
                    </a:solidFill>
                  </a:tcPr>
                </a:tc>
                <a:tc>
                  <a:txBody>
                    <a:bodyPr/>
                    <a:lstStyle/>
                    <a:p>
                      <a:pPr marL="36000" algn="ctr" fontAlgn="b"/>
                      <a:r>
                        <a:rPr lang="cs-CZ" sz="1400" b="1" i="0" u="none" strike="noStrike" noProof="0" dirty="0">
                          <a:solidFill>
                            <a:schemeClr val="bg1"/>
                          </a:solidFill>
                          <a:effectLst/>
                          <a:latin typeface="Calibri" panose="020F0502020204030204" pitchFamily="34" charset="0"/>
                        </a:rPr>
                        <a:t>Subjekt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95959"/>
                    </a:solidFill>
                  </a:tcPr>
                </a:tc>
                <a:extLst>
                  <a:ext uri="{0D108BD9-81ED-4DB2-BD59-A6C34878D82A}">
                    <a16:rowId xmlns:a16="http://schemas.microsoft.com/office/drawing/2014/main" val="3982466495"/>
                  </a:ext>
                </a:extLst>
              </a:tr>
              <a:tr h="308509">
                <a:tc>
                  <a:txBody>
                    <a:bodyPr/>
                    <a:lstStyle/>
                    <a:p>
                      <a:pPr algn="l" fontAlgn="b"/>
                      <a:r>
                        <a:rPr lang="cs-CZ" sz="1100" b="1" i="0" u="none" strike="noStrike" dirty="0">
                          <a:solidFill>
                            <a:srgbClr val="000000"/>
                          </a:solidFill>
                          <a:effectLst/>
                          <a:latin typeface="Calibri" panose="020F0502020204030204" pitchFamily="34" charset="0"/>
                        </a:rPr>
                        <a:t>Adventní koncerty ČT</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a:solidFill>
                            <a:srgbClr val="000000"/>
                          </a:solidFill>
                          <a:effectLst/>
                          <a:latin typeface="Calibri" panose="020F0502020204030204" pitchFamily="34" charset="0"/>
                        </a:rPr>
                        <a:t>Centrum pro rodinu a sociální péči Ostrava; Otevřená okna; Cesta životem bez bariér; Medica Třinec</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07963383"/>
                  </a:ext>
                </a:extLst>
              </a:tr>
              <a:tr h="308509">
                <a:tc>
                  <a:txBody>
                    <a:bodyPr/>
                    <a:lstStyle/>
                    <a:p>
                      <a:pPr algn="l" fontAlgn="b"/>
                      <a:r>
                        <a:rPr lang="cs-CZ" sz="1100" b="1" i="0" u="none" strike="noStrike" dirty="0">
                          <a:solidFill>
                            <a:srgbClr val="000000"/>
                          </a:solidFill>
                          <a:effectLst/>
                          <a:latin typeface="Calibri" panose="020F0502020204030204" pitchFamily="34" charset="0"/>
                        </a:rPr>
                        <a:t>Benefiční open air koncert České filharmonie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a:solidFill>
                            <a:srgbClr val="000000"/>
                          </a:solidFill>
                          <a:effectLst/>
                          <a:latin typeface="Calibri" panose="020F0502020204030204" pitchFamily="34" charset="0"/>
                        </a:rPr>
                        <a:t>Člověk v tísni</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53585486"/>
                  </a:ext>
                </a:extLst>
              </a:tr>
              <a:tr h="308509">
                <a:tc>
                  <a:txBody>
                    <a:bodyPr/>
                    <a:lstStyle/>
                    <a:p>
                      <a:pPr algn="l" fontAlgn="b"/>
                      <a:r>
                        <a:rPr lang="cs-CZ" sz="1100" b="1" i="0" u="none" strike="noStrike" dirty="0">
                          <a:solidFill>
                            <a:srgbClr val="000000"/>
                          </a:solidFill>
                          <a:effectLst/>
                          <a:latin typeface="Calibri" panose="020F0502020204030204" pitchFamily="34" charset="0"/>
                        </a:rPr>
                        <a:t>Benefiční speciál pořadu Kde domov můj?</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a:solidFill>
                            <a:srgbClr val="000000"/>
                          </a:solidFill>
                          <a:effectLst/>
                          <a:latin typeface="Calibri" panose="020F0502020204030204" pitchFamily="34" charset="0"/>
                        </a:rPr>
                        <a:t>Aliance žen s rakovinou prsu - Bellis; ParaCENTRUM Fenix; Tichý svět - chráněná pracoviště; Autis Centrum; Fosa</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996267"/>
                  </a:ext>
                </a:extLst>
              </a:tr>
              <a:tr h="308509">
                <a:tc>
                  <a:txBody>
                    <a:bodyPr/>
                    <a:lstStyle/>
                    <a:p>
                      <a:pPr algn="l" fontAlgn="b"/>
                      <a:r>
                        <a:rPr lang="cs-CZ" sz="1100" b="1" i="0" u="none" strike="noStrike" dirty="0">
                          <a:solidFill>
                            <a:srgbClr val="000000"/>
                          </a:solidFill>
                          <a:effectLst/>
                          <a:latin typeface="Calibri" panose="020F0502020204030204" pitchFamily="34" charset="0"/>
                        </a:rPr>
                        <a:t>Benefiční speciál pořadu Zázraky přírody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a:solidFill>
                            <a:srgbClr val="000000"/>
                          </a:solidFill>
                          <a:effectLst/>
                          <a:latin typeface="Calibri" panose="020F0502020204030204" pitchFamily="34" charset="0"/>
                        </a:rPr>
                        <a:t>Pomozte dětem</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15428794"/>
                  </a:ext>
                </a:extLst>
              </a:tr>
              <a:tr h="308509">
                <a:tc>
                  <a:txBody>
                    <a:bodyPr/>
                    <a:lstStyle/>
                    <a:p>
                      <a:pPr algn="l" fontAlgn="b"/>
                      <a:r>
                        <a:rPr lang="cs-CZ" sz="1100" b="1" i="0" u="none" strike="noStrike" dirty="0">
                          <a:solidFill>
                            <a:srgbClr val="000000"/>
                          </a:solidFill>
                          <a:effectLst/>
                          <a:latin typeface="Calibri" panose="020F0502020204030204" pitchFamily="34" charset="0"/>
                        </a:rPr>
                        <a:t>Ceny Fóra dárců</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a:solidFill>
                            <a:srgbClr val="000000"/>
                          </a:solidFill>
                          <a:effectLst/>
                          <a:latin typeface="Calibri" panose="020F0502020204030204" pitchFamily="34" charset="0"/>
                        </a:rPr>
                        <a:t>Fórum dárců</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9796504"/>
                  </a:ext>
                </a:extLst>
              </a:tr>
              <a:tr h="308509">
                <a:tc>
                  <a:txBody>
                    <a:bodyPr/>
                    <a:lstStyle/>
                    <a:p>
                      <a:pPr algn="l" fontAlgn="b"/>
                      <a:r>
                        <a:rPr lang="cs-CZ" sz="1100" b="1" i="0" u="none" strike="noStrike" dirty="0">
                          <a:solidFill>
                            <a:srgbClr val="000000"/>
                          </a:solidFill>
                          <a:effectLst/>
                          <a:latin typeface="Calibri" panose="020F0502020204030204" pitchFamily="34" charset="0"/>
                        </a:rPr>
                        <a:t>Český den proti rakovině</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a:solidFill>
                            <a:srgbClr val="000000"/>
                          </a:solidFill>
                          <a:effectLst/>
                          <a:latin typeface="Calibri" panose="020F0502020204030204" pitchFamily="34" charset="0"/>
                        </a:rPr>
                        <a:t>Liga proti rakovině</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2881506"/>
                  </a:ext>
                </a:extLst>
              </a:tr>
              <a:tr h="308509">
                <a:tc>
                  <a:txBody>
                    <a:bodyPr/>
                    <a:lstStyle/>
                    <a:p>
                      <a:pPr algn="l" fontAlgn="b"/>
                      <a:r>
                        <a:rPr lang="cs-CZ" sz="1100" b="1" i="0" u="none" strike="noStrike" dirty="0">
                          <a:solidFill>
                            <a:srgbClr val="000000"/>
                          </a:solidFill>
                          <a:effectLst/>
                          <a:latin typeface="Calibri" panose="020F0502020204030204" pitchFamily="34" charset="0"/>
                        </a:rPr>
                        <a:t>Koncert hvězd proti bezmoci</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dirty="0" err="1">
                          <a:solidFill>
                            <a:srgbClr val="000000"/>
                          </a:solidFill>
                          <a:effectLst/>
                          <a:latin typeface="Calibri" panose="020F0502020204030204" pitchFamily="34" charset="0"/>
                        </a:rPr>
                        <a:t>Alsa</a:t>
                      </a:r>
                      <a:endParaRPr lang="cs-CZ"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50851438"/>
                  </a:ext>
                </a:extLst>
              </a:tr>
              <a:tr h="308509">
                <a:tc>
                  <a:txBody>
                    <a:bodyPr/>
                    <a:lstStyle/>
                    <a:p>
                      <a:pPr algn="l" fontAlgn="b"/>
                      <a:r>
                        <a:rPr lang="cs-CZ" sz="1100" b="1" i="0" u="none" strike="noStrike" dirty="0">
                          <a:solidFill>
                            <a:srgbClr val="000000"/>
                          </a:solidFill>
                          <a:effectLst/>
                          <a:latin typeface="Calibri" panose="020F0502020204030204" pitchFamily="34" charset="0"/>
                        </a:rPr>
                        <a:t>Koncert pro Svatovítské varhany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dirty="0">
                          <a:solidFill>
                            <a:srgbClr val="000000"/>
                          </a:solidFill>
                          <a:effectLst/>
                          <a:latin typeface="Calibri" panose="020F0502020204030204" pitchFamily="34" charset="0"/>
                        </a:rPr>
                        <a:t>Nadační fond Svatovítské varhany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64146361"/>
                  </a:ext>
                </a:extLst>
              </a:tr>
              <a:tr h="308509">
                <a:tc>
                  <a:txBody>
                    <a:bodyPr/>
                    <a:lstStyle/>
                    <a:p>
                      <a:pPr algn="l" fontAlgn="b"/>
                      <a:r>
                        <a:rPr lang="cs-CZ" sz="1100" b="1" i="0" u="none" strike="noStrike" dirty="0">
                          <a:solidFill>
                            <a:srgbClr val="000000"/>
                          </a:solidFill>
                          <a:effectLst/>
                          <a:latin typeface="Calibri" panose="020F0502020204030204" pitchFamily="34" charset="0"/>
                        </a:rPr>
                        <a:t>Koncert pro Zelenou Horu</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dirty="0">
                          <a:solidFill>
                            <a:srgbClr val="000000"/>
                          </a:solidFill>
                          <a:effectLst/>
                          <a:latin typeface="Calibri" panose="020F0502020204030204" pitchFamily="34" charset="0"/>
                        </a:rPr>
                        <a:t>Post </a:t>
                      </a:r>
                      <a:r>
                        <a:rPr lang="cs-CZ" sz="1100" b="0" i="0" u="none" strike="noStrike" dirty="0" err="1">
                          <a:solidFill>
                            <a:srgbClr val="000000"/>
                          </a:solidFill>
                          <a:effectLst/>
                          <a:latin typeface="Calibri" panose="020F0502020204030204" pitchFamily="34" charset="0"/>
                        </a:rPr>
                        <a:t>Bellum</a:t>
                      </a:r>
                      <a:endParaRPr lang="cs-CZ"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543440"/>
                  </a:ext>
                </a:extLst>
              </a:tr>
              <a:tr h="308509">
                <a:tc>
                  <a:txBody>
                    <a:bodyPr/>
                    <a:lstStyle/>
                    <a:p>
                      <a:pPr algn="l" fontAlgn="b"/>
                      <a:r>
                        <a:rPr lang="cs-CZ" sz="1100" b="1" i="0" u="none" strike="noStrike" dirty="0">
                          <a:solidFill>
                            <a:srgbClr val="000000"/>
                          </a:solidFill>
                          <a:effectLst/>
                          <a:latin typeface="Calibri" panose="020F0502020204030204" pitchFamily="34" charset="0"/>
                        </a:rPr>
                        <a:t>Slunce svítí všem</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dirty="0">
                          <a:solidFill>
                            <a:srgbClr val="000000"/>
                          </a:solidFill>
                          <a:effectLst/>
                          <a:latin typeface="Calibri" panose="020F0502020204030204" pitchFamily="34" charset="0"/>
                        </a:rPr>
                        <a:t>Nadační fond Slunce svítí všem</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11933126"/>
                  </a:ext>
                </a:extLst>
              </a:tr>
              <a:tr h="308509">
                <a:tc>
                  <a:txBody>
                    <a:bodyPr/>
                    <a:lstStyle/>
                    <a:p>
                      <a:pPr algn="l" fontAlgn="b"/>
                      <a:r>
                        <a:rPr lang="cs-CZ" sz="1100" b="1" i="0" u="none" strike="noStrike" dirty="0">
                          <a:solidFill>
                            <a:srgbClr val="000000"/>
                          </a:solidFill>
                          <a:effectLst/>
                          <a:latin typeface="Calibri" panose="020F0502020204030204" pitchFamily="34" charset="0"/>
                        </a:rPr>
                        <a:t>StarDance pro Paraple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dirty="0">
                          <a:solidFill>
                            <a:srgbClr val="000000"/>
                          </a:solidFill>
                          <a:effectLst/>
                          <a:latin typeface="Calibri" panose="020F0502020204030204" pitchFamily="34" charset="0"/>
                        </a:rPr>
                        <a:t>Centrum Paraple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76653078"/>
                  </a:ext>
                </a:extLst>
              </a:tr>
              <a:tr h="308509">
                <a:tc>
                  <a:txBody>
                    <a:bodyPr/>
                    <a:lstStyle/>
                    <a:p>
                      <a:pPr algn="l" fontAlgn="b"/>
                      <a:r>
                        <a:rPr lang="cs-CZ" sz="1100" b="1" i="0" u="none" strike="noStrike" dirty="0">
                          <a:solidFill>
                            <a:srgbClr val="000000"/>
                          </a:solidFill>
                          <a:effectLst/>
                          <a:latin typeface="Calibri" panose="020F0502020204030204" pitchFamily="34" charset="0"/>
                        </a:rPr>
                        <a:t>Světlo pro Světlušku</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dirty="0">
                          <a:solidFill>
                            <a:srgbClr val="000000"/>
                          </a:solidFill>
                          <a:effectLst/>
                          <a:latin typeface="Calibri" panose="020F0502020204030204" pitchFamily="34" charset="0"/>
                        </a:rPr>
                        <a:t>Nadační fond Českého rozhlasu - Světluška</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08509">
                <a:tc>
                  <a:txBody>
                    <a:bodyPr/>
                    <a:lstStyle/>
                    <a:p>
                      <a:pPr algn="l" fontAlgn="b"/>
                      <a:r>
                        <a:rPr lang="cs-CZ" sz="1100" b="1" i="0" u="none" strike="noStrike" dirty="0">
                          <a:solidFill>
                            <a:srgbClr val="000000"/>
                          </a:solidFill>
                          <a:effectLst/>
                          <a:latin typeface="Calibri" panose="020F0502020204030204" pitchFamily="34" charset="0"/>
                        </a:rPr>
                        <a:t>Tříkrálový koncert</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dirty="0">
                          <a:solidFill>
                            <a:srgbClr val="000000"/>
                          </a:solidFill>
                          <a:effectLst/>
                          <a:latin typeface="Calibri" panose="020F0502020204030204" pitchFamily="34" charset="0"/>
                        </a:rPr>
                        <a:t>Charita ČR</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983943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ovéPole 13">
            <a:extLst>
              <a:ext uri="{FF2B5EF4-FFF2-40B4-BE49-F238E27FC236}">
                <a16:creationId xmlns:a16="http://schemas.microsoft.com/office/drawing/2014/main" id="{54996110-7DD1-41E7-93DD-917EA76E4996}"/>
              </a:ext>
            </a:extLst>
          </p:cNvPr>
          <p:cNvSpPr txBox="1"/>
          <p:nvPr/>
        </p:nvSpPr>
        <p:spPr>
          <a:xfrm>
            <a:off x="360364" y="972000"/>
            <a:ext cx="8423275" cy="541686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cs-CZ" sz="1700" b="1" dirty="0">
                <a:latin typeface="+mj-lt"/>
              </a:rPr>
              <a:t>Stejně jako v předchozích letech, byly i v roce 2023 hudební tituly nejčastějším typem uměleckých pořadů vysílaných Českou televizí</a:t>
            </a:r>
            <a:r>
              <a:rPr lang="cs-CZ" sz="1700" dirty="0">
                <a:latin typeface="+mj-lt"/>
              </a:rPr>
              <a:t>. Jejich podíl zůstal meziročně nezměněn, tedy na úrovni 29 %. V rozsahu prostoru věnovaného jednotlivým typům uměleckých pořadů následují filmy (nárůst o 4 p.b. na 19 %), architektura, design a užité umění (12 %) a malířství (10 %).</a:t>
            </a:r>
          </a:p>
          <a:p>
            <a:pPr marL="285750" indent="-285750">
              <a:spcAft>
                <a:spcPts val="1200"/>
              </a:spcAft>
              <a:buFont typeface="Arial" panose="020B0604020202020204" pitchFamily="34" charset="0"/>
              <a:buChar char="•"/>
            </a:pPr>
            <a:r>
              <a:rPr lang="cs-CZ" sz="1700" b="1" dirty="0">
                <a:latin typeface="+mj-lt"/>
              </a:rPr>
              <a:t>Na poli dokumentárních pořadů měly největší podíl tituly věnované humanitním vědám </a:t>
            </a:r>
            <a:r>
              <a:rPr lang="cs-CZ" sz="1700" dirty="0">
                <a:latin typeface="+mj-lt"/>
              </a:rPr>
              <a:t>(24 %), těsně následované přírodopisnými či cestopisnými pořady (22 %, -2 p.b.) a dokumenty věnovanými přírodním vědám (21 %). </a:t>
            </a:r>
          </a:p>
          <a:p>
            <a:pPr marL="285750" indent="-285750">
              <a:spcAft>
                <a:spcPts val="1200"/>
              </a:spcAft>
              <a:buFont typeface="Arial" panose="020B0604020202020204" pitchFamily="34" charset="0"/>
              <a:buChar char="•"/>
            </a:pPr>
            <a:r>
              <a:rPr lang="cs-CZ" sz="1700" b="1" dirty="0">
                <a:latin typeface="+mj-lt"/>
              </a:rPr>
              <a:t>Česká televize mediálně podporuje celou řadu kulturních akcí</a:t>
            </a:r>
            <a:r>
              <a:rPr lang="cs-CZ" sz="1700" dirty="0">
                <a:latin typeface="+mj-lt"/>
              </a:rPr>
              <a:t>, některé již mnoho let. V roce 2023 se ČT partnersky podílela např. na </a:t>
            </a:r>
            <a:r>
              <a:rPr lang="cs-CZ" sz="1700" i="1" dirty="0">
                <a:latin typeface="+mj-lt"/>
              </a:rPr>
              <a:t>MFF Karlovy Vary, </a:t>
            </a:r>
            <a:r>
              <a:rPr lang="cs-CZ" sz="1700" dirty="0">
                <a:latin typeface="+mj-lt"/>
              </a:rPr>
              <a:t>festivalu dokumentárních filmů </a:t>
            </a:r>
            <a:r>
              <a:rPr lang="cs-CZ" sz="1700" i="1" dirty="0">
                <a:latin typeface="+mj-lt"/>
              </a:rPr>
              <a:t>Jeden Svět, </a:t>
            </a:r>
            <a:r>
              <a:rPr lang="cs-CZ" sz="1700" dirty="0">
                <a:latin typeface="+mj-lt"/>
              </a:rPr>
              <a:t>hudebnímu festivalu </a:t>
            </a:r>
            <a:r>
              <a:rPr lang="cs-CZ" sz="1700" i="1" dirty="0" err="1">
                <a:latin typeface="+mj-lt"/>
              </a:rPr>
              <a:t>Colours</a:t>
            </a:r>
            <a:r>
              <a:rPr lang="cs-CZ" sz="1700" i="1" dirty="0">
                <a:latin typeface="+mj-lt"/>
              </a:rPr>
              <a:t> </a:t>
            </a:r>
            <a:r>
              <a:rPr lang="cs-CZ" sz="1700" i="1" dirty="0" err="1">
                <a:latin typeface="+mj-lt"/>
              </a:rPr>
              <a:t>of</a:t>
            </a:r>
            <a:r>
              <a:rPr lang="cs-CZ" sz="1700" i="1" dirty="0">
                <a:latin typeface="+mj-lt"/>
              </a:rPr>
              <a:t> Ostrava </a:t>
            </a:r>
            <a:r>
              <a:rPr lang="cs-CZ" sz="1700" dirty="0">
                <a:latin typeface="+mj-lt"/>
              </a:rPr>
              <a:t>nebo soutěži o nejlepšího učitele </a:t>
            </a:r>
            <a:r>
              <a:rPr lang="cs-CZ" sz="1700" i="1" dirty="0">
                <a:latin typeface="+mj-lt"/>
              </a:rPr>
              <a:t>Zlatý Ámos. </a:t>
            </a:r>
            <a:endParaRPr lang="cs-CZ" sz="1700" dirty="0">
              <a:latin typeface="+mj-lt"/>
            </a:endParaRPr>
          </a:p>
          <a:p>
            <a:pPr marL="285750" indent="-285750">
              <a:spcAft>
                <a:spcPts val="1200"/>
              </a:spcAft>
              <a:buFont typeface="Arial" panose="020B0604020202020204" pitchFamily="34" charset="0"/>
              <a:buChar char="•"/>
            </a:pPr>
            <a:r>
              <a:rPr lang="cs-CZ" sz="1700" b="1" dirty="0">
                <a:latin typeface="+mj-lt"/>
              </a:rPr>
              <a:t>Dlouhou tradici má také podpora charitativních projektů.</a:t>
            </a:r>
            <a:r>
              <a:rPr lang="cs-CZ" sz="1700" dirty="0">
                <a:latin typeface="+mj-lt"/>
              </a:rPr>
              <a:t> Z těch nejvýznamnějších, které Česká televize v roce 2023 mediálně zaštítila, můžeme jmenovat projekty </a:t>
            </a:r>
            <a:r>
              <a:rPr lang="cs-CZ" sz="1700" i="1" dirty="0">
                <a:latin typeface="+mj-lt"/>
              </a:rPr>
              <a:t>Pomozte dětem</a:t>
            </a:r>
            <a:r>
              <a:rPr lang="cs-CZ" sz="1700" dirty="0">
                <a:latin typeface="+mj-lt"/>
              </a:rPr>
              <a:t>, </a:t>
            </a:r>
            <a:r>
              <a:rPr lang="cs-CZ" sz="1700" i="1" dirty="0">
                <a:latin typeface="+mj-lt"/>
              </a:rPr>
              <a:t>Světlo pro světlušku</a:t>
            </a:r>
            <a:r>
              <a:rPr lang="cs-CZ" sz="1700" dirty="0">
                <a:latin typeface="+mj-lt"/>
              </a:rPr>
              <a:t> nebo tradiční </a:t>
            </a:r>
            <a:r>
              <a:rPr lang="cs-CZ" sz="1700" i="1" dirty="0">
                <a:latin typeface="+mj-lt"/>
              </a:rPr>
              <a:t>Adventní koncerty ČT</a:t>
            </a:r>
            <a:r>
              <a:rPr lang="cs-CZ" sz="1700" dirty="0">
                <a:latin typeface="+mj-lt"/>
              </a:rPr>
              <a:t>. </a:t>
            </a:r>
          </a:p>
          <a:p>
            <a:pPr marL="285750" indent="-285750">
              <a:spcAft>
                <a:spcPts val="1200"/>
              </a:spcAft>
              <a:buFont typeface="Arial" panose="020B0604020202020204" pitchFamily="34" charset="0"/>
              <a:buChar char="•"/>
            </a:pPr>
            <a:r>
              <a:rPr lang="cs-CZ" sz="1700" b="1" dirty="0">
                <a:latin typeface="+mj-lt"/>
              </a:rPr>
              <a:t>Několik desetiletí trvající aktivita ČT na tomto poli se nepochybně odráží také ve vysoké míře konformity s tvrzením, že </a:t>
            </a:r>
            <a:r>
              <a:rPr lang="cs-CZ" sz="1700" b="1" i="1" dirty="0">
                <a:latin typeface="+mj-lt"/>
              </a:rPr>
              <a:t>Česká televize podporuje charitativní projekty</a:t>
            </a:r>
            <a:r>
              <a:rPr lang="cs-CZ" sz="1700" b="1" dirty="0">
                <a:latin typeface="+mj-lt"/>
              </a:rPr>
              <a:t>. S výrokem souhlasí 85 % diváků starších 18 let.</a:t>
            </a:r>
            <a:endParaRPr lang="cs-CZ" sz="1700" dirty="0">
              <a:latin typeface="+mj-lt"/>
            </a:endParaRP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86</a:t>
            </a:fld>
            <a:endParaRPr lang="cs-CZ" sz="1100" dirty="0">
              <a:solidFill>
                <a:srgbClr val="1A1F52"/>
              </a:solidFill>
              <a:latin typeface="+mj-lt"/>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2"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a:t>
            </a:r>
          </a:p>
        </p:txBody>
      </p:sp>
      <p:sp>
        <p:nvSpPr>
          <p:cNvPr id="3" name="AutoShape 2">
            <a:extLst>
              <a:ext uri="{FF2B5EF4-FFF2-40B4-BE49-F238E27FC236}">
                <a16:creationId xmlns:a16="http://schemas.microsoft.com/office/drawing/2014/main" id="{3607DA84-D9AA-3204-C397-EF461A2A4476}"/>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0924707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87</a:t>
            </a:fld>
            <a:endParaRPr lang="cs-CZ" sz="1100" dirty="0">
              <a:solidFill>
                <a:srgbClr val="1A1F52"/>
              </a:solidFill>
              <a:latin typeface="+mj-lt"/>
              <a:cs typeface="Arial" charset="0"/>
            </a:endParaRPr>
          </a:p>
        </p:txBody>
      </p:sp>
      <p:sp>
        <p:nvSpPr>
          <p:cNvPr id="9" name="Obdélník 8">
            <a:extLst>
              <a:ext uri="{FF2B5EF4-FFF2-40B4-BE49-F238E27FC236}">
                <a16:creationId xmlns:a16="http://schemas.microsoft.com/office/drawing/2014/main" id="{9507A062-E862-4445-AFE2-F27EC030BC5D}"/>
              </a:ext>
            </a:extLst>
          </p:cNvPr>
          <p:cNvSpPr/>
          <p:nvPr/>
        </p:nvSpPr>
        <p:spPr>
          <a:xfrm>
            <a:off x="360365" y="2623703"/>
            <a:ext cx="8422747" cy="1677382"/>
          </a:xfrm>
          <a:prstGeom prst="rect">
            <a:avLst/>
          </a:prstGeom>
          <a:solidFill>
            <a:schemeClr val="bg1">
              <a:lumMod val="95000"/>
            </a:schemeClr>
          </a:solidFill>
        </p:spPr>
        <p:txBody>
          <a:bodyPr wrap="square">
            <a:spAutoFit/>
          </a:bodyPr>
          <a:lstStyle/>
          <a:p>
            <a:pPr algn="ctr">
              <a:spcAft>
                <a:spcPts val="600"/>
              </a:spcAft>
            </a:pPr>
            <a:r>
              <a:rPr lang="cs-CZ" sz="1400" b="1" dirty="0">
                <a:solidFill>
                  <a:prstClr val="black"/>
                </a:solidFill>
                <a:latin typeface="Calibri"/>
              </a:rPr>
              <a:t>Definice divácké skupiny</a:t>
            </a:r>
          </a:p>
          <a:p>
            <a:pPr>
              <a:lnSpc>
                <a:spcPct val="150000"/>
              </a:lnSpc>
              <a:spcAft>
                <a:spcPts val="600"/>
              </a:spcAft>
            </a:pPr>
            <a:r>
              <a:rPr lang="cs-CZ" sz="1400" i="1" dirty="0">
                <a:solidFill>
                  <a:prstClr val="black"/>
                </a:solidFill>
                <a:latin typeface="Calibri"/>
              </a:rPr>
              <a:t>Diváckou skupinu orientovanou na kulturu tvoří diváci, kteří od sledování televizního vysílání intenzivně očekávají kulturní zážitek a denně či téměř denně se věnují četbě knih, nebo se alespoň 1x týdně věnují poslechu vážné hudby, anebo alespoň 1x měsíčně navštěvují muzea, galerie, umělecké výstavy či navštíví koncert, divadelní představení, taneční představení, operu či balet.</a:t>
            </a:r>
          </a:p>
        </p:txBody>
      </p:sp>
      <p:sp>
        <p:nvSpPr>
          <p:cNvPr id="12" name="TextovéPole 11">
            <a:extLst>
              <a:ext uri="{FF2B5EF4-FFF2-40B4-BE49-F238E27FC236}">
                <a16:creationId xmlns:a16="http://schemas.microsoft.com/office/drawing/2014/main" id="{9ED3D75E-9039-47AA-AAEF-36A434684AA9}"/>
              </a:ext>
            </a:extLst>
          </p:cNvPr>
          <p:cNvSpPr txBox="1"/>
          <p:nvPr/>
        </p:nvSpPr>
        <p:spPr>
          <a:xfrm>
            <a:off x="360365" y="1700808"/>
            <a:ext cx="8423275" cy="523220"/>
          </a:xfrm>
          <a:prstGeom prst="rect">
            <a:avLst/>
          </a:prstGeom>
          <a:noFill/>
        </p:spPr>
        <p:txBody>
          <a:bodyPr wrap="square" rtlCol="0">
            <a:spAutoFit/>
          </a:bodyPr>
          <a:lstStyle/>
          <a:p>
            <a:pPr>
              <a:spcAft>
                <a:spcPts val="600"/>
              </a:spcAft>
            </a:pPr>
            <a:r>
              <a:rPr lang="cs-CZ" sz="1400" dirty="0">
                <a:latin typeface="+mj-lt"/>
              </a:rPr>
              <a:t>Na následujících stranách přinášíme výstupy pro specifickou skupinu diváků výrazně orientovaných na kulturu. Do skupiny byli zařazeni diváci a divačky splňující níže uvedenou definici.</a:t>
            </a:r>
          </a:p>
        </p:txBody>
      </p:sp>
      <p:sp>
        <p:nvSpPr>
          <p:cNvPr id="10" name="AutoShape 2">
            <a:extLst>
              <a:ext uri="{FF2B5EF4-FFF2-40B4-BE49-F238E27FC236}">
                <a16:creationId xmlns:a16="http://schemas.microsoft.com/office/drawing/2014/main" id="{42A99E32-BE74-4951-A1F8-D9C64648C584}"/>
              </a:ext>
            </a:extLst>
          </p:cNvPr>
          <p:cNvSpPr>
            <a:spLocks noChangeArrowheads="1"/>
          </p:cNvSpPr>
          <p:nvPr/>
        </p:nvSpPr>
        <p:spPr bwMode="auto">
          <a:xfrm>
            <a:off x="103190" y="702246"/>
            <a:ext cx="8937625" cy="998562"/>
          </a:xfrm>
          <a:prstGeom prst="roundRect">
            <a:avLst>
              <a:gd name="adj" fmla="val 9792"/>
            </a:avLst>
          </a:prstGeom>
          <a:noFill/>
          <a:ln>
            <a:noFill/>
          </a:ln>
        </p:spPr>
        <p:txBody>
          <a:bodyPr lIns="91431" tIns="45716" rIns="91431" bIns="45716"/>
          <a:lstStyle/>
          <a:p>
            <a:pPr algn="ctr" defTabSz="271463">
              <a:spcBef>
                <a:spcPct val="20000"/>
              </a:spcBef>
              <a:spcAft>
                <a:spcPct val="20000"/>
              </a:spcAft>
              <a:tabLst>
                <a:tab pos="631825" algn="l"/>
              </a:tabLst>
              <a:defRPr/>
            </a:pPr>
            <a:r>
              <a:rPr lang="cs-CZ" sz="2100" b="1" cap="all" dirty="0">
                <a:latin typeface="Calibri" pitchFamily="34" charset="0"/>
              </a:rPr>
              <a:t>Výstupy pro diváckou skupinu ORIENTOVANOU NA KULTURU</a:t>
            </a: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4"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6"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a:t>
            </a:r>
          </a:p>
        </p:txBody>
      </p:sp>
    </p:spTree>
    <p:extLst>
      <p:ext uri="{BB962C8B-B14F-4D97-AF65-F5344CB8AC3E}">
        <p14:creationId xmlns:p14="http://schemas.microsoft.com/office/powerpoint/2010/main" val="27175016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10" name="Graf 9"/>
          <p:cNvGraphicFramePr>
            <a:graphicFrameLocks/>
          </p:cNvGraphicFramePr>
          <p:nvPr/>
        </p:nvGraphicFramePr>
        <p:xfrm>
          <a:off x="103190" y="1604392"/>
          <a:ext cx="8937625" cy="4358258"/>
        </p:xfrm>
        <a:graphic>
          <a:graphicData uri="http://schemas.openxmlformats.org/drawingml/2006/chart">
            <c:chart xmlns:c="http://schemas.openxmlformats.org/drawingml/2006/chart" xmlns:r="http://schemas.openxmlformats.org/officeDocument/2006/relationships" r:id="rId4"/>
          </a:graphicData>
        </a:graphic>
      </p:graphicFrame>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88</a:t>
            </a:fld>
            <a:endParaRPr lang="cs-CZ" sz="1100" dirty="0">
              <a:solidFill>
                <a:srgbClr val="1A1F52"/>
              </a:solidFill>
              <a:latin typeface="+mj-lt"/>
              <a:cs typeface="Arial" charset="0"/>
            </a:endParaRPr>
          </a:p>
        </p:txBody>
      </p:sp>
      <p:sp>
        <p:nvSpPr>
          <p:cNvPr id="13" name="AutoShape 2">
            <a:extLst>
              <a:ext uri="{FF2B5EF4-FFF2-40B4-BE49-F238E27FC236}">
                <a16:creationId xmlns:a16="http://schemas.microsoft.com/office/drawing/2014/main" id="{80D42DB4-A91E-4A33-95E7-0BE78E2FB42F}"/>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spcBef>
                <a:spcPts val="0"/>
              </a:spcBef>
              <a:tabLst>
                <a:tab pos="180975" algn="l"/>
              </a:tabLst>
              <a:defRPr/>
            </a:pPr>
            <a:r>
              <a:rPr lang="cs-CZ" sz="2100" b="1" cap="all" dirty="0">
                <a:latin typeface="Calibri" pitchFamily="34" charset="0"/>
              </a:rPr>
              <a:t>2023: průměrný týdenní ZÁSAH UMĚLECKÝCH POŘADŮ* A ČT ART V OBECNÉ POPULACI A MEZI DIVÁKY ORIENTOVANÝMI NA KULTURU</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5"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7" name="Zástupný symbol pro datum 7">
            <a:extLst>
              <a:ext uri="{FF2B5EF4-FFF2-40B4-BE49-F238E27FC236}">
                <a16:creationId xmlns:a16="http://schemas.microsoft.com/office/drawing/2014/main" id="{FC29791D-5FEA-430B-A435-F90CF009A4BB}"/>
              </a:ext>
            </a:extLst>
          </p:cNvPr>
          <p:cNvSpPr txBox="1">
            <a:spLocks/>
          </p:cNvSpPr>
          <p:nvPr/>
        </p:nvSpPr>
        <p:spPr bwMode="auto">
          <a:xfrm>
            <a:off x="1105597" y="6060143"/>
            <a:ext cx="767804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r>
              <a:rPr lang="cs-CZ" sz="1000" dirty="0"/>
              <a:t>* „Umělecké pořady“ zahrnují všechny pořady ČT art, hudební pořady a filmy či dokumenty pro náročného diváka.</a:t>
            </a:r>
          </a:p>
        </p:txBody>
      </p:sp>
      <p:sp>
        <p:nvSpPr>
          <p:cNvPr id="16"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a:t>
            </a:r>
          </a:p>
        </p:txBody>
      </p:sp>
    </p:spTree>
    <p:extLst>
      <p:ext uri="{BB962C8B-B14F-4D97-AF65-F5344CB8AC3E}">
        <p14:creationId xmlns:p14="http://schemas.microsoft.com/office/powerpoint/2010/main" val="34139118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89</a:t>
            </a:fld>
            <a:endParaRPr lang="cs-CZ" sz="1100" dirty="0">
              <a:solidFill>
                <a:srgbClr val="1A1F52"/>
              </a:solidFill>
              <a:latin typeface="+mj-lt"/>
              <a:cs typeface="Arial" charset="0"/>
            </a:endParaRPr>
          </a:p>
        </p:txBody>
      </p:sp>
      <p:sp>
        <p:nvSpPr>
          <p:cNvPr id="16" name="AutoShape 2">
            <a:extLst>
              <a:ext uri="{FF2B5EF4-FFF2-40B4-BE49-F238E27FC236}">
                <a16:creationId xmlns:a16="http://schemas.microsoft.com/office/drawing/2014/main" id="{A8543306-AF9F-4338-9025-526BA5F1DAAD}"/>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SPOKOJENOST, ORIGINALITA A MÍRA ZAUJETÍ UMĚLECKÝMI pořady VE SKUPINĚ DIVÁKŮ ORIENTOVANÝCH NA KULTURU</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5" name="Ovál 14">
            <a:extLst>
              <a:ext uri="{FF2B5EF4-FFF2-40B4-BE49-F238E27FC236}">
                <a16:creationId xmlns:a16="http://schemas.microsoft.com/office/drawing/2014/main" id="{B95517DF-C9B6-4469-8C4F-486D93467312}"/>
              </a:ext>
            </a:extLst>
          </p:cNvPr>
          <p:cNvSpPr/>
          <p:nvPr/>
        </p:nvSpPr>
        <p:spPr>
          <a:xfrm>
            <a:off x="8316416"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0"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endParaRPr lang="pl-PL" sz="1400" dirty="0">
              <a:latin typeface="Calibri" pitchFamily="34" charset="0"/>
            </a:endParaRPr>
          </a:p>
        </p:txBody>
      </p:sp>
      <p:sp>
        <p:nvSpPr>
          <p:cNvPr id="13" name="Zástupný symbol pro datum 7">
            <a:extLst>
              <a:ext uri="{FF2B5EF4-FFF2-40B4-BE49-F238E27FC236}">
                <a16:creationId xmlns:a16="http://schemas.microsoft.com/office/drawing/2014/main" id="{2B648F80-7FB0-4093-A11C-8A6D07D86F73}"/>
              </a:ext>
            </a:extLst>
          </p:cNvPr>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3" name="Graf 2">
            <a:extLst>
              <a:ext uri="{FF2B5EF4-FFF2-40B4-BE49-F238E27FC236}">
                <a16:creationId xmlns:a16="http://schemas.microsoft.com/office/drawing/2014/main" id="{CC1E8BCF-5BD5-3A05-9A5D-DDC7384FA619}"/>
              </a:ext>
            </a:extLst>
          </p:cNvPr>
          <p:cNvGraphicFramePr>
            <a:graphicFrameLocks/>
          </p:cNvGraphicFramePr>
          <p:nvPr/>
        </p:nvGraphicFramePr>
        <p:xfrm>
          <a:off x="360362" y="1604392"/>
          <a:ext cx="8604125" cy="48456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548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a:t>
            </a:fld>
            <a:endParaRPr lang="cs-CZ" sz="1100" dirty="0">
              <a:solidFill>
                <a:srgbClr val="1A1F52"/>
              </a:solidFill>
              <a:latin typeface="+mj-lt"/>
              <a:cs typeface="Arial" charset="0"/>
            </a:endParaRPr>
          </a:p>
        </p:txBody>
      </p:sp>
      <p:sp>
        <p:nvSpPr>
          <p:cNvPr id="14"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5" name="Zástupný symbol pro datum 7"/>
          <p:cNvSpPr txBox="1">
            <a:spLocks/>
          </p:cNvSpPr>
          <p:nvPr/>
        </p:nvSpPr>
        <p:spPr bwMode="auto">
          <a:xfrm>
            <a:off x="107504"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
        <p:nvSpPr>
          <p:cNvPr id="2" name="Zástupný symbol pro datum 7">
            <a:extLst>
              <a:ext uri="{FF2B5EF4-FFF2-40B4-BE49-F238E27FC236}">
                <a16:creationId xmlns:a16="http://schemas.microsoft.com/office/drawing/2014/main" id="{092D8932-94EA-6320-5BD1-FA766C0A4B43}"/>
              </a:ext>
            </a:extLst>
          </p:cNvPr>
          <p:cNvSpPr txBox="1">
            <a:spLocks/>
          </p:cNvSpPr>
          <p:nvPr/>
        </p:nvSpPr>
        <p:spPr bwMode="auto">
          <a:xfrm>
            <a:off x="360363" y="18864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0"/>
              </a:spcBef>
              <a:spcAft>
                <a:spcPts val="0"/>
              </a:spcAft>
              <a:tabLst>
                <a:tab pos="631825" algn="l"/>
              </a:tabLst>
              <a:defRPr/>
            </a:pPr>
            <a:r>
              <a:rPr lang="cs-CZ" sz="2800" dirty="0">
                <a:latin typeface="Calibri" pitchFamily="34" charset="0"/>
              </a:rPr>
              <a:t>PŘEHLED ZDROJŮ INDIKÁTORŮ A DAT</a:t>
            </a:r>
          </a:p>
          <a:p>
            <a:pPr marL="1588" indent="-1588" algn="ctr" defTabSz="271463">
              <a:spcBef>
                <a:spcPts val="0"/>
              </a:spcBef>
              <a:spcAft>
                <a:spcPts val="0"/>
              </a:spcAft>
              <a:tabLst>
                <a:tab pos="631825" algn="l"/>
              </a:tabLst>
              <a:defRPr/>
            </a:pPr>
            <a:r>
              <a:rPr lang="cs-CZ" sz="2800" dirty="0">
                <a:latin typeface="Calibri" pitchFamily="34" charset="0"/>
              </a:rPr>
              <a:t>POUŽITÝCH PRO HODNOCENÍ (2/2)</a:t>
            </a:r>
          </a:p>
        </p:txBody>
      </p:sp>
      <p:graphicFrame>
        <p:nvGraphicFramePr>
          <p:cNvPr id="16" name="Tabulka 15">
            <a:extLst>
              <a:ext uri="{FF2B5EF4-FFF2-40B4-BE49-F238E27FC236}">
                <a16:creationId xmlns:a16="http://schemas.microsoft.com/office/drawing/2014/main" id="{E5FE1F63-97AD-4F46-A2B6-4EAD5424AB5B}"/>
              </a:ext>
            </a:extLst>
          </p:cNvPr>
          <p:cNvGraphicFramePr>
            <a:graphicFrameLocks noGrp="1"/>
          </p:cNvGraphicFramePr>
          <p:nvPr>
            <p:extLst>
              <p:ext uri="{D42A27DB-BD31-4B8C-83A1-F6EECF244321}">
                <p14:modId xmlns:p14="http://schemas.microsoft.com/office/powerpoint/2010/main" val="3241320384"/>
              </p:ext>
            </p:extLst>
          </p:nvPr>
        </p:nvGraphicFramePr>
        <p:xfrm>
          <a:off x="360362" y="3573016"/>
          <a:ext cx="8408988" cy="1417320"/>
        </p:xfrm>
        <a:graphic>
          <a:graphicData uri="http://schemas.openxmlformats.org/drawingml/2006/table">
            <a:tbl>
              <a:tblPr firstRow="1" bandRow="1">
                <a:tableStyleId>{5C22544A-7EE6-4342-B048-85BDC9FD1C3A}</a:tableStyleId>
              </a:tblPr>
              <a:tblGrid>
                <a:gridCol w="3419550">
                  <a:extLst>
                    <a:ext uri="{9D8B030D-6E8A-4147-A177-3AD203B41FA5}">
                      <a16:colId xmlns:a16="http://schemas.microsoft.com/office/drawing/2014/main" val="2036604566"/>
                    </a:ext>
                  </a:extLst>
                </a:gridCol>
                <a:gridCol w="3096344">
                  <a:extLst>
                    <a:ext uri="{9D8B030D-6E8A-4147-A177-3AD203B41FA5}">
                      <a16:colId xmlns:a16="http://schemas.microsoft.com/office/drawing/2014/main" val="861603822"/>
                    </a:ext>
                  </a:extLst>
                </a:gridCol>
                <a:gridCol w="1893094">
                  <a:extLst>
                    <a:ext uri="{9D8B030D-6E8A-4147-A177-3AD203B41FA5}">
                      <a16:colId xmlns:a16="http://schemas.microsoft.com/office/drawing/2014/main" val="1105018280"/>
                    </a:ext>
                  </a:extLst>
                </a:gridCol>
              </a:tblGrid>
              <a:tr h="0">
                <a:tc gridSpan="3">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r>
                        <a:rPr kumimoji="0" lang="cs-CZ" sz="1250" b="1" i="0" u="none" strike="noStrike" kern="1200" cap="none" spc="0" normalizeH="0" baseline="0" noProof="0" dirty="0">
                          <a:ln>
                            <a:noFill/>
                          </a:ln>
                          <a:solidFill>
                            <a:prstClr val="black"/>
                          </a:solidFill>
                          <a:effectLst/>
                          <a:uLnTx/>
                          <a:uFillTx/>
                          <a:latin typeface="+mj-lt"/>
                          <a:ea typeface="+mn-ea"/>
                          <a:cs typeface="+mn-cs"/>
                        </a:rPr>
                        <a:t>III. DALŠÍ POUŽITÉ ZDROJE DAT</a:t>
                      </a:r>
                    </a:p>
                  </a:txBody>
                  <a:tcPr>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cs-CZ" sz="1600" b="0" dirty="0">
                        <a:solidFill>
                          <a:schemeClr val="tx1"/>
                        </a:solidFill>
                        <a:latin typeface="+mj-lt"/>
                      </a:endParaRPr>
                    </a:p>
                  </a:txBody>
                  <a:tcPr>
                    <a:noFill/>
                  </a:tcPr>
                </a:tc>
                <a:tc hMerge="1">
                  <a:txBody>
                    <a:bodyPr/>
                    <a:lstStyle/>
                    <a:p>
                      <a:endParaRPr lang="cs-CZ" sz="1600" b="0" dirty="0">
                        <a:solidFill>
                          <a:schemeClr val="tx1"/>
                        </a:solidFill>
                        <a:latin typeface="+mj-lt"/>
                      </a:endParaRPr>
                    </a:p>
                  </a:txBody>
                  <a:tcPr>
                    <a:noFill/>
                  </a:tcPr>
                </a:tc>
                <a:extLst>
                  <a:ext uri="{0D108BD9-81ED-4DB2-BD59-A6C34878D82A}">
                    <a16:rowId xmlns:a16="http://schemas.microsoft.com/office/drawing/2014/main" val="3227642966"/>
                  </a:ext>
                </a:extLst>
              </a:tr>
              <a:tr h="174807">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250" b="1" kern="1200" noProof="0" dirty="0">
                          <a:solidFill>
                            <a:schemeClr val="dk1"/>
                          </a:solidFill>
                          <a:latin typeface="Calibri" pitchFamily="34" charset="0"/>
                          <a:ea typeface="+mn-ea"/>
                          <a:cs typeface="+mn-cs"/>
                        </a:rPr>
                        <a:t>NetMonitor</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250" dirty="0">
                          <a:solidFill>
                            <a:schemeClr val="tx1"/>
                          </a:solidFill>
                          <a:latin typeface="+mj-lt"/>
                        </a:rPr>
                        <a:t>Výzkum návštěvnosti internetu v České republice </a:t>
                      </a:r>
                      <a:r>
                        <a:rPr lang="cs-CZ" sz="1250" dirty="0">
                          <a:solidFill>
                            <a:schemeClr val="tx1"/>
                          </a:solidFill>
                          <a:highlight>
                            <a:srgbClr val="FFFFFF"/>
                          </a:highlight>
                          <a:latin typeface="+mj-lt"/>
                        </a:rPr>
                        <a:t>zadávaný sdružením SPIR</a:t>
                      </a:r>
                      <a:r>
                        <a:rPr lang="cs-CZ" sz="1250" dirty="0">
                          <a:highlight>
                            <a:srgbClr val="FFFFFF"/>
                          </a:highlight>
                          <a:latin typeface="Calibri" pitchFamily="34" charset="0"/>
                        </a:rPr>
                        <a:t> </a:t>
                      </a:r>
                      <a:r>
                        <a:rPr kumimoji="0" lang="cs-CZ" sz="1250" b="1" i="0" u="none" strike="noStrike" kern="1200" cap="none" spc="0" normalizeH="0" baseline="30000" noProof="0" dirty="0">
                          <a:ln>
                            <a:noFill/>
                          </a:ln>
                          <a:solidFill>
                            <a:prstClr val="black"/>
                          </a:solidFill>
                          <a:effectLst/>
                          <a:highlight>
                            <a:srgbClr val="FFFFFF"/>
                          </a:highlight>
                          <a:uLnTx/>
                          <a:uFillTx/>
                          <a:latin typeface="+mn-lt"/>
                          <a:ea typeface="+mn-ea"/>
                          <a:cs typeface="+mn-cs"/>
                        </a:rPr>
                        <a:t>6</a:t>
                      </a:r>
                      <a:r>
                        <a:rPr lang="cs-CZ" sz="1250" dirty="0">
                          <a:solidFill>
                            <a:schemeClr val="tx1"/>
                          </a:solidFill>
                          <a:highlight>
                            <a:srgbClr val="FFFFFF"/>
                          </a:highlight>
                          <a:latin typeface="+mj-lt"/>
                        </a:rPr>
                        <a:t> </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cs-CZ" sz="1250" dirty="0">
                        <a:solidFill>
                          <a:schemeClr val="tx1"/>
                        </a:solidFill>
                        <a:latin typeface="+mj-lt"/>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6678110"/>
                  </a:ext>
                </a:extLst>
              </a:tr>
              <a:tr h="174807">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en-GB" sz="1250" b="1" kern="1200" noProof="0" dirty="0">
                          <a:solidFill>
                            <a:schemeClr val="dk1"/>
                          </a:solidFill>
                          <a:latin typeface="Calibri" pitchFamily="34" charset="0"/>
                          <a:ea typeface="+mn-ea"/>
                          <a:cs typeface="+mn-cs"/>
                        </a:rPr>
                        <a:t>University of Oxford, Reuters Institute</a:t>
                      </a:r>
                      <a:endParaRPr lang="cs-CZ" sz="1250" b="1" kern="1200" noProof="0" dirty="0">
                        <a:solidFill>
                          <a:schemeClr val="dk1"/>
                        </a:solidFill>
                        <a:latin typeface="Calibri" pitchFamily="34" charset="0"/>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cs-CZ" sz="1250" kern="1200" dirty="0">
                          <a:solidFill>
                            <a:schemeClr val="tx1"/>
                          </a:solidFill>
                          <a:latin typeface="+mj-lt"/>
                          <a:ea typeface="+mn-ea"/>
                          <a:cs typeface="+mn-cs"/>
                        </a:rPr>
                        <a:t>Digital News Report 2023</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250" dirty="0">
                          <a:solidFill>
                            <a:schemeClr val="tx1"/>
                          </a:solidFill>
                          <a:latin typeface="+mj-lt"/>
                        </a:rPr>
                        <a:t>Minimálně 2 000 respondentů za každý prezentovaný stát</a:t>
                      </a: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709450"/>
                  </a:ext>
                </a:extLst>
              </a:tr>
            </a:tbl>
          </a:graphicData>
        </a:graphic>
      </p:graphicFrame>
      <p:sp>
        <p:nvSpPr>
          <p:cNvPr id="17" name="TextovéPole 16">
            <a:extLst>
              <a:ext uri="{FF2B5EF4-FFF2-40B4-BE49-F238E27FC236}">
                <a16:creationId xmlns:a16="http://schemas.microsoft.com/office/drawing/2014/main" id="{EE949DD1-9DEF-43AD-82AB-A03AA31D059A}"/>
              </a:ext>
            </a:extLst>
          </p:cNvPr>
          <p:cNvSpPr txBox="1"/>
          <p:nvPr/>
        </p:nvSpPr>
        <p:spPr>
          <a:xfrm>
            <a:off x="1115616" y="6529551"/>
            <a:ext cx="7653735" cy="276999"/>
          </a:xfrm>
          <a:prstGeom prst="rect">
            <a:avLst/>
          </a:prstGeom>
          <a:noFill/>
        </p:spPr>
        <p:txBody>
          <a:bodyPr wrap="square" rtlCol="0">
            <a:spAutoFit/>
          </a:bodyPr>
          <a:lstStyle/>
          <a:p>
            <a:pPr algn="r"/>
            <a:r>
              <a:rPr lang="cs-CZ" sz="1200" dirty="0">
                <a:latin typeface="+mj-lt"/>
              </a:rPr>
              <a:t>	</a:t>
            </a:r>
            <a:r>
              <a:rPr lang="cs-CZ" sz="1200" baseline="30000" dirty="0"/>
              <a:t> </a:t>
            </a:r>
            <a:r>
              <a:rPr lang="cs-CZ" sz="1200" baseline="30000" dirty="0">
                <a:latin typeface="+mj-lt"/>
              </a:rPr>
              <a:t>5</a:t>
            </a:r>
            <a:r>
              <a:rPr lang="cs-CZ" sz="1200" baseline="30000" dirty="0"/>
              <a:t>)</a:t>
            </a:r>
            <a:r>
              <a:rPr lang="cs-CZ" sz="1200" dirty="0"/>
              <a:t> </a:t>
            </a:r>
            <a:r>
              <a:rPr lang="cs-CZ" sz="1200" dirty="0">
                <a:latin typeface="+mj-lt"/>
              </a:rPr>
              <a:t>Příloha 6               </a:t>
            </a:r>
            <a:r>
              <a:rPr lang="cs-CZ" sz="1200" baseline="30000" dirty="0">
                <a:latin typeface="+mj-lt"/>
              </a:rPr>
              <a:t>6</a:t>
            </a:r>
            <a:r>
              <a:rPr lang="cs-CZ" sz="1200" baseline="30000" dirty="0"/>
              <a:t>)</a:t>
            </a:r>
            <a:r>
              <a:rPr lang="cs-CZ" sz="1200" dirty="0"/>
              <a:t> </a:t>
            </a:r>
            <a:r>
              <a:rPr lang="cs-CZ" sz="1200" dirty="0">
                <a:latin typeface="+mj-lt"/>
              </a:rPr>
              <a:t>Příloha 2           </a:t>
            </a:r>
            <a:r>
              <a:rPr lang="cs-CZ" sz="1200" baseline="30000" dirty="0"/>
              <a:t> </a:t>
            </a:r>
            <a:r>
              <a:rPr lang="cs-CZ" sz="1200" dirty="0">
                <a:latin typeface="+mj-lt"/>
              </a:rPr>
              <a:t> </a:t>
            </a:r>
          </a:p>
        </p:txBody>
      </p:sp>
      <p:graphicFrame>
        <p:nvGraphicFramePr>
          <p:cNvPr id="18" name="Tabulka 17">
            <a:extLst>
              <a:ext uri="{FF2B5EF4-FFF2-40B4-BE49-F238E27FC236}">
                <a16:creationId xmlns:a16="http://schemas.microsoft.com/office/drawing/2014/main" id="{030CCE33-CAF0-4D27-ACBA-F5DFB6DB6125}"/>
              </a:ext>
            </a:extLst>
          </p:cNvPr>
          <p:cNvGraphicFramePr>
            <a:graphicFrameLocks noGrp="1"/>
          </p:cNvGraphicFramePr>
          <p:nvPr>
            <p:extLst>
              <p:ext uri="{D42A27DB-BD31-4B8C-83A1-F6EECF244321}">
                <p14:modId xmlns:p14="http://schemas.microsoft.com/office/powerpoint/2010/main" val="606639001"/>
              </p:ext>
            </p:extLst>
          </p:nvPr>
        </p:nvGraphicFramePr>
        <p:xfrm>
          <a:off x="363934" y="1344932"/>
          <a:ext cx="8408988" cy="1455420"/>
        </p:xfrm>
        <a:graphic>
          <a:graphicData uri="http://schemas.openxmlformats.org/drawingml/2006/table">
            <a:tbl>
              <a:tblPr firstRow="1" bandRow="1">
                <a:tableStyleId>{5C22544A-7EE6-4342-B048-85BDC9FD1C3A}</a:tableStyleId>
              </a:tblPr>
              <a:tblGrid>
                <a:gridCol w="341597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1896666">
                  <a:extLst>
                    <a:ext uri="{9D8B030D-6E8A-4147-A177-3AD203B41FA5}">
                      <a16:colId xmlns:a16="http://schemas.microsoft.com/office/drawing/2014/main" val="20002"/>
                    </a:ext>
                  </a:extLst>
                </a:gridCol>
              </a:tblGrid>
              <a:tr h="0">
                <a:tc gridSpan="3">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r>
                        <a:rPr kumimoji="0" lang="cs-CZ" sz="1250" b="1" i="0" u="none" strike="noStrike" kern="1200" cap="none" spc="0" normalizeH="0" baseline="0" noProof="0" dirty="0">
                          <a:ln>
                            <a:noFill/>
                          </a:ln>
                          <a:solidFill>
                            <a:prstClr val="black"/>
                          </a:solidFill>
                          <a:effectLst/>
                          <a:uLnTx/>
                          <a:uFillTx/>
                          <a:latin typeface="+mj-lt"/>
                          <a:ea typeface="+mn-ea"/>
                          <a:cs typeface="+mn-cs"/>
                        </a:rPr>
                        <a:t>II. EXTERNÍ DODAVATELÉ DAT, VÝZKUMŮ A ANALÝZ (POKRAČOVÁNÍ)</a:t>
                      </a:r>
                    </a:p>
                  </a:txBody>
                  <a:tcPr>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cs-CZ" sz="1600" b="0" dirty="0">
                        <a:solidFill>
                          <a:schemeClr val="tx1"/>
                        </a:solidFill>
                        <a:latin typeface="+mj-lt"/>
                      </a:endParaRPr>
                    </a:p>
                  </a:txBody>
                  <a:tcPr>
                    <a:noFill/>
                  </a:tcPr>
                </a:tc>
                <a:tc hMerge="1">
                  <a:txBody>
                    <a:bodyPr/>
                    <a:lstStyle/>
                    <a:p>
                      <a:endParaRPr lang="cs-CZ" sz="1600" b="0" dirty="0">
                        <a:solidFill>
                          <a:schemeClr val="tx1"/>
                        </a:solidFill>
                        <a:latin typeface="+mj-lt"/>
                      </a:endParaRPr>
                    </a:p>
                  </a:txBody>
                  <a:tcPr>
                    <a:noFill/>
                  </a:tcPr>
                </a:tc>
                <a:extLst>
                  <a:ext uri="{0D108BD9-81ED-4DB2-BD59-A6C34878D82A}">
                    <a16:rowId xmlns:a16="http://schemas.microsoft.com/office/drawing/2014/main" val="10000"/>
                  </a:ext>
                </a:extLst>
              </a:tr>
              <a:tr h="167836">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altLang="cs-CZ" sz="1250" b="1" kern="1200" dirty="0">
                          <a:solidFill>
                            <a:schemeClr val="dk1"/>
                          </a:solidFill>
                          <a:latin typeface="Calibri" pitchFamily="34" charset="0"/>
                          <a:ea typeface="+mn-ea"/>
                          <a:cs typeface="+mn-cs"/>
                        </a:rPr>
                        <a:t>PhDr. Tomáš Trampota, Ph.D.</a:t>
                      </a:r>
                    </a:p>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altLang="cs-CZ" sz="1250" b="1" kern="1200" dirty="0">
                          <a:solidFill>
                            <a:schemeClr val="dk1"/>
                          </a:solidFill>
                          <a:latin typeface="Calibri" pitchFamily="34" charset="0"/>
                          <a:ea typeface="+mn-ea"/>
                          <a:cs typeface="+mn-cs"/>
                        </a:rPr>
                        <a:t>PhDr. Tereza Klabíková Rábová, Ph.D.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cs-CZ" altLang="cs-CZ" sz="1250" kern="1200" dirty="0">
                          <a:solidFill>
                            <a:schemeClr val="dk1"/>
                          </a:solidFill>
                          <a:latin typeface="Calibri" panose="020F0502020204030204" pitchFamily="34" charset="0"/>
                          <a:ea typeface="MS PGothic" pitchFamily="34" charset="-128"/>
                          <a:cs typeface="Trebuchet MS" pitchFamily="34" charset="0"/>
                        </a:rPr>
                        <a:t>Expertní posouzení zpravodajství ČT odborníky z FSV UK a FF UPOL </a:t>
                      </a:r>
                      <a:r>
                        <a:rPr kumimoji="0" lang="cs-CZ" altLang="cs-CZ" sz="1250" b="1" i="0" u="none" strike="noStrike" kern="1200" cap="none" spc="0" normalizeH="0" baseline="30000" noProof="0" dirty="0">
                          <a:ln>
                            <a:noFill/>
                          </a:ln>
                          <a:solidFill>
                            <a:prstClr val="black"/>
                          </a:solidFill>
                          <a:effectLst/>
                          <a:uLnTx/>
                          <a:uFillTx/>
                          <a:latin typeface="+mn-lt"/>
                          <a:ea typeface="+mn-ea"/>
                          <a:cs typeface="+mn-cs"/>
                        </a:rPr>
                        <a:t>5</a:t>
                      </a:r>
                      <a:endParaRPr kumimoji="0" lang="cs-CZ" sz="1250" b="1" i="0" u="none" strike="noStrike" kern="1200" cap="none" spc="0" normalizeH="0" baseline="30000" dirty="0">
                        <a:ln>
                          <a:noFill/>
                        </a:ln>
                        <a:solidFill>
                          <a:prstClr val="black"/>
                        </a:solidFill>
                        <a:effectLst/>
                        <a:uLnTx/>
                        <a:uFillTx/>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50" kern="1200" dirty="0">
                          <a:solidFill>
                            <a:schemeClr val="tx1"/>
                          </a:solidFill>
                          <a:latin typeface="+mn-lt"/>
                          <a:ea typeface="+mn-ea"/>
                          <a:cs typeface="+mn-cs"/>
                        </a:rPr>
                        <a:t>1 téma za rok 2023 - Konsolidační balíček</a:t>
                      </a: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7836">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250" b="1" kern="1200" dirty="0">
                          <a:solidFill>
                            <a:prstClr val="black"/>
                          </a:solidFill>
                          <a:latin typeface="+mn-lt"/>
                          <a:ea typeface="+mn-ea"/>
                          <a:cs typeface="+mn-cs"/>
                        </a:rPr>
                        <a:t>Mgr. et Mgr. Marína </a:t>
                      </a:r>
                      <a:r>
                        <a:rPr lang="cs-CZ" sz="1250" b="1" kern="1200" dirty="0" err="1">
                          <a:solidFill>
                            <a:prstClr val="black"/>
                          </a:solidFill>
                          <a:latin typeface="+mn-lt"/>
                          <a:ea typeface="+mn-ea"/>
                          <a:cs typeface="+mn-cs"/>
                        </a:rPr>
                        <a:t>Urbániková</a:t>
                      </a:r>
                      <a:r>
                        <a:rPr lang="cs-CZ" sz="1250" b="1" kern="1200" dirty="0">
                          <a:solidFill>
                            <a:prstClr val="black"/>
                          </a:solidFill>
                          <a:latin typeface="+mn-lt"/>
                          <a:ea typeface="+mn-ea"/>
                          <a:cs typeface="+mn-cs"/>
                        </a:rPr>
                        <a:t>, Ph.D.</a:t>
                      </a:r>
                    </a:p>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fi-FI" sz="1250" b="1" kern="1200" dirty="0">
                          <a:solidFill>
                            <a:prstClr val="black"/>
                          </a:solidFill>
                          <a:latin typeface="+mn-lt"/>
                          <a:ea typeface="+mn-ea"/>
                          <a:cs typeface="+mn-cs"/>
                        </a:rPr>
                        <a:t>Mgr. Johana Kotišová, Ph.D.</a:t>
                      </a:r>
                      <a:endParaRPr lang="cs-CZ" sz="1250" b="1" kern="1200" dirty="0">
                        <a:solidFill>
                          <a:prstClr val="black"/>
                        </a:solidFill>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cs-CZ" altLang="cs-CZ" sz="1250" kern="1200" dirty="0">
                          <a:solidFill>
                            <a:schemeClr val="dk1"/>
                          </a:solidFill>
                          <a:latin typeface="Calibri" panose="020F0502020204030204" pitchFamily="34" charset="0"/>
                          <a:ea typeface="MS PGothic" pitchFamily="34" charset="-128"/>
                          <a:cs typeface="Trebuchet MS" pitchFamily="34" charset="0"/>
                        </a:rPr>
                        <a:t>Expertní posouzení zpravodajství ČT odborníky z FSV MUNI a </a:t>
                      </a:r>
                      <a:r>
                        <a:rPr lang="cs-CZ" altLang="cs-CZ" sz="1250" kern="1200" dirty="0" err="1">
                          <a:solidFill>
                            <a:schemeClr val="dk1"/>
                          </a:solidFill>
                          <a:latin typeface="Calibri" panose="020F0502020204030204" pitchFamily="34" charset="0"/>
                          <a:ea typeface="MS PGothic" pitchFamily="34" charset="-128"/>
                          <a:cs typeface="Trebuchet MS" pitchFamily="34" charset="0"/>
                        </a:rPr>
                        <a:t>Vrije</a:t>
                      </a:r>
                      <a:r>
                        <a:rPr lang="cs-CZ" altLang="cs-CZ" sz="1250" kern="1200" dirty="0">
                          <a:solidFill>
                            <a:schemeClr val="dk1"/>
                          </a:solidFill>
                          <a:latin typeface="Calibri" panose="020F0502020204030204" pitchFamily="34" charset="0"/>
                          <a:ea typeface="MS PGothic" pitchFamily="34" charset="-128"/>
                          <a:cs typeface="Trebuchet MS" pitchFamily="34" charset="0"/>
                        </a:rPr>
                        <a:t> </a:t>
                      </a:r>
                      <a:r>
                        <a:rPr lang="cs-CZ" altLang="cs-CZ" sz="1250" kern="1200" dirty="0" err="1">
                          <a:solidFill>
                            <a:schemeClr val="dk1"/>
                          </a:solidFill>
                          <a:latin typeface="Calibri" panose="020F0502020204030204" pitchFamily="34" charset="0"/>
                          <a:ea typeface="MS PGothic" pitchFamily="34" charset="-128"/>
                          <a:cs typeface="Trebuchet MS" pitchFamily="34" charset="0"/>
                        </a:rPr>
                        <a:t>Universiteit</a:t>
                      </a:r>
                      <a:r>
                        <a:rPr lang="cs-CZ" altLang="cs-CZ" sz="1250" kern="1200" dirty="0">
                          <a:solidFill>
                            <a:schemeClr val="dk1"/>
                          </a:solidFill>
                          <a:latin typeface="Calibri" panose="020F0502020204030204" pitchFamily="34" charset="0"/>
                          <a:ea typeface="MS PGothic" pitchFamily="34" charset="-128"/>
                          <a:cs typeface="Trebuchet MS" pitchFamily="34" charset="0"/>
                        </a:rPr>
                        <a:t> </a:t>
                      </a:r>
                      <a:r>
                        <a:rPr lang="cs-CZ" altLang="cs-CZ" sz="1250" kern="1200" dirty="0" err="1">
                          <a:solidFill>
                            <a:schemeClr val="dk1"/>
                          </a:solidFill>
                          <a:latin typeface="Calibri" panose="020F0502020204030204" pitchFamily="34" charset="0"/>
                          <a:ea typeface="MS PGothic" pitchFamily="34" charset="-128"/>
                          <a:cs typeface="Trebuchet MS" pitchFamily="34" charset="0"/>
                        </a:rPr>
                        <a:t>Brussel</a:t>
                      </a:r>
                      <a:endParaRPr kumimoji="0" lang="cs-CZ" sz="1250" b="1" i="0" u="none" strike="noStrike" kern="1200" cap="none" spc="0" normalizeH="0" baseline="30000" dirty="0">
                        <a:ln>
                          <a:noFill/>
                        </a:ln>
                        <a:solidFill>
                          <a:prstClr val="black"/>
                        </a:solidFill>
                        <a:effectLst/>
                        <a:uLnTx/>
                        <a:uFillTx/>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50" kern="1200" dirty="0">
                          <a:solidFill>
                            <a:schemeClr val="tx1"/>
                          </a:solidFill>
                          <a:latin typeface="+mn-lt"/>
                          <a:ea typeface="+mn-ea"/>
                          <a:cs typeface="+mn-cs"/>
                        </a:rPr>
                        <a:t>1 téma za rok 2023 - Střelba na FF UK</a:t>
                      </a: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6059673"/>
                  </a:ext>
                </a:extLst>
              </a:tr>
            </a:tbl>
          </a:graphicData>
        </a:graphic>
      </p:graphicFrame>
    </p:spTree>
    <p:extLst>
      <p:ext uri="{BB962C8B-B14F-4D97-AF65-F5344CB8AC3E}">
        <p14:creationId xmlns:p14="http://schemas.microsoft.com/office/powerpoint/2010/main" val="42850715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10" name="Graf 9"/>
          <p:cNvGraphicFramePr>
            <a:graphicFrameLocks/>
          </p:cNvGraphicFramePr>
          <p:nvPr/>
        </p:nvGraphicFramePr>
        <p:xfrm>
          <a:off x="103189" y="1604394"/>
          <a:ext cx="8680450" cy="4808643"/>
        </p:xfrm>
        <a:graphic>
          <a:graphicData uri="http://schemas.openxmlformats.org/drawingml/2006/chart">
            <c:chart xmlns:c="http://schemas.openxmlformats.org/drawingml/2006/chart" xmlns:r="http://schemas.openxmlformats.org/officeDocument/2006/relationships" r:id="rId4"/>
          </a:graphicData>
        </a:graphic>
      </p:graphicFrame>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90</a:t>
            </a:fld>
            <a:endParaRPr lang="cs-CZ" sz="1100" dirty="0">
              <a:solidFill>
                <a:srgbClr val="1A1F52"/>
              </a:solidFill>
              <a:latin typeface="+mj-lt"/>
              <a:cs typeface="Arial" charset="0"/>
            </a:endParaRPr>
          </a:p>
        </p:txBody>
      </p:sp>
      <p:sp>
        <p:nvSpPr>
          <p:cNvPr id="13" name="AutoShape 2">
            <a:extLst>
              <a:ext uri="{FF2B5EF4-FFF2-40B4-BE49-F238E27FC236}">
                <a16:creationId xmlns:a16="http://schemas.microsoft.com/office/drawing/2014/main" id="{56337AEC-B166-4682-82B7-9BD8B3DC5F14}"/>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2023: POSTOJ DIVÁKŮ ČT ART K PROSTORU, KTERÝ JE ve vysílání VĚNOVÁN JEDNOTLIVÝM UMĚLECKÝM ŽÁNRŮM</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5"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a:t>
            </a:r>
          </a:p>
        </p:txBody>
      </p:sp>
    </p:spTree>
    <p:extLst>
      <p:ext uri="{BB962C8B-B14F-4D97-AF65-F5344CB8AC3E}">
        <p14:creationId xmlns:p14="http://schemas.microsoft.com/office/powerpoint/2010/main" val="21075472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91</a:t>
            </a:fld>
            <a:endParaRPr lang="cs-CZ" sz="1100" dirty="0">
              <a:solidFill>
                <a:srgbClr val="1A1F52"/>
              </a:solidFill>
              <a:latin typeface="+mj-lt"/>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5"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a:t>
            </a:r>
          </a:p>
        </p:txBody>
      </p:sp>
      <p:sp>
        <p:nvSpPr>
          <p:cNvPr id="12" name="TextovéPole 11">
            <a:extLst>
              <a:ext uri="{FF2B5EF4-FFF2-40B4-BE49-F238E27FC236}">
                <a16:creationId xmlns:a16="http://schemas.microsoft.com/office/drawing/2014/main" id="{459107C2-02CA-4125-9358-378F70491F51}"/>
              </a:ext>
            </a:extLst>
          </p:cNvPr>
          <p:cNvSpPr txBox="1"/>
          <p:nvPr/>
        </p:nvSpPr>
        <p:spPr>
          <a:xfrm>
            <a:off x="360364" y="972000"/>
            <a:ext cx="8423275" cy="473975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cs-CZ" sz="1700" b="1" dirty="0">
                <a:latin typeface="+mj-lt"/>
              </a:rPr>
              <a:t>Průměrný týdenní zásah uměleckých pořadů ČT </a:t>
            </a:r>
            <a:r>
              <a:rPr lang="cs-CZ" sz="1700" dirty="0">
                <a:latin typeface="+mj-lt"/>
              </a:rPr>
              <a:t>(pořady na ČT art, hudební pořady a filmy či dokumenty pro náročného diváka)</a:t>
            </a:r>
            <a:r>
              <a:rPr lang="cs-CZ" sz="1700" b="1" dirty="0">
                <a:latin typeface="+mj-lt"/>
              </a:rPr>
              <a:t> činil v roce 2023 v obecné populaci 15+ 24 %, v cílové skupině diváků s vysokým kulturním očekáváním pak 35 %.</a:t>
            </a:r>
          </a:p>
          <a:p>
            <a:pPr marL="285750" indent="-285750">
              <a:spcBef>
                <a:spcPts val="600"/>
              </a:spcBef>
              <a:spcAft>
                <a:spcPts val="600"/>
              </a:spcAft>
              <a:buFont typeface="Arial" panose="020B0604020202020204" pitchFamily="34" charset="0"/>
              <a:buChar char="•"/>
            </a:pPr>
            <a:r>
              <a:rPr lang="cs-CZ" sz="1700" b="1" dirty="0">
                <a:latin typeface="+mj-lt"/>
              </a:rPr>
              <a:t>Samotný kanál ČT art v průměru každý týden zasáhl 13 % diváků s vysokým kulturním očekáváním</a:t>
            </a:r>
            <a:r>
              <a:rPr lang="cs-CZ" sz="1700" dirty="0">
                <a:latin typeface="+mj-lt"/>
              </a:rPr>
              <a:t>, jeho zásah v obecné populaci 15+ byl přitom přibližně poloviční.</a:t>
            </a:r>
          </a:p>
          <a:p>
            <a:pPr marL="285750" indent="-285750">
              <a:spcBef>
                <a:spcPts val="600"/>
              </a:spcBef>
              <a:spcAft>
                <a:spcPts val="600"/>
              </a:spcAft>
              <a:buFont typeface="Arial" panose="020B0604020202020204" pitchFamily="34" charset="0"/>
              <a:buChar char="•"/>
            </a:pPr>
            <a:r>
              <a:rPr lang="cs-CZ" sz="1700" b="1" dirty="0">
                <a:latin typeface="+mj-lt"/>
              </a:rPr>
              <a:t>Spokojenost s uměleckými pořady </a:t>
            </a:r>
            <a:r>
              <a:rPr lang="cs-CZ" sz="1700" dirty="0">
                <a:latin typeface="+mj-lt"/>
              </a:rPr>
              <a:t>byla loni mezi diváky s vysokým kulturním očekáváním opět velmi vysoká, činila 87 %. </a:t>
            </a:r>
            <a:r>
              <a:rPr lang="cs-CZ" sz="1700" b="1" dirty="0">
                <a:latin typeface="+mj-lt"/>
              </a:rPr>
              <a:t>Nadprůměrné hodnoty jsme zaznamenali také u dalších kvalitativních ukazatelů, </a:t>
            </a:r>
            <a:r>
              <a:rPr lang="cs-CZ" sz="1700" dirty="0">
                <a:latin typeface="+mj-lt"/>
              </a:rPr>
              <a:t>tedy koeficientu vnímané originality uměleckých pořadů (71 %) a koeficientu míry zaujetí (82 %). </a:t>
            </a:r>
            <a:r>
              <a:rPr lang="cs-CZ" sz="1700" b="1" dirty="0">
                <a:latin typeface="+mj-lt"/>
              </a:rPr>
              <a:t>Nadále platí, že mezi diváky s vysokým kulturním očekáváním dosahují koeficienty kvalitativních indikátorů uměleckých pořadů vyšších hodnot než v obecné populaci 15+.</a:t>
            </a:r>
          </a:p>
          <a:p>
            <a:pPr marL="285750" indent="-285750">
              <a:spcBef>
                <a:spcPts val="600"/>
              </a:spcBef>
              <a:spcAft>
                <a:spcPts val="600"/>
              </a:spcAft>
              <a:buFont typeface="Arial" panose="020B0604020202020204" pitchFamily="34" charset="0"/>
              <a:buChar char="•"/>
            </a:pPr>
            <a:r>
              <a:rPr lang="cs-CZ" sz="1700" b="1" dirty="0">
                <a:latin typeface="+mj-lt"/>
              </a:rPr>
              <a:t>ČT art podle diváků vytváří dostatečný prostor pro jednotlivé umělecké žánry. </a:t>
            </a:r>
            <a:r>
              <a:rPr lang="cs-CZ" sz="1700" dirty="0">
                <a:latin typeface="+mj-lt"/>
              </a:rPr>
              <a:t>Spokojenost panuje zejména s vysílací plochou, která je věnována autorským a uměleckým dokumentům, filmům pro náročnějšího diváka, alternativní kultuře, klasické hudbě a scénickému umění. Uměleckými žánry, po jejichž větším zastoupení volají diváci nejčastěji, jsou jazzová a etnická hudba, pop-rock či opera.</a:t>
            </a:r>
          </a:p>
        </p:txBody>
      </p:sp>
      <p:sp>
        <p:nvSpPr>
          <p:cNvPr id="2" name="AutoShape 2">
            <a:extLst>
              <a:ext uri="{FF2B5EF4-FFF2-40B4-BE49-F238E27FC236}">
                <a16:creationId xmlns:a16="http://schemas.microsoft.com/office/drawing/2014/main" id="{8AC708E7-D1CD-1CC1-0493-D923476B6760}"/>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3685928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92</a:t>
            </a:fld>
            <a:endParaRPr lang="cs-CZ" sz="1100" dirty="0">
              <a:solidFill>
                <a:srgbClr val="1A1F52"/>
              </a:solidFill>
              <a:latin typeface="Calibri"/>
              <a:cs typeface="Arial" charset="0"/>
            </a:endParaRPr>
          </a:p>
        </p:txBody>
      </p:sp>
      <p:sp>
        <p:nvSpPr>
          <p:cNvPr id="8" name="Zástupný symbol pro datum 7">
            <a:extLst>
              <a:ext uri="{FF2B5EF4-FFF2-40B4-BE49-F238E27FC236}">
                <a16:creationId xmlns:a16="http://schemas.microsoft.com/office/drawing/2014/main" id="{01D9AE99-A9B5-4A0E-80A0-8AEBFAA130C2}"/>
              </a:ext>
            </a:extLst>
          </p:cNvPr>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a:extLst>
              <a:ext uri="{FF2B5EF4-FFF2-40B4-BE49-F238E27FC236}">
                <a16:creationId xmlns:a16="http://schemas.microsoft.com/office/drawing/2014/main" id="{473AAC7C-E921-4622-9A2F-8A2E81B84F4C}"/>
              </a:ext>
            </a:extLst>
          </p:cNvPr>
          <p:cNvSpPr txBox="1">
            <a:spLocks/>
          </p:cNvSpPr>
          <p:nvPr/>
        </p:nvSpPr>
        <p:spPr bwMode="auto">
          <a:xfrm>
            <a:off x="360365"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2800" dirty="0">
                <a:latin typeface="Calibri" pitchFamily="34" charset="0"/>
              </a:rPr>
              <a:t>CÍL 4 – Podpora sportu</a:t>
            </a:r>
            <a:endParaRPr lang="cs-CZ" sz="2800" dirty="0">
              <a:latin typeface="Calibri"/>
            </a:endParaRPr>
          </a:p>
        </p:txBody>
      </p:sp>
      <p:sp>
        <p:nvSpPr>
          <p:cNvPr id="11" name="Obdélník 10">
            <a:extLst>
              <a:ext uri="{FF2B5EF4-FFF2-40B4-BE49-F238E27FC236}">
                <a16:creationId xmlns:a16="http://schemas.microsoft.com/office/drawing/2014/main" id="{7D0FDC8F-4907-4577-B9C9-078743691E74}"/>
              </a:ext>
            </a:extLst>
          </p:cNvPr>
          <p:cNvSpPr/>
          <p:nvPr/>
        </p:nvSpPr>
        <p:spPr>
          <a:xfrm>
            <a:off x="360365" y="1700810"/>
            <a:ext cx="8423275" cy="2323713"/>
          </a:xfrm>
          <a:prstGeom prst="rect">
            <a:avLst/>
          </a:prstGeom>
          <a:solidFill>
            <a:schemeClr val="bg1">
              <a:lumMod val="95000"/>
            </a:schemeClr>
          </a:solidFill>
        </p:spPr>
        <p:txBody>
          <a:bodyPr wrap="square">
            <a:spAutoFit/>
          </a:bodyPr>
          <a:lstStyle/>
          <a:p>
            <a:pPr algn="ctr">
              <a:spcBef>
                <a:spcPts val="600"/>
              </a:spcBef>
              <a:spcAft>
                <a:spcPts val="1200"/>
              </a:spcAft>
              <a:defRPr/>
            </a:pPr>
            <a:r>
              <a:rPr lang="cs-CZ" sz="1600" b="1" dirty="0">
                <a:solidFill>
                  <a:prstClr val="black"/>
                </a:solidFill>
                <a:latin typeface="Calibri"/>
              </a:rPr>
              <a:t>VYBRANÉ POŽADAVKY NA VYSÍLÁNÍ SPADAJÍCÍ POD CÍL 4</a:t>
            </a:r>
            <a:endParaRPr lang="cs-CZ" sz="1600" dirty="0">
              <a:solidFill>
                <a:prstClr val="black"/>
              </a:solidFill>
              <a:latin typeface="Calibri"/>
            </a:endParaRPr>
          </a:p>
          <a:p>
            <a:pPr marL="285750" indent="-285750">
              <a:spcAft>
                <a:spcPts val="600"/>
              </a:spcAft>
              <a:buFont typeface="Arial" panose="020B0604020202020204" pitchFamily="34" charset="0"/>
              <a:buChar char="•"/>
              <a:defRPr/>
            </a:pPr>
            <a:r>
              <a:rPr lang="cs-CZ" sz="1300" i="1" dirty="0">
                <a:solidFill>
                  <a:prstClr val="black"/>
                </a:solidFill>
                <a:latin typeface="Calibri"/>
              </a:rPr>
              <a:t>„Česká televize přibližuje sport především jako zábavu nebo hru, ale současně také jako významnou součást lidské kultury.“ </a:t>
            </a:r>
            <a:r>
              <a:rPr lang="cs-CZ" sz="1300" dirty="0">
                <a:solidFill>
                  <a:prstClr val="black"/>
                </a:solidFill>
                <a:latin typeface="Calibri"/>
              </a:rPr>
              <a:t>(Kodex ČT, čl. 12 odst. 12.5)</a:t>
            </a:r>
          </a:p>
          <a:p>
            <a:pPr marL="285750" indent="-285750">
              <a:spcAft>
                <a:spcPts val="600"/>
              </a:spcAft>
              <a:buFont typeface="Arial" panose="020B0604020202020204" pitchFamily="34" charset="0"/>
              <a:buChar char="•"/>
              <a:defRPr/>
            </a:pPr>
            <a:r>
              <a:rPr lang="cs-CZ" sz="1300" i="1" dirty="0">
                <a:solidFill>
                  <a:prstClr val="black"/>
                </a:solidFill>
                <a:latin typeface="Calibri"/>
              </a:rPr>
              <a:t>„V pořadech se sportovní a tělovýchovnou tematikou přibližuje Česká televize špičkové domácí a zahraniční sportovní akce a věnuje pozornost informování o dalších podobách sportu včetně žákovských a dorosteneckých kategorií, výkonnostního a rekreačního sportu či nových sportovních odvětví.“</a:t>
            </a:r>
            <a:r>
              <a:rPr lang="cs-CZ" sz="1300" dirty="0">
                <a:solidFill>
                  <a:prstClr val="black"/>
                </a:solidFill>
                <a:latin typeface="Calibri"/>
              </a:rPr>
              <a:t> </a:t>
            </a:r>
            <a:r>
              <a:rPr lang="cs-CZ" sz="1300" i="1" dirty="0">
                <a:solidFill>
                  <a:prstClr val="black"/>
                </a:solidFill>
                <a:latin typeface="Calibri"/>
              </a:rPr>
              <a:t> </a:t>
            </a:r>
            <a:r>
              <a:rPr lang="cs-CZ" sz="1300" dirty="0">
                <a:solidFill>
                  <a:prstClr val="black"/>
                </a:solidFill>
                <a:latin typeface="Calibri"/>
              </a:rPr>
              <a:t>(Kodex ČT, čl. 12 odst. 12.1)</a:t>
            </a:r>
          </a:p>
          <a:p>
            <a:pPr marL="285750" indent="-285750">
              <a:spcAft>
                <a:spcPts val="600"/>
              </a:spcAft>
              <a:buFont typeface="Arial" panose="020B0604020202020204" pitchFamily="34" charset="0"/>
              <a:buChar char="•"/>
              <a:defRPr/>
            </a:pPr>
            <a:r>
              <a:rPr lang="cs-CZ" sz="1300" i="1" dirty="0">
                <a:solidFill>
                  <a:prstClr val="black"/>
                </a:solidFill>
                <a:latin typeface="Calibri"/>
              </a:rPr>
              <a:t>„Česká televize tradičně věnuje obsáhlý prostor olympijským hrám a olympijskému hnutí.“ </a:t>
            </a:r>
            <a:r>
              <a:rPr lang="cs-CZ" sz="1300" dirty="0">
                <a:solidFill>
                  <a:prstClr val="black"/>
                </a:solidFill>
                <a:latin typeface="Calibri"/>
              </a:rPr>
              <a:t>(Kodex ČT, čl. 12 odst. 12.2)</a:t>
            </a:r>
            <a:endParaRPr lang="cs-CZ" sz="1300" i="1" dirty="0">
              <a:solidFill>
                <a:prstClr val="black"/>
              </a:solidFill>
              <a:latin typeface="Calibri"/>
            </a:endParaRPr>
          </a:p>
          <a:p>
            <a:pPr marL="285750" indent="-285750">
              <a:spcAft>
                <a:spcPts val="600"/>
              </a:spcAft>
              <a:buFont typeface="Arial" panose="020B0604020202020204" pitchFamily="34" charset="0"/>
              <a:buChar char="•"/>
              <a:defRPr/>
            </a:pPr>
            <a:r>
              <a:rPr lang="cs-CZ" sz="1300" i="1" dirty="0">
                <a:solidFill>
                  <a:prstClr val="black"/>
                </a:solidFill>
                <a:latin typeface="Calibri"/>
              </a:rPr>
              <a:t>„Česká televize rovněž věnuje pravidelnou pozornost paralympijskému sportu včetně přiblížení soutěží paralympijských her.“ </a:t>
            </a:r>
            <a:r>
              <a:rPr lang="cs-CZ" sz="1300" dirty="0">
                <a:solidFill>
                  <a:prstClr val="black"/>
                </a:solidFill>
                <a:latin typeface="Calibri"/>
              </a:rPr>
              <a:t>(Kodex ČT, čl. 12 odst. 12.3)</a:t>
            </a:r>
            <a:endParaRPr lang="cs-CZ" sz="1300" i="1" dirty="0">
              <a:solidFill>
                <a:prstClr val="black"/>
              </a:solidFill>
              <a:latin typeface="Calibri"/>
            </a:endParaRPr>
          </a:p>
        </p:txBody>
      </p:sp>
    </p:spTree>
    <p:extLst>
      <p:ext uri="{BB962C8B-B14F-4D97-AF65-F5344CB8AC3E}">
        <p14:creationId xmlns:p14="http://schemas.microsoft.com/office/powerpoint/2010/main" val="16648264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 4">
            <a:extLst>
              <a:ext uri="{FF2B5EF4-FFF2-40B4-BE49-F238E27FC236}">
                <a16:creationId xmlns:a16="http://schemas.microsoft.com/office/drawing/2014/main" id="{F9911C53-183A-07C2-1DA3-81DA127F537B}"/>
              </a:ext>
            </a:extLst>
          </p:cNvPr>
          <p:cNvGraphicFramePr>
            <a:graphicFrameLocks/>
          </p:cNvGraphicFramePr>
          <p:nvPr/>
        </p:nvGraphicFramePr>
        <p:xfrm>
          <a:off x="360362" y="1604392"/>
          <a:ext cx="8604125" cy="4845620"/>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93</a:t>
            </a:fld>
            <a:endParaRPr lang="cs-CZ" sz="1100" dirty="0">
              <a:solidFill>
                <a:srgbClr val="1A1F52"/>
              </a:solidFill>
              <a:latin typeface="Calibri"/>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Podpora sportu</a:t>
            </a:r>
            <a:endParaRPr lang="pl-PL" sz="1400" dirty="0">
              <a:latin typeface="Calibri" pitchFamily="34" charset="0"/>
            </a:endParaRPr>
          </a:p>
        </p:txBody>
      </p:sp>
      <p:sp>
        <p:nvSpPr>
          <p:cNvPr id="19" name="AutoShape 2">
            <a:extLst>
              <a:ext uri="{FF2B5EF4-FFF2-40B4-BE49-F238E27FC236}">
                <a16:creationId xmlns:a16="http://schemas.microsoft.com/office/drawing/2014/main" id="{A89F4EFF-8D76-49AC-A6BD-0814520D48D2}"/>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ZÁKLADNÍ PŘEHLED</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Tracking ČT, PROVYS ČT, v %</a:t>
            </a:r>
            <a:endParaRPr lang="cs-CZ" sz="1300" dirty="0">
              <a:solidFill>
                <a:prstClr val="black"/>
              </a:solidFill>
              <a:latin typeface="Calibri" pitchFamily="34" charset="0"/>
            </a:endParaRPr>
          </a:p>
        </p:txBody>
      </p:sp>
    </p:spTree>
    <p:extLst>
      <p:ext uri="{BB962C8B-B14F-4D97-AF65-F5344CB8AC3E}">
        <p14:creationId xmlns:p14="http://schemas.microsoft.com/office/powerpoint/2010/main" val="21948037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525744BD-1FA9-352D-81F6-077A71CC0288}"/>
              </a:ext>
            </a:extLst>
          </p:cNvPr>
          <p:cNvGraphicFramePr>
            <a:graphicFrameLocks/>
          </p:cNvGraphicFramePr>
          <p:nvPr/>
        </p:nvGraphicFramePr>
        <p:xfrm>
          <a:off x="360362" y="1565539"/>
          <a:ext cx="8604125" cy="4455749"/>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94</a:t>
            </a:fld>
            <a:endParaRPr lang="cs-CZ" sz="1100" dirty="0">
              <a:solidFill>
                <a:srgbClr val="1A1F52"/>
              </a:solidFill>
              <a:latin typeface="Calibri"/>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Podpora sportu</a:t>
            </a:r>
            <a:endParaRPr lang="pl-PL" sz="1400" dirty="0">
              <a:latin typeface="Calibri" pitchFamily="34" charset="0"/>
            </a:endParaRPr>
          </a:p>
        </p:txBody>
      </p:sp>
      <p:sp>
        <p:nvSpPr>
          <p:cNvPr id="19" name="AutoShape 2">
            <a:extLst>
              <a:ext uri="{FF2B5EF4-FFF2-40B4-BE49-F238E27FC236}">
                <a16:creationId xmlns:a16="http://schemas.microsoft.com/office/drawing/2014/main" id="{A89F4EFF-8D76-49AC-A6BD-0814520D48D2}"/>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SPOKOJENOST s vysíláním kanálu ČT sport a sportovních pořadů *</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DKV ČT, v %</a:t>
            </a:r>
            <a:endParaRPr lang="cs-CZ" sz="1300" dirty="0">
              <a:solidFill>
                <a:prstClr val="black"/>
              </a:solidFill>
              <a:latin typeface="Calibri" pitchFamily="34" charset="0"/>
            </a:endParaRPr>
          </a:p>
        </p:txBody>
      </p:sp>
      <p:sp>
        <p:nvSpPr>
          <p:cNvPr id="11" name="Zástupný symbol pro datum 7">
            <a:extLst>
              <a:ext uri="{FF2B5EF4-FFF2-40B4-BE49-F238E27FC236}">
                <a16:creationId xmlns:a16="http://schemas.microsoft.com/office/drawing/2014/main" id="{C7F4F8CC-63ED-495F-8F03-CD8AB59613DC}"/>
              </a:ext>
            </a:extLst>
          </p:cNvPr>
          <p:cNvSpPr txBox="1">
            <a:spLocks/>
          </p:cNvSpPr>
          <p:nvPr/>
        </p:nvSpPr>
        <p:spPr bwMode="auto">
          <a:xfrm>
            <a:off x="1105597" y="6060143"/>
            <a:ext cx="767804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a:defRPr/>
            </a:pPr>
            <a:r>
              <a:rPr lang="cs-CZ" sz="1000" dirty="0">
                <a:solidFill>
                  <a:prstClr val="black"/>
                </a:solidFill>
                <a:latin typeface="Calibri"/>
              </a:rPr>
              <a:t>* Sportovní pořady zahrnují celé sportovní vysílání České televize. Společně s vysíláním ČT sport to jsou přímé přenosy umístěné na programu ČT2 a každodenní sportovní zpravodajství Branky, body, vteřiny na programech ČT1 a ČT24.  </a:t>
            </a:r>
          </a:p>
        </p:txBody>
      </p:sp>
    </p:spTree>
    <p:extLst>
      <p:ext uri="{BB962C8B-B14F-4D97-AF65-F5344CB8AC3E}">
        <p14:creationId xmlns:p14="http://schemas.microsoft.com/office/powerpoint/2010/main" val="23003982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extLst>
              <p:ext uri="{D42A27DB-BD31-4B8C-83A1-F6EECF244321}">
                <p14:modId xmlns:p14="http://schemas.microsoft.com/office/powerpoint/2010/main" val="3769670627"/>
              </p:ext>
            </p:extLst>
          </p:nvPr>
        </p:nvGraphicFramePr>
        <p:xfrm>
          <a:off x="103190" y="1462742"/>
          <a:ext cx="8800967" cy="4698346"/>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90" y="548681"/>
            <a:ext cx="8937625" cy="720080"/>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pitchFamily="34" charset="0"/>
              </a:rPr>
              <a:t>PODÍL JEDNOTLIVÝCH SPORTŮ NA SPORTOVNÍM VYSÍLÁNÍ ČT</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PROVYS ČT, v %</a:t>
            </a:r>
            <a:endParaRPr lang="cs-CZ" sz="1300" dirty="0">
              <a:solidFill>
                <a:prstClr val="black"/>
              </a:solidFill>
              <a:latin typeface="Calibri" pitchFamily="34"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95</a:t>
            </a:fld>
            <a:endParaRPr lang="cs-CZ" sz="1100" dirty="0">
              <a:solidFill>
                <a:srgbClr val="1A1F52"/>
              </a:solidFill>
              <a:latin typeface="Calibri"/>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2"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a:t>
            </a:r>
            <a:r>
              <a:rPr lang="pl-PL" sz="1400" dirty="0">
                <a:latin typeface="Calibri" pitchFamily="34" charset="0"/>
              </a:rPr>
              <a:t>Podpora sportu</a:t>
            </a:r>
          </a:p>
        </p:txBody>
      </p:sp>
    </p:spTree>
    <p:extLst>
      <p:ext uri="{BB962C8B-B14F-4D97-AF65-F5344CB8AC3E}">
        <p14:creationId xmlns:p14="http://schemas.microsoft.com/office/powerpoint/2010/main" val="2515339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96</a:t>
            </a:fld>
            <a:endParaRPr lang="cs-CZ" sz="1100" dirty="0">
              <a:solidFill>
                <a:srgbClr val="1A1F52"/>
              </a:solidFill>
              <a:latin typeface="Calibri"/>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9" name="TextovéPole 8">
            <a:extLst>
              <a:ext uri="{FF2B5EF4-FFF2-40B4-BE49-F238E27FC236}">
                <a16:creationId xmlns:a16="http://schemas.microsoft.com/office/drawing/2014/main" id="{7AAEFE14-B492-4CCC-8555-D13C1ED17256}"/>
              </a:ext>
            </a:extLst>
          </p:cNvPr>
          <p:cNvSpPr txBox="1"/>
          <p:nvPr/>
        </p:nvSpPr>
        <p:spPr>
          <a:xfrm>
            <a:off x="360364" y="972000"/>
            <a:ext cx="8423275" cy="4770537"/>
          </a:xfrm>
          <a:prstGeom prst="rect">
            <a:avLst/>
          </a:prstGeom>
          <a:noFill/>
        </p:spPr>
        <p:txBody>
          <a:bodyPr wrap="square" rtlCol="0">
            <a:spAutoFit/>
          </a:bodyPr>
          <a:lstStyle/>
          <a:p>
            <a:pPr marL="285750" indent="-285750">
              <a:spcAft>
                <a:spcPts val="600"/>
              </a:spcAft>
              <a:buFont typeface="Arial" pitchFamily="34" charset="0"/>
              <a:buChar char="•"/>
              <a:defRPr/>
            </a:pPr>
            <a:r>
              <a:rPr lang="cs-CZ" sz="1700" b="1" dirty="0">
                <a:solidFill>
                  <a:prstClr val="black"/>
                </a:solidFill>
                <a:latin typeface="Calibri"/>
              </a:rPr>
              <a:t>Koeficient spokojenosti s pokrytím špičkových sportovních akcí dosáhl v minulém roce hodnoty 63 %. Oproti roku 2022 jde o nepatrný nárůst o 1 p.b.</a:t>
            </a:r>
            <a:r>
              <a:rPr lang="cs-CZ" sz="1700" dirty="0">
                <a:solidFill>
                  <a:prstClr val="black"/>
                </a:solidFill>
                <a:latin typeface="Calibri"/>
              </a:rPr>
              <a:t>, v porovnání s roky 2017-2021 je to ale o 3 p.b. méně. Za příčinu klesajícího hodnocení považujeme v první řadě strukturální změny ve vlastnictví vysílacích práv na přenosy z nejatraktivnějších sportů, které zčásti přešly (a dále přecházejí) na placené komerční kanály.</a:t>
            </a:r>
          </a:p>
          <a:p>
            <a:pPr marL="285750" indent="-285750">
              <a:spcAft>
                <a:spcPts val="600"/>
              </a:spcAft>
              <a:buFont typeface="Arial" pitchFamily="34" charset="0"/>
              <a:buChar char="•"/>
              <a:defRPr/>
            </a:pPr>
            <a:r>
              <a:rPr lang="cs-CZ" sz="1700" b="1" dirty="0">
                <a:solidFill>
                  <a:prstClr val="black"/>
                </a:solidFill>
                <a:latin typeface="Calibri"/>
              </a:rPr>
              <a:t>Podíl přímých sportovních přenosů</a:t>
            </a:r>
            <a:r>
              <a:rPr lang="cs-CZ" sz="1700" dirty="0">
                <a:solidFill>
                  <a:prstClr val="black"/>
                </a:solidFill>
                <a:latin typeface="Calibri"/>
              </a:rPr>
              <a:t> </a:t>
            </a:r>
            <a:r>
              <a:rPr lang="cs-CZ" sz="1700" b="1" dirty="0">
                <a:solidFill>
                  <a:prstClr val="black"/>
                </a:solidFill>
                <a:latin typeface="Calibri"/>
              </a:rPr>
              <a:t>se v posledním roce zvýšil jen neparně</a:t>
            </a:r>
            <a:r>
              <a:rPr lang="cs-CZ" sz="1700" dirty="0">
                <a:solidFill>
                  <a:prstClr val="black"/>
                </a:solidFill>
                <a:latin typeface="Calibri"/>
              </a:rPr>
              <a:t> (o 1 p.b. na 31 %), oproti průměru let 2017-2021 se však jedná o nárůst o 5 p.b.</a:t>
            </a:r>
          </a:p>
          <a:p>
            <a:pPr marL="285750" indent="-285750">
              <a:spcAft>
                <a:spcPts val="600"/>
              </a:spcAft>
              <a:buFont typeface="Arial" pitchFamily="34" charset="0"/>
              <a:buChar char="•"/>
              <a:defRPr/>
            </a:pPr>
            <a:r>
              <a:rPr lang="cs-CZ" sz="1700" b="1" dirty="0">
                <a:solidFill>
                  <a:prstClr val="black"/>
                </a:solidFill>
                <a:latin typeface="Calibri"/>
              </a:rPr>
              <a:t>Spokojenost s vysíláním stanice ČT sport dosáhla 87 % a udržela se tak na stejné úrovni jako v roce 2022</a:t>
            </a:r>
            <a:r>
              <a:rPr lang="cs-CZ" sz="1700" dirty="0">
                <a:solidFill>
                  <a:prstClr val="black"/>
                </a:solidFill>
                <a:latin typeface="Calibri"/>
              </a:rPr>
              <a:t>. Také u celku sportovních pořadů zůstala spokojenost na stabilní úrovni, v tomto případě 84 %. </a:t>
            </a:r>
          </a:p>
          <a:p>
            <a:pPr marL="285750" indent="-285750">
              <a:spcAft>
                <a:spcPts val="600"/>
              </a:spcAft>
              <a:buFont typeface="Arial" pitchFamily="34" charset="0"/>
              <a:buChar char="•"/>
              <a:defRPr/>
            </a:pPr>
            <a:r>
              <a:rPr lang="cs-CZ" sz="1700" b="1" dirty="0">
                <a:solidFill>
                  <a:prstClr val="black"/>
                </a:solidFill>
                <a:latin typeface="Calibri"/>
              </a:rPr>
              <a:t>Sportem s nejvyšším podílem na celku sportovního vysílání ČT zůstává nadále fotbal</a:t>
            </a:r>
            <a:r>
              <a:rPr lang="cs-CZ" sz="1700" dirty="0">
                <a:solidFill>
                  <a:prstClr val="black"/>
                </a:solidFill>
                <a:latin typeface="Calibri"/>
              </a:rPr>
              <a:t> (14 %), u kterého došlo nicméně k poklesu o 2 p.b., a to hlavně kvůli absenci velkého šampionátu. V těsném závěsu za fotbalem je lední hokej s 12% podílem na sportovním vysílání, se 7 % následují lyžování (klasické i alpské disciplíny) a cyklistika. Podílu mezi 4-6 % vysílací plochy stabilně dosahují basketbal, volejbal, motosport a lehká atletika. Díky extenzivnímu pokrytí loňského světového šampionátu ve Francii se do žebříčku prosadilo také ragby s 3% podílem.</a:t>
            </a:r>
            <a:endParaRPr lang="cs-CZ" sz="1700" b="1" dirty="0">
              <a:solidFill>
                <a:prstClr val="black"/>
              </a:solidFill>
              <a:latin typeface="Calibri"/>
            </a:endParaRPr>
          </a:p>
        </p:txBody>
      </p:sp>
      <p:sp>
        <p:nvSpPr>
          <p:cNvPr id="12"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a:t>
            </a:r>
            <a:r>
              <a:rPr lang="pl-PL" sz="1400" dirty="0">
                <a:latin typeface="Calibri" pitchFamily="34" charset="0"/>
              </a:rPr>
              <a:t>Podpora sportu</a:t>
            </a:r>
          </a:p>
        </p:txBody>
      </p:sp>
      <p:sp>
        <p:nvSpPr>
          <p:cNvPr id="2" name="AutoShape 2">
            <a:extLst>
              <a:ext uri="{FF2B5EF4-FFF2-40B4-BE49-F238E27FC236}">
                <a16:creationId xmlns:a16="http://schemas.microsoft.com/office/drawing/2014/main" id="{C1A00BC5-4A4D-EAE2-B01A-1C93A9C54658}"/>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9576734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4 – Podpora sportu</a:t>
            </a:r>
            <a:endParaRPr kumimoji="0" lang="pl-PL" sz="1400" b="1" i="0" u="none" strike="noStrike" kern="1200" cap="none" spc="0" normalizeH="0" baseline="0" noProof="0" dirty="0">
              <a:ln>
                <a:noFill/>
              </a:ln>
              <a:solidFill>
                <a:srgbClr val="1A1F52"/>
              </a:solidFill>
              <a:effectLst/>
              <a:uLnTx/>
              <a:uFillTx/>
              <a:latin typeface="Calibri" pitchFamily="34" charset="0"/>
              <a:ea typeface="+mn-ea"/>
              <a:cs typeface="Arial" charset="0"/>
            </a:endParaRPr>
          </a:p>
        </p:txBody>
      </p:sp>
      <p:sp>
        <p:nvSpPr>
          <p:cNvPr id="11" name="AutoShape 2">
            <a:extLst>
              <a:ext uri="{FF2B5EF4-FFF2-40B4-BE49-F238E27FC236}">
                <a16:creationId xmlns:a16="http://schemas.microsoft.com/office/drawing/2014/main" id="{CAB342D0-3627-4198-984F-055A9E78D91B}"/>
              </a:ext>
            </a:extLst>
          </p:cNvPr>
          <p:cNvSpPr>
            <a:spLocks noChangeArrowheads="1"/>
          </p:cNvSpPr>
          <p:nvPr/>
        </p:nvSpPr>
        <p:spPr bwMode="auto">
          <a:xfrm>
            <a:off x="103187" y="399079"/>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NEJSLEDOVANĚJŠÍ SPORTOVNÍ AKCE</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ATO – Nielsen, 4+, </a:t>
            </a:r>
            <a:r>
              <a:rPr kumimoji="0" lang="cs-CZ" sz="1400" b="1" i="0" u="none" strike="noStrike" kern="1200" cap="none" spc="0" normalizeH="0" baseline="0" noProof="0" dirty="0">
                <a:ln>
                  <a:noFill/>
                </a:ln>
                <a:solidFill>
                  <a:prstClr val="black"/>
                </a:solidFill>
                <a:effectLst/>
                <a:uLnTx/>
                <a:uFillTx/>
                <a:latin typeface="Calibri" pitchFamily="34" charset="0"/>
                <a:ea typeface="+mn-ea"/>
                <a:cs typeface="+mn-cs"/>
              </a:rPr>
              <a:t>PEM-D, živá v TV +TS0-3, CS 4+</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7" name="TextovéPole 6">
            <a:extLst>
              <a:ext uri="{FF2B5EF4-FFF2-40B4-BE49-F238E27FC236}">
                <a16:creationId xmlns:a16="http://schemas.microsoft.com/office/drawing/2014/main" id="{3EF126E6-1098-4389-A64F-2CC55087673D}"/>
              </a:ext>
            </a:extLst>
          </p:cNvPr>
          <p:cNvSpPr txBox="1"/>
          <p:nvPr/>
        </p:nvSpPr>
        <p:spPr>
          <a:xfrm>
            <a:off x="360362" y="5867221"/>
            <a:ext cx="8423276" cy="591700"/>
          </a:xfrm>
          <a:prstGeom prst="rect">
            <a:avLst/>
          </a:prstGeom>
          <a:noFill/>
        </p:spPr>
        <p:txBody>
          <a:bodyPr wrap="square" rtlCol="0">
            <a:spAutoFit/>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Poznámka: Do průměrů jsou započítány i přenosy vysílané na ČT2.</a:t>
            </a:r>
          </a:p>
          <a:p>
            <a:pPr marR="0" lvl="0" algn="l" defTabSz="914400" rtl="0" eaLnBrk="1" fontAlgn="base" latinLnBrk="0" hangingPunct="1">
              <a:lnSpc>
                <a:spcPct val="110000"/>
              </a:lnSpc>
              <a:spcBef>
                <a:spcPct val="0"/>
              </a:spcBef>
              <a:spcAft>
                <a:spcPct val="0"/>
              </a:spcAft>
              <a:buClrTx/>
              <a:buSzTx/>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MS v hokeji U20 probíhá tradičně na přelomu roku, do průměru jsou proto započítány i přenosy z konce roku 2022.</a:t>
            </a:r>
          </a:p>
          <a:p>
            <a:pPr marR="0" lvl="0" algn="l" defTabSz="914400" rtl="0" eaLnBrk="1" fontAlgn="base" latinLnBrk="0" hangingPunct="1">
              <a:lnSpc>
                <a:spcPct val="110000"/>
              </a:lnSpc>
              <a:spcBef>
                <a:spcPct val="0"/>
              </a:spcBef>
              <a:spcAft>
                <a:spcPct val="0"/>
              </a:spcAft>
              <a:buClrTx/>
              <a:buSzTx/>
              <a:tabLst/>
              <a:defRPr/>
            </a:pPr>
            <a:r>
              <a:rPr lang="cs-CZ" sz="1000" dirty="0">
                <a:solidFill>
                  <a:prstClr val="black"/>
                </a:solidFill>
                <a:latin typeface="Calibri"/>
              </a:rPr>
              <a:t>** </a:t>
            </a:r>
            <a:r>
              <a:rPr kumimoji="0" lang="cs-CZ" sz="1000" b="0" i="0" u="none" strike="noStrike" kern="1200" cap="none" spc="0" normalizeH="0" baseline="0" noProof="0" dirty="0">
                <a:ln>
                  <a:noFill/>
                </a:ln>
                <a:solidFill>
                  <a:prstClr val="black"/>
                </a:solidFill>
                <a:effectLst/>
                <a:uLnTx/>
                <a:uFillTx/>
                <a:latin typeface="Calibri"/>
                <a:ea typeface="+mn-ea"/>
                <a:cs typeface="+mn-cs"/>
              </a:rPr>
              <a:t>Euro Hockey Tour: Carlson Hockey Games, Beijer Hockey Games, Karjala Cup, Swiss Ice </a:t>
            </a:r>
            <a:r>
              <a:rPr kumimoji="0" lang="cs-CZ" sz="1000" b="0" i="0" u="none" strike="noStrike" kern="1200" cap="none" spc="0" normalizeH="0" baseline="0" noProof="0" dirty="0" err="1">
                <a:ln>
                  <a:noFill/>
                </a:ln>
                <a:solidFill>
                  <a:prstClr val="black"/>
                </a:solidFill>
                <a:effectLst/>
                <a:uLnTx/>
                <a:uFillTx/>
                <a:latin typeface="Calibri"/>
                <a:ea typeface="+mn-ea"/>
                <a:cs typeface="+mn-cs"/>
              </a:rPr>
              <a:t>Hockey</a:t>
            </a:r>
            <a:r>
              <a:rPr kumimoji="0" lang="cs-CZ" sz="1000" b="0" i="0" u="none" strike="noStrike" kern="1200" cap="none" spc="0" normalizeH="0" baseline="0" noProof="0" dirty="0">
                <a:ln>
                  <a:noFill/>
                </a:ln>
                <a:solidFill>
                  <a:prstClr val="black"/>
                </a:solidFill>
                <a:effectLst/>
                <a:uLnTx/>
                <a:uFillTx/>
                <a:latin typeface="Calibri"/>
                <a:ea typeface="+mn-ea"/>
                <a:cs typeface="+mn-cs"/>
              </a:rPr>
              <a:t> </a:t>
            </a:r>
            <a:r>
              <a:rPr kumimoji="0" lang="cs-CZ" sz="1000" b="0" i="0" u="none" strike="noStrike" kern="1200" cap="none" spc="0" normalizeH="0" baseline="0" noProof="0" dirty="0" err="1">
                <a:ln>
                  <a:noFill/>
                </a:ln>
                <a:solidFill>
                  <a:prstClr val="black"/>
                </a:solidFill>
                <a:effectLst/>
                <a:uLnTx/>
                <a:uFillTx/>
                <a:latin typeface="Calibri"/>
                <a:ea typeface="+mn-ea"/>
                <a:cs typeface="+mn-cs"/>
              </a:rPr>
              <a:t>Games</a:t>
            </a:r>
            <a:endParaRPr kumimoji="0" lang="cs-CZ" sz="10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ulka 1">
            <a:extLst>
              <a:ext uri="{FF2B5EF4-FFF2-40B4-BE49-F238E27FC236}">
                <a16:creationId xmlns:a16="http://schemas.microsoft.com/office/drawing/2014/main" id="{157136AC-DD61-DBCE-6360-94E41351605A}"/>
              </a:ext>
            </a:extLst>
          </p:cNvPr>
          <p:cNvGraphicFramePr>
            <a:graphicFrameLocks noGrp="1"/>
          </p:cNvGraphicFramePr>
          <p:nvPr/>
        </p:nvGraphicFramePr>
        <p:xfrm>
          <a:off x="360364" y="1146725"/>
          <a:ext cx="8423274" cy="4655680"/>
        </p:xfrm>
        <a:graphic>
          <a:graphicData uri="http://schemas.openxmlformats.org/drawingml/2006/table">
            <a:tbl>
              <a:tblPr firstRow="1" bandRow="1">
                <a:tableStyleId>{5202B0CA-FC54-4496-8BCA-5EF66A818D29}</a:tableStyleId>
              </a:tblPr>
              <a:tblGrid>
                <a:gridCol w="3970919">
                  <a:extLst>
                    <a:ext uri="{9D8B030D-6E8A-4147-A177-3AD203B41FA5}">
                      <a16:colId xmlns:a16="http://schemas.microsoft.com/office/drawing/2014/main" val="20000"/>
                    </a:ext>
                  </a:extLst>
                </a:gridCol>
                <a:gridCol w="962871">
                  <a:extLst>
                    <a:ext uri="{9D8B030D-6E8A-4147-A177-3AD203B41FA5}">
                      <a16:colId xmlns:a16="http://schemas.microsoft.com/office/drawing/2014/main" val="20002"/>
                    </a:ext>
                  </a:extLst>
                </a:gridCol>
                <a:gridCol w="802393">
                  <a:extLst>
                    <a:ext uri="{9D8B030D-6E8A-4147-A177-3AD203B41FA5}">
                      <a16:colId xmlns:a16="http://schemas.microsoft.com/office/drawing/2014/main" val="3429543938"/>
                    </a:ext>
                  </a:extLst>
                </a:gridCol>
                <a:gridCol w="802393">
                  <a:extLst>
                    <a:ext uri="{9D8B030D-6E8A-4147-A177-3AD203B41FA5}">
                      <a16:colId xmlns:a16="http://schemas.microsoft.com/office/drawing/2014/main" val="106926034"/>
                    </a:ext>
                  </a:extLst>
                </a:gridCol>
                <a:gridCol w="837004">
                  <a:extLst>
                    <a:ext uri="{9D8B030D-6E8A-4147-A177-3AD203B41FA5}">
                      <a16:colId xmlns:a16="http://schemas.microsoft.com/office/drawing/2014/main" val="1556592085"/>
                    </a:ext>
                  </a:extLst>
                </a:gridCol>
                <a:gridCol w="1047694">
                  <a:extLst>
                    <a:ext uri="{9D8B030D-6E8A-4147-A177-3AD203B41FA5}">
                      <a16:colId xmlns:a16="http://schemas.microsoft.com/office/drawing/2014/main" val="2922508515"/>
                    </a:ext>
                  </a:extLst>
                </a:gridCol>
              </a:tblGrid>
              <a:tr h="585194">
                <a:tc>
                  <a:txBody>
                    <a:bodyPr/>
                    <a:lstStyle/>
                    <a:p>
                      <a:pPr marL="0" algn="l" defTabSz="914400" rtl="0" eaLnBrk="1" latinLnBrk="0" hangingPunct="1"/>
                      <a:r>
                        <a:rPr lang="cs-CZ" sz="1300" b="1" kern="1200" noProof="0" dirty="0">
                          <a:solidFill>
                            <a:schemeClr val="lt1"/>
                          </a:solidFill>
                          <a:latin typeface="+mn-lt"/>
                          <a:ea typeface="+mn-ea"/>
                          <a:cs typeface="+mn-cs"/>
                        </a:rPr>
                        <a:t>Akce</a:t>
                      </a:r>
                    </a:p>
                  </a:txBody>
                  <a:tcPr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Sledovanost</a:t>
                      </a: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Podíl na publiku</a:t>
                      </a:r>
                    </a:p>
                    <a:p>
                      <a:pPr marL="0" algn="ctr" defTabSz="914400" rtl="0" eaLnBrk="1" fontAlgn="b" latinLnBrk="0" hangingPunct="1"/>
                      <a:r>
                        <a:rPr lang="cs-CZ" sz="13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Zásah</a:t>
                      </a:r>
                      <a:endParaRPr lang="cs-CZ" sz="1050" b="1" kern="1200" dirty="0">
                        <a:solidFill>
                          <a:schemeClr val="lt1"/>
                        </a:solidFill>
                        <a:latin typeface="+mn-lt"/>
                        <a:ea typeface="+mn-ea"/>
                        <a:cs typeface="+mn-cs"/>
                      </a:endParaRP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online </a:t>
                      </a:r>
                    </a:p>
                    <a:p>
                      <a:pPr marL="0" algn="ctr" defTabSz="914400" rtl="0" eaLnBrk="1" fontAlgn="b" latinLnBrk="0" hangingPunct="1"/>
                      <a:r>
                        <a:rPr lang="cs-CZ" sz="13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300" b="1" kern="1200" dirty="0">
                          <a:solidFill>
                            <a:schemeClr val="lt1"/>
                          </a:solidFill>
                          <a:latin typeface="+mn-lt"/>
                          <a:ea typeface="+mn-ea"/>
                          <a:cs typeface="+mn-cs"/>
                        </a:rPr>
                        <a:t>Sledovanost</a:t>
                      </a:r>
                    </a:p>
                    <a:p>
                      <a:pPr marL="0" algn="ctr" defTabSz="914400" rtl="0" eaLnBrk="1" fontAlgn="ctr" latinLnBrk="0" hangingPunct="1"/>
                      <a:r>
                        <a:rPr lang="cs-CZ" sz="13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289550">
                <a:tc>
                  <a:txBody>
                    <a:bodyPr/>
                    <a:lstStyle/>
                    <a:p>
                      <a:pPr lvl="0" algn="l" fontAlgn="b"/>
                      <a:r>
                        <a:rPr lang="pl-PL" sz="1100" b="1" i="0" u="none" strike="noStrike" dirty="0">
                          <a:solidFill>
                            <a:srgbClr val="000000"/>
                          </a:solidFill>
                          <a:effectLst/>
                          <a:latin typeface="Calibri" panose="020F0502020204030204" pitchFamily="34" charset="0"/>
                        </a:rPr>
                        <a:t> MS v biatlonu 2023 Německo</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536</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27,63</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1 949</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11</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547</a:t>
                      </a:r>
                    </a:p>
                  </a:txBody>
                  <a:tcPr marL="9525" marR="396000" marT="9525" marB="0" anchor="ctr"/>
                </a:tc>
                <a:extLst>
                  <a:ext uri="{0D108BD9-81ED-4DB2-BD59-A6C34878D82A}">
                    <a16:rowId xmlns:a16="http://schemas.microsoft.com/office/drawing/2014/main" val="10001"/>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SP v biatlonu</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431</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22,40</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2 852</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7</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438</a:t>
                      </a:r>
                    </a:p>
                  </a:txBody>
                  <a:tcPr marL="9525" marR="396000" marT="9525" marB="0" anchor="ctr"/>
                </a:tc>
                <a:extLst>
                  <a:ext uri="{0D108BD9-81ED-4DB2-BD59-A6C34878D82A}">
                    <a16:rowId xmlns:a16="http://schemas.microsoft.com/office/drawing/2014/main" val="10002"/>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Kvalifikace na EURO 2024</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399</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13,73</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2 402</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14</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413</a:t>
                      </a:r>
                    </a:p>
                  </a:txBody>
                  <a:tcPr marL="9525" marR="396000" marT="9525" marB="0" anchor="ctr"/>
                </a:tc>
                <a:extLst>
                  <a:ext uri="{0D108BD9-81ED-4DB2-BD59-A6C34878D82A}">
                    <a16:rowId xmlns:a16="http://schemas.microsoft.com/office/drawing/2014/main" val="10005"/>
                  </a:ext>
                </a:extLst>
              </a:tr>
              <a:tr h="289550">
                <a:tc>
                  <a:txBody>
                    <a:bodyPr/>
                    <a:lstStyle/>
                    <a:p>
                      <a:pPr lvl="0" algn="l" fontAlgn="b"/>
                      <a:r>
                        <a:rPr lang="pl-PL" sz="1100" b="1" i="0" u="none" strike="noStrike" dirty="0">
                          <a:solidFill>
                            <a:srgbClr val="000000"/>
                          </a:solidFill>
                          <a:effectLst/>
                          <a:latin typeface="Calibri" panose="020F0502020204030204" pitchFamily="34" charset="0"/>
                        </a:rPr>
                        <a:t> MS v hokeji 2023 Finsko a Lotyšsko</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386</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16,39</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4 790</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22</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408</a:t>
                      </a:r>
                    </a:p>
                  </a:txBody>
                  <a:tcPr marL="9525" marR="396000" marT="9525" marB="0" anchor="ctr"/>
                </a:tc>
                <a:extLst>
                  <a:ext uri="{0D108BD9-81ED-4DB2-BD59-A6C34878D82A}">
                    <a16:rowId xmlns:a16="http://schemas.microsoft.com/office/drawing/2014/main" val="10006"/>
                  </a:ext>
                </a:extLst>
              </a:tr>
              <a:tr h="289550">
                <a:tc>
                  <a:txBody>
                    <a:bodyPr/>
                    <a:lstStyle/>
                    <a:p>
                      <a:pPr lvl="0" algn="l" fontAlgn="b"/>
                      <a:r>
                        <a:rPr lang="pl-PL" sz="1100" b="1" i="0" u="none" strike="noStrike" dirty="0">
                          <a:solidFill>
                            <a:srgbClr val="000000"/>
                          </a:solidFill>
                          <a:effectLst/>
                          <a:latin typeface="Calibri" panose="020F0502020204030204" pitchFamily="34" charset="0"/>
                        </a:rPr>
                        <a:t> MS v hokeji U20 2023 Kanada *</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377</a:t>
                      </a:r>
                    </a:p>
                  </a:txBody>
                  <a:tcPr marL="9525" marR="360000" marT="9525" marB="0" anchor="ctr"/>
                </a:tc>
                <a:tc>
                  <a:txBody>
                    <a:bodyPr/>
                    <a:lstStyle/>
                    <a:p>
                      <a:pPr algn="r" fontAlgn="b"/>
                      <a:r>
                        <a:rPr lang="cs-CZ" sz="1100" b="1" i="0" u="none" strike="noStrike">
                          <a:solidFill>
                            <a:srgbClr val="000000"/>
                          </a:solidFill>
                          <a:effectLst/>
                          <a:latin typeface="Calibri" panose="020F0502020204030204" pitchFamily="34" charset="0"/>
                        </a:rPr>
                        <a:t>15,56</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2 400</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22</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399</a:t>
                      </a:r>
                    </a:p>
                  </a:txBody>
                  <a:tcPr marL="9525" marR="396000" marT="9525" marB="0" anchor="ctr"/>
                </a:tc>
                <a:extLst>
                  <a:ext uri="{0D108BD9-81ED-4DB2-BD59-A6C34878D82A}">
                    <a16:rowId xmlns:a16="http://schemas.microsoft.com/office/drawing/2014/main" val="517900737"/>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Euro </a:t>
                      </a:r>
                      <a:r>
                        <a:rPr lang="cs-CZ" sz="1100" b="1" i="0" u="none" strike="noStrike" dirty="0" err="1">
                          <a:solidFill>
                            <a:srgbClr val="000000"/>
                          </a:solidFill>
                          <a:effectLst/>
                          <a:latin typeface="Calibri" panose="020F0502020204030204" pitchFamily="34" charset="0"/>
                        </a:rPr>
                        <a:t>Hockey</a:t>
                      </a:r>
                      <a:r>
                        <a:rPr lang="cs-CZ" sz="1100" b="1" i="0" u="none" strike="noStrike" dirty="0">
                          <a:solidFill>
                            <a:srgbClr val="000000"/>
                          </a:solidFill>
                          <a:effectLst/>
                          <a:latin typeface="Calibri" panose="020F0502020204030204" pitchFamily="34" charset="0"/>
                        </a:rPr>
                        <a:t> Tour **</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232</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9,31</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2 708</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6</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237</a:t>
                      </a:r>
                    </a:p>
                  </a:txBody>
                  <a:tcPr marL="9525" marR="396000" marT="9525" marB="0" anchor="ctr"/>
                </a:tc>
                <a:extLst>
                  <a:ext uri="{0D108BD9-81ED-4DB2-BD59-A6C34878D82A}">
                    <a16:rowId xmlns:a16="http://schemas.microsoft.com/office/drawing/2014/main" val="4168068237"/>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Evropská a Konferenční liga UEFA</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206</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7,92</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2 463</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7</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213</a:t>
                      </a:r>
                    </a:p>
                  </a:txBody>
                  <a:tcPr marL="9525" marR="396000" marT="9525" marB="0" anchor="ctr"/>
                </a:tc>
                <a:extLst>
                  <a:ext uri="{0D108BD9-81ED-4DB2-BD59-A6C34878D82A}">
                    <a16:rowId xmlns:a16="http://schemas.microsoft.com/office/drawing/2014/main" val="3831695896"/>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a:t>
                      </a:r>
                      <a:r>
                        <a:rPr lang="cs-CZ" sz="1100" b="1" i="0" u="none" strike="noStrike" dirty="0" err="1">
                          <a:solidFill>
                            <a:srgbClr val="000000"/>
                          </a:solidFill>
                          <a:effectLst/>
                          <a:latin typeface="Calibri" panose="020F0502020204030204" pitchFamily="34" charset="0"/>
                        </a:rPr>
                        <a:t>Billie</a:t>
                      </a:r>
                      <a:r>
                        <a:rPr lang="cs-CZ" sz="1100" b="1" i="0" u="none" strike="noStrike" dirty="0">
                          <a:solidFill>
                            <a:srgbClr val="000000"/>
                          </a:solidFill>
                          <a:effectLst/>
                          <a:latin typeface="Calibri" panose="020F0502020204030204" pitchFamily="34" charset="0"/>
                        </a:rPr>
                        <a:t> Jean King Cup 2023</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185</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8,12</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1 790</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3</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188</a:t>
                      </a:r>
                    </a:p>
                  </a:txBody>
                  <a:tcPr marL="9525" marR="396000" marT="9525" marB="0" anchor="ctr"/>
                </a:tc>
                <a:extLst>
                  <a:ext uri="{0D108BD9-81ED-4DB2-BD59-A6C34878D82A}">
                    <a16:rowId xmlns:a16="http://schemas.microsoft.com/office/drawing/2014/main" val="2519225879"/>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MOL Cup</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181</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6,78</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1 633</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6</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187</a:t>
                      </a:r>
                    </a:p>
                  </a:txBody>
                  <a:tcPr marL="9525" marR="396000" marT="9525" marB="0" anchor="ctr"/>
                </a:tc>
                <a:extLst>
                  <a:ext uri="{0D108BD9-81ED-4DB2-BD59-A6C34878D82A}">
                    <a16:rowId xmlns:a16="http://schemas.microsoft.com/office/drawing/2014/main" val="3102843430"/>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MS v </a:t>
                      </a:r>
                      <a:r>
                        <a:rPr lang="en-US" sz="1100" b="1" i="0" u="none" strike="noStrike" dirty="0" err="1">
                          <a:solidFill>
                            <a:srgbClr val="000000"/>
                          </a:solidFill>
                          <a:effectLst/>
                          <a:latin typeface="Calibri" panose="020F0502020204030204" pitchFamily="34" charset="0"/>
                        </a:rPr>
                        <a:t>atletice</a:t>
                      </a:r>
                      <a:r>
                        <a:rPr lang="en-US" sz="1100" b="1" i="0" u="none" strike="noStrike" dirty="0">
                          <a:solidFill>
                            <a:srgbClr val="000000"/>
                          </a:solidFill>
                          <a:effectLst/>
                          <a:latin typeface="Calibri" panose="020F0502020204030204" pitchFamily="34" charset="0"/>
                        </a:rPr>
                        <a:t> 2023 </a:t>
                      </a:r>
                      <a:r>
                        <a:rPr lang="en-US" sz="1100" b="1" i="0" u="none" strike="noStrike" dirty="0" err="1">
                          <a:solidFill>
                            <a:srgbClr val="000000"/>
                          </a:solidFill>
                          <a:effectLst/>
                          <a:latin typeface="Calibri" panose="020F0502020204030204" pitchFamily="34" charset="0"/>
                        </a:rPr>
                        <a:t>Maďarsko</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166</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9,26</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1 923</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3</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169</a:t>
                      </a:r>
                    </a:p>
                  </a:txBody>
                  <a:tcPr marL="9525" marR="396000" marT="9525" marB="0" anchor="ctr"/>
                </a:tc>
                <a:extLst>
                  <a:ext uri="{0D108BD9-81ED-4DB2-BD59-A6C34878D82A}">
                    <a16:rowId xmlns:a16="http://schemas.microsoft.com/office/drawing/2014/main" val="4213459442"/>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Buly - Tipsport ELH</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157</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5,49</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3 050</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4</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161</a:t>
                      </a:r>
                    </a:p>
                  </a:txBody>
                  <a:tcPr marL="9525" marR="396000" marT="9525" marB="0" anchor="ctr"/>
                </a:tc>
                <a:extLst>
                  <a:ext uri="{0D108BD9-81ED-4DB2-BD59-A6C34878D82A}">
                    <a16:rowId xmlns:a16="http://schemas.microsoft.com/office/drawing/2014/main" val="1847546175"/>
                  </a:ext>
                </a:extLst>
              </a:tr>
              <a:tr h="289550">
                <a:tc>
                  <a:txBody>
                    <a:bodyPr/>
                    <a:lstStyle/>
                    <a:p>
                      <a:pPr lvl="0" algn="l" fontAlgn="b"/>
                      <a:r>
                        <a:rPr lang="pl-PL" sz="1100" b="1" i="0" u="none" strike="noStrike" dirty="0">
                          <a:solidFill>
                            <a:srgbClr val="000000"/>
                          </a:solidFill>
                          <a:effectLst/>
                          <a:latin typeface="Calibri" panose="020F0502020204030204" pitchFamily="34" charset="0"/>
                        </a:rPr>
                        <a:t> MS v cyklokrosu 2023 Nizozemsko</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145</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7,57</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626</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147</a:t>
                      </a:r>
                    </a:p>
                  </a:txBody>
                  <a:tcPr marL="9525" marR="396000" marT="9525" marB="0" anchor="ctr"/>
                </a:tc>
                <a:extLst>
                  <a:ext uri="{0D108BD9-81ED-4DB2-BD59-A6C34878D82A}">
                    <a16:rowId xmlns:a16="http://schemas.microsoft.com/office/drawing/2014/main" val="2432420729"/>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Davis Cup 2023</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141</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5,66</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1 980</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143</a:t>
                      </a:r>
                    </a:p>
                  </a:txBody>
                  <a:tcPr marL="9525" marR="396000" marT="9525" marB="0" anchor="ctr"/>
                </a:tc>
                <a:extLst>
                  <a:ext uri="{0D108BD9-81ED-4DB2-BD59-A6C34878D82A}">
                    <a16:rowId xmlns:a16="http://schemas.microsoft.com/office/drawing/2014/main" val="3235923131"/>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SP v alpském lyžování 2022/23</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131</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7,40</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2 477</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133</a:t>
                      </a:r>
                    </a:p>
                  </a:txBody>
                  <a:tcPr marL="9525" marR="396000" marT="9525" marB="0" anchor="ctr"/>
                </a:tc>
                <a:extLst>
                  <a:ext uri="{0D108BD9-81ED-4DB2-BD59-A6C34878D82A}">
                    <a16:rowId xmlns:a16="http://schemas.microsoft.com/office/drawing/2014/main" val="3164299793"/>
                  </a:ext>
                </a:extLst>
              </a:tr>
            </a:tbl>
          </a:graphicData>
        </a:graphic>
      </p:graphicFrame>
    </p:spTree>
    <p:extLst>
      <p:ext uri="{BB962C8B-B14F-4D97-AF65-F5344CB8AC3E}">
        <p14:creationId xmlns:p14="http://schemas.microsoft.com/office/powerpoint/2010/main" val="20671342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4 – Podpora sportu</a:t>
            </a:r>
            <a:endParaRPr kumimoji="0" lang="pl-PL" sz="1400" b="1" i="0" u="none" strike="noStrike" kern="1200" cap="none" spc="0" normalizeH="0" baseline="0" noProof="0" dirty="0">
              <a:ln>
                <a:noFill/>
              </a:ln>
              <a:solidFill>
                <a:srgbClr val="1A1F52"/>
              </a:solidFill>
              <a:effectLst/>
              <a:uLnTx/>
              <a:uFillTx/>
              <a:latin typeface="Calibri" pitchFamily="34" charset="0"/>
              <a:ea typeface="+mn-ea"/>
              <a:cs typeface="Arial" charset="0"/>
            </a:endParaRPr>
          </a:p>
        </p:txBody>
      </p:sp>
      <p:sp>
        <p:nvSpPr>
          <p:cNvPr id="7" name="AutoShape 2">
            <a:extLst>
              <a:ext uri="{FF2B5EF4-FFF2-40B4-BE49-F238E27FC236}">
                <a16:creationId xmlns:a16="http://schemas.microsoft.com/office/drawing/2014/main" id="{9801318B-994D-407C-8D6D-519D36531A9A}"/>
              </a:ext>
            </a:extLst>
          </p:cNvPr>
          <p:cNvSpPr>
            <a:spLocks noChangeArrowheads="1"/>
          </p:cNvSpPr>
          <p:nvPr/>
        </p:nvSpPr>
        <p:spPr bwMode="auto">
          <a:xfrm>
            <a:off x="103187" y="404664"/>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NEJSLEDOVANĚJŠÍ SPORTOVNÍ PŘENOSY</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ATO – Nielsen, 4+, </a:t>
            </a:r>
            <a:r>
              <a:rPr kumimoji="0" lang="cs-CZ" sz="1400" b="1" i="0" u="none" strike="noStrike" kern="1200" cap="none" spc="0" normalizeH="0" baseline="0" noProof="0" dirty="0">
                <a:ln>
                  <a:noFill/>
                </a:ln>
                <a:solidFill>
                  <a:prstClr val="black"/>
                </a:solidFill>
                <a:effectLst/>
                <a:uLnTx/>
                <a:uFillTx/>
                <a:latin typeface="Calibri" pitchFamily="34" charset="0"/>
                <a:ea typeface="+mn-ea"/>
                <a:cs typeface="+mn-cs"/>
              </a:rPr>
              <a:t>PEM-D, živá v TV +TS0-3, CS 4+</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graphicFrame>
        <p:nvGraphicFramePr>
          <p:cNvPr id="14" name="Tabulka 13">
            <a:extLst>
              <a:ext uri="{FF2B5EF4-FFF2-40B4-BE49-F238E27FC236}">
                <a16:creationId xmlns:a16="http://schemas.microsoft.com/office/drawing/2014/main" id="{1DB77881-C323-4C83-A07C-1A7E12127EC8}"/>
              </a:ext>
            </a:extLst>
          </p:cNvPr>
          <p:cNvGraphicFramePr>
            <a:graphicFrameLocks noGrp="1"/>
          </p:cNvGraphicFramePr>
          <p:nvPr>
            <p:extLst>
              <p:ext uri="{D42A27DB-BD31-4B8C-83A1-F6EECF244321}">
                <p14:modId xmlns:p14="http://schemas.microsoft.com/office/powerpoint/2010/main" val="3335037923"/>
              </p:ext>
            </p:extLst>
          </p:nvPr>
        </p:nvGraphicFramePr>
        <p:xfrm>
          <a:off x="360363" y="1340767"/>
          <a:ext cx="8423275" cy="5021930"/>
        </p:xfrm>
        <a:graphic>
          <a:graphicData uri="http://schemas.openxmlformats.org/drawingml/2006/table">
            <a:tbl>
              <a:tblPr firstRow="1" bandRow="1">
                <a:tableStyleId>{5202B0CA-FC54-4496-8BCA-5EF66A818D29}</a:tableStyleId>
              </a:tblPr>
              <a:tblGrid>
                <a:gridCol w="356356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20080">
                  <a:extLst>
                    <a:ext uri="{9D8B030D-6E8A-4147-A177-3AD203B41FA5}">
                      <a16:colId xmlns:a16="http://schemas.microsoft.com/office/drawing/2014/main" val="3429543938"/>
                    </a:ext>
                  </a:extLst>
                </a:gridCol>
                <a:gridCol w="720080">
                  <a:extLst>
                    <a:ext uri="{9D8B030D-6E8A-4147-A177-3AD203B41FA5}">
                      <a16:colId xmlns:a16="http://schemas.microsoft.com/office/drawing/2014/main" val="106926034"/>
                    </a:ext>
                  </a:extLst>
                </a:gridCol>
                <a:gridCol w="751141">
                  <a:extLst>
                    <a:ext uri="{9D8B030D-6E8A-4147-A177-3AD203B41FA5}">
                      <a16:colId xmlns:a16="http://schemas.microsoft.com/office/drawing/2014/main" val="1556592085"/>
                    </a:ext>
                  </a:extLst>
                </a:gridCol>
                <a:gridCol w="940217">
                  <a:extLst>
                    <a:ext uri="{9D8B030D-6E8A-4147-A177-3AD203B41FA5}">
                      <a16:colId xmlns:a16="http://schemas.microsoft.com/office/drawing/2014/main" val="2922508515"/>
                    </a:ext>
                  </a:extLst>
                </a:gridCol>
              </a:tblGrid>
              <a:tr h="643790">
                <a:tc>
                  <a:txBody>
                    <a:bodyPr/>
                    <a:lstStyle/>
                    <a:p>
                      <a:pPr marL="0" algn="l" defTabSz="914400" rtl="0" eaLnBrk="1" latinLnBrk="0" hangingPunct="1"/>
                      <a:r>
                        <a:rPr lang="cs-CZ" sz="1300" b="1" kern="1200" noProof="0" dirty="0">
                          <a:solidFill>
                            <a:schemeClr val="lt1"/>
                          </a:solidFill>
                          <a:latin typeface="+mn-lt"/>
                          <a:ea typeface="+mn-ea"/>
                          <a:cs typeface="+mn-cs"/>
                        </a:rPr>
                        <a:t>Přenos</a:t>
                      </a:r>
                    </a:p>
                  </a:txBody>
                  <a:tcPr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Datum</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Sledovanost</a:t>
                      </a: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Podíl na publiku</a:t>
                      </a:r>
                    </a:p>
                    <a:p>
                      <a:pPr marL="0" algn="ctr" defTabSz="914400" rtl="0" eaLnBrk="1" fontAlgn="b" latinLnBrk="0" hangingPunct="1"/>
                      <a:r>
                        <a:rPr lang="cs-CZ" sz="13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Zásah</a:t>
                      </a:r>
                      <a:endParaRPr lang="cs-CZ" sz="1050" b="1" kern="1200" dirty="0">
                        <a:solidFill>
                          <a:schemeClr val="lt1"/>
                        </a:solidFill>
                        <a:latin typeface="+mn-lt"/>
                        <a:ea typeface="+mn-ea"/>
                        <a:cs typeface="+mn-cs"/>
                      </a:endParaRP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online </a:t>
                      </a:r>
                    </a:p>
                    <a:p>
                      <a:pPr marL="0" algn="ctr" defTabSz="914400" rtl="0" eaLnBrk="1" fontAlgn="b" latinLnBrk="0" hangingPunct="1"/>
                      <a:r>
                        <a:rPr lang="cs-CZ" sz="13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300" b="1" kern="1200" dirty="0">
                          <a:solidFill>
                            <a:schemeClr val="lt1"/>
                          </a:solidFill>
                          <a:latin typeface="+mn-lt"/>
                          <a:ea typeface="+mn-ea"/>
                          <a:cs typeface="+mn-cs"/>
                        </a:rPr>
                        <a:t>Sledovanost</a:t>
                      </a:r>
                    </a:p>
                    <a:p>
                      <a:pPr marL="0" algn="ctr" defTabSz="914400" rtl="0" eaLnBrk="1" fontAlgn="ctr" latinLnBrk="0" hangingPunct="1"/>
                      <a:r>
                        <a:rPr lang="cs-CZ" sz="13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hokeji 2023: Česko – Švýcarsko</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21.05.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1 185</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32,11</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2 497</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58</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1 243</a:t>
                      </a:r>
                    </a:p>
                  </a:txBody>
                  <a:tcPr marL="9525" marR="288000" marT="9525" marB="0" anchor="ctr"/>
                </a:tc>
                <a:extLst>
                  <a:ext uri="{0D108BD9-81ED-4DB2-BD59-A6C34878D82A}">
                    <a16:rowId xmlns:a16="http://schemas.microsoft.com/office/drawing/2014/main" val="10001"/>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hokeji 2023: Česko – Lotyšsko</a:t>
                      </a:r>
                    </a:p>
                  </a:txBody>
                  <a:tcPr marL="9525" marR="9525" marT="9525" marB="0" anchor="ctr"/>
                </a:tc>
                <a:tc>
                  <a:txBody>
                    <a:bodyPr/>
                    <a:lstStyle/>
                    <a:p>
                      <a:pPr algn="ctr" fontAlgn="b"/>
                      <a:r>
                        <a:rPr lang="cs-CZ" sz="1100" b="1" i="0" u="none" strike="noStrike" dirty="0">
                          <a:solidFill>
                            <a:srgbClr val="000000"/>
                          </a:solidFill>
                          <a:effectLst/>
                          <a:latin typeface="Calibri" panose="020F0502020204030204" pitchFamily="34" charset="0"/>
                        </a:rPr>
                        <a:t>15.05.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1 147</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30,48</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2 351</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63</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1 210</a:t>
                      </a:r>
                    </a:p>
                  </a:txBody>
                  <a:tcPr marL="9525" marR="288000" marT="9525" marB="0" anchor="ctr"/>
                </a:tc>
                <a:extLst>
                  <a:ext uri="{0D108BD9-81ED-4DB2-BD59-A6C34878D82A}">
                    <a16:rowId xmlns:a16="http://schemas.microsoft.com/office/drawing/2014/main" val="10002"/>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hokeji 2023: Česko – Kazachstán</a:t>
                      </a:r>
                    </a:p>
                  </a:txBody>
                  <a:tcPr marL="9525" marR="9525" marT="9525" marB="0" anchor="ctr"/>
                </a:tc>
                <a:tc>
                  <a:txBody>
                    <a:bodyPr/>
                    <a:lstStyle/>
                    <a:p>
                      <a:pPr algn="ctr" fontAlgn="b"/>
                      <a:r>
                        <a:rPr lang="cs-CZ" sz="1100" b="1" i="0" u="none" strike="noStrike" dirty="0">
                          <a:solidFill>
                            <a:srgbClr val="000000"/>
                          </a:solidFill>
                          <a:effectLst/>
                          <a:latin typeface="Calibri" panose="020F0502020204030204" pitchFamily="34" charset="0"/>
                        </a:rPr>
                        <a:t>14.05.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1 081</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27,98</a:t>
                      </a:r>
                    </a:p>
                  </a:txBody>
                  <a:tcPr marL="9525" marR="216000" marT="9525" marB="0" anchor="ctr"/>
                </a:tc>
                <a:tc>
                  <a:txBody>
                    <a:bodyPr/>
                    <a:lstStyle/>
                    <a:p>
                      <a:pPr algn="r" fontAlgn="b"/>
                      <a:r>
                        <a:rPr lang="cs-CZ" sz="1100" b="1" i="0" u="none" strike="noStrike">
                          <a:solidFill>
                            <a:srgbClr val="000000"/>
                          </a:solidFill>
                          <a:effectLst/>
                          <a:latin typeface="Calibri" panose="020F0502020204030204" pitchFamily="34" charset="0"/>
                        </a:rPr>
                        <a:t>2 271</a:t>
                      </a:r>
                    </a:p>
                  </a:txBody>
                  <a:tcPr marL="9525" marR="180000" marT="9525" marB="0" anchor="ctr"/>
                </a:tc>
                <a:tc>
                  <a:txBody>
                    <a:bodyPr/>
                    <a:lstStyle/>
                    <a:p>
                      <a:pPr algn="r" fontAlgn="b"/>
                      <a:r>
                        <a:rPr lang="cs-CZ" sz="1100" b="1" i="0" u="none" strike="noStrike">
                          <a:solidFill>
                            <a:srgbClr val="000000"/>
                          </a:solidFill>
                          <a:effectLst/>
                          <a:latin typeface="Calibri" panose="020F0502020204030204" pitchFamily="34" charset="0"/>
                        </a:rPr>
                        <a:t>47</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1 128</a:t>
                      </a:r>
                    </a:p>
                  </a:txBody>
                  <a:tcPr marL="9525" marR="288000" marT="9525" marB="0" anchor="ctr"/>
                </a:tc>
                <a:extLst>
                  <a:ext uri="{0D108BD9-81ED-4DB2-BD59-A6C34878D82A}">
                    <a16:rowId xmlns:a16="http://schemas.microsoft.com/office/drawing/2014/main" val="10005"/>
                  </a:ext>
                </a:extLst>
              </a:tr>
              <a:tr h="291876">
                <a:tc>
                  <a:txBody>
                    <a:bodyPr/>
                    <a:lstStyle/>
                    <a:p>
                      <a:pPr algn="l" fontAlgn="b"/>
                      <a:r>
                        <a:rPr lang="cs-CZ" sz="1100" b="1" i="0" u="none" strike="noStrike" dirty="0">
                          <a:solidFill>
                            <a:srgbClr val="000000"/>
                          </a:solidFill>
                          <a:effectLst/>
                          <a:latin typeface="Calibri" panose="020F0502020204030204" pitchFamily="34" charset="0"/>
                        </a:rPr>
                        <a:t> </a:t>
                      </a:r>
                      <a:r>
                        <a:rPr lang="fi-FI" sz="1100" b="1" i="0" u="none" strike="noStrike" dirty="0">
                          <a:solidFill>
                            <a:srgbClr val="000000"/>
                          </a:solidFill>
                          <a:effectLst/>
                          <a:latin typeface="Calibri" panose="020F0502020204030204" pitchFamily="34" charset="0"/>
                        </a:rPr>
                        <a:t>MS v hokeji 2023: Kanada – Česko</a:t>
                      </a:r>
                    </a:p>
                  </a:txBody>
                  <a:tcPr marL="9525" marR="9525" marT="9525" marB="0" anchor="ctr"/>
                </a:tc>
                <a:tc>
                  <a:txBody>
                    <a:bodyPr/>
                    <a:lstStyle/>
                    <a:p>
                      <a:pPr algn="ctr" fontAlgn="b"/>
                      <a:r>
                        <a:rPr lang="cs-CZ" sz="1100" b="1" i="0" u="none" strike="noStrike" dirty="0">
                          <a:solidFill>
                            <a:srgbClr val="000000"/>
                          </a:solidFill>
                          <a:effectLst/>
                          <a:latin typeface="Calibri" panose="020F0502020204030204" pitchFamily="34" charset="0"/>
                        </a:rPr>
                        <a:t>23.05.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1 055</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50,68</a:t>
                      </a:r>
                    </a:p>
                  </a:txBody>
                  <a:tcPr marL="9525" marR="216000" marT="9525" marB="0" anchor="ctr"/>
                </a:tc>
                <a:tc>
                  <a:txBody>
                    <a:bodyPr/>
                    <a:lstStyle/>
                    <a:p>
                      <a:pPr algn="r" fontAlgn="b"/>
                      <a:r>
                        <a:rPr lang="cs-CZ" sz="1100" b="1" i="0" u="none" strike="noStrike">
                          <a:solidFill>
                            <a:srgbClr val="000000"/>
                          </a:solidFill>
                          <a:effectLst/>
                          <a:latin typeface="Calibri" panose="020F0502020204030204" pitchFamily="34" charset="0"/>
                        </a:rPr>
                        <a:t>1 900</a:t>
                      </a:r>
                    </a:p>
                  </a:txBody>
                  <a:tcPr marL="9525" marR="180000" marT="9525" marB="0" anchor="ctr"/>
                </a:tc>
                <a:tc>
                  <a:txBody>
                    <a:bodyPr/>
                    <a:lstStyle/>
                    <a:p>
                      <a:pPr algn="r" fontAlgn="b"/>
                      <a:r>
                        <a:rPr lang="cs-CZ" sz="1100" b="1" i="0" u="none" strike="noStrike">
                          <a:solidFill>
                            <a:srgbClr val="000000"/>
                          </a:solidFill>
                          <a:effectLst/>
                          <a:latin typeface="Calibri" panose="020F0502020204030204" pitchFamily="34" charset="0"/>
                        </a:rPr>
                        <a:t>78</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1 133</a:t>
                      </a:r>
                    </a:p>
                  </a:txBody>
                  <a:tcPr marL="9525" marR="288000" marT="9525" marB="0" anchor="ctr"/>
                </a:tc>
                <a:extLst>
                  <a:ext uri="{0D108BD9-81ED-4DB2-BD59-A6C34878D82A}">
                    <a16:rowId xmlns:a16="http://schemas.microsoft.com/office/drawing/2014/main" val="10006"/>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hokeji 2023: Slovensko – Česko</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12.05.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906</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47,91</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1 579</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59</a:t>
                      </a:r>
                    </a:p>
                  </a:txBody>
                  <a:tcPr marL="9525" marR="288000" marT="9525" marB="0" anchor="ctr"/>
                </a:tc>
                <a:tc>
                  <a:txBody>
                    <a:bodyPr/>
                    <a:lstStyle/>
                    <a:p>
                      <a:pPr algn="r" fontAlgn="b"/>
                      <a:r>
                        <a:rPr lang="cs-CZ" sz="1100" b="1" i="0" u="none" strike="noStrike">
                          <a:solidFill>
                            <a:srgbClr val="000000"/>
                          </a:solidFill>
                          <a:effectLst/>
                          <a:latin typeface="Calibri" panose="020F0502020204030204" pitchFamily="34" charset="0"/>
                        </a:rPr>
                        <a:t>965</a:t>
                      </a:r>
                    </a:p>
                  </a:txBody>
                  <a:tcPr marL="9525" marR="288000" marT="9525" marB="0" anchor="ctr"/>
                </a:tc>
                <a:extLst>
                  <a:ext uri="{0D108BD9-81ED-4DB2-BD59-A6C34878D82A}">
                    <a16:rowId xmlns:a16="http://schemas.microsoft.com/office/drawing/2014/main" val="1708863966"/>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hokeji 2023: Norsko – Česko</a:t>
                      </a:r>
                    </a:p>
                  </a:txBody>
                  <a:tcPr marL="9525" marR="9525" marT="9525" marB="0" anchor="ctr"/>
                </a:tc>
                <a:tc>
                  <a:txBody>
                    <a:bodyPr/>
                    <a:lstStyle/>
                    <a:p>
                      <a:pPr algn="ctr" fontAlgn="b"/>
                      <a:r>
                        <a:rPr lang="cs-CZ" sz="1100" b="1" i="0" u="none" strike="noStrike" dirty="0">
                          <a:solidFill>
                            <a:srgbClr val="000000"/>
                          </a:solidFill>
                          <a:effectLst/>
                          <a:latin typeface="Calibri" panose="020F0502020204030204" pitchFamily="34" charset="0"/>
                        </a:rPr>
                        <a:t>20.05.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892</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52,52</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1 416</a:t>
                      </a:r>
                    </a:p>
                  </a:txBody>
                  <a:tcPr marL="9525" marR="180000" marT="9525" marB="0" anchor="ctr"/>
                </a:tc>
                <a:tc>
                  <a:txBody>
                    <a:bodyPr/>
                    <a:lstStyle/>
                    <a:p>
                      <a:pPr algn="r" fontAlgn="b"/>
                      <a:r>
                        <a:rPr lang="cs-CZ" sz="1100" b="1" i="0" u="none" strike="noStrike">
                          <a:solidFill>
                            <a:srgbClr val="000000"/>
                          </a:solidFill>
                          <a:effectLst/>
                          <a:latin typeface="Calibri" panose="020F0502020204030204" pitchFamily="34" charset="0"/>
                        </a:rPr>
                        <a:t>46</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938</a:t>
                      </a:r>
                    </a:p>
                  </a:txBody>
                  <a:tcPr marL="9525" marR="288000" marT="9525" marB="0" anchor="ctr"/>
                </a:tc>
                <a:extLst>
                  <a:ext uri="{0D108BD9-81ED-4DB2-BD59-A6C34878D82A}">
                    <a16:rowId xmlns:a16="http://schemas.microsoft.com/office/drawing/2014/main" val="517900737"/>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hokeji 2023: USA – Česko</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25.05.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867</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48,71</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1 648</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77</a:t>
                      </a:r>
                    </a:p>
                  </a:txBody>
                  <a:tcPr marL="9525" marR="288000" marT="9525" marB="0" anchor="ctr"/>
                </a:tc>
                <a:tc>
                  <a:txBody>
                    <a:bodyPr/>
                    <a:lstStyle/>
                    <a:p>
                      <a:pPr algn="r" fontAlgn="b"/>
                      <a:r>
                        <a:rPr lang="cs-CZ" sz="1100" b="1" i="0" u="none" strike="noStrike">
                          <a:solidFill>
                            <a:srgbClr val="000000"/>
                          </a:solidFill>
                          <a:effectLst/>
                          <a:latin typeface="Calibri" panose="020F0502020204030204" pitchFamily="34" charset="0"/>
                        </a:rPr>
                        <a:t>944</a:t>
                      </a:r>
                    </a:p>
                  </a:txBody>
                  <a:tcPr marL="9525" marR="288000" marT="9525" marB="0" anchor="ctr"/>
                </a:tc>
                <a:extLst>
                  <a:ext uri="{0D108BD9-81ED-4DB2-BD59-A6C34878D82A}">
                    <a16:rowId xmlns:a16="http://schemas.microsoft.com/office/drawing/2014/main" val="3831695896"/>
                  </a:ext>
                </a:extLst>
              </a:tr>
              <a:tr h="291876">
                <a:tc>
                  <a:txBody>
                    <a:bodyPr/>
                    <a:lstStyle/>
                    <a:p>
                      <a:pPr algn="l" fontAlgn="b"/>
                      <a:r>
                        <a:rPr lang="cs-CZ" sz="1100" b="1" i="0" u="none" strike="noStrike" dirty="0">
                          <a:solidFill>
                            <a:srgbClr val="000000"/>
                          </a:solidFill>
                          <a:effectLst/>
                          <a:latin typeface="Calibri" panose="020F0502020204030204" pitchFamily="34" charset="0"/>
                        </a:rPr>
                        <a:t> </a:t>
                      </a:r>
                      <a:r>
                        <a:rPr lang="nn-NO" sz="1100" b="1" i="0" u="none" strike="noStrike" dirty="0">
                          <a:solidFill>
                            <a:srgbClr val="000000"/>
                          </a:solidFill>
                          <a:effectLst/>
                          <a:latin typeface="Calibri" panose="020F0502020204030204" pitchFamily="34" charset="0"/>
                        </a:rPr>
                        <a:t>MS v hokeji 2023: Česko – Slovinsko</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18.05.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857</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44,85</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1 683</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63</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920</a:t>
                      </a:r>
                    </a:p>
                  </a:txBody>
                  <a:tcPr marL="9525" marR="288000" marT="9525" marB="0" anchor="ctr"/>
                </a:tc>
                <a:extLst>
                  <a:ext uri="{0D108BD9-81ED-4DB2-BD59-A6C34878D82A}">
                    <a16:rowId xmlns:a16="http://schemas.microsoft.com/office/drawing/2014/main" val="2519225879"/>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hokeji do 20 let 2023: Česko – Švédsko</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04.01.</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825</a:t>
                      </a:r>
                    </a:p>
                  </a:txBody>
                  <a:tcPr marL="9525" marR="288000" marT="9525" marB="0" anchor="ctr"/>
                </a:tc>
                <a:tc>
                  <a:txBody>
                    <a:bodyPr/>
                    <a:lstStyle/>
                    <a:p>
                      <a:pPr algn="r" fontAlgn="b"/>
                      <a:r>
                        <a:rPr lang="cs-CZ" sz="1100" b="1" i="0" u="none" strike="noStrike">
                          <a:solidFill>
                            <a:srgbClr val="000000"/>
                          </a:solidFill>
                          <a:effectLst/>
                          <a:latin typeface="Calibri" panose="020F0502020204030204" pitchFamily="34" charset="0"/>
                        </a:rPr>
                        <a:t>24,38</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1 615</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42</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867</a:t>
                      </a:r>
                    </a:p>
                  </a:txBody>
                  <a:tcPr marL="9525" marR="288000" marT="9525" marB="0" anchor="ctr"/>
                </a:tc>
                <a:extLst>
                  <a:ext uri="{0D108BD9-81ED-4DB2-BD59-A6C34878D82A}">
                    <a16:rowId xmlns:a16="http://schemas.microsoft.com/office/drawing/2014/main" val="2573498802"/>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biatlonu 2023: </a:t>
                      </a:r>
                      <a:r>
                        <a:rPr lang="cs-CZ" sz="1100" b="1" i="0" u="none" strike="noStrike" dirty="0" err="1">
                          <a:solidFill>
                            <a:srgbClr val="000000"/>
                          </a:solidFill>
                          <a:effectLst/>
                          <a:latin typeface="Calibri" panose="020F0502020204030204" pitchFamily="34" charset="0"/>
                        </a:rPr>
                        <a:t>Mass</a:t>
                      </a:r>
                      <a:r>
                        <a:rPr lang="cs-CZ" sz="1100" b="1" i="0" u="none" strike="noStrike" dirty="0">
                          <a:solidFill>
                            <a:srgbClr val="000000"/>
                          </a:solidFill>
                          <a:effectLst/>
                          <a:latin typeface="Calibri" panose="020F0502020204030204" pitchFamily="34" charset="0"/>
                        </a:rPr>
                        <a:t> Start Ž / </a:t>
                      </a:r>
                      <a:r>
                        <a:rPr lang="cs-CZ" sz="1100" b="1" i="0" u="none" strike="noStrike" dirty="0" err="1">
                          <a:solidFill>
                            <a:srgbClr val="000000"/>
                          </a:solidFill>
                          <a:effectLst/>
                          <a:latin typeface="Calibri" panose="020F0502020204030204" pitchFamily="34" charset="0"/>
                        </a:rPr>
                        <a:t>Oberhof</a:t>
                      </a:r>
                      <a:endParaRPr lang="cs-CZ"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19.02.</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732</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30,90</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834</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12</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744</a:t>
                      </a:r>
                    </a:p>
                  </a:txBody>
                  <a:tcPr marL="9525" marR="288000" marT="9525" marB="0" anchor="ctr"/>
                </a:tc>
                <a:extLst>
                  <a:ext uri="{0D108BD9-81ED-4DB2-BD59-A6C34878D82A}">
                    <a16:rowId xmlns:a16="http://schemas.microsoft.com/office/drawing/2014/main" val="3102843430"/>
                  </a:ext>
                </a:extLst>
              </a:tr>
              <a:tr h="291876">
                <a:tc>
                  <a:txBody>
                    <a:bodyPr/>
                    <a:lstStyle/>
                    <a:p>
                      <a:pPr algn="l" fontAlgn="b"/>
                      <a:r>
                        <a:rPr lang="cs-CZ" sz="1100" b="1" i="0" u="none" strike="noStrike" dirty="0">
                          <a:solidFill>
                            <a:srgbClr val="000000"/>
                          </a:solidFill>
                          <a:effectLst/>
                          <a:latin typeface="Calibri" panose="020F0502020204030204" pitchFamily="34" charset="0"/>
                        </a:rPr>
                        <a:t> SP v biatlonu 2022/23: Stíhací závod Ž / Nové Město</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04.03.</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723</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31,12</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834</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9</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732</a:t>
                      </a:r>
                    </a:p>
                  </a:txBody>
                  <a:tcPr marL="9525" marR="288000" marT="9525" marB="0" anchor="ctr"/>
                </a:tc>
                <a:extLst>
                  <a:ext uri="{0D108BD9-81ED-4DB2-BD59-A6C34878D82A}">
                    <a16:rowId xmlns:a16="http://schemas.microsoft.com/office/drawing/2014/main" val="1847546175"/>
                  </a:ext>
                </a:extLst>
              </a:tr>
              <a:tr h="291876">
                <a:tc>
                  <a:txBody>
                    <a:bodyPr/>
                    <a:lstStyle/>
                    <a:p>
                      <a:pPr algn="l" fontAlgn="b"/>
                      <a:r>
                        <a:rPr lang="cs-CZ" sz="1100" b="1" i="0" u="none" strike="noStrike" dirty="0">
                          <a:solidFill>
                            <a:srgbClr val="000000"/>
                          </a:solidFill>
                          <a:effectLst/>
                          <a:latin typeface="Calibri" panose="020F0502020204030204" pitchFamily="34" charset="0"/>
                        </a:rPr>
                        <a:t> SP v biatlonu 2022/23: Smíšená štafeta / Nové Město</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05.03.</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683</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26,50</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945</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11</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695</a:t>
                      </a:r>
                    </a:p>
                  </a:txBody>
                  <a:tcPr marL="9525" marR="288000" marT="9525" marB="0" anchor="ctr"/>
                </a:tc>
                <a:extLst>
                  <a:ext uri="{0D108BD9-81ED-4DB2-BD59-A6C34878D82A}">
                    <a16:rowId xmlns:a16="http://schemas.microsoft.com/office/drawing/2014/main" val="865620576"/>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biatlonu 2023: Štafeta Ž / </a:t>
                      </a:r>
                      <a:r>
                        <a:rPr lang="cs-CZ" sz="1100" b="1" i="0" u="none" strike="noStrike" dirty="0" err="1">
                          <a:solidFill>
                            <a:srgbClr val="000000"/>
                          </a:solidFill>
                          <a:effectLst/>
                          <a:latin typeface="Calibri" panose="020F0502020204030204" pitchFamily="34" charset="0"/>
                        </a:rPr>
                        <a:t>Oberhof</a:t>
                      </a:r>
                      <a:endParaRPr lang="cs-CZ"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18.02.</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680</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31,85</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827</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11</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691</a:t>
                      </a:r>
                    </a:p>
                  </a:txBody>
                  <a:tcPr marL="9525" marR="288000" marT="9525" marB="0" anchor="ctr"/>
                </a:tc>
                <a:extLst>
                  <a:ext uri="{0D108BD9-81ED-4DB2-BD59-A6C34878D82A}">
                    <a16:rowId xmlns:a16="http://schemas.microsoft.com/office/drawing/2014/main" val="2489015466"/>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biatlonu 2023: </a:t>
                      </a:r>
                      <a:r>
                        <a:rPr lang="cs-CZ" sz="1100" b="1" i="0" u="none" strike="noStrike" dirty="0" err="1">
                          <a:solidFill>
                            <a:srgbClr val="000000"/>
                          </a:solidFill>
                          <a:effectLst/>
                          <a:latin typeface="Calibri" panose="020F0502020204030204" pitchFamily="34" charset="0"/>
                        </a:rPr>
                        <a:t>Mass</a:t>
                      </a:r>
                      <a:r>
                        <a:rPr lang="cs-CZ" sz="1100" b="1" i="0" u="none" strike="noStrike" dirty="0">
                          <a:solidFill>
                            <a:srgbClr val="000000"/>
                          </a:solidFill>
                          <a:effectLst/>
                          <a:latin typeface="Calibri" panose="020F0502020204030204" pitchFamily="34" charset="0"/>
                        </a:rPr>
                        <a:t> Start M / </a:t>
                      </a:r>
                      <a:r>
                        <a:rPr lang="cs-CZ" sz="1100" b="1" i="0" u="none" strike="noStrike" dirty="0" err="1">
                          <a:solidFill>
                            <a:srgbClr val="000000"/>
                          </a:solidFill>
                          <a:effectLst/>
                          <a:latin typeface="Calibri" panose="020F0502020204030204" pitchFamily="34" charset="0"/>
                        </a:rPr>
                        <a:t>Oberhof</a:t>
                      </a:r>
                      <a:endParaRPr lang="cs-CZ"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19.02.</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677</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25,89</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876</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10</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687</a:t>
                      </a:r>
                    </a:p>
                  </a:txBody>
                  <a:tcPr marL="9525" marR="288000" marT="9525" marB="0" anchor="ctr"/>
                </a:tc>
                <a:extLst>
                  <a:ext uri="{0D108BD9-81ED-4DB2-BD59-A6C34878D82A}">
                    <a16:rowId xmlns:a16="http://schemas.microsoft.com/office/drawing/2014/main" val="3847752412"/>
                  </a:ext>
                </a:extLst>
              </a:tr>
              <a:tr h="291876">
                <a:tc>
                  <a:txBody>
                    <a:bodyPr/>
                    <a:lstStyle/>
                    <a:p>
                      <a:pPr algn="l" fontAlgn="b"/>
                      <a:r>
                        <a:rPr lang="cs-CZ" sz="1100" b="1" i="0" u="none" strike="noStrike"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SP v </a:t>
                      </a:r>
                      <a:r>
                        <a:rPr lang="en-US" sz="1100" b="1" i="0" u="none" strike="noStrike" dirty="0" err="1">
                          <a:solidFill>
                            <a:srgbClr val="000000"/>
                          </a:solidFill>
                          <a:effectLst/>
                          <a:latin typeface="Calibri" panose="020F0502020204030204" pitchFamily="34" charset="0"/>
                        </a:rPr>
                        <a:t>biatlonu</a:t>
                      </a:r>
                      <a:r>
                        <a:rPr lang="en-US" sz="1100" b="1" i="0" u="none" strike="noStrike" dirty="0">
                          <a:solidFill>
                            <a:srgbClr val="000000"/>
                          </a:solidFill>
                          <a:effectLst/>
                          <a:latin typeface="Calibri" panose="020F0502020204030204" pitchFamily="34" charset="0"/>
                        </a:rPr>
                        <a:t> 2022/23: Mass Start Ž / </a:t>
                      </a:r>
                      <a:r>
                        <a:rPr lang="en-US" sz="1100" b="1" i="0" u="none" strike="noStrike" dirty="0" err="1">
                          <a:solidFill>
                            <a:srgbClr val="000000"/>
                          </a:solidFill>
                          <a:effectLst/>
                          <a:latin typeface="Calibri" panose="020F0502020204030204" pitchFamily="34" charset="0"/>
                        </a:rPr>
                        <a:t>Ruhpolding</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15.01.</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646</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26,22</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819</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8</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654</a:t>
                      </a:r>
                    </a:p>
                  </a:txBody>
                  <a:tcPr marL="9525" marR="288000" marT="9525" marB="0" anchor="ctr"/>
                </a:tc>
                <a:extLst>
                  <a:ext uri="{0D108BD9-81ED-4DB2-BD59-A6C34878D82A}">
                    <a16:rowId xmlns:a16="http://schemas.microsoft.com/office/drawing/2014/main" val="2678461026"/>
                  </a:ext>
                </a:extLst>
              </a:tr>
            </a:tbl>
          </a:graphicData>
        </a:graphic>
      </p:graphicFrame>
    </p:spTree>
    <p:extLst>
      <p:ext uri="{BB962C8B-B14F-4D97-AF65-F5344CB8AC3E}">
        <p14:creationId xmlns:p14="http://schemas.microsoft.com/office/powerpoint/2010/main" val="37946055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1" name="AutoShape 2">
            <a:extLst>
              <a:ext uri="{FF2B5EF4-FFF2-40B4-BE49-F238E27FC236}">
                <a16:creationId xmlns:a16="http://schemas.microsoft.com/office/drawing/2014/main" id="{A62C8FCF-9402-406C-9C3E-B9D3AFE7060B}"/>
              </a:ext>
            </a:extLst>
          </p:cNvPr>
          <p:cNvSpPr>
            <a:spLocks noChangeArrowheads="1"/>
          </p:cNvSpPr>
          <p:nvPr/>
        </p:nvSpPr>
        <p:spPr bwMode="auto">
          <a:xfrm>
            <a:off x="103186" y="429071"/>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PŘEHLED A SLEDOVANOST MISTROVSTVÍ SVĚTA</a:t>
            </a:r>
          </a:p>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VYSÍLANÝCH V ROCE 2023</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ATO – Nielsen, PEM-D, živá v TV +TS0-3, CS 4+</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4 – </a:t>
            </a:r>
            <a:r>
              <a:rPr kumimoji="0" lang="pl-PL" sz="1400" b="1" i="0" u="none" strike="noStrike" kern="1200" cap="none" spc="0" normalizeH="0" baseline="0" noProof="0" dirty="0">
                <a:ln>
                  <a:noFill/>
                </a:ln>
                <a:solidFill>
                  <a:srgbClr val="1A1F52"/>
                </a:solidFill>
                <a:effectLst/>
                <a:uLnTx/>
                <a:uFillTx/>
                <a:latin typeface="Calibri" pitchFamily="34" charset="0"/>
                <a:ea typeface="+mn-ea"/>
                <a:cs typeface="Arial" charset="0"/>
              </a:rPr>
              <a:t>Podpora sportu</a:t>
            </a:r>
          </a:p>
        </p:txBody>
      </p:sp>
      <p:graphicFrame>
        <p:nvGraphicFramePr>
          <p:cNvPr id="17" name="Tabulka 16">
            <a:extLst>
              <a:ext uri="{FF2B5EF4-FFF2-40B4-BE49-F238E27FC236}">
                <a16:creationId xmlns:a16="http://schemas.microsoft.com/office/drawing/2014/main" id="{91648A7F-33D5-48C8-9544-AEF854049625}"/>
              </a:ext>
            </a:extLst>
          </p:cNvPr>
          <p:cNvGraphicFramePr>
            <a:graphicFrameLocks noGrp="1"/>
          </p:cNvGraphicFramePr>
          <p:nvPr>
            <p:extLst>
              <p:ext uri="{D42A27DB-BD31-4B8C-83A1-F6EECF244321}">
                <p14:modId xmlns:p14="http://schemas.microsoft.com/office/powerpoint/2010/main" val="2691672452"/>
              </p:ext>
            </p:extLst>
          </p:nvPr>
        </p:nvGraphicFramePr>
        <p:xfrm>
          <a:off x="360360" y="1483445"/>
          <a:ext cx="8423274" cy="4937997"/>
        </p:xfrm>
        <a:graphic>
          <a:graphicData uri="http://schemas.openxmlformats.org/drawingml/2006/table">
            <a:tbl>
              <a:tblPr firstRow="1" bandRow="1">
                <a:tableStyleId>{5202B0CA-FC54-4496-8BCA-5EF66A818D29}</a:tableStyleId>
              </a:tblPr>
              <a:tblGrid>
                <a:gridCol w="356356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92092">
                  <a:extLst>
                    <a:ext uri="{9D8B030D-6E8A-4147-A177-3AD203B41FA5}">
                      <a16:colId xmlns:a16="http://schemas.microsoft.com/office/drawing/2014/main" val="3429543938"/>
                    </a:ext>
                  </a:extLst>
                </a:gridCol>
                <a:gridCol w="720080">
                  <a:extLst>
                    <a:ext uri="{9D8B030D-6E8A-4147-A177-3AD203B41FA5}">
                      <a16:colId xmlns:a16="http://schemas.microsoft.com/office/drawing/2014/main" val="106926034"/>
                    </a:ext>
                  </a:extLst>
                </a:gridCol>
                <a:gridCol w="720080">
                  <a:extLst>
                    <a:ext uri="{9D8B030D-6E8A-4147-A177-3AD203B41FA5}">
                      <a16:colId xmlns:a16="http://schemas.microsoft.com/office/drawing/2014/main" val="1556592085"/>
                    </a:ext>
                  </a:extLst>
                </a:gridCol>
                <a:gridCol w="899266">
                  <a:extLst>
                    <a:ext uri="{9D8B030D-6E8A-4147-A177-3AD203B41FA5}">
                      <a16:colId xmlns:a16="http://schemas.microsoft.com/office/drawing/2014/main" val="2922508515"/>
                    </a:ext>
                  </a:extLst>
                </a:gridCol>
              </a:tblGrid>
              <a:tr h="513372">
                <a:tc>
                  <a:txBody>
                    <a:bodyPr/>
                    <a:lstStyle/>
                    <a:p>
                      <a:pPr marL="0" algn="l" defTabSz="914400" rtl="0" eaLnBrk="1" latinLnBrk="0" hangingPunct="1"/>
                      <a:r>
                        <a:rPr lang="cs-CZ" sz="1100" b="1" kern="1200" noProof="0" dirty="0">
                          <a:solidFill>
                            <a:schemeClr val="lt1"/>
                          </a:solidFill>
                          <a:latin typeface="+mn-lt"/>
                          <a:ea typeface="+mn-ea"/>
                          <a:cs typeface="+mn-cs"/>
                        </a:rPr>
                        <a:t>Akce</a:t>
                      </a:r>
                    </a:p>
                  </a:txBody>
                  <a:tcPr anchor="ctr">
                    <a:solidFill>
                      <a:schemeClr val="tx1">
                        <a:lumMod val="65000"/>
                        <a:lumOff val="35000"/>
                      </a:schemeClr>
                    </a:solidFill>
                  </a:tcPr>
                </a:tc>
                <a:tc>
                  <a:txBody>
                    <a:bodyPr/>
                    <a:lstStyle/>
                    <a:p>
                      <a:pPr marL="0" algn="ctr" defTabSz="914400" rtl="0" eaLnBrk="1" fontAlgn="b" latinLnBrk="0" hangingPunct="1"/>
                      <a:r>
                        <a:rPr lang="cs-CZ" sz="1100" b="1" kern="1200" dirty="0">
                          <a:solidFill>
                            <a:schemeClr val="lt1"/>
                          </a:solidFill>
                          <a:latin typeface="+mn-lt"/>
                          <a:ea typeface="+mn-ea"/>
                          <a:cs typeface="+mn-cs"/>
                        </a:rPr>
                        <a:t>Počet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100" b="1" kern="1200" dirty="0">
                          <a:solidFill>
                            <a:schemeClr val="lt1"/>
                          </a:solidFill>
                          <a:latin typeface="+mn-lt"/>
                          <a:ea typeface="+mn-ea"/>
                          <a:cs typeface="+mn-cs"/>
                        </a:rPr>
                        <a:t>Sledovanost</a:t>
                      </a:r>
                    </a:p>
                    <a:p>
                      <a:pPr marL="0" algn="ctr" defTabSz="914400" rtl="0" eaLnBrk="1" fontAlgn="b" latinLnBrk="0" hangingPunct="1"/>
                      <a:r>
                        <a:rPr lang="cs-CZ" sz="11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100" b="1" kern="1200" dirty="0">
                          <a:solidFill>
                            <a:schemeClr val="lt1"/>
                          </a:solidFill>
                          <a:latin typeface="+mn-lt"/>
                          <a:ea typeface="+mn-ea"/>
                          <a:cs typeface="+mn-cs"/>
                        </a:rPr>
                        <a:t>Podíl na publiku</a:t>
                      </a:r>
                    </a:p>
                    <a:p>
                      <a:pPr marL="0" algn="ctr" defTabSz="914400" rtl="0" eaLnBrk="1" fontAlgn="b" latinLnBrk="0" hangingPunct="1"/>
                      <a:r>
                        <a:rPr lang="cs-CZ" sz="11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100" b="1" kern="1200" dirty="0">
                          <a:solidFill>
                            <a:schemeClr val="lt1"/>
                          </a:solidFill>
                          <a:latin typeface="+mn-lt"/>
                          <a:ea typeface="+mn-ea"/>
                          <a:cs typeface="+mn-cs"/>
                        </a:rPr>
                        <a:t>Zásah</a:t>
                      </a:r>
                    </a:p>
                    <a:p>
                      <a:pPr marL="0" algn="ctr" defTabSz="914400" rtl="0" eaLnBrk="1" fontAlgn="b" latinLnBrk="0" hangingPunct="1"/>
                      <a:r>
                        <a:rPr lang="cs-CZ" sz="11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100" b="1" kern="1200" dirty="0">
                          <a:solidFill>
                            <a:schemeClr val="lt1"/>
                          </a:solidFill>
                          <a:latin typeface="+mn-lt"/>
                          <a:ea typeface="+mn-ea"/>
                          <a:cs typeface="+mn-cs"/>
                        </a:rPr>
                        <a:t>online </a:t>
                      </a:r>
                    </a:p>
                    <a:p>
                      <a:pPr marL="0" algn="ctr" defTabSz="914400" rtl="0" eaLnBrk="1" fontAlgn="b" latinLnBrk="0" hangingPunct="1"/>
                      <a:r>
                        <a:rPr lang="cs-CZ" sz="11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100" b="1" kern="1200" dirty="0">
                          <a:solidFill>
                            <a:schemeClr val="lt1"/>
                          </a:solidFill>
                          <a:latin typeface="+mn-lt"/>
                          <a:ea typeface="+mn-ea"/>
                          <a:cs typeface="+mn-cs"/>
                        </a:rPr>
                        <a:t>Sledovanost</a:t>
                      </a:r>
                    </a:p>
                    <a:p>
                      <a:pPr marL="0" algn="ctr" defTabSz="914400" rtl="0" eaLnBrk="1" fontAlgn="ctr" latinLnBrk="0" hangingPunct="1"/>
                      <a:r>
                        <a:rPr lang="cs-CZ" sz="11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163875">
                <a:tc>
                  <a:txBody>
                    <a:bodyPr/>
                    <a:lstStyle/>
                    <a:p>
                      <a:pPr algn="l" fontAlgn="ctr"/>
                      <a:r>
                        <a:rPr lang="pl-PL" sz="1000" b="1" i="0" u="none" strike="noStrike" dirty="0">
                          <a:solidFill>
                            <a:srgbClr val="000000"/>
                          </a:solidFill>
                          <a:effectLst/>
                          <a:latin typeface="+mj-lt"/>
                        </a:rPr>
                        <a:t>MS v biatlonu 2023 Německo</a:t>
                      </a:r>
                    </a:p>
                  </a:txBody>
                  <a:tcPr marL="85725" marR="9525" marT="9525" marB="0" anchor="ctr"/>
                </a:tc>
                <a:tc>
                  <a:txBody>
                    <a:bodyPr/>
                    <a:lstStyle/>
                    <a:p>
                      <a:pPr algn="ctr" fontAlgn="ctr"/>
                      <a:r>
                        <a:rPr lang="cs-CZ" sz="1000" b="1" i="0" u="none" strike="noStrike" dirty="0">
                          <a:solidFill>
                            <a:srgbClr val="000000"/>
                          </a:solidFill>
                          <a:effectLst/>
                          <a:latin typeface="+mj-lt"/>
                        </a:rPr>
                        <a:t>13</a:t>
                      </a:r>
                    </a:p>
                  </a:txBody>
                  <a:tcPr marL="9525" marR="9525" marT="9525" marB="0" anchor="ctr"/>
                </a:tc>
                <a:tc>
                  <a:txBody>
                    <a:bodyPr/>
                    <a:lstStyle/>
                    <a:p>
                      <a:pPr algn="r" fontAlgn="ctr"/>
                      <a:r>
                        <a:rPr lang="cs-CZ" sz="1000" b="1" i="0" u="none" strike="noStrike" dirty="0">
                          <a:solidFill>
                            <a:srgbClr val="000000"/>
                          </a:solidFill>
                          <a:effectLst/>
                          <a:latin typeface="+mj-lt"/>
                        </a:rPr>
                        <a:t>536</a:t>
                      </a:r>
                    </a:p>
                  </a:txBody>
                  <a:tcPr marL="9525" marR="324000" marT="9525" marB="0" anchor="ctr"/>
                </a:tc>
                <a:tc>
                  <a:txBody>
                    <a:bodyPr/>
                    <a:lstStyle/>
                    <a:p>
                      <a:pPr algn="r" fontAlgn="ctr"/>
                      <a:r>
                        <a:rPr lang="cs-CZ" sz="1000" b="1" i="0" u="none" strike="noStrike" dirty="0">
                          <a:solidFill>
                            <a:srgbClr val="000000"/>
                          </a:solidFill>
                          <a:effectLst/>
                          <a:latin typeface="+mj-lt"/>
                        </a:rPr>
                        <a:t>27,63</a:t>
                      </a:r>
                    </a:p>
                  </a:txBody>
                  <a:tcPr marL="9525" marR="252000" marT="9525" marB="0" anchor="ctr"/>
                </a:tc>
                <a:tc>
                  <a:txBody>
                    <a:bodyPr/>
                    <a:lstStyle/>
                    <a:p>
                      <a:pPr algn="r" fontAlgn="ctr"/>
                      <a:r>
                        <a:rPr lang="cs-CZ" sz="1000" b="1" i="0" u="none" strike="noStrike" dirty="0">
                          <a:solidFill>
                            <a:srgbClr val="000000"/>
                          </a:solidFill>
                          <a:effectLst/>
                          <a:latin typeface="+mj-lt"/>
                        </a:rPr>
                        <a:t>1 949</a:t>
                      </a:r>
                    </a:p>
                  </a:txBody>
                  <a:tcPr marL="9525" marR="180000" marT="9525" marB="0" anchor="ctr"/>
                </a:tc>
                <a:tc>
                  <a:txBody>
                    <a:bodyPr/>
                    <a:lstStyle/>
                    <a:p>
                      <a:pPr algn="r" fontAlgn="ctr"/>
                      <a:r>
                        <a:rPr lang="cs-CZ" sz="1000" b="1" i="0" u="none" strike="noStrike" dirty="0">
                          <a:solidFill>
                            <a:srgbClr val="000000"/>
                          </a:solidFill>
                          <a:effectLst/>
                          <a:latin typeface="+mj-lt"/>
                        </a:rPr>
                        <a:t>11</a:t>
                      </a:r>
                    </a:p>
                  </a:txBody>
                  <a:tcPr marL="9525" marR="288000" marT="9525" marB="0" anchor="ctr"/>
                </a:tc>
                <a:tc>
                  <a:txBody>
                    <a:bodyPr/>
                    <a:lstStyle/>
                    <a:p>
                      <a:pPr algn="r" fontAlgn="ctr"/>
                      <a:r>
                        <a:rPr lang="cs-CZ" sz="1000" b="1" i="0" u="none" strike="noStrike" dirty="0">
                          <a:solidFill>
                            <a:srgbClr val="000000"/>
                          </a:solidFill>
                          <a:effectLst/>
                          <a:latin typeface="+mj-lt"/>
                        </a:rPr>
                        <a:t>547</a:t>
                      </a:r>
                    </a:p>
                  </a:txBody>
                  <a:tcPr marL="9525" marR="360000" marT="9525" marB="0" anchor="ctr"/>
                </a:tc>
                <a:extLst>
                  <a:ext uri="{0D108BD9-81ED-4DB2-BD59-A6C34878D82A}">
                    <a16:rowId xmlns:a16="http://schemas.microsoft.com/office/drawing/2014/main" val="10001"/>
                  </a:ext>
                </a:extLst>
              </a:tr>
              <a:tr h="163875">
                <a:tc>
                  <a:txBody>
                    <a:bodyPr/>
                    <a:lstStyle/>
                    <a:p>
                      <a:pPr algn="l" fontAlgn="ctr"/>
                      <a:r>
                        <a:rPr lang="pl-PL" sz="1000" b="1" i="0" u="none" strike="noStrike" dirty="0">
                          <a:solidFill>
                            <a:srgbClr val="000000"/>
                          </a:solidFill>
                          <a:effectLst/>
                          <a:latin typeface="+mj-lt"/>
                        </a:rPr>
                        <a:t>MS v hokeji 2023 Finsko a Lotyšsko</a:t>
                      </a:r>
                    </a:p>
                  </a:txBody>
                  <a:tcPr marL="85725" marR="9525" marT="9525" marB="0" anchor="ctr"/>
                </a:tc>
                <a:tc>
                  <a:txBody>
                    <a:bodyPr/>
                    <a:lstStyle/>
                    <a:p>
                      <a:pPr algn="ctr" fontAlgn="ctr"/>
                      <a:r>
                        <a:rPr lang="cs-CZ" sz="1000" b="1" i="0" u="none" strike="noStrike">
                          <a:solidFill>
                            <a:srgbClr val="000000"/>
                          </a:solidFill>
                          <a:effectLst/>
                          <a:latin typeface="+mj-lt"/>
                        </a:rPr>
                        <a:t>58</a:t>
                      </a:r>
                    </a:p>
                  </a:txBody>
                  <a:tcPr marL="9525" marR="9525" marT="9525" marB="0" anchor="ctr"/>
                </a:tc>
                <a:tc>
                  <a:txBody>
                    <a:bodyPr/>
                    <a:lstStyle/>
                    <a:p>
                      <a:pPr algn="r" fontAlgn="ctr"/>
                      <a:r>
                        <a:rPr lang="cs-CZ" sz="1000" b="1" i="0" u="none" strike="noStrike">
                          <a:solidFill>
                            <a:srgbClr val="000000"/>
                          </a:solidFill>
                          <a:effectLst/>
                          <a:latin typeface="+mj-lt"/>
                        </a:rPr>
                        <a:t>386</a:t>
                      </a:r>
                    </a:p>
                  </a:txBody>
                  <a:tcPr marL="9525" marR="324000" marT="9525" marB="0" anchor="ctr"/>
                </a:tc>
                <a:tc>
                  <a:txBody>
                    <a:bodyPr/>
                    <a:lstStyle/>
                    <a:p>
                      <a:pPr algn="r" fontAlgn="ctr"/>
                      <a:r>
                        <a:rPr lang="cs-CZ" sz="1000" b="1" i="0" u="none" strike="noStrike">
                          <a:solidFill>
                            <a:srgbClr val="000000"/>
                          </a:solidFill>
                          <a:effectLst/>
                          <a:latin typeface="+mj-lt"/>
                        </a:rPr>
                        <a:t>16,39</a:t>
                      </a:r>
                    </a:p>
                  </a:txBody>
                  <a:tcPr marL="9525" marR="252000" marT="9525" marB="0" anchor="ctr"/>
                </a:tc>
                <a:tc>
                  <a:txBody>
                    <a:bodyPr/>
                    <a:lstStyle/>
                    <a:p>
                      <a:pPr algn="r" fontAlgn="ctr"/>
                      <a:r>
                        <a:rPr lang="cs-CZ" sz="1000" b="1" i="0" u="none" strike="noStrike">
                          <a:solidFill>
                            <a:srgbClr val="000000"/>
                          </a:solidFill>
                          <a:effectLst/>
                          <a:latin typeface="+mj-lt"/>
                        </a:rPr>
                        <a:t>4 790</a:t>
                      </a:r>
                    </a:p>
                  </a:txBody>
                  <a:tcPr marL="9525" marR="180000" marT="9525" marB="0" anchor="ctr"/>
                </a:tc>
                <a:tc>
                  <a:txBody>
                    <a:bodyPr/>
                    <a:lstStyle/>
                    <a:p>
                      <a:pPr algn="r" fontAlgn="ctr"/>
                      <a:r>
                        <a:rPr lang="cs-CZ" sz="1000" b="1" i="0" u="none" strike="noStrike">
                          <a:solidFill>
                            <a:srgbClr val="000000"/>
                          </a:solidFill>
                          <a:effectLst/>
                          <a:latin typeface="+mj-lt"/>
                        </a:rPr>
                        <a:t>22</a:t>
                      </a:r>
                    </a:p>
                  </a:txBody>
                  <a:tcPr marL="9525" marR="288000" marT="9525" marB="0" anchor="ctr"/>
                </a:tc>
                <a:tc>
                  <a:txBody>
                    <a:bodyPr/>
                    <a:lstStyle/>
                    <a:p>
                      <a:pPr algn="r" fontAlgn="ctr"/>
                      <a:r>
                        <a:rPr lang="cs-CZ" sz="1000" b="1" i="0" u="none" strike="noStrike">
                          <a:solidFill>
                            <a:srgbClr val="000000"/>
                          </a:solidFill>
                          <a:effectLst/>
                          <a:latin typeface="+mj-lt"/>
                        </a:rPr>
                        <a:t>408</a:t>
                      </a:r>
                    </a:p>
                  </a:txBody>
                  <a:tcPr marL="9525" marR="360000" marT="9525" marB="0" anchor="ctr"/>
                </a:tc>
                <a:extLst>
                  <a:ext uri="{0D108BD9-81ED-4DB2-BD59-A6C34878D82A}">
                    <a16:rowId xmlns:a16="http://schemas.microsoft.com/office/drawing/2014/main" val="10002"/>
                  </a:ext>
                </a:extLst>
              </a:tr>
              <a:tr h="163875">
                <a:tc>
                  <a:txBody>
                    <a:bodyPr/>
                    <a:lstStyle/>
                    <a:p>
                      <a:pPr algn="l" fontAlgn="ctr"/>
                      <a:r>
                        <a:rPr lang="pl-PL" sz="1000" b="1" i="0" u="none" strike="noStrike" dirty="0">
                          <a:solidFill>
                            <a:srgbClr val="000000"/>
                          </a:solidFill>
                          <a:effectLst/>
                          <a:latin typeface="+mj-lt"/>
                        </a:rPr>
                        <a:t>MS v hokeji U20 2023 Kanada *</a:t>
                      </a:r>
                    </a:p>
                  </a:txBody>
                  <a:tcPr marL="85725" marR="9525" marT="9525" marB="0" anchor="ctr"/>
                </a:tc>
                <a:tc>
                  <a:txBody>
                    <a:bodyPr/>
                    <a:lstStyle/>
                    <a:p>
                      <a:pPr algn="ctr" fontAlgn="ctr"/>
                      <a:r>
                        <a:rPr lang="cs-CZ" sz="1000" b="1" i="0" u="none" strike="noStrike">
                          <a:solidFill>
                            <a:srgbClr val="000000"/>
                          </a:solidFill>
                          <a:effectLst/>
                          <a:latin typeface="+mj-lt"/>
                        </a:rPr>
                        <a:t>7</a:t>
                      </a:r>
                    </a:p>
                  </a:txBody>
                  <a:tcPr marL="9525" marR="9525" marT="9525" marB="0" anchor="ctr"/>
                </a:tc>
                <a:tc>
                  <a:txBody>
                    <a:bodyPr/>
                    <a:lstStyle/>
                    <a:p>
                      <a:pPr algn="r" fontAlgn="ctr"/>
                      <a:r>
                        <a:rPr lang="cs-CZ" sz="1000" b="1" i="0" u="none" strike="noStrike" dirty="0">
                          <a:solidFill>
                            <a:srgbClr val="000000"/>
                          </a:solidFill>
                          <a:effectLst/>
                          <a:latin typeface="+mj-lt"/>
                        </a:rPr>
                        <a:t>377</a:t>
                      </a:r>
                    </a:p>
                  </a:txBody>
                  <a:tcPr marL="9525" marR="324000" marT="9525" marB="0" anchor="ctr"/>
                </a:tc>
                <a:tc>
                  <a:txBody>
                    <a:bodyPr/>
                    <a:lstStyle/>
                    <a:p>
                      <a:pPr algn="r" fontAlgn="ctr"/>
                      <a:r>
                        <a:rPr lang="cs-CZ" sz="1000" b="1" i="0" u="none" strike="noStrike" dirty="0">
                          <a:solidFill>
                            <a:srgbClr val="000000"/>
                          </a:solidFill>
                          <a:effectLst/>
                          <a:latin typeface="+mj-lt"/>
                        </a:rPr>
                        <a:t>15,56</a:t>
                      </a:r>
                    </a:p>
                  </a:txBody>
                  <a:tcPr marL="9525" marR="252000" marT="9525" marB="0" anchor="ctr"/>
                </a:tc>
                <a:tc>
                  <a:txBody>
                    <a:bodyPr/>
                    <a:lstStyle/>
                    <a:p>
                      <a:pPr algn="r" fontAlgn="ctr"/>
                      <a:r>
                        <a:rPr lang="cs-CZ" sz="1000" b="1" i="0" u="none" strike="noStrike">
                          <a:solidFill>
                            <a:srgbClr val="000000"/>
                          </a:solidFill>
                          <a:effectLst/>
                          <a:latin typeface="+mj-lt"/>
                        </a:rPr>
                        <a:t>2 400</a:t>
                      </a:r>
                    </a:p>
                  </a:txBody>
                  <a:tcPr marL="9525" marR="180000" marT="9525" marB="0" anchor="ctr"/>
                </a:tc>
                <a:tc>
                  <a:txBody>
                    <a:bodyPr/>
                    <a:lstStyle/>
                    <a:p>
                      <a:pPr algn="r" fontAlgn="ctr"/>
                      <a:r>
                        <a:rPr lang="cs-CZ" sz="1000" b="1" i="0" u="none" strike="noStrike" dirty="0">
                          <a:solidFill>
                            <a:srgbClr val="000000"/>
                          </a:solidFill>
                          <a:effectLst/>
                          <a:latin typeface="+mj-lt"/>
                        </a:rPr>
                        <a:t>22</a:t>
                      </a:r>
                    </a:p>
                  </a:txBody>
                  <a:tcPr marL="9525" marR="288000" marT="9525" marB="0" anchor="ctr"/>
                </a:tc>
                <a:tc>
                  <a:txBody>
                    <a:bodyPr/>
                    <a:lstStyle/>
                    <a:p>
                      <a:pPr algn="r" fontAlgn="ctr"/>
                      <a:r>
                        <a:rPr lang="cs-CZ" sz="1000" b="1" i="0" u="none" strike="noStrike" dirty="0">
                          <a:solidFill>
                            <a:srgbClr val="000000"/>
                          </a:solidFill>
                          <a:effectLst/>
                          <a:latin typeface="+mj-lt"/>
                        </a:rPr>
                        <a:t>399</a:t>
                      </a:r>
                    </a:p>
                  </a:txBody>
                  <a:tcPr marL="9525" marR="360000" marT="9525" marB="0" anchor="ctr"/>
                </a:tc>
                <a:extLst>
                  <a:ext uri="{0D108BD9-81ED-4DB2-BD59-A6C34878D82A}">
                    <a16:rowId xmlns:a16="http://schemas.microsoft.com/office/drawing/2014/main" val="9543939"/>
                  </a:ext>
                </a:extLst>
              </a:tr>
              <a:tr h="163875">
                <a:tc>
                  <a:txBody>
                    <a:bodyPr/>
                    <a:lstStyle/>
                    <a:p>
                      <a:pPr algn="l" fontAlgn="ctr"/>
                      <a:r>
                        <a:rPr lang="en-US" sz="1000" b="1" i="0" u="none" strike="noStrike" dirty="0">
                          <a:solidFill>
                            <a:srgbClr val="000000"/>
                          </a:solidFill>
                          <a:effectLst/>
                          <a:latin typeface="+mj-lt"/>
                        </a:rPr>
                        <a:t>MS v </a:t>
                      </a:r>
                      <a:r>
                        <a:rPr lang="en-US" sz="1000" b="1" i="0" u="none" strike="noStrike" dirty="0" err="1">
                          <a:solidFill>
                            <a:srgbClr val="000000"/>
                          </a:solidFill>
                          <a:effectLst/>
                          <a:latin typeface="+mj-lt"/>
                        </a:rPr>
                        <a:t>atletice</a:t>
                      </a:r>
                      <a:r>
                        <a:rPr lang="en-US" sz="1000" b="1" i="0" u="none" strike="noStrike" dirty="0">
                          <a:solidFill>
                            <a:srgbClr val="000000"/>
                          </a:solidFill>
                          <a:effectLst/>
                          <a:latin typeface="+mj-lt"/>
                        </a:rPr>
                        <a:t> 2023 </a:t>
                      </a:r>
                      <a:r>
                        <a:rPr lang="en-US" sz="1000" b="1" i="0" u="none" strike="noStrike" dirty="0" err="1">
                          <a:solidFill>
                            <a:srgbClr val="000000"/>
                          </a:solidFill>
                          <a:effectLst/>
                          <a:latin typeface="+mj-lt"/>
                        </a:rPr>
                        <a:t>Maďarsko</a:t>
                      </a:r>
                      <a:endParaRPr lang="en-US" sz="1000" b="1" i="0" u="none" strike="noStrike" dirty="0">
                        <a:solidFill>
                          <a:srgbClr val="000000"/>
                        </a:solidFill>
                        <a:effectLst/>
                        <a:latin typeface="+mj-lt"/>
                      </a:endParaRPr>
                    </a:p>
                  </a:txBody>
                  <a:tcPr marL="85725" marR="9525" marT="9525" marB="0" anchor="ctr"/>
                </a:tc>
                <a:tc>
                  <a:txBody>
                    <a:bodyPr/>
                    <a:lstStyle/>
                    <a:p>
                      <a:pPr algn="ctr" fontAlgn="ctr"/>
                      <a:r>
                        <a:rPr lang="cs-CZ" sz="1000" b="1" i="0" u="none" strike="noStrike">
                          <a:solidFill>
                            <a:srgbClr val="000000"/>
                          </a:solidFill>
                          <a:effectLst/>
                          <a:latin typeface="+mj-lt"/>
                        </a:rPr>
                        <a:t>16</a:t>
                      </a:r>
                    </a:p>
                  </a:txBody>
                  <a:tcPr marL="9525" marR="9525" marT="9525" marB="0" anchor="ctr"/>
                </a:tc>
                <a:tc>
                  <a:txBody>
                    <a:bodyPr/>
                    <a:lstStyle/>
                    <a:p>
                      <a:pPr algn="r" fontAlgn="ctr"/>
                      <a:r>
                        <a:rPr lang="cs-CZ" sz="1000" b="1" i="0" u="none" strike="noStrike" dirty="0">
                          <a:solidFill>
                            <a:srgbClr val="000000"/>
                          </a:solidFill>
                          <a:effectLst/>
                          <a:latin typeface="+mj-lt"/>
                        </a:rPr>
                        <a:t>166</a:t>
                      </a:r>
                    </a:p>
                  </a:txBody>
                  <a:tcPr marL="9525" marR="324000" marT="9525" marB="0" anchor="ctr"/>
                </a:tc>
                <a:tc>
                  <a:txBody>
                    <a:bodyPr/>
                    <a:lstStyle/>
                    <a:p>
                      <a:pPr algn="r" fontAlgn="ctr"/>
                      <a:r>
                        <a:rPr lang="cs-CZ" sz="1000" b="1" i="0" u="none" strike="noStrike" dirty="0">
                          <a:solidFill>
                            <a:srgbClr val="000000"/>
                          </a:solidFill>
                          <a:effectLst/>
                          <a:latin typeface="+mj-lt"/>
                        </a:rPr>
                        <a:t>9,26</a:t>
                      </a:r>
                    </a:p>
                  </a:txBody>
                  <a:tcPr marL="9525" marR="252000" marT="9525" marB="0" anchor="ctr"/>
                </a:tc>
                <a:tc>
                  <a:txBody>
                    <a:bodyPr/>
                    <a:lstStyle/>
                    <a:p>
                      <a:pPr algn="r" fontAlgn="ctr"/>
                      <a:r>
                        <a:rPr lang="cs-CZ" sz="1000" b="1" i="0" u="none" strike="noStrike" dirty="0">
                          <a:solidFill>
                            <a:srgbClr val="000000"/>
                          </a:solidFill>
                          <a:effectLst/>
                          <a:latin typeface="+mj-lt"/>
                        </a:rPr>
                        <a:t>1 923</a:t>
                      </a:r>
                    </a:p>
                  </a:txBody>
                  <a:tcPr marL="9525" marR="180000" marT="9525" marB="0" anchor="ctr"/>
                </a:tc>
                <a:tc>
                  <a:txBody>
                    <a:bodyPr/>
                    <a:lstStyle/>
                    <a:p>
                      <a:pPr algn="r" fontAlgn="ctr"/>
                      <a:r>
                        <a:rPr lang="cs-CZ" sz="1000" b="1" i="0" u="none" strike="noStrike">
                          <a:solidFill>
                            <a:srgbClr val="000000"/>
                          </a:solidFill>
                          <a:effectLst/>
                          <a:latin typeface="+mj-lt"/>
                        </a:rPr>
                        <a:t>3</a:t>
                      </a:r>
                    </a:p>
                  </a:txBody>
                  <a:tcPr marL="9525" marR="288000" marT="9525" marB="0" anchor="ctr"/>
                </a:tc>
                <a:tc>
                  <a:txBody>
                    <a:bodyPr/>
                    <a:lstStyle/>
                    <a:p>
                      <a:pPr algn="r" fontAlgn="ctr"/>
                      <a:r>
                        <a:rPr lang="cs-CZ" sz="1000" b="1" i="0" u="none" strike="noStrike">
                          <a:solidFill>
                            <a:srgbClr val="000000"/>
                          </a:solidFill>
                          <a:effectLst/>
                          <a:latin typeface="+mj-lt"/>
                        </a:rPr>
                        <a:t>169</a:t>
                      </a:r>
                    </a:p>
                  </a:txBody>
                  <a:tcPr marL="9525" marR="360000" marT="9525" marB="0" anchor="ctr"/>
                </a:tc>
                <a:extLst>
                  <a:ext uri="{0D108BD9-81ED-4DB2-BD59-A6C34878D82A}">
                    <a16:rowId xmlns:a16="http://schemas.microsoft.com/office/drawing/2014/main" val="3781785074"/>
                  </a:ext>
                </a:extLst>
              </a:tr>
              <a:tr h="163875">
                <a:tc>
                  <a:txBody>
                    <a:bodyPr/>
                    <a:lstStyle/>
                    <a:p>
                      <a:pPr algn="l" fontAlgn="ctr"/>
                      <a:r>
                        <a:rPr lang="pl-PL" sz="1000" b="1" i="0" u="none" strike="noStrike" dirty="0">
                          <a:solidFill>
                            <a:srgbClr val="000000"/>
                          </a:solidFill>
                          <a:effectLst/>
                          <a:latin typeface="+mj-lt"/>
                        </a:rPr>
                        <a:t>MS v cyklokrosu 2023 Nizozemsko</a:t>
                      </a:r>
                    </a:p>
                  </a:txBody>
                  <a:tcPr marL="85725" marR="9525" marT="9525" marB="0" anchor="ctr"/>
                </a:tc>
                <a:tc>
                  <a:txBody>
                    <a:bodyPr/>
                    <a:lstStyle/>
                    <a:p>
                      <a:pPr algn="ctr" fontAlgn="ctr"/>
                      <a:r>
                        <a:rPr lang="cs-CZ" sz="1000" b="1" i="0" u="none" strike="noStrike" dirty="0">
                          <a:solidFill>
                            <a:srgbClr val="000000"/>
                          </a:solidFill>
                          <a:effectLst/>
                          <a:latin typeface="+mj-lt"/>
                        </a:rPr>
                        <a:t>6</a:t>
                      </a:r>
                    </a:p>
                  </a:txBody>
                  <a:tcPr marL="9525" marR="9525" marT="9525" marB="0" anchor="ctr"/>
                </a:tc>
                <a:tc>
                  <a:txBody>
                    <a:bodyPr/>
                    <a:lstStyle/>
                    <a:p>
                      <a:pPr algn="r" fontAlgn="ctr"/>
                      <a:r>
                        <a:rPr lang="cs-CZ" sz="1000" b="1" i="0" u="none" strike="noStrike">
                          <a:solidFill>
                            <a:srgbClr val="000000"/>
                          </a:solidFill>
                          <a:effectLst/>
                          <a:latin typeface="+mj-lt"/>
                        </a:rPr>
                        <a:t>145</a:t>
                      </a:r>
                    </a:p>
                  </a:txBody>
                  <a:tcPr marL="9525" marR="324000" marT="9525" marB="0" anchor="ctr"/>
                </a:tc>
                <a:tc>
                  <a:txBody>
                    <a:bodyPr/>
                    <a:lstStyle/>
                    <a:p>
                      <a:pPr algn="r" fontAlgn="ctr"/>
                      <a:r>
                        <a:rPr lang="cs-CZ" sz="1000" b="1" i="0" u="none" strike="noStrike" dirty="0">
                          <a:solidFill>
                            <a:srgbClr val="000000"/>
                          </a:solidFill>
                          <a:effectLst/>
                          <a:latin typeface="+mj-lt"/>
                        </a:rPr>
                        <a:t>7,57</a:t>
                      </a:r>
                    </a:p>
                  </a:txBody>
                  <a:tcPr marL="9525" marR="252000" marT="9525" marB="0" anchor="ctr"/>
                </a:tc>
                <a:tc>
                  <a:txBody>
                    <a:bodyPr/>
                    <a:lstStyle/>
                    <a:p>
                      <a:pPr algn="r" fontAlgn="ctr"/>
                      <a:r>
                        <a:rPr lang="cs-CZ" sz="1000" b="1" i="0" u="none" strike="noStrike">
                          <a:solidFill>
                            <a:srgbClr val="000000"/>
                          </a:solidFill>
                          <a:effectLst/>
                          <a:latin typeface="+mj-lt"/>
                        </a:rPr>
                        <a:t>626</a:t>
                      </a:r>
                    </a:p>
                  </a:txBody>
                  <a:tcPr marL="9525" marR="180000" marT="9525" marB="0" anchor="ctr"/>
                </a:tc>
                <a:tc>
                  <a:txBody>
                    <a:bodyPr/>
                    <a:lstStyle/>
                    <a:p>
                      <a:pPr algn="r" fontAlgn="ctr"/>
                      <a:r>
                        <a:rPr lang="cs-CZ" sz="1000" b="1" i="0" u="none" strike="noStrike">
                          <a:solidFill>
                            <a:srgbClr val="000000"/>
                          </a:solidFill>
                          <a:effectLst/>
                          <a:latin typeface="+mj-lt"/>
                        </a:rPr>
                        <a:t>2</a:t>
                      </a:r>
                    </a:p>
                  </a:txBody>
                  <a:tcPr marL="9525" marR="288000" marT="9525" marB="0" anchor="ctr"/>
                </a:tc>
                <a:tc>
                  <a:txBody>
                    <a:bodyPr/>
                    <a:lstStyle/>
                    <a:p>
                      <a:pPr algn="r" fontAlgn="ctr"/>
                      <a:r>
                        <a:rPr lang="cs-CZ" sz="1000" b="1" i="0" u="none" strike="noStrike">
                          <a:solidFill>
                            <a:srgbClr val="000000"/>
                          </a:solidFill>
                          <a:effectLst/>
                          <a:latin typeface="+mj-lt"/>
                        </a:rPr>
                        <a:t>147</a:t>
                      </a:r>
                    </a:p>
                  </a:txBody>
                  <a:tcPr marL="9525" marR="360000" marT="9525" marB="0" anchor="ctr"/>
                </a:tc>
                <a:extLst>
                  <a:ext uri="{0D108BD9-81ED-4DB2-BD59-A6C34878D82A}">
                    <a16:rowId xmlns:a16="http://schemas.microsoft.com/office/drawing/2014/main" val="4074333033"/>
                  </a:ext>
                </a:extLst>
              </a:tr>
              <a:tr h="163875">
                <a:tc>
                  <a:txBody>
                    <a:bodyPr/>
                    <a:lstStyle/>
                    <a:p>
                      <a:pPr algn="l" fontAlgn="ctr"/>
                      <a:r>
                        <a:rPr lang="cs-CZ" sz="1000" b="1" i="0" u="none" strike="noStrike" dirty="0">
                          <a:solidFill>
                            <a:srgbClr val="000000"/>
                          </a:solidFill>
                          <a:effectLst/>
                          <a:latin typeface="+mj-lt"/>
                        </a:rPr>
                        <a:t>MS v alpském lyžování 2023 Francie</a:t>
                      </a:r>
                    </a:p>
                  </a:txBody>
                  <a:tcPr marL="85725" marR="9525" marT="9525" marB="0" anchor="ctr"/>
                </a:tc>
                <a:tc>
                  <a:txBody>
                    <a:bodyPr/>
                    <a:lstStyle/>
                    <a:p>
                      <a:pPr algn="ctr" fontAlgn="ctr"/>
                      <a:r>
                        <a:rPr lang="cs-CZ" sz="1000" b="1" i="0" u="none" strike="noStrike" dirty="0">
                          <a:solidFill>
                            <a:srgbClr val="000000"/>
                          </a:solidFill>
                          <a:effectLst/>
                          <a:latin typeface="+mj-lt"/>
                        </a:rPr>
                        <a:t>23</a:t>
                      </a:r>
                    </a:p>
                  </a:txBody>
                  <a:tcPr marL="9525" marR="9525" marT="9525" marB="0" anchor="ctr"/>
                </a:tc>
                <a:tc>
                  <a:txBody>
                    <a:bodyPr/>
                    <a:lstStyle/>
                    <a:p>
                      <a:pPr algn="r" fontAlgn="ctr"/>
                      <a:r>
                        <a:rPr lang="cs-CZ" sz="1000" b="1" i="0" u="none" strike="noStrike">
                          <a:solidFill>
                            <a:srgbClr val="000000"/>
                          </a:solidFill>
                          <a:effectLst/>
                          <a:latin typeface="+mj-lt"/>
                        </a:rPr>
                        <a:t>120</a:t>
                      </a:r>
                    </a:p>
                  </a:txBody>
                  <a:tcPr marL="9525" marR="324000" marT="9525" marB="0" anchor="ctr"/>
                </a:tc>
                <a:tc>
                  <a:txBody>
                    <a:bodyPr/>
                    <a:lstStyle/>
                    <a:p>
                      <a:pPr algn="r" fontAlgn="ctr"/>
                      <a:r>
                        <a:rPr lang="cs-CZ" sz="1000" b="1" i="0" u="none" strike="noStrike">
                          <a:solidFill>
                            <a:srgbClr val="000000"/>
                          </a:solidFill>
                          <a:effectLst/>
                          <a:latin typeface="+mj-lt"/>
                        </a:rPr>
                        <a:t>8,07</a:t>
                      </a:r>
                    </a:p>
                  </a:txBody>
                  <a:tcPr marL="9525" marR="252000" marT="9525" marB="0" anchor="ctr"/>
                </a:tc>
                <a:tc>
                  <a:txBody>
                    <a:bodyPr/>
                    <a:lstStyle/>
                    <a:p>
                      <a:pPr algn="r" fontAlgn="ctr"/>
                      <a:r>
                        <a:rPr lang="cs-CZ" sz="1000" b="1" i="0" u="none" strike="noStrike">
                          <a:solidFill>
                            <a:srgbClr val="000000"/>
                          </a:solidFill>
                          <a:effectLst/>
                          <a:latin typeface="+mj-lt"/>
                        </a:rPr>
                        <a:t>1 654</a:t>
                      </a:r>
                    </a:p>
                  </a:txBody>
                  <a:tcPr marL="9525" marR="180000" marT="9525" marB="0" anchor="ctr"/>
                </a:tc>
                <a:tc>
                  <a:txBody>
                    <a:bodyPr/>
                    <a:lstStyle/>
                    <a:p>
                      <a:pPr algn="r" fontAlgn="ctr"/>
                      <a:r>
                        <a:rPr lang="cs-CZ" sz="1000" b="1" i="0" u="none" strike="noStrike">
                          <a:solidFill>
                            <a:srgbClr val="000000"/>
                          </a:solidFill>
                          <a:effectLst/>
                          <a:latin typeface="+mj-lt"/>
                        </a:rPr>
                        <a:t>2</a:t>
                      </a:r>
                    </a:p>
                  </a:txBody>
                  <a:tcPr marL="9525" marR="288000" marT="9525" marB="0" anchor="ctr"/>
                </a:tc>
                <a:tc>
                  <a:txBody>
                    <a:bodyPr/>
                    <a:lstStyle/>
                    <a:p>
                      <a:pPr algn="r" fontAlgn="ctr"/>
                      <a:r>
                        <a:rPr lang="cs-CZ" sz="1000" b="1" i="0" u="none" strike="noStrike" dirty="0">
                          <a:solidFill>
                            <a:srgbClr val="000000"/>
                          </a:solidFill>
                          <a:effectLst/>
                          <a:latin typeface="+mj-lt"/>
                        </a:rPr>
                        <a:t>122</a:t>
                      </a:r>
                    </a:p>
                  </a:txBody>
                  <a:tcPr marL="9525" marR="360000" marT="9525" marB="0" anchor="ctr"/>
                </a:tc>
                <a:extLst>
                  <a:ext uri="{0D108BD9-81ED-4DB2-BD59-A6C34878D82A}">
                    <a16:rowId xmlns:a16="http://schemas.microsoft.com/office/drawing/2014/main" val="1912919079"/>
                  </a:ext>
                </a:extLst>
              </a:tr>
              <a:tr h="163875">
                <a:tc>
                  <a:txBody>
                    <a:bodyPr/>
                    <a:lstStyle/>
                    <a:p>
                      <a:pPr algn="l" fontAlgn="ctr"/>
                      <a:r>
                        <a:rPr lang="fr-FR" sz="1000" b="1" i="0" u="none" strike="noStrike" dirty="0">
                          <a:solidFill>
                            <a:srgbClr val="000000"/>
                          </a:solidFill>
                          <a:effectLst/>
                          <a:latin typeface="+mj-lt"/>
                        </a:rPr>
                        <a:t>MS v ragby 2023 Francie</a:t>
                      </a:r>
                    </a:p>
                  </a:txBody>
                  <a:tcPr marL="85725" marR="9525" marT="9525" marB="0" anchor="ctr"/>
                </a:tc>
                <a:tc>
                  <a:txBody>
                    <a:bodyPr/>
                    <a:lstStyle/>
                    <a:p>
                      <a:pPr algn="ctr" fontAlgn="ctr"/>
                      <a:r>
                        <a:rPr lang="cs-CZ" sz="1000" b="1" i="0" u="none" strike="noStrike">
                          <a:solidFill>
                            <a:srgbClr val="000000"/>
                          </a:solidFill>
                          <a:effectLst/>
                          <a:latin typeface="+mj-lt"/>
                        </a:rPr>
                        <a:t>48</a:t>
                      </a:r>
                    </a:p>
                  </a:txBody>
                  <a:tcPr marL="9525" marR="9525" marT="9525" marB="0" anchor="ctr"/>
                </a:tc>
                <a:tc>
                  <a:txBody>
                    <a:bodyPr/>
                    <a:lstStyle/>
                    <a:p>
                      <a:pPr algn="r" fontAlgn="ctr"/>
                      <a:r>
                        <a:rPr lang="cs-CZ" sz="1000" b="1" i="0" u="none" strike="noStrike" dirty="0">
                          <a:solidFill>
                            <a:srgbClr val="000000"/>
                          </a:solidFill>
                          <a:effectLst/>
                          <a:latin typeface="+mj-lt"/>
                        </a:rPr>
                        <a:t>118</a:t>
                      </a:r>
                    </a:p>
                  </a:txBody>
                  <a:tcPr marL="9525" marR="324000" marT="9525" marB="0" anchor="ctr"/>
                </a:tc>
                <a:tc>
                  <a:txBody>
                    <a:bodyPr/>
                    <a:lstStyle/>
                    <a:p>
                      <a:pPr algn="r" fontAlgn="ctr"/>
                      <a:r>
                        <a:rPr lang="cs-CZ" sz="1000" b="1" i="0" u="none" strike="noStrike" dirty="0">
                          <a:solidFill>
                            <a:srgbClr val="000000"/>
                          </a:solidFill>
                          <a:effectLst/>
                          <a:latin typeface="+mj-lt"/>
                        </a:rPr>
                        <a:t>4,69</a:t>
                      </a:r>
                    </a:p>
                  </a:txBody>
                  <a:tcPr marL="9525" marR="252000" marT="9525" marB="0" anchor="ctr"/>
                </a:tc>
                <a:tc>
                  <a:txBody>
                    <a:bodyPr/>
                    <a:lstStyle/>
                    <a:p>
                      <a:pPr algn="r" fontAlgn="ctr"/>
                      <a:r>
                        <a:rPr lang="cs-CZ" sz="1000" b="1" i="0" u="none" strike="noStrike" dirty="0">
                          <a:solidFill>
                            <a:srgbClr val="000000"/>
                          </a:solidFill>
                          <a:effectLst/>
                          <a:latin typeface="+mj-lt"/>
                        </a:rPr>
                        <a:t>1 983</a:t>
                      </a:r>
                    </a:p>
                  </a:txBody>
                  <a:tcPr marL="9525" marR="180000" marT="9525" marB="0" anchor="ctr"/>
                </a:tc>
                <a:tc>
                  <a:txBody>
                    <a:bodyPr/>
                    <a:lstStyle/>
                    <a:p>
                      <a:pPr algn="r" fontAlgn="ctr"/>
                      <a:r>
                        <a:rPr lang="cs-CZ" sz="1000" b="1" i="0" u="none" strike="noStrike">
                          <a:solidFill>
                            <a:srgbClr val="000000"/>
                          </a:solidFill>
                          <a:effectLst/>
                          <a:latin typeface="+mj-lt"/>
                        </a:rPr>
                        <a:t>4</a:t>
                      </a:r>
                    </a:p>
                  </a:txBody>
                  <a:tcPr marL="9525" marR="288000" marT="9525" marB="0" anchor="ctr"/>
                </a:tc>
                <a:tc>
                  <a:txBody>
                    <a:bodyPr/>
                    <a:lstStyle/>
                    <a:p>
                      <a:pPr algn="r" fontAlgn="ctr"/>
                      <a:r>
                        <a:rPr lang="cs-CZ" sz="1000" b="1" i="0" u="none" strike="noStrike" dirty="0">
                          <a:solidFill>
                            <a:srgbClr val="000000"/>
                          </a:solidFill>
                          <a:effectLst/>
                          <a:latin typeface="+mj-lt"/>
                        </a:rPr>
                        <a:t>121</a:t>
                      </a:r>
                    </a:p>
                  </a:txBody>
                  <a:tcPr marL="9525" marR="360000" marT="9525" marB="0" anchor="ctr"/>
                </a:tc>
                <a:extLst>
                  <a:ext uri="{0D108BD9-81ED-4DB2-BD59-A6C34878D82A}">
                    <a16:rowId xmlns:a16="http://schemas.microsoft.com/office/drawing/2014/main" val="2758869314"/>
                  </a:ext>
                </a:extLst>
              </a:tr>
              <a:tr h="163875">
                <a:tc>
                  <a:txBody>
                    <a:bodyPr/>
                    <a:lstStyle/>
                    <a:p>
                      <a:pPr algn="l" fontAlgn="ctr"/>
                      <a:r>
                        <a:rPr lang="cs-CZ" sz="1000" b="1" i="0" u="none" strike="noStrike" dirty="0">
                          <a:solidFill>
                            <a:srgbClr val="000000"/>
                          </a:solidFill>
                          <a:effectLst/>
                          <a:latin typeface="+mj-lt"/>
                        </a:rPr>
                        <a:t>MS v hokeji žen 2023</a:t>
                      </a:r>
                    </a:p>
                  </a:txBody>
                  <a:tcPr marL="85725" marR="9525" marT="9525" marB="0" anchor="ctr"/>
                </a:tc>
                <a:tc>
                  <a:txBody>
                    <a:bodyPr/>
                    <a:lstStyle/>
                    <a:p>
                      <a:pPr algn="ctr" fontAlgn="ctr"/>
                      <a:r>
                        <a:rPr lang="cs-CZ" sz="1000" b="1" i="0" u="none" strike="noStrike">
                          <a:solidFill>
                            <a:srgbClr val="000000"/>
                          </a:solidFill>
                          <a:effectLst/>
                          <a:latin typeface="+mj-lt"/>
                        </a:rPr>
                        <a:t>7</a:t>
                      </a:r>
                    </a:p>
                  </a:txBody>
                  <a:tcPr marL="9525" marR="9525" marT="9525" marB="0" anchor="ctr"/>
                </a:tc>
                <a:tc>
                  <a:txBody>
                    <a:bodyPr/>
                    <a:lstStyle/>
                    <a:p>
                      <a:pPr algn="r" fontAlgn="ctr"/>
                      <a:r>
                        <a:rPr lang="cs-CZ" sz="1000" b="1" i="0" u="none" strike="noStrike">
                          <a:solidFill>
                            <a:srgbClr val="000000"/>
                          </a:solidFill>
                          <a:effectLst/>
                          <a:latin typeface="+mj-lt"/>
                        </a:rPr>
                        <a:t>110</a:t>
                      </a:r>
                    </a:p>
                  </a:txBody>
                  <a:tcPr marL="9525" marR="324000" marT="9525" marB="0" anchor="ctr"/>
                </a:tc>
                <a:tc>
                  <a:txBody>
                    <a:bodyPr/>
                    <a:lstStyle/>
                    <a:p>
                      <a:pPr algn="r" fontAlgn="ctr"/>
                      <a:r>
                        <a:rPr lang="cs-CZ" sz="1000" b="1" i="0" u="none" strike="noStrike" dirty="0">
                          <a:solidFill>
                            <a:srgbClr val="000000"/>
                          </a:solidFill>
                          <a:effectLst/>
                          <a:latin typeface="+mj-lt"/>
                        </a:rPr>
                        <a:t>5,08</a:t>
                      </a:r>
                    </a:p>
                  </a:txBody>
                  <a:tcPr marL="9525" marR="252000" marT="9525" marB="0" anchor="ctr"/>
                </a:tc>
                <a:tc>
                  <a:txBody>
                    <a:bodyPr/>
                    <a:lstStyle/>
                    <a:p>
                      <a:pPr algn="r" fontAlgn="ctr"/>
                      <a:r>
                        <a:rPr lang="cs-CZ" sz="1000" b="1" i="0" u="none" strike="noStrike">
                          <a:solidFill>
                            <a:srgbClr val="000000"/>
                          </a:solidFill>
                          <a:effectLst/>
                          <a:latin typeface="+mj-lt"/>
                        </a:rPr>
                        <a:t>1 283</a:t>
                      </a:r>
                    </a:p>
                  </a:txBody>
                  <a:tcPr marL="9525" marR="180000" marT="9525" marB="0" anchor="ctr"/>
                </a:tc>
                <a:tc>
                  <a:txBody>
                    <a:bodyPr/>
                    <a:lstStyle/>
                    <a:p>
                      <a:pPr algn="r" fontAlgn="ctr"/>
                      <a:r>
                        <a:rPr lang="cs-CZ" sz="1000" b="1" i="0" u="none" strike="noStrike" dirty="0">
                          <a:solidFill>
                            <a:srgbClr val="000000"/>
                          </a:solidFill>
                          <a:effectLst/>
                          <a:latin typeface="+mj-lt"/>
                        </a:rPr>
                        <a:t>3</a:t>
                      </a:r>
                    </a:p>
                  </a:txBody>
                  <a:tcPr marL="9525" marR="288000" marT="9525" marB="0" anchor="ctr"/>
                </a:tc>
                <a:tc>
                  <a:txBody>
                    <a:bodyPr/>
                    <a:lstStyle/>
                    <a:p>
                      <a:pPr algn="r" fontAlgn="ctr"/>
                      <a:r>
                        <a:rPr lang="cs-CZ" sz="1000" b="1" i="0" u="none" strike="noStrike">
                          <a:solidFill>
                            <a:srgbClr val="000000"/>
                          </a:solidFill>
                          <a:effectLst/>
                          <a:latin typeface="+mj-lt"/>
                        </a:rPr>
                        <a:t>114</a:t>
                      </a:r>
                    </a:p>
                  </a:txBody>
                  <a:tcPr marL="9525" marR="360000" marT="9525" marB="0" anchor="ctr"/>
                </a:tc>
                <a:extLst>
                  <a:ext uri="{0D108BD9-81ED-4DB2-BD59-A6C34878D82A}">
                    <a16:rowId xmlns:a16="http://schemas.microsoft.com/office/drawing/2014/main" val="3684829408"/>
                  </a:ext>
                </a:extLst>
              </a:tr>
              <a:tr h="163875">
                <a:tc>
                  <a:txBody>
                    <a:bodyPr/>
                    <a:lstStyle/>
                    <a:p>
                      <a:pPr algn="l" fontAlgn="ctr"/>
                      <a:r>
                        <a:rPr lang="cs-CZ" sz="1000" b="1" i="0" u="none" strike="noStrike" dirty="0">
                          <a:solidFill>
                            <a:srgbClr val="000000"/>
                          </a:solidFill>
                          <a:effectLst/>
                          <a:latin typeface="+mj-lt"/>
                        </a:rPr>
                        <a:t>MS v klasickém lyžování 2023 Slovinsko</a:t>
                      </a:r>
                    </a:p>
                  </a:txBody>
                  <a:tcPr marL="85725" marR="9525" marT="9525" marB="0" anchor="ctr"/>
                </a:tc>
                <a:tc>
                  <a:txBody>
                    <a:bodyPr/>
                    <a:lstStyle/>
                    <a:p>
                      <a:pPr algn="ctr" fontAlgn="ctr"/>
                      <a:r>
                        <a:rPr lang="cs-CZ" sz="1000" b="1" i="0" u="none" strike="noStrike" dirty="0">
                          <a:solidFill>
                            <a:srgbClr val="000000"/>
                          </a:solidFill>
                          <a:effectLst/>
                          <a:latin typeface="+mj-lt"/>
                        </a:rPr>
                        <a:t>23</a:t>
                      </a:r>
                    </a:p>
                  </a:txBody>
                  <a:tcPr marL="9525" marR="9525" marT="9525" marB="0" anchor="ctr"/>
                </a:tc>
                <a:tc>
                  <a:txBody>
                    <a:bodyPr/>
                    <a:lstStyle/>
                    <a:p>
                      <a:pPr algn="r" fontAlgn="ctr"/>
                      <a:r>
                        <a:rPr lang="cs-CZ" sz="1000" b="1" i="0" u="none" strike="noStrike" dirty="0">
                          <a:solidFill>
                            <a:srgbClr val="000000"/>
                          </a:solidFill>
                          <a:effectLst/>
                          <a:latin typeface="+mj-lt"/>
                        </a:rPr>
                        <a:t>109</a:t>
                      </a:r>
                    </a:p>
                  </a:txBody>
                  <a:tcPr marL="9525" marR="324000" marT="9525" marB="0" anchor="ctr"/>
                </a:tc>
                <a:tc>
                  <a:txBody>
                    <a:bodyPr/>
                    <a:lstStyle/>
                    <a:p>
                      <a:pPr algn="r" fontAlgn="ctr"/>
                      <a:r>
                        <a:rPr lang="cs-CZ" sz="1000" b="1" i="0" u="none" strike="noStrike" dirty="0">
                          <a:solidFill>
                            <a:srgbClr val="000000"/>
                          </a:solidFill>
                          <a:effectLst/>
                          <a:latin typeface="+mj-lt"/>
                        </a:rPr>
                        <a:t>5,85</a:t>
                      </a:r>
                    </a:p>
                  </a:txBody>
                  <a:tcPr marL="9525" marR="252000" marT="9525" marB="0" anchor="ctr"/>
                </a:tc>
                <a:tc>
                  <a:txBody>
                    <a:bodyPr/>
                    <a:lstStyle/>
                    <a:p>
                      <a:pPr algn="r" fontAlgn="ctr"/>
                      <a:r>
                        <a:rPr lang="cs-CZ" sz="1000" b="1" i="0" u="none" strike="noStrike">
                          <a:solidFill>
                            <a:srgbClr val="000000"/>
                          </a:solidFill>
                          <a:effectLst/>
                          <a:latin typeface="+mj-lt"/>
                        </a:rPr>
                        <a:t>1 503</a:t>
                      </a:r>
                    </a:p>
                  </a:txBody>
                  <a:tcPr marL="9525" marR="180000" marT="9525" marB="0" anchor="ctr"/>
                </a:tc>
                <a:tc>
                  <a:txBody>
                    <a:bodyPr/>
                    <a:lstStyle/>
                    <a:p>
                      <a:pPr algn="r" fontAlgn="ctr"/>
                      <a:r>
                        <a:rPr lang="cs-CZ" sz="1000" b="1" i="0" u="none" strike="noStrike">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110</a:t>
                      </a:r>
                    </a:p>
                  </a:txBody>
                  <a:tcPr marL="9525" marR="360000" marT="9525" marB="0" anchor="ctr"/>
                </a:tc>
                <a:extLst>
                  <a:ext uri="{0D108BD9-81ED-4DB2-BD59-A6C34878D82A}">
                    <a16:rowId xmlns:a16="http://schemas.microsoft.com/office/drawing/2014/main" val="4168068237"/>
                  </a:ext>
                </a:extLst>
              </a:tr>
              <a:tr h="163875">
                <a:tc>
                  <a:txBody>
                    <a:bodyPr/>
                    <a:lstStyle/>
                    <a:p>
                      <a:pPr algn="l" fontAlgn="ctr"/>
                      <a:r>
                        <a:rPr lang="cs-CZ" sz="1000" b="1" i="0" u="none" strike="noStrike" dirty="0">
                          <a:solidFill>
                            <a:srgbClr val="000000"/>
                          </a:solidFill>
                          <a:effectLst/>
                          <a:latin typeface="+mj-lt"/>
                        </a:rPr>
                        <a:t>MS v plážovém volejbalu 2023</a:t>
                      </a:r>
                    </a:p>
                  </a:txBody>
                  <a:tcPr marL="85725" marR="9525" marT="9525" marB="0" anchor="ctr"/>
                </a:tc>
                <a:tc>
                  <a:txBody>
                    <a:bodyPr/>
                    <a:lstStyle/>
                    <a:p>
                      <a:pPr algn="ctr" fontAlgn="ctr"/>
                      <a:r>
                        <a:rPr lang="cs-CZ" sz="1000" b="1" i="0" u="none" strike="noStrike">
                          <a:solidFill>
                            <a:srgbClr val="000000"/>
                          </a:solidFill>
                          <a:effectLst/>
                          <a:latin typeface="+mj-lt"/>
                        </a:rPr>
                        <a:t>4</a:t>
                      </a:r>
                    </a:p>
                  </a:txBody>
                  <a:tcPr marL="9525" marR="9525" marT="9525" marB="0" anchor="ctr"/>
                </a:tc>
                <a:tc>
                  <a:txBody>
                    <a:bodyPr/>
                    <a:lstStyle/>
                    <a:p>
                      <a:pPr algn="r" fontAlgn="ctr"/>
                      <a:r>
                        <a:rPr lang="cs-CZ" sz="1000" b="1" i="0" u="none" strike="noStrike" dirty="0">
                          <a:solidFill>
                            <a:srgbClr val="000000"/>
                          </a:solidFill>
                          <a:effectLst/>
                          <a:latin typeface="+mj-lt"/>
                        </a:rPr>
                        <a:t>101</a:t>
                      </a:r>
                    </a:p>
                  </a:txBody>
                  <a:tcPr marL="9525" marR="324000" marT="9525" marB="0" anchor="ctr"/>
                </a:tc>
                <a:tc>
                  <a:txBody>
                    <a:bodyPr/>
                    <a:lstStyle/>
                    <a:p>
                      <a:pPr algn="r" fontAlgn="ctr"/>
                      <a:r>
                        <a:rPr lang="cs-CZ" sz="1000" b="1" i="0" u="none" strike="noStrike" dirty="0">
                          <a:solidFill>
                            <a:srgbClr val="000000"/>
                          </a:solidFill>
                          <a:effectLst/>
                          <a:latin typeface="+mj-lt"/>
                        </a:rPr>
                        <a:t>4,21</a:t>
                      </a:r>
                    </a:p>
                  </a:txBody>
                  <a:tcPr marL="9525" marR="252000" marT="9525" marB="0" anchor="ctr"/>
                </a:tc>
                <a:tc>
                  <a:txBody>
                    <a:bodyPr/>
                    <a:lstStyle/>
                    <a:p>
                      <a:pPr algn="r" fontAlgn="ctr"/>
                      <a:r>
                        <a:rPr lang="cs-CZ" sz="1000" b="1" i="0" u="none" strike="noStrike">
                          <a:solidFill>
                            <a:srgbClr val="000000"/>
                          </a:solidFill>
                          <a:effectLst/>
                          <a:latin typeface="+mj-lt"/>
                        </a:rPr>
                        <a:t>453</a:t>
                      </a:r>
                    </a:p>
                  </a:txBody>
                  <a:tcPr marL="9525" marR="180000" marT="9525" marB="0" anchor="ctr"/>
                </a:tc>
                <a:tc>
                  <a:txBody>
                    <a:bodyPr/>
                    <a:lstStyle/>
                    <a:p>
                      <a:pPr algn="r" fontAlgn="ctr"/>
                      <a:r>
                        <a:rPr lang="cs-CZ" sz="1000" b="1" i="0" u="none" strike="noStrike">
                          <a:solidFill>
                            <a:srgbClr val="000000"/>
                          </a:solidFill>
                          <a:effectLst/>
                          <a:latin typeface="+mj-lt"/>
                        </a:rPr>
                        <a:t>2</a:t>
                      </a:r>
                    </a:p>
                  </a:txBody>
                  <a:tcPr marL="9525" marR="288000" marT="9525" marB="0" anchor="ctr"/>
                </a:tc>
                <a:tc>
                  <a:txBody>
                    <a:bodyPr/>
                    <a:lstStyle/>
                    <a:p>
                      <a:pPr algn="r" fontAlgn="ctr"/>
                      <a:r>
                        <a:rPr lang="cs-CZ" sz="1000" b="1" i="0" u="none" strike="noStrike">
                          <a:solidFill>
                            <a:srgbClr val="000000"/>
                          </a:solidFill>
                          <a:effectLst/>
                          <a:latin typeface="+mj-lt"/>
                        </a:rPr>
                        <a:t>104</a:t>
                      </a:r>
                    </a:p>
                  </a:txBody>
                  <a:tcPr marL="9525" marR="360000" marT="9525" marB="0" anchor="ctr"/>
                </a:tc>
                <a:extLst>
                  <a:ext uri="{0D108BD9-81ED-4DB2-BD59-A6C34878D82A}">
                    <a16:rowId xmlns:a16="http://schemas.microsoft.com/office/drawing/2014/main" val="3831695896"/>
                  </a:ext>
                </a:extLst>
              </a:tr>
              <a:tr h="163875">
                <a:tc>
                  <a:txBody>
                    <a:bodyPr/>
                    <a:lstStyle/>
                    <a:p>
                      <a:pPr algn="l" fontAlgn="ctr"/>
                      <a:r>
                        <a:rPr lang="cs-CZ" sz="1000" b="1" i="0" u="none" strike="noStrike" dirty="0">
                          <a:solidFill>
                            <a:srgbClr val="000000"/>
                          </a:solidFill>
                          <a:effectLst/>
                          <a:latin typeface="+mj-lt"/>
                        </a:rPr>
                        <a:t>MS v letním biatlonu 2023 Slovensko</a:t>
                      </a:r>
                    </a:p>
                  </a:txBody>
                  <a:tcPr marL="85725" marR="9525" marT="9525" marB="0" anchor="ctr"/>
                </a:tc>
                <a:tc>
                  <a:txBody>
                    <a:bodyPr/>
                    <a:lstStyle/>
                    <a:p>
                      <a:pPr algn="ctr" fontAlgn="ctr"/>
                      <a:r>
                        <a:rPr lang="cs-CZ" sz="1000" b="1" i="0" u="none" strike="noStrike">
                          <a:solidFill>
                            <a:srgbClr val="000000"/>
                          </a:solidFill>
                          <a:effectLst/>
                          <a:latin typeface="+mj-lt"/>
                        </a:rPr>
                        <a:t>5</a:t>
                      </a:r>
                    </a:p>
                  </a:txBody>
                  <a:tcPr marL="9525" marR="9525" marT="9525" marB="0" anchor="ctr"/>
                </a:tc>
                <a:tc>
                  <a:txBody>
                    <a:bodyPr/>
                    <a:lstStyle/>
                    <a:p>
                      <a:pPr algn="r" fontAlgn="ctr"/>
                      <a:r>
                        <a:rPr lang="cs-CZ" sz="1000" b="1" i="0" u="none" strike="noStrike" dirty="0">
                          <a:solidFill>
                            <a:srgbClr val="000000"/>
                          </a:solidFill>
                          <a:effectLst/>
                          <a:latin typeface="+mj-lt"/>
                        </a:rPr>
                        <a:t>102</a:t>
                      </a:r>
                    </a:p>
                  </a:txBody>
                  <a:tcPr marL="9525" marR="324000" marT="9525" marB="0" anchor="ctr"/>
                </a:tc>
                <a:tc>
                  <a:txBody>
                    <a:bodyPr/>
                    <a:lstStyle/>
                    <a:p>
                      <a:pPr algn="r" fontAlgn="ctr"/>
                      <a:r>
                        <a:rPr lang="cs-CZ" sz="1000" b="1" i="0" u="none" strike="noStrike">
                          <a:solidFill>
                            <a:srgbClr val="000000"/>
                          </a:solidFill>
                          <a:effectLst/>
                          <a:latin typeface="+mj-lt"/>
                        </a:rPr>
                        <a:t>7,16</a:t>
                      </a:r>
                    </a:p>
                  </a:txBody>
                  <a:tcPr marL="9525" marR="252000" marT="9525" marB="0" anchor="ctr"/>
                </a:tc>
                <a:tc>
                  <a:txBody>
                    <a:bodyPr/>
                    <a:lstStyle/>
                    <a:p>
                      <a:pPr algn="r" fontAlgn="ctr"/>
                      <a:r>
                        <a:rPr lang="cs-CZ" sz="1000" b="1" i="0" u="none" strike="noStrike" dirty="0">
                          <a:solidFill>
                            <a:srgbClr val="000000"/>
                          </a:solidFill>
                          <a:effectLst/>
                          <a:latin typeface="+mj-lt"/>
                        </a:rPr>
                        <a:t>554</a:t>
                      </a:r>
                    </a:p>
                  </a:txBody>
                  <a:tcPr marL="9525" marR="180000" marT="9525" marB="0" anchor="ctr"/>
                </a:tc>
                <a:tc>
                  <a:txBody>
                    <a:bodyPr/>
                    <a:lstStyle/>
                    <a:p>
                      <a:pPr algn="r" fontAlgn="ctr"/>
                      <a:r>
                        <a:rPr lang="cs-CZ" sz="1000" b="1" i="0" u="none" strike="noStrike">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103</a:t>
                      </a:r>
                    </a:p>
                  </a:txBody>
                  <a:tcPr marL="9525" marR="360000" marT="9525" marB="0" anchor="ctr"/>
                </a:tc>
                <a:extLst>
                  <a:ext uri="{0D108BD9-81ED-4DB2-BD59-A6C34878D82A}">
                    <a16:rowId xmlns:a16="http://schemas.microsoft.com/office/drawing/2014/main" val="2519225879"/>
                  </a:ext>
                </a:extLst>
              </a:tr>
              <a:tr h="163875">
                <a:tc>
                  <a:txBody>
                    <a:bodyPr/>
                    <a:lstStyle/>
                    <a:p>
                      <a:pPr algn="l" fontAlgn="ctr"/>
                      <a:r>
                        <a:rPr lang="cs-CZ" sz="1000" b="1" i="0" u="none" strike="noStrike" dirty="0">
                          <a:solidFill>
                            <a:srgbClr val="000000"/>
                          </a:solidFill>
                          <a:effectLst/>
                          <a:latin typeface="+mj-lt"/>
                        </a:rPr>
                        <a:t>MS v hokeji U18 2023</a:t>
                      </a:r>
                    </a:p>
                  </a:txBody>
                  <a:tcPr marL="85725" marR="9525" marT="9525" marB="0" anchor="ctr"/>
                </a:tc>
                <a:tc>
                  <a:txBody>
                    <a:bodyPr/>
                    <a:lstStyle/>
                    <a:p>
                      <a:pPr algn="ctr" fontAlgn="ctr"/>
                      <a:r>
                        <a:rPr lang="cs-CZ" sz="1000" b="1" i="0" u="none" strike="noStrike">
                          <a:solidFill>
                            <a:srgbClr val="000000"/>
                          </a:solidFill>
                          <a:effectLst/>
                          <a:latin typeface="+mj-lt"/>
                        </a:rPr>
                        <a:t>5</a:t>
                      </a:r>
                    </a:p>
                  </a:txBody>
                  <a:tcPr marL="9525" marR="9525" marT="9525" marB="0" anchor="ctr"/>
                </a:tc>
                <a:tc>
                  <a:txBody>
                    <a:bodyPr/>
                    <a:lstStyle/>
                    <a:p>
                      <a:pPr algn="r" fontAlgn="ctr"/>
                      <a:r>
                        <a:rPr lang="cs-CZ" sz="1000" b="1" i="0" u="none" strike="noStrike">
                          <a:solidFill>
                            <a:srgbClr val="000000"/>
                          </a:solidFill>
                          <a:effectLst/>
                          <a:latin typeface="+mj-lt"/>
                        </a:rPr>
                        <a:t>80</a:t>
                      </a:r>
                    </a:p>
                  </a:txBody>
                  <a:tcPr marL="9525" marR="324000" marT="9525" marB="0" anchor="ctr"/>
                </a:tc>
                <a:tc>
                  <a:txBody>
                    <a:bodyPr/>
                    <a:lstStyle/>
                    <a:p>
                      <a:pPr algn="r" fontAlgn="ctr"/>
                      <a:r>
                        <a:rPr lang="cs-CZ" sz="1000" b="1" i="0" u="none" strike="noStrike">
                          <a:solidFill>
                            <a:srgbClr val="000000"/>
                          </a:solidFill>
                          <a:effectLst/>
                          <a:latin typeface="+mj-lt"/>
                        </a:rPr>
                        <a:t>2,70</a:t>
                      </a:r>
                    </a:p>
                  </a:txBody>
                  <a:tcPr marL="9525" marR="252000" marT="9525" marB="0" anchor="ctr"/>
                </a:tc>
                <a:tc>
                  <a:txBody>
                    <a:bodyPr/>
                    <a:lstStyle/>
                    <a:p>
                      <a:pPr algn="r" fontAlgn="ctr"/>
                      <a:r>
                        <a:rPr lang="cs-CZ" sz="1000" b="1" i="0" u="none" strike="noStrike">
                          <a:solidFill>
                            <a:srgbClr val="000000"/>
                          </a:solidFill>
                          <a:effectLst/>
                          <a:latin typeface="+mj-lt"/>
                        </a:rPr>
                        <a:t>854</a:t>
                      </a:r>
                    </a:p>
                  </a:txBody>
                  <a:tcPr marL="9525" marR="180000" marT="9525" marB="0" anchor="ctr"/>
                </a:tc>
                <a:tc>
                  <a:txBody>
                    <a:bodyPr/>
                    <a:lstStyle/>
                    <a:p>
                      <a:pPr algn="r" fontAlgn="ctr"/>
                      <a:r>
                        <a:rPr lang="cs-CZ" sz="1000" b="1" i="0" u="none" strike="noStrike">
                          <a:solidFill>
                            <a:srgbClr val="000000"/>
                          </a:solidFill>
                          <a:effectLst/>
                          <a:latin typeface="+mj-lt"/>
                        </a:rPr>
                        <a:t>3</a:t>
                      </a:r>
                    </a:p>
                  </a:txBody>
                  <a:tcPr marL="9525" marR="288000" marT="9525" marB="0" anchor="ctr"/>
                </a:tc>
                <a:tc>
                  <a:txBody>
                    <a:bodyPr/>
                    <a:lstStyle/>
                    <a:p>
                      <a:pPr algn="r" fontAlgn="ctr"/>
                      <a:r>
                        <a:rPr lang="cs-CZ" sz="1000" b="1" i="0" u="none" strike="noStrike" dirty="0">
                          <a:solidFill>
                            <a:srgbClr val="000000"/>
                          </a:solidFill>
                          <a:effectLst/>
                          <a:latin typeface="+mj-lt"/>
                        </a:rPr>
                        <a:t>83</a:t>
                      </a:r>
                    </a:p>
                  </a:txBody>
                  <a:tcPr marL="9525" marR="360000" marT="9525" marB="0" anchor="ctr"/>
                </a:tc>
                <a:extLst>
                  <a:ext uri="{0D108BD9-81ED-4DB2-BD59-A6C34878D82A}">
                    <a16:rowId xmlns:a16="http://schemas.microsoft.com/office/drawing/2014/main" val="2573498802"/>
                  </a:ext>
                </a:extLst>
              </a:tr>
              <a:tr h="163875">
                <a:tc>
                  <a:txBody>
                    <a:bodyPr/>
                    <a:lstStyle/>
                    <a:p>
                      <a:pPr algn="l" fontAlgn="ctr"/>
                      <a:r>
                        <a:rPr lang="cs-CZ" sz="1000" b="1" i="0" u="none" strike="noStrike" dirty="0">
                          <a:solidFill>
                            <a:srgbClr val="000000"/>
                          </a:solidFill>
                          <a:effectLst/>
                          <a:latin typeface="+mj-lt"/>
                        </a:rPr>
                        <a:t>MS ve vodním slalomu 2023 Londýn</a:t>
                      </a:r>
                    </a:p>
                  </a:txBody>
                  <a:tcPr marL="85725" marR="9525" marT="9525" marB="0" anchor="ctr"/>
                </a:tc>
                <a:tc>
                  <a:txBody>
                    <a:bodyPr/>
                    <a:lstStyle/>
                    <a:p>
                      <a:pPr algn="ctr" fontAlgn="ctr"/>
                      <a:r>
                        <a:rPr lang="cs-CZ" sz="1000" b="1" i="0" u="none" strike="noStrike">
                          <a:solidFill>
                            <a:srgbClr val="000000"/>
                          </a:solidFill>
                          <a:effectLst/>
                          <a:latin typeface="+mj-lt"/>
                        </a:rPr>
                        <a:t>3</a:t>
                      </a:r>
                    </a:p>
                  </a:txBody>
                  <a:tcPr marL="9525" marR="9525" marT="9525" marB="0" anchor="ctr"/>
                </a:tc>
                <a:tc>
                  <a:txBody>
                    <a:bodyPr/>
                    <a:lstStyle/>
                    <a:p>
                      <a:pPr algn="r" fontAlgn="ctr"/>
                      <a:r>
                        <a:rPr lang="cs-CZ" sz="1000" b="1" i="0" u="none" strike="noStrike" dirty="0">
                          <a:solidFill>
                            <a:srgbClr val="000000"/>
                          </a:solidFill>
                          <a:effectLst/>
                          <a:latin typeface="+mj-lt"/>
                        </a:rPr>
                        <a:t>73</a:t>
                      </a:r>
                    </a:p>
                  </a:txBody>
                  <a:tcPr marL="9525" marR="324000" marT="9525" marB="0" anchor="ctr"/>
                </a:tc>
                <a:tc>
                  <a:txBody>
                    <a:bodyPr/>
                    <a:lstStyle/>
                    <a:p>
                      <a:pPr algn="r" fontAlgn="ctr"/>
                      <a:r>
                        <a:rPr lang="cs-CZ" sz="1000" b="1" i="0" u="none" strike="noStrike" dirty="0">
                          <a:solidFill>
                            <a:srgbClr val="000000"/>
                          </a:solidFill>
                          <a:effectLst/>
                          <a:latin typeface="+mj-lt"/>
                        </a:rPr>
                        <a:t>6,12</a:t>
                      </a:r>
                    </a:p>
                  </a:txBody>
                  <a:tcPr marL="9525" marR="252000" marT="9525" marB="0" anchor="ctr"/>
                </a:tc>
                <a:tc>
                  <a:txBody>
                    <a:bodyPr/>
                    <a:lstStyle/>
                    <a:p>
                      <a:pPr algn="r" fontAlgn="ctr"/>
                      <a:r>
                        <a:rPr lang="cs-CZ" sz="1000" b="1" i="0" u="none" strike="noStrike">
                          <a:solidFill>
                            <a:srgbClr val="000000"/>
                          </a:solidFill>
                          <a:effectLst/>
                          <a:latin typeface="+mj-lt"/>
                        </a:rPr>
                        <a:t>534</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a:solidFill>
                            <a:srgbClr val="000000"/>
                          </a:solidFill>
                          <a:effectLst/>
                          <a:latin typeface="+mj-lt"/>
                        </a:rPr>
                        <a:t>74</a:t>
                      </a:r>
                    </a:p>
                  </a:txBody>
                  <a:tcPr marL="9525" marR="360000" marT="9525" marB="0" anchor="ctr"/>
                </a:tc>
                <a:extLst>
                  <a:ext uri="{0D108BD9-81ED-4DB2-BD59-A6C34878D82A}">
                    <a16:rowId xmlns:a16="http://schemas.microsoft.com/office/drawing/2014/main" val="2491553799"/>
                  </a:ext>
                </a:extLst>
              </a:tr>
              <a:tr h="163875">
                <a:tc>
                  <a:txBody>
                    <a:bodyPr/>
                    <a:lstStyle/>
                    <a:p>
                      <a:pPr algn="l" fontAlgn="ctr"/>
                      <a:r>
                        <a:rPr lang="cs-CZ" sz="1000" b="1" i="0" u="none" strike="noStrike" dirty="0">
                          <a:solidFill>
                            <a:srgbClr val="000000"/>
                          </a:solidFill>
                          <a:effectLst/>
                          <a:latin typeface="+mj-lt"/>
                        </a:rPr>
                        <a:t>MS v rychlobruslení 2023</a:t>
                      </a:r>
                    </a:p>
                  </a:txBody>
                  <a:tcPr marL="85725" marR="9525" marT="9525" marB="0" anchor="ctr"/>
                </a:tc>
                <a:tc>
                  <a:txBody>
                    <a:bodyPr/>
                    <a:lstStyle/>
                    <a:p>
                      <a:pPr algn="ctr" fontAlgn="ctr"/>
                      <a:r>
                        <a:rPr lang="cs-CZ" sz="1000" b="1" i="0" u="none" strike="noStrike">
                          <a:solidFill>
                            <a:srgbClr val="000000"/>
                          </a:solidFill>
                          <a:effectLst/>
                          <a:latin typeface="+mj-lt"/>
                        </a:rPr>
                        <a:t>4</a:t>
                      </a:r>
                    </a:p>
                  </a:txBody>
                  <a:tcPr marL="9525" marR="9525" marT="9525" marB="0" anchor="ctr"/>
                </a:tc>
                <a:tc>
                  <a:txBody>
                    <a:bodyPr/>
                    <a:lstStyle/>
                    <a:p>
                      <a:pPr algn="r" fontAlgn="ctr"/>
                      <a:r>
                        <a:rPr lang="cs-CZ" sz="1000" b="1" i="0" u="none" strike="noStrike">
                          <a:solidFill>
                            <a:srgbClr val="000000"/>
                          </a:solidFill>
                          <a:effectLst/>
                          <a:latin typeface="+mj-lt"/>
                        </a:rPr>
                        <a:t>66</a:t>
                      </a:r>
                    </a:p>
                  </a:txBody>
                  <a:tcPr marL="9525" marR="324000" marT="9525" marB="0" anchor="ctr"/>
                </a:tc>
                <a:tc>
                  <a:txBody>
                    <a:bodyPr/>
                    <a:lstStyle/>
                    <a:p>
                      <a:pPr algn="r" fontAlgn="ctr"/>
                      <a:r>
                        <a:rPr lang="cs-CZ" sz="1000" b="1" i="0" u="none" strike="noStrike" dirty="0">
                          <a:solidFill>
                            <a:srgbClr val="000000"/>
                          </a:solidFill>
                          <a:effectLst/>
                          <a:latin typeface="+mj-lt"/>
                        </a:rPr>
                        <a:t>1,75</a:t>
                      </a:r>
                    </a:p>
                  </a:txBody>
                  <a:tcPr marL="9525" marR="252000" marT="9525" marB="0" anchor="ctr"/>
                </a:tc>
                <a:tc>
                  <a:txBody>
                    <a:bodyPr/>
                    <a:lstStyle/>
                    <a:p>
                      <a:pPr algn="r" fontAlgn="ctr"/>
                      <a:r>
                        <a:rPr lang="cs-CZ" sz="1000" b="1" i="0" u="none" strike="noStrike" dirty="0">
                          <a:solidFill>
                            <a:srgbClr val="000000"/>
                          </a:solidFill>
                          <a:effectLst/>
                          <a:latin typeface="+mj-lt"/>
                        </a:rPr>
                        <a:t>531</a:t>
                      </a:r>
                    </a:p>
                  </a:txBody>
                  <a:tcPr marL="9525" marR="180000" marT="9525" marB="0" anchor="ctr"/>
                </a:tc>
                <a:tc>
                  <a:txBody>
                    <a:bodyPr/>
                    <a:lstStyle/>
                    <a:p>
                      <a:pPr algn="r" fontAlgn="ctr"/>
                      <a:r>
                        <a:rPr lang="cs-CZ" sz="1000" b="1" i="0" u="none" strike="noStrike">
                          <a:solidFill>
                            <a:srgbClr val="000000"/>
                          </a:solidFill>
                          <a:effectLst/>
                          <a:latin typeface="+mj-lt"/>
                        </a:rPr>
                        <a:t>1</a:t>
                      </a:r>
                    </a:p>
                  </a:txBody>
                  <a:tcPr marL="9525" marR="288000" marT="9525" marB="0" anchor="ctr"/>
                </a:tc>
                <a:tc>
                  <a:txBody>
                    <a:bodyPr/>
                    <a:lstStyle/>
                    <a:p>
                      <a:pPr algn="r" fontAlgn="ctr"/>
                      <a:r>
                        <a:rPr lang="cs-CZ" sz="1000" b="1" i="0" u="none" strike="noStrike">
                          <a:solidFill>
                            <a:srgbClr val="000000"/>
                          </a:solidFill>
                          <a:effectLst/>
                          <a:latin typeface="+mj-lt"/>
                        </a:rPr>
                        <a:t>66</a:t>
                      </a:r>
                    </a:p>
                  </a:txBody>
                  <a:tcPr marL="9525" marR="360000" marT="9525" marB="0" anchor="ctr"/>
                </a:tc>
                <a:extLst>
                  <a:ext uri="{0D108BD9-81ED-4DB2-BD59-A6C34878D82A}">
                    <a16:rowId xmlns:a16="http://schemas.microsoft.com/office/drawing/2014/main" val="2247440331"/>
                  </a:ext>
                </a:extLst>
              </a:tr>
              <a:tr h="163875">
                <a:tc>
                  <a:txBody>
                    <a:bodyPr/>
                    <a:lstStyle/>
                    <a:p>
                      <a:pPr algn="l" fontAlgn="ctr"/>
                      <a:r>
                        <a:rPr lang="es-ES" sz="1000" b="1" i="0" u="none" strike="noStrike" dirty="0">
                          <a:solidFill>
                            <a:srgbClr val="000000"/>
                          </a:solidFill>
                          <a:effectLst/>
                          <a:latin typeface="+mj-lt"/>
                        </a:rPr>
                        <a:t>MS ve florbalu žen 2023</a:t>
                      </a:r>
                    </a:p>
                  </a:txBody>
                  <a:tcPr marL="85725" marR="9525" marT="9525" marB="0" anchor="ctr"/>
                </a:tc>
                <a:tc>
                  <a:txBody>
                    <a:bodyPr/>
                    <a:lstStyle/>
                    <a:p>
                      <a:pPr algn="ctr" fontAlgn="ctr"/>
                      <a:r>
                        <a:rPr lang="cs-CZ" sz="1000" b="1" i="0" u="none" strike="noStrike">
                          <a:solidFill>
                            <a:srgbClr val="000000"/>
                          </a:solidFill>
                          <a:effectLst/>
                          <a:latin typeface="+mj-lt"/>
                        </a:rPr>
                        <a:t>8</a:t>
                      </a:r>
                    </a:p>
                  </a:txBody>
                  <a:tcPr marL="9525" marR="9525" marT="9525" marB="0" anchor="ctr"/>
                </a:tc>
                <a:tc>
                  <a:txBody>
                    <a:bodyPr/>
                    <a:lstStyle/>
                    <a:p>
                      <a:pPr algn="r" fontAlgn="ctr"/>
                      <a:r>
                        <a:rPr lang="cs-CZ" sz="1000" b="1" i="0" u="none" strike="noStrike" dirty="0">
                          <a:solidFill>
                            <a:srgbClr val="000000"/>
                          </a:solidFill>
                          <a:effectLst/>
                          <a:latin typeface="+mj-lt"/>
                        </a:rPr>
                        <a:t>63</a:t>
                      </a:r>
                    </a:p>
                  </a:txBody>
                  <a:tcPr marL="9525" marR="324000" marT="9525" marB="0" anchor="ctr"/>
                </a:tc>
                <a:tc>
                  <a:txBody>
                    <a:bodyPr/>
                    <a:lstStyle/>
                    <a:p>
                      <a:pPr algn="r" fontAlgn="ctr"/>
                      <a:r>
                        <a:rPr lang="cs-CZ" sz="1000" b="1" i="0" u="none" strike="noStrike" dirty="0">
                          <a:solidFill>
                            <a:srgbClr val="000000"/>
                          </a:solidFill>
                          <a:effectLst/>
                          <a:latin typeface="+mj-lt"/>
                        </a:rPr>
                        <a:t>4,70</a:t>
                      </a:r>
                    </a:p>
                  </a:txBody>
                  <a:tcPr marL="9525" marR="252000" marT="9525" marB="0" anchor="ctr"/>
                </a:tc>
                <a:tc>
                  <a:txBody>
                    <a:bodyPr/>
                    <a:lstStyle/>
                    <a:p>
                      <a:pPr algn="r" fontAlgn="ctr"/>
                      <a:r>
                        <a:rPr lang="cs-CZ" sz="1000" b="1" i="0" u="none" strike="noStrike" dirty="0">
                          <a:solidFill>
                            <a:srgbClr val="000000"/>
                          </a:solidFill>
                          <a:effectLst/>
                          <a:latin typeface="+mj-lt"/>
                        </a:rPr>
                        <a:t>873</a:t>
                      </a:r>
                    </a:p>
                  </a:txBody>
                  <a:tcPr marL="9525" marR="180000" marT="9525" marB="0" anchor="ctr"/>
                </a:tc>
                <a:tc>
                  <a:txBody>
                    <a:bodyPr/>
                    <a:lstStyle/>
                    <a:p>
                      <a:pPr algn="r" fontAlgn="ctr"/>
                      <a:r>
                        <a:rPr lang="cs-CZ" sz="1000" b="1" i="0" u="none" strike="noStrike" dirty="0">
                          <a:solidFill>
                            <a:srgbClr val="000000"/>
                          </a:solidFill>
                          <a:effectLst/>
                          <a:latin typeface="+mj-lt"/>
                        </a:rPr>
                        <a:t>2</a:t>
                      </a:r>
                    </a:p>
                  </a:txBody>
                  <a:tcPr marL="9525" marR="288000" marT="9525" marB="0" anchor="ctr"/>
                </a:tc>
                <a:tc>
                  <a:txBody>
                    <a:bodyPr/>
                    <a:lstStyle/>
                    <a:p>
                      <a:pPr algn="r" fontAlgn="ctr"/>
                      <a:r>
                        <a:rPr lang="cs-CZ" sz="1000" b="1" i="0" u="none" strike="noStrike" dirty="0">
                          <a:solidFill>
                            <a:srgbClr val="000000"/>
                          </a:solidFill>
                          <a:effectLst/>
                          <a:latin typeface="+mj-lt"/>
                        </a:rPr>
                        <a:t>65</a:t>
                      </a:r>
                    </a:p>
                  </a:txBody>
                  <a:tcPr marL="9525" marR="360000" marT="9525" marB="0" anchor="ctr"/>
                </a:tc>
                <a:extLst>
                  <a:ext uri="{0D108BD9-81ED-4DB2-BD59-A6C34878D82A}">
                    <a16:rowId xmlns:a16="http://schemas.microsoft.com/office/drawing/2014/main" val="3102843430"/>
                  </a:ext>
                </a:extLst>
              </a:tr>
              <a:tr h="163875">
                <a:tc>
                  <a:txBody>
                    <a:bodyPr/>
                    <a:lstStyle/>
                    <a:p>
                      <a:pPr algn="l" fontAlgn="ctr"/>
                      <a:r>
                        <a:rPr lang="cs-CZ" sz="1000" b="1" i="0" u="none" strike="noStrike" dirty="0">
                          <a:solidFill>
                            <a:srgbClr val="000000"/>
                          </a:solidFill>
                          <a:effectLst/>
                          <a:latin typeface="+mj-lt"/>
                        </a:rPr>
                        <a:t>MS v cyklistice 2023 Skotsko</a:t>
                      </a:r>
                    </a:p>
                  </a:txBody>
                  <a:tcPr marL="85725" marR="9525" marT="9525" marB="0" anchor="ctr"/>
                </a:tc>
                <a:tc>
                  <a:txBody>
                    <a:bodyPr/>
                    <a:lstStyle/>
                    <a:p>
                      <a:pPr algn="ctr" fontAlgn="ctr"/>
                      <a:r>
                        <a:rPr lang="cs-CZ" sz="1000" b="1" i="0" u="none" strike="noStrike">
                          <a:solidFill>
                            <a:srgbClr val="000000"/>
                          </a:solidFill>
                          <a:effectLst/>
                          <a:latin typeface="+mj-lt"/>
                        </a:rPr>
                        <a:t>27</a:t>
                      </a:r>
                    </a:p>
                  </a:txBody>
                  <a:tcPr marL="9525" marR="9525" marT="9525" marB="0" anchor="ctr"/>
                </a:tc>
                <a:tc>
                  <a:txBody>
                    <a:bodyPr/>
                    <a:lstStyle/>
                    <a:p>
                      <a:pPr algn="r" fontAlgn="ctr"/>
                      <a:r>
                        <a:rPr lang="cs-CZ" sz="1000" b="1" i="0" u="none" strike="noStrike" dirty="0">
                          <a:solidFill>
                            <a:srgbClr val="000000"/>
                          </a:solidFill>
                          <a:effectLst/>
                          <a:latin typeface="+mj-lt"/>
                        </a:rPr>
                        <a:t>57</a:t>
                      </a:r>
                    </a:p>
                  </a:txBody>
                  <a:tcPr marL="9525" marR="324000" marT="9525" marB="0" anchor="ctr"/>
                </a:tc>
                <a:tc>
                  <a:txBody>
                    <a:bodyPr/>
                    <a:lstStyle/>
                    <a:p>
                      <a:pPr algn="r" fontAlgn="ctr"/>
                      <a:r>
                        <a:rPr lang="cs-CZ" sz="1000" b="1" i="0" u="none" strike="noStrike" dirty="0">
                          <a:solidFill>
                            <a:srgbClr val="000000"/>
                          </a:solidFill>
                          <a:effectLst/>
                          <a:latin typeface="+mj-lt"/>
                        </a:rPr>
                        <a:t>3,04</a:t>
                      </a:r>
                    </a:p>
                  </a:txBody>
                  <a:tcPr marL="9525" marR="252000" marT="9525" marB="0" anchor="ctr"/>
                </a:tc>
                <a:tc>
                  <a:txBody>
                    <a:bodyPr/>
                    <a:lstStyle/>
                    <a:p>
                      <a:pPr algn="r" fontAlgn="ctr"/>
                      <a:r>
                        <a:rPr lang="cs-CZ" sz="1000" b="1" i="0" u="none" strike="noStrike" dirty="0">
                          <a:solidFill>
                            <a:srgbClr val="000000"/>
                          </a:solidFill>
                          <a:effectLst/>
                          <a:latin typeface="+mj-lt"/>
                        </a:rPr>
                        <a:t>1 238</a:t>
                      </a:r>
                    </a:p>
                  </a:txBody>
                  <a:tcPr marL="9525" marR="180000" marT="9525" marB="0" anchor="ctr"/>
                </a:tc>
                <a:tc>
                  <a:txBody>
                    <a:bodyPr/>
                    <a:lstStyle/>
                    <a:p>
                      <a:pPr algn="r" fontAlgn="ctr"/>
                      <a:r>
                        <a:rPr lang="cs-CZ" sz="1000" b="1" i="0" u="none" strike="noStrike">
                          <a:solidFill>
                            <a:srgbClr val="000000"/>
                          </a:solidFill>
                          <a:effectLst/>
                          <a:latin typeface="+mj-lt"/>
                        </a:rPr>
                        <a:t>1</a:t>
                      </a:r>
                    </a:p>
                  </a:txBody>
                  <a:tcPr marL="9525" marR="288000" marT="9525" marB="0" anchor="ctr"/>
                </a:tc>
                <a:tc>
                  <a:txBody>
                    <a:bodyPr/>
                    <a:lstStyle/>
                    <a:p>
                      <a:pPr algn="r" fontAlgn="ctr"/>
                      <a:r>
                        <a:rPr lang="cs-CZ" sz="1000" b="1" i="0" u="none" strike="noStrike">
                          <a:solidFill>
                            <a:srgbClr val="000000"/>
                          </a:solidFill>
                          <a:effectLst/>
                          <a:latin typeface="+mj-lt"/>
                        </a:rPr>
                        <a:t>59</a:t>
                      </a:r>
                    </a:p>
                  </a:txBody>
                  <a:tcPr marL="9525" marR="360000" marT="9525" marB="0" anchor="ctr"/>
                </a:tc>
                <a:extLst>
                  <a:ext uri="{0D108BD9-81ED-4DB2-BD59-A6C34878D82A}">
                    <a16:rowId xmlns:a16="http://schemas.microsoft.com/office/drawing/2014/main" val="1847546175"/>
                  </a:ext>
                </a:extLst>
              </a:tr>
              <a:tr h="163875">
                <a:tc>
                  <a:txBody>
                    <a:bodyPr/>
                    <a:lstStyle/>
                    <a:p>
                      <a:pPr algn="l" fontAlgn="ctr"/>
                      <a:r>
                        <a:rPr lang="cs-CZ" sz="1000" b="1" i="0" u="none" strike="noStrike" dirty="0">
                          <a:solidFill>
                            <a:srgbClr val="000000"/>
                          </a:solidFill>
                          <a:effectLst/>
                          <a:latin typeface="+mj-lt"/>
                        </a:rPr>
                        <a:t>MS Juniorů v biatlonu 2023 Kazachstán</a:t>
                      </a:r>
                    </a:p>
                  </a:txBody>
                  <a:tcPr marL="85725" marR="9525" marT="9525" marB="0" anchor="ctr"/>
                </a:tc>
                <a:tc>
                  <a:txBody>
                    <a:bodyPr/>
                    <a:lstStyle/>
                    <a:p>
                      <a:pPr algn="ctr" fontAlgn="ctr"/>
                      <a:r>
                        <a:rPr lang="cs-CZ" sz="1000" b="1" i="0" u="none" strike="noStrike">
                          <a:solidFill>
                            <a:srgbClr val="000000"/>
                          </a:solidFill>
                          <a:effectLst/>
                          <a:latin typeface="+mj-lt"/>
                        </a:rPr>
                        <a:t>5</a:t>
                      </a:r>
                    </a:p>
                  </a:txBody>
                  <a:tcPr marL="9525" marR="9525" marT="9525" marB="0" anchor="ctr"/>
                </a:tc>
                <a:tc>
                  <a:txBody>
                    <a:bodyPr/>
                    <a:lstStyle/>
                    <a:p>
                      <a:pPr algn="r" fontAlgn="ctr"/>
                      <a:r>
                        <a:rPr lang="cs-CZ" sz="1000" b="1" i="0" u="none" strike="noStrike" dirty="0">
                          <a:solidFill>
                            <a:srgbClr val="000000"/>
                          </a:solidFill>
                          <a:effectLst/>
                          <a:latin typeface="+mj-lt"/>
                        </a:rPr>
                        <a:t>56</a:t>
                      </a:r>
                    </a:p>
                  </a:txBody>
                  <a:tcPr marL="9525" marR="324000" marT="9525" marB="0" anchor="ctr"/>
                </a:tc>
                <a:tc>
                  <a:txBody>
                    <a:bodyPr/>
                    <a:lstStyle/>
                    <a:p>
                      <a:pPr algn="r" fontAlgn="ctr"/>
                      <a:r>
                        <a:rPr lang="cs-CZ" sz="1000" b="1" i="0" u="none" strike="noStrike" dirty="0">
                          <a:solidFill>
                            <a:srgbClr val="000000"/>
                          </a:solidFill>
                          <a:effectLst/>
                          <a:latin typeface="+mj-lt"/>
                        </a:rPr>
                        <a:t>4,90</a:t>
                      </a:r>
                    </a:p>
                  </a:txBody>
                  <a:tcPr marL="9525" marR="252000" marT="9525" marB="0" anchor="ctr"/>
                </a:tc>
                <a:tc>
                  <a:txBody>
                    <a:bodyPr/>
                    <a:lstStyle/>
                    <a:p>
                      <a:pPr algn="r" fontAlgn="ctr"/>
                      <a:r>
                        <a:rPr lang="cs-CZ" sz="1000" b="1" i="0" u="none" strike="noStrike" dirty="0">
                          <a:solidFill>
                            <a:srgbClr val="000000"/>
                          </a:solidFill>
                          <a:effectLst/>
                          <a:latin typeface="+mj-lt"/>
                        </a:rPr>
                        <a:t>416</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57</a:t>
                      </a:r>
                    </a:p>
                  </a:txBody>
                  <a:tcPr marL="9525" marR="360000" marT="9525" marB="0" anchor="ctr"/>
                </a:tc>
                <a:extLst>
                  <a:ext uri="{0D108BD9-81ED-4DB2-BD59-A6C34878D82A}">
                    <a16:rowId xmlns:a16="http://schemas.microsoft.com/office/drawing/2014/main" val="865620576"/>
                  </a:ext>
                </a:extLst>
              </a:tr>
              <a:tr h="163875">
                <a:tc>
                  <a:txBody>
                    <a:bodyPr/>
                    <a:lstStyle/>
                    <a:p>
                      <a:pPr algn="l" fontAlgn="ctr"/>
                      <a:r>
                        <a:rPr lang="cs-CZ" sz="1000" b="1" i="0" u="none" strike="noStrike" dirty="0">
                          <a:solidFill>
                            <a:srgbClr val="000000"/>
                          </a:solidFill>
                          <a:effectLst/>
                          <a:latin typeface="+mj-lt"/>
                        </a:rPr>
                        <a:t>MS ve freestyle lyžování 2023</a:t>
                      </a:r>
                    </a:p>
                  </a:txBody>
                  <a:tcPr marL="85725" marR="9525" marT="9525" marB="0" anchor="ctr"/>
                </a:tc>
                <a:tc>
                  <a:txBody>
                    <a:bodyPr/>
                    <a:lstStyle/>
                    <a:p>
                      <a:pPr algn="ctr" fontAlgn="ctr"/>
                      <a:r>
                        <a:rPr lang="cs-CZ" sz="1000" b="1" i="0" u="none" strike="noStrike">
                          <a:solidFill>
                            <a:srgbClr val="000000"/>
                          </a:solidFill>
                          <a:effectLst/>
                          <a:latin typeface="+mj-lt"/>
                        </a:rPr>
                        <a:t>8</a:t>
                      </a:r>
                    </a:p>
                  </a:txBody>
                  <a:tcPr marL="9525" marR="9525" marT="9525" marB="0" anchor="ctr"/>
                </a:tc>
                <a:tc>
                  <a:txBody>
                    <a:bodyPr/>
                    <a:lstStyle/>
                    <a:p>
                      <a:pPr algn="r" fontAlgn="ctr"/>
                      <a:r>
                        <a:rPr lang="cs-CZ" sz="1000" b="1" i="0" u="none" strike="noStrike" dirty="0">
                          <a:solidFill>
                            <a:srgbClr val="000000"/>
                          </a:solidFill>
                          <a:effectLst/>
                          <a:latin typeface="+mj-lt"/>
                        </a:rPr>
                        <a:t>53</a:t>
                      </a:r>
                    </a:p>
                  </a:txBody>
                  <a:tcPr marL="9525" marR="324000" marT="9525" marB="0" anchor="ctr"/>
                </a:tc>
                <a:tc>
                  <a:txBody>
                    <a:bodyPr/>
                    <a:lstStyle/>
                    <a:p>
                      <a:pPr algn="r" fontAlgn="ctr"/>
                      <a:r>
                        <a:rPr lang="cs-CZ" sz="1000" b="1" i="0" u="none" strike="noStrike" dirty="0">
                          <a:solidFill>
                            <a:srgbClr val="000000"/>
                          </a:solidFill>
                          <a:effectLst/>
                          <a:latin typeface="+mj-lt"/>
                        </a:rPr>
                        <a:t>4,61</a:t>
                      </a:r>
                    </a:p>
                  </a:txBody>
                  <a:tcPr marL="9525" marR="252000" marT="9525" marB="0" anchor="ctr"/>
                </a:tc>
                <a:tc>
                  <a:txBody>
                    <a:bodyPr/>
                    <a:lstStyle/>
                    <a:p>
                      <a:pPr algn="r" fontAlgn="ctr"/>
                      <a:r>
                        <a:rPr lang="cs-CZ" sz="1000" b="1" i="0" u="none" strike="noStrike" dirty="0">
                          <a:solidFill>
                            <a:srgbClr val="000000"/>
                          </a:solidFill>
                          <a:effectLst/>
                          <a:latin typeface="+mj-lt"/>
                        </a:rPr>
                        <a:t>666</a:t>
                      </a:r>
                    </a:p>
                  </a:txBody>
                  <a:tcPr marL="9525" marR="180000" marT="9525" marB="0" anchor="ctr"/>
                </a:tc>
                <a:tc>
                  <a:txBody>
                    <a:bodyPr/>
                    <a:lstStyle/>
                    <a:p>
                      <a:pPr algn="r" fontAlgn="ctr"/>
                      <a:r>
                        <a:rPr lang="cs-CZ" sz="1000" b="1" i="0" u="none" strike="noStrike" dirty="0">
                          <a:solidFill>
                            <a:srgbClr val="000000"/>
                          </a:solidFill>
                          <a:effectLst/>
                          <a:latin typeface="+mj-lt"/>
                        </a:rPr>
                        <a:t>0</a:t>
                      </a:r>
                    </a:p>
                  </a:txBody>
                  <a:tcPr marL="9525" marR="288000" marT="9525" marB="0" anchor="ctr"/>
                </a:tc>
                <a:tc>
                  <a:txBody>
                    <a:bodyPr/>
                    <a:lstStyle/>
                    <a:p>
                      <a:pPr algn="r" fontAlgn="ctr"/>
                      <a:r>
                        <a:rPr lang="cs-CZ" sz="1000" b="1" i="0" u="none" strike="noStrike" dirty="0">
                          <a:solidFill>
                            <a:srgbClr val="000000"/>
                          </a:solidFill>
                          <a:effectLst/>
                          <a:latin typeface="+mj-lt"/>
                        </a:rPr>
                        <a:t>53</a:t>
                      </a:r>
                    </a:p>
                  </a:txBody>
                  <a:tcPr marL="9525" marR="360000" marT="9525" marB="0" anchor="ctr"/>
                </a:tc>
                <a:extLst>
                  <a:ext uri="{0D108BD9-81ED-4DB2-BD59-A6C34878D82A}">
                    <a16:rowId xmlns:a16="http://schemas.microsoft.com/office/drawing/2014/main" val="3202326399"/>
                  </a:ext>
                </a:extLst>
              </a:tr>
              <a:tr h="163875">
                <a:tc>
                  <a:txBody>
                    <a:bodyPr/>
                    <a:lstStyle/>
                    <a:p>
                      <a:pPr algn="l" fontAlgn="ctr"/>
                      <a:r>
                        <a:rPr lang="cs-CZ" sz="1000" b="1" i="0" u="none" strike="noStrike" dirty="0">
                          <a:solidFill>
                            <a:srgbClr val="000000"/>
                          </a:solidFill>
                          <a:effectLst/>
                          <a:latin typeface="+mj-lt"/>
                        </a:rPr>
                        <a:t>MS v házené žen 2023</a:t>
                      </a:r>
                    </a:p>
                  </a:txBody>
                  <a:tcPr marL="85725" marR="9525" marT="9525" marB="0" anchor="ctr"/>
                </a:tc>
                <a:tc>
                  <a:txBody>
                    <a:bodyPr/>
                    <a:lstStyle/>
                    <a:p>
                      <a:pPr algn="ctr" fontAlgn="ctr"/>
                      <a:r>
                        <a:rPr lang="cs-CZ" sz="1000" b="1" i="0" u="none" strike="noStrike">
                          <a:solidFill>
                            <a:srgbClr val="000000"/>
                          </a:solidFill>
                          <a:effectLst/>
                          <a:latin typeface="+mj-lt"/>
                        </a:rPr>
                        <a:t>28</a:t>
                      </a:r>
                    </a:p>
                  </a:txBody>
                  <a:tcPr marL="9525" marR="9525" marT="9525" marB="0" anchor="ctr"/>
                </a:tc>
                <a:tc>
                  <a:txBody>
                    <a:bodyPr/>
                    <a:lstStyle/>
                    <a:p>
                      <a:pPr algn="r" fontAlgn="ctr"/>
                      <a:r>
                        <a:rPr lang="cs-CZ" sz="1000" b="1" i="0" u="none" strike="noStrike" dirty="0">
                          <a:solidFill>
                            <a:srgbClr val="000000"/>
                          </a:solidFill>
                          <a:effectLst/>
                          <a:latin typeface="+mj-lt"/>
                        </a:rPr>
                        <a:t>47</a:t>
                      </a:r>
                    </a:p>
                  </a:txBody>
                  <a:tcPr marL="9525" marR="324000" marT="9525" marB="0" anchor="ctr"/>
                </a:tc>
                <a:tc>
                  <a:txBody>
                    <a:bodyPr/>
                    <a:lstStyle/>
                    <a:p>
                      <a:pPr algn="r" fontAlgn="ctr"/>
                      <a:r>
                        <a:rPr lang="cs-CZ" sz="1000" b="1" i="0" u="none" strike="noStrike" dirty="0">
                          <a:solidFill>
                            <a:srgbClr val="000000"/>
                          </a:solidFill>
                          <a:effectLst/>
                          <a:latin typeface="+mj-lt"/>
                        </a:rPr>
                        <a:t>1,68</a:t>
                      </a:r>
                    </a:p>
                  </a:txBody>
                  <a:tcPr marL="9525" marR="252000" marT="9525" marB="0" anchor="ctr"/>
                </a:tc>
                <a:tc>
                  <a:txBody>
                    <a:bodyPr/>
                    <a:lstStyle/>
                    <a:p>
                      <a:pPr algn="r" fontAlgn="ctr"/>
                      <a:r>
                        <a:rPr lang="cs-CZ" sz="1000" b="1" i="0" u="none" strike="noStrike" dirty="0">
                          <a:solidFill>
                            <a:srgbClr val="000000"/>
                          </a:solidFill>
                          <a:effectLst/>
                          <a:latin typeface="+mj-lt"/>
                        </a:rPr>
                        <a:t>1 359</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48</a:t>
                      </a:r>
                    </a:p>
                  </a:txBody>
                  <a:tcPr marL="9525" marR="360000" marT="9525" marB="0" anchor="ctr"/>
                </a:tc>
                <a:extLst>
                  <a:ext uri="{0D108BD9-81ED-4DB2-BD59-A6C34878D82A}">
                    <a16:rowId xmlns:a16="http://schemas.microsoft.com/office/drawing/2014/main" val="431592143"/>
                  </a:ext>
                </a:extLst>
              </a:tr>
              <a:tr h="163875">
                <a:tc>
                  <a:txBody>
                    <a:bodyPr/>
                    <a:lstStyle/>
                    <a:p>
                      <a:pPr algn="l" fontAlgn="ctr"/>
                      <a:r>
                        <a:rPr lang="cs-CZ" sz="1000" b="1" i="0" u="none" strike="noStrike" dirty="0">
                          <a:solidFill>
                            <a:srgbClr val="000000"/>
                          </a:solidFill>
                          <a:effectLst/>
                          <a:latin typeface="+mj-lt"/>
                        </a:rPr>
                        <a:t>MS ve snowboardingu 2023</a:t>
                      </a:r>
                    </a:p>
                  </a:txBody>
                  <a:tcPr marL="85725" marR="9525" marT="9525" marB="0" anchor="ctr"/>
                </a:tc>
                <a:tc>
                  <a:txBody>
                    <a:bodyPr/>
                    <a:lstStyle/>
                    <a:p>
                      <a:pPr algn="ctr" fontAlgn="ctr"/>
                      <a:r>
                        <a:rPr lang="cs-CZ" sz="1000" b="1" i="0" u="none" strike="noStrike">
                          <a:solidFill>
                            <a:srgbClr val="000000"/>
                          </a:solidFill>
                          <a:effectLst/>
                          <a:latin typeface="+mj-lt"/>
                        </a:rPr>
                        <a:t>7</a:t>
                      </a:r>
                    </a:p>
                  </a:txBody>
                  <a:tcPr marL="9525" marR="9525" marT="9525" marB="0" anchor="ctr"/>
                </a:tc>
                <a:tc>
                  <a:txBody>
                    <a:bodyPr/>
                    <a:lstStyle/>
                    <a:p>
                      <a:pPr algn="r" fontAlgn="ctr"/>
                      <a:r>
                        <a:rPr lang="cs-CZ" sz="1000" b="1" i="0" u="none" strike="noStrike" dirty="0">
                          <a:solidFill>
                            <a:srgbClr val="000000"/>
                          </a:solidFill>
                          <a:effectLst/>
                          <a:latin typeface="+mj-lt"/>
                        </a:rPr>
                        <a:t>48</a:t>
                      </a:r>
                    </a:p>
                  </a:txBody>
                  <a:tcPr marL="9525" marR="324000" marT="9525" marB="0" anchor="ctr"/>
                </a:tc>
                <a:tc>
                  <a:txBody>
                    <a:bodyPr/>
                    <a:lstStyle/>
                    <a:p>
                      <a:pPr algn="r" fontAlgn="ctr"/>
                      <a:r>
                        <a:rPr lang="cs-CZ" sz="1000" b="1" i="0" u="none" strike="noStrike" dirty="0">
                          <a:solidFill>
                            <a:srgbClr val="000000"/>
                          </a:solidFill>
                          <a:effectLst/>
                          <a:latin typeface="+mj-lt"/>
                        </a:rPr>
                        <a:t>4,97</a:t>
                      </a:r>
                    </a:p>
                  </a:txBody>
                  <a:tcPr marL="9525" marR="252000" marT="9525" marB="0" anchor="ctr"/>
                </a:tc>
                <a:tc>
                  <a:txBody>
                    <a:bodyPr/>
                    <a:lstStyle/>
                    <a:p>
                      <a:pPr algn="r" fontAlgn="ctr"/>
                      <a:r>
                        <a:rPr lang="cs-CZ" sz="1000" b="1" i="0" u="none" strike="noStrike">
                          <a:solidFill>
                            <a:srgbClr val="000000"/>
                          </a:solidFill>
                          <a:effectLst/>
                          <a:latin typeface="+mj-lt"/>
                        </a:rPr>
                        <a:t>576</a:t>
                      </a:r>
                    </a:p>
                  </a:txBody>
                  <a:tcPr marL="9525" marR="180000" marT="9525" marB="0" anchor="ctr"/>
                </a:tc>
                <a:tc>
                  <a:txBody>
                    <a:bodyPr/>
                    <a:lstStyle/>
                    <a:p>
                      <a:pPr algn="r" fontAlgn="ctr"/>
                      <a:r>
                        <a:rPr lang="cs-CZ" sz="1000" b="1" i="0" u="none" strike="noStrike" dirty="0">
                          <a:solidFill>
                            <a:srgbClr val="000000"/>
                          </a:solidFill>
                          <a:effectLst/>
                          <a:latin typeface="+mj-lt"/>
                        </a:rPr>
                        <a:t>0</a:t>
                      </a:r>
                    </a:p>
                  </a:txBody>
                  <a:tcPr marL="9525" marR="288000" marT="9525" marB="0" anchor="ctr"/>
                </a:tc>
                <a:tc>
                  <a:txBody>
                    <a:bodyPr/>
                    <a:lstStyle/>
                    <a:p>
                      <a:pPr algn="r" fontAlgn="ctr"/>
                      <a:r>
                        <a:rPr lang="cs-CZ" sz="1000" b="1" i="0" u="none" strike="noStrike" dirty="0">
                          <a:solidFill>
                            <a:srgbClr val="000000"/>
                          </a:solidFill>
                          <a:effectLst/>
                          <a:latin typeface="+mj-lt"/>
                        </a:rPr>
                        <a:t>48</a:t>
                      </a:r>
                    </a:p>
                  </a:txBody>
                  <a:tcPr marL="9525" marR="360000" marT="9525" marB="0" anchor="ctr"/>
                </a:tc>
                <a:extLst>
                  <a:ext uri="{0D108BD9-81ED-4DB2-BD59-A6C34878D82A}">
                    <a16:rowId xmlns:a16="http://schemas.microsoft.com/office/drawing/2014/main" val="944039966"/>
                  </a:ext>
                </a:extLst>
              </a:tr>
              <a:tr h="163875">
                <a:tc>
                  <a:txBody>
                    <a:bodyPr/>
                    <a:lstStyle/>
                    <a:p>
                      <a:pPr algn="l" fontAlgn="ctr"/>
                      <a:r>
                        <a:rPr lang="pt-BR" sz="1000" b="1" i="0" u="none" strike="noStrike" dirty="0">
                          <a:solidFill>
                            <a:srgbClr val="000000"/>
                          </a:solidFill>
                          <a:effectLst/>
                          <a:latin typeface="+mj-lt"/>
                        </a:rPr>
                        <a:t>MS v malém fotbalu 2023</a:t>
                      </a:r>
                    </a:p>
                  </a:txBody>
                  <a:tcPr marL="85725" marR="9525" marT="9525" marB="0" anchor="ctr"/>
                </a:tc>
                <a:tc>
                  <a:txBody>
                    <a:bodyPr/>
                    <a:lstStyle/>
                    <a:p>
                      <a:pPr algn="ctr" fontAlgn="ctr"/>
                      <a:r>
                        <a:rPr lang="cs-CZ" sz="1000" b="1" i="0" u="none" strike="noStrike">
                          <a:solidFill>
                            <a:srgbClr val="000000"/>
                          </a:solidFill>
                          <a:effectLst/>
                          <a:latin typeface="+mj-lt"/>
                        </a:rPr>
                        <a:t>5</a:t>
                      </a:r>
                    </a:p>
                  </a:txBody>
                  <a:tcPr marL="9525" marR="9525" marT="9525" marB="0" anchor="ctr"/>
                </a:tc>
                <a:tc>
                  <a:txBody>
                    <a:bodyPr/>
                    <a:lstStyle/>
                    <a:p>
                      <a:pPr algn="r" fontAlgn="ctr"/>
                      <a:r>
                        <a:rPr lang="cs-CZ" sz="1000" b="1" i="0" u="none" strike="noStrike" dirty="0">
                          <a:solidFill>
                            <a:srgbClr val="000000"/>
                          </a:solidFill>
                          <a:effectLst/>
                          <a:latin typeface="+mj-lt"/>
                        </a:rPr>
                        <a:t>47</a:t>
                      </a:r>
                    </a:p>
                  </a:txBody>
                  <a:tcPr marL="9525" marR="324000" marT="9525" marB="0" anchor="ctr"/>
                </a:tc>
                <a:tc>
                  <a:txBody>
                    <a:bodyPr/>
                    <a:lstStyle/>
                    <a:p>
                      <a:pPr algn="r" fontAlgn="ctr"/>
                      <a:r>
                        <a:rPr lang="cs-CZ" sz="1000" b="1" i="0" u="none" strike="noStrike" dirty="0">
                          <a:solidFill>
                            <a:srgbClr val="000000"/>
                          </a:solidFill>
                          <a:effectLst/>
                          <a:latin typeface="+mj-lt"/>
                        </a:rPr>
                        <a:t>2,61</a:t>
                      </a:r>
                    </a:p>
                  </a:txBody>
                  <a:tcPr marL="9525" marR="252000" marT="9525" marB="0" anchor="ctr"/>
                </a:tc>
                <a:tc>
                  <a:txBody>
                    <a:bodyPr/>
                    <a:lstStyle/>
                    <a:p>
                      <a:pPr algn="r" fontAlgn="ctr"/>
                      <a:r>
                        <a:rPr lang="cs-CZ" sz="1000" b="1" i="0" u="none" strike="noStrike" dirty="0">
                          <a:solidFill>
                            <a:srgbClr val="000000"/>
                          </a:solidFill>
                          <a:effectLst/>
                          <a:latin typeface="+mj-lt"/>
                        </a:rPr>
                        <a:t>318</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48</a:t>
                      </a:r>
                    </a:p>
                  </a:txBody>
                  <a:tcPr marL="9525" marR="360000" marT="9525" marB="0" anchor="ctr"/>
                </a:tc>
                <a:extLst>
                  <a:ext uri="{0D108BD9-81ED-4DB2-BD59-A6C34878D82A}">
                    <a16:rowId xmlns:a16="http://schemas.microsoft.com/office/drawing/2014/main" val="908188351"/>
                  </a:ext>
                </a:extLst>
              </a:tr>
              <a:tr h="163875">
                <a:tc>
                  <a:txBody>
                    <a:bodyPr/>
                    <a:lstStyle/>
                    <a:p>
                      <a:pPr algn="l" fontAlgn="ctr"/>
                      <a:r>
                        <a:rPr lang="nn-NO" sz="1000" b="1" i="0" u="none" strike="noStrike" dirty="0">
                          <a:solidFill>
                            <a:srgbClr val="000000"/>
                          </a:solidFill>
                          <a:effectLst/>
                          <a:latin typeface="+mj-lt"/>
                        </a:rPr>
                        <a:t>MS ve fotbale žen 2023</a:t>
                      </a:r>
                    </a:p>
                  </a:txBody>
                  <a:tcPr marL="85725" marR="9525" marT="9525" marB="0" anchor="ctr"/>
                </a:tc>
                <a:tc>
                  <a:txBody>
                    <a:bodyPr/>
                    <a:lstStyle/>
                    <a:p>
                      <a:pPr algn="ctr" fontAlgn="ctr"/>
                      <a:r>
                        <a:rPr lang="cs-CZ" sz="1000" b="1" i="0" u="none" strike="noStrike">
                          <a:solidFill>
                            <a:srgbClr val="000000"/>
                          </a:solidFill>
                          <a:effectLst/>
                          <a:latin typeface="+mj-lt"/>
                        </a:rPr>
                        <a:t>22</a:t>
                      </a:r>
                    </a:p>
                  </a:txBody>
                  <a:tcPr marL="9525" marR="9525" marT="9525" marB="0" anchor="ctr"/>
                </a:tc>
                <a:tc>
                  <a:txBody>
                    <a:bodyPr/>
                    <a:lstStyle/>
                    <a:p>
                      <a:pPr algn="r" fontAlgn="ctr"/>
                      <a:r>
                        <a:rPr lang="cs-CZ" sz="1000" b="1" i="0" u="none" strike="noStrike" dirty="0">
                          <a:solidFill>
                            <a:srgbClr val="000000"/>
                          </a:solidFill>
                          <a:effectLst/>
                          <a:latin typeface="+mj-lt"/>
                        </a:rPr>
                        <a:t>42</a:t>
                      </a:r>
                    </a:p>
                  </a:txBody>
                  <a:tcPr marL="9525" marR="324000" marT="9525" marB="0" anchor="ctr"/>
                </a:tc>
                <a:tc>
                  <a:txBody>
                    <a:bodyPr/>
                    <a:lstStyle/>
                    <a:p>
                      <a:pPr algn="r" fontAlgn="ctr"/>
                      <a:r>
                        <a:rPr lang="cs-CZ" sz="1000" b="1" i="0" u="none" strike="noStrike" dirty="0">
                          <a:solidFill>
                            <a:srgbClr val="000000"/>
                          </a:solidFill>
                          <a:effectLst/>
                          <a:latin typeface="+mj-lt"/>
                        </a:rPr>
                        <a:t>4,47</a:t>
                      </a:r>
                    </a:p>
                  </a:txBody>
                  <a:tcPr marL="9525" marR="252000" marT="9525" marB="0" anchor="ctr"/>
                </a:tc>
                <a:tc>
                  <a:txBody>
                    <a:bodyPr/>
                    <a:lstStyle/>
                    <a:p>
                      <a:pPr algn="r" fontAlgn="ctr"/>
                      <a:r>
                        <a:rPr lang="cs-CZ" sz="1000" b="1" i="0" u="none" strike="noStrike" dirty="0">
                          <a:solidFill>
                            <a:srgbClr val="000000"/>
                          </a:solidFill>
                          <a:effectLst/>
                          <a:latin typeface="+mj-lt"/>
                        </a:rPr>
                        <a:t>969</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43</a:t>
                      </a:r>
                    </a:p>
                  </a:txBody>
                  <a:tcPr marL="9525" marR="360000" marT="9525" marB="0" anchor="ctr"/>
                </a:tc>
                <a:extLst>
                  <a:ext uri="{0D108BD9-81ED-4DB2-BD59-A6C34878D82A}">
                    <a16:rowId xmlns:a16="http://schemas.microsoft.com/office/drawing/2014/main" val="648374773"/>
                  </a:ext>
                </a:extLst>
              </a:tr>
              <a:tr h="163875">
                <a:tc>
                  <a:txBody>
                    <a:bodyPr/>
                    <a:lstStyle/>
                    <a:p>
                      <a:pPr algn="l" fontAlgn="ctr"/>
                      <a:r>
                        <a:rPr lang="es-ES" sz="1000" b="1" i="0" u="none" strike="noStrike" dirty="0">
                          <a:solidFill>
                            <a:srgbClr val="000000"/>
                          </a:solidFill>
                          <a:effectLst/>
                          <a:latin typeface="+mj-lt"/>
                        </a:rPr>
                        <a:t>MS ve veslování 2023 Srbsko</a:t>
                      </a:r>
                    </a:p>
                  </a:txBody>
                  <a:tcPr marL="85725" marR="9525" marT="9525" marB="0" anchor="ctr"/>
                </a:tc>
                <a:tc>
                  <a:txBody>
                    <a:bodyPr/>
                    <a:lstStyle/>
                    <a:p>
                      <a:pPr algn="ctr" fontAlgn="ctr"/>
                      <a:r>
                        <a:rPr lang="cs-CZ" sz="1000" b="1" i="0" u="none" strike="noStrike">
                          <a:solidFill>
                            <a:srgbClr val="000000"/>
                          </a:solidFill>
                          <a:effectLst/>
                          <a:latin typeface="+mj-lt"/>
                        </a:rPr>
                        <a:t>4</a:t>
                      </a:r>
                    </a:p>
                  </a:txBody>
                  <a:tcPr marL="9525" marR="9525" marT="9525" marB="0" anchor="ctr"/>
                </a:tc>
                <a:tc>
                  <a:txBody>
                    <a:bodyPr/>
                    <a:lstStyle/>
                    <a:p>
                      <a:pPr algn="r" fontAlgn="ctr"/>
                      <a:r>
                        <a:rPr lang="cs-CZ" sz="1000" b="1" i="0" u="none" strike="noStrike" dirty="0">
                          <a:solidFill>
                            <a:srgbClr val="000000"/>
                          </a:solidFill>
                          <a:effectLst/>
                          <a:latin typeface="+mj-lt"/>
                        </a:rPr>
                        <a:t>38</a:t>
                      </a:r>
                    </a:p>
                  </a:txBody>
                  <a:tcPr marL="9525" marR="324000" marT="9525" marB="0" anchor="ctr"/>
                </a:tc>
                <a:tc>
                  <a:txBody>
                    <a:bodyPr/>
                    <a:lstStyle/>
                    <a:p>
                      <a:pPr algn="r" fontAlgn="ctr"/>
                      <a:r>
                        <a:rPr lang="cs-CZ" sz="1000" b="1" i="0" u="none" strike="noStrike" dirty="0">
                          <a:solidFill>
                            <a:srgbClr val="000000"/>
                          </a:solidFill>
                          <a:effectLst/>
                          <a:latin typeface="+mj-lt"/>
                        </a:rPr>
                        <a:t>3,56</a:t>
                      </a:r>
                    </a:p>
                  </a:txBody>
                  <a:tcPr marL="9525" marR="252000" marT="9525" marB="0" anchor="ctr"/>
                </a:tc>
                <a:tc>
                  <a:txBody>
                    <a:bodyPr/>
                    <a:lstStyle/>
                    <a:p>
                      <a:pPr algn="r" fontAlgn="ctr"/>
                      <a:r>
                        <a:rPr lang="cs-CZ" sz="1000" b="1" i="0" u="none" strike="noStrike" dirty="0">
                          <a:solidFill>
                            <a:srgbClr val="000000"/>
                          </a:solidFill>
                          <a:effectLst/>
                          <a:latin typeface="+mj-lt"/>
                        </a:rPr>
                        <a:t>384</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38</a:t>
                      </a:r>
                    </a:p>
                  </a:txBody>
                  <a:tcPr marL="9525" marR="360000" marT="9525" marB="0" anchor="ctr"/>
                </a:tc>
                <a:extLst>
                  <a:ext uri="{0D108BD9-81ED-4DB2-BD59-A6C34878D82A}">
                    <a16:rowId xmlns:a16="http://schemas.microsoft.com/office/drawing/2014/main" val="1115253349"/>
                  </a:ext>
                </a:extLst>
              </a:tr>
              <a:tr h="163875">
                <a:tc>
                  <a:txBody>
                    <a:bodyPr/>
                    <a:lstStyle/>
                    <a:p>
                      <a:pPr algn="l" fontAlgn="ctr"/>
                      <a:r>
                        <a:rPr lang="cs-CZ" sz="1000" b="1" i="0" u="none" strike="noStrike" dirty="0">
                          <a:solidFill>
                            <a:srgbClr val="000000"/>
                          </a:solidFill>
                          <a:effectLst/>
                          <a:latin typeface="+mj-lt"/>
                        </a:rPr>
                        <a:t>MS v krasobruslení Japonsko 2023</a:t>
                      </a:r>
                    </a:p>
                  </a:txBody>
                  <a:tcPr marL="85725" marR="9525" marT="9525" marB="0" anchor="ctr"/>
                </a:tc>
                <a:tc>
                  <a:txBody>
                    <a:bodyPr/>
                    <a:lstStyle/>
                    <a:p>
                      <a:pPr algn="ctr" fontAlgn="ctr"/>
                      <a:r>
                        <a:rPr lang="cs-CZ" sz="1000" b="1" i="0" u="none" strike="noStrike">
                          <a:solidFill>
                            <a:srgbClr val="000000"/>
                          </a:solidFill>
                          <a:effectLst/>
                          <a:latin typeface="+mj-lt"/>
                        </a:rPr>
                        <a:t>10</a:t>
                      </a:r>
                    </a:p>
                  </a:txBody>
                  <a:tcPr marL="9525" marR="9525" marT="9525" marB="0" anchor="ctr"/>
                </a:tc>
                <a:tc>
                  <a:txBody>
                    <a:bodyPr/>
                    <a:lstStyle/>
                    <a:p>
                      <a:pPr algn="r" fontAlgn="ctr"/>
                      <a:r>
                        <a:rPr lang="cs-CZ" sz="1000" b="1" i="0" u="none" strike="noStrike" dirty="0">
                          <a:solidFill>
                            <a:srgbClr val="000000"/>
                          </a:solidFill>
                          <a:effectLst/>
                          <a:latin typeface="+mj-lt"/>
                        </a:rPr>
                        <a:t>29</a:t>
                      </a:r>
                    </a:p>
                  </a:txBody>
                  <a:tcPr marL="9525" marR="324000" marT="9525" marB="0" anchor="ctr"/>
                </a:tc>
                <a:tc>
                  <a:txBody>
                    <a:bodyPr/>
                    <a:lstStyle/>
                    <a:p>
                      <a:pPr algn="r" fontAlgn="ctr"/>
                      <a:r>
                        <a:rPr lang="cs-CZ" sz="1000" b="1" i="0" u="none" strike="noStrike" dirty="0">
                          <a:solidFill>
                            <a:srgbClr val="000000"/>
                          </a:solidFill>
                          <a:effectLst/>
                          <a:latin typeface="+mj-lt"/>
                        </a:rPr>
                        <a:t>3,16</a:t>
                      </a:r>
                    </a:p>
                  </a:txBody>
                  <a:tcPr marL="9525" marR="252000" marT="9525" marB="0" anchor="ctr"/>
                </a:tc>
                <a:tc>
                  <a:txBody>
                    <a:bodyPr/>
                    <a:lstStyle/>
                    <a:p>
                      <a:pPr algn="r" fontAlgn="ctr"/>
                      <a:r>
                        <a:rPr lang="cs-CZ" sz="1000" b="1" i="0" u="none" strike="noStrike" dirty="0">
                          <a:solidFill>
                            <a:srgbClr val="000000"/>
                          </a:solidFill>
                          <a:effectLst/>
                          <a:latin typeface="+mj-lt"/>
                        </a:rPr>
                        <a:t>531</a:t>
                      </a:r>
                    </a:p>
                  </a:txBody>
                  <a:tcPr marL="9525" marR="180000" marT="9525" marB="0" anchor="ctr"/>
                </a:tc>
                <a:tc>
                  <a:txBody>
                    <a:bodyPr/>
                    <a:lstStyle/>
                    <a:p>
                      <a:pPr algn="r" fontAlgn="ctr"/>
                      <a:r>
                        <a:rPr lang="cs-CZ" sz="1000" b="1" i="0" u="none" strike="noStrike" dirty="0">
                          <a:solidFill>
                            <a:srgbClr val="000000"/>
                          </a:solidFill>
                          <a:effectLst/>
                          <a:latin typeface="+mj-lt"/>
                        </a:rPr>
                        <a:t>0</a:t>
                      </a:r>
                    </a:p>
                  </a:txBody>
                  <a:tcPr marL="9525" marR="288000" marT="9525" marB="0" anchor="ctr"/>
                </a:tc>
                <a:tc>
                  <a:txBody>
                    <a:bodyPr/>
                    <a:lstStyle/>
                    <a:p>
                      <a:pPr algn="r" fontAlgn="ctr"/>
                      <a:r>
                        <a:rPr lang="cs-CZ" sz="1000" b="1" i="0" u="none" strike="noStrike" dirty="0">
                          <a:solidFill>
                            <a:srgbClr val="000000"/>
                          </a:solidFill>
                          <a:effectLst/>
                          <a:latin typeface="+mj-lt"/>
                        </a:rPr>
                        <a:t>29</a:t>
                      </a:r>
                    </a:p>
                  </a:txBody>
                  <a:tcPr marL="9525" marR="360000" marT="9525" marB="0" anchor="ctr"/>
                </a:tc>
                <a:extLst>
                  <a:ext uri="{0D108BD9-81ED-4DB2-BD59-A6C34878D82A}">
                    <a16:rowId xmlns:a16="http://schemas.microsoft.com/office/drawing/2014/main" val="1356455521"/>
                  </a:ext>
                </a:extLst>
              </a:tr>
              <a:tr h="163875">
                <a:tc>
                  <a:txBody>
                    <a:bodyPr/>
                    <a:lstStyle/>
                    <a:p>
                      <a:pPr algn="l" fontAlgn="ctr"/>
                      <a:r>
                        <a:rPr lang="cs-CZ" sz="1000" b="1" i="0" u="none" strike="noStrike" dirty="0">
                          <a:solidFill>
                            <a:srgbClr val="000000"/>
                          </a:solidFill>
                          <a:effectLst/>
                          <a:latin typeface="+mj-lt"/>
                        </a:rPr>
                        <a:t>MS v basketbalu mužů 2023</a:t>
                      </a:r>
                    </a:p>
                  </a:txBody>
                  <a:tcPr marL="85725" marR="9525" marT="9525" marB="0" anchor="ctr"/>
                </a:tc>
                <a:tc>
                  <a:txBody>
                    <a:bodyPr/>
                    <a:lstStyle/>
                    <a:p>
                      <a:pPr algn="ctr" fontAlgn="ctr"/>
                      <a:r>
                        <a:rPr lang="cs-CZ" sz="1000" b="1" i="0" u="none" strike="noStrike">
                          <a:solidFill>
                            <a:srgbClr val="000000"/>
                          </a:solidFill>
                          <a:effectLst/>
                          <a:latin typeface="+mj-lt"/>
                        </a:rPr>
                        <a:t>18</a:t>
                      </a:r>
                    </a:p>
                  </a:txBody>
                  <a:tcPr marL="9525" marR="9525" marT="9525" marB="0" anchor="ctr"/>
                </a:tc>
                <a:tc>
                  <a:txBody>
                    <a:bodyPr/>
                    <a:lstStyle/>
                    <a:p>
                      <a:pPr algn="r" fontAlgn="ctr"/>
                      <a:r>
                        <a:rPr lang="cs-CZ" sz="1000" b="1" i="0" u="none" strike="noStrike" dirty="0">
                          <a:solidFill>
                            <a:srgbClr val="000000"/>
                          </a:solidFill>
                          <a:effectLst/>
                          <a:latin typeface="+mj-lt"/>
                        </a:rPr>
                        <a:t>27</a:t>
                      </a:r>
                    </a:p>
                  </a:txBody>
                  <a:tcPr marL="9525" marR="324000" marT="9525" marB="0" anchor="ctr"/>
                </a:tc>
                <a:tc>
                  <a:txBody>
                    <a:bodyPr/>
                    <a:lstStyle/>
                    <a:p>
                      <a:pPr algn="r" fontAlgn="ctr"/>
                      <a:r>
                        <a:rPr lang="cs-CZ" sz="1000" b="1" i="0" u="none" strike="noStrike" dirty="0">
                          <a:solidFill>
                            <a:srgbClr val="000000"/>
                          </a:solidFill>
                          <a:effectLst/>
                          <a:latin typeface="+mj-lt"/>
                        </a:rPr>
                        <a:t>2,59</a:t>
                      </a:r>
                    </a:p>
                  </a:txBody>
                  <a:tcPr marL="9525" marR="252000" marT="9525" marB="0" anchor="ctr"/>
                </a:tc>
                <a:tc>
                  <a:txBody>
                    <a:bodyPr/>
                    <a:lstStyle/>
                    <a:p>
                      <a:pPr algn="r" fontAlgn="ctr"/>
                      <a:r>
                        <a:rPr lang="cs-CZ" sz="1000" b="1" i="0" u="none" strike="noStrike" dirty="0">
                          <a:solidFill>
                            <a:srgbClr val="000000"/>
                          </a:solidFill>
                          <a:effectLst/>
                          <a:latin typeface="+mj-lt"/>
                        </a:rPr>
                        <a:t>622</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28</a:t>
                      </a:r>
                    </a:p>
                  </a:txBody>
                  <a:tcPr marL="9525" marR="360000" marT="9525" marB="0" anchor="ctr"/>
                </a:tc>
                <a:extLst>
                  <a:ext uri="{0D108BD9-81ED-4DB2-BD59-A6C34878D82A}">
                    <a16:rowId xmlns:a16="http://schemas.microsoft.com/office/drawing/2014/main" val="3968537932"/>
                  </a:ext>
                </a:extLst>
              </a:tr>
              <a:tr h="163875">
                <a:tc>
                  <a:txBody>
                    <a:bodyPr/>
                    <a:lstStyle/>
                    <a:p>
                      <a:pPr algn="l" fontAlgn="ctr"/>
                      <a:r>
                        <a:rPr lang="cs-CZ" sz="1000" b="1" i="0" u="none" strike="noStrike" dirty="0">
                          <a:solidFill>
                            <a:srgbClr val="000000"/>
                          </a:solidFill>
                          <a:effectLst/>
                          <a:latin typeface="+mj-lt"/>
                        </a:rPr>
                        <a:t>MS v házené mužů 2023</a:t>
                      </a:r>
                    </a:p>
                  </a:txBody>
                  <a:tcPr marL="85725" marR="9525" marT="9525" marB="0" anchor="ctr"/>
                </a:tc>
                <a:tc>
                  <a:txBody>
                    <a:bodyPr/>
                    <a:lstStyle/>
                    <a:p>
                      <a:pPr algn="ctr" fontAlgn="ctr"/>
                      <a:r>
                        <a:rPr lang="cs-CZ" sz="1000" b="1" i="0" u="none" strike="noStrike">
                          <a:solidFill>
                            <a:srgbClr val="000000"/>
                          </a:solidFill>
                          <a:effectLst/>
                          <a:latin typeface="+mj-lt"/>
                        </a:rPr>
                        <a:t>22</a:t>
                      </a:r>
                    </a:p>
                  </a:txBody>
                  <a:tcPr marL="9525" marR="9525" marT="9525" marB="0" anchor="ctr"/>
                </a:tc>
                <a:tc>
                  <a:txBody>
                    <a:bodyPr/>
                    <a:lstStyle/>
                    <a:p>
                      <a:pPr algn="r" fontAlgn="ctr"/>
                      <a:r>
                        <a:rPr lang="cs-CZ" sz="1000" b="1" i="0" u="none" strike="noStrike" dirty="0">
                          <a:solidFill>
                            <a:srgbClr val="000000"/>
                          </a:solidFill>
                          <a:effectLst/>
                          <a:latin typeface="+mj-lt"/>
                        </a:rPr>
                        <a:t>26</a:t>
                      </a:r>
                    </a:p>
                  </a:txBody>
                  <a:tcPr marL="9525" marR="324000" marT="9525" marB="0" anchor="ctr"/>
                </a:tc>
                <a:tc>
                  <a:txBody>
                    <a:bodyPr/>
                    <a:lstStyle/>
                    <a:p>
                      <a:pPr algn="r" fontAlgn="ctr"/>
                      <a:r>
                        <a:rPr lang="cs-CZ" sz="1000" b="1" i="0" u="none" strike="noStrike" dirty="0">
                          <a:solidFill>
                            <a:srgbClr val="000000"/>
                          </a:solidFill>
                          <a:effectLst/>
                          <a:latin typeface="+mj-lt"/>
                        </a:rPr>
                        <a:t>0,73</a:t>
                      </a:r>
                    </a:p>
                  </a:txBody>
                  <a:tcPr marL="9525" marR="252000" marT="9525" marB="0" anchor="ctr"/>
                </a:tc>
                <a:tc>
                  <a:txBody>
                    <a:bodyPr/>
                    <a:lstStyle/>
                    <a:p>
                      <a:pPr algn="r" fontAlgn="ctr"/>
                      <a:r>
                        <a:rPr lang="cs-CZ" sz="1000" b="1" i="0" u="none" strike="noStrike" dirty="0">
                          <a:solidFill>
                            <a:srgbClr val="000000"/>
                          </a:solidFill>
                          <a:effectLst/>
                          <a:latin typeface="+mj-lt"/>
                        </a:rPr>
                        <a:t>749</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27</a:t>
                      </a:r>
                    </a:p>
                  </a:txBody>
                  <a:tcPr marL="9525" marR="360000" marT="9525" marB="0" anchor="ctr"/>
                </a:tc>
                <a:extLst>
                  <a:ext uri="{0D108BD9-81ED-4DB2-BD59-A6C34878D82A}">
                    <a16:rowId xmlns:a16="http://schemas.microsoft.com/office/drawing/2014/main" val="2661452482"/>
                  </a:ext>
                </a:extLst>
              </a:tr>
              <a:tr h="163875">
                <a:tc>
                  <a:txBody>
                    <a:bodyPr/>
                    <a:lstStyle/>
                    <a:p>
                      <a:pPr algn="l" fontAlgn="ctr"/>
                      <a:r>
                        <a:rPr lang="es-ES" sz="1000" b="1" i="0" u="none" strike="noStrike" dirty="0">
                          <a:solidFill>
                            <a:srgbClr val="000000"/>
                          </a:solidFill>
                          <a:effectLst/>
                          <a:latin typeface="+mj-lt"/>
                        </a:rPr>
                        <a:t>MS ve fotbale U17 Indonésie 2023</a:t>
                      </a:r>
                    </a:p>
                  </a:txBody>
                  <a:tcPr marL="85725" marR="9525" marT="9525" marB="0" anchor="ctr"/>
                </a:tc>
                <a:tc>
                  <a:txBody>
                    <a:bodyPr/>
                    <a:lstStyle/>
                    <a:p>
                      <a:pPr algn="ctr" fontAlgn="ctr"/>
                      <a:r>
                        <a:rPr lang="cs-CZ" sz="1000" b="1" i="0" u="none" strike="noStrike" dirty="0">
                          <a:solidFill>
                            <a:srgbClr val="000000"/>
                          </a:solidFill>
                          <a:effectLst/>
                          <a:latin typeface="+mj-lt"/>
                        </a:rPr>
                        <a:t>3</a:t>
                      </a:r>
                    </a:p>
                  </a:txBody>
                  <a:tcPr marL="9525" marR="9525" marT="9525" marB="0" anchor="ctr"/>
                </a:tc>
                <a:tc>
                  <a:txBody>
                    <a:bodyPr/>
                    <a:lstStyle/>
                    <a:p>
                      <a:pPr algn="r" fontAlgn="ctr"/>
                      <a:r>
                        <a:rPr lang="cs-CZ" sz="1000" b="1" i="0" u="none" strike="noStrike" dirty="0">
                          <a:solidFill>
                            <a:srgbClr val="000000"/>
                          </a:solidFill>
                          <a:effectLst/>
                          <a:latin typeface="+mj-lt"/>
                        </a:rPr>
                        <a:t>24</a:t>
                      </a:r>
                    </a:p>
                  </a:txBody>
                  <a:tcPr marL="9525" marR="324000" marT="9525" marB="0" anchor="ctr"/>
                </a:tc>
                <a:tc>
                  <a:txBody>
                    <a:bodyPr/>
                    <a:lstStyle/>
                    <a:p>
                      <a:pPr algn="r" fontAlgn="ctr"/>
                      <a:r>
                        <a:rPr lang="cs-CZ" sz="1000" b="1" i="0" u="none" strike="noStrike" dirty="0">
                          <a:solidFill>
                            <a:srgbClr val="000000"/>
                          </a:solidFill>
                          <a:effectLst/>
                          <a:latin typeface="+mj-lt"/>
                        </a:rPr>
                        <a:t>2,02</a:t>
                      </a:r>
                    </a:p>
                  </a:txBody>
                  <a:tcPr marL="9525" marR="252000" marT="9525" marB="0" anchor="ctr"/>
                </a:tc>
                <a:tc>
                  <a:txBody>
                    <a:bodyPr/>
                    <a:lstStyle/>
                    <a:p>
                      <a:pPr algn="r" fontAlgn="ctr"/>
                      <a:r>
                        <a:rPr lang="cs-CZ" sz="1000" b="1" i="0" u="none" strike="noStrike" dirty="0">
                          <a:solidFill>
                            <a:srgbClr val="000000"/>
                          </a:solidFill>
                          <a:effectLst/>
                          <a:latin typeface="+mj-lt"/>
                        </a:rPr>
                        <a:t>207</a:t>
                      </a:r>
                    </a:p>
                  </a:txBody>
                  <a:tcPr marL="9525" marR="180000" marT="9525" marB="0" anchor="ctr"/>
                </a:tc>
                <a:tc>
                  <a:txBody>
                    <a:bodyPr/>
                    <a:lstStyle/>
                    <a:p>
                      <a:pPr algn="r" fontAlgn="ctr"/>
                      <a:r>
                        <a:rPr lang="cs-CZ" sz="1000" b="1" i="0" u="none" strike="noStrike" dirty="0">
                          <a:solidFill>
                            <a:srgbClr val="000000"/>
                          </a:solidFill>
                          <a:effectLst/>
                          <a:latin typeface="+mj-lt"/>
                        </a:rPr>
                        <a:t>0</a:t>
                      </a:r>
                    </a:p>
                  </a:txBody>
                  <a:tcPr marL="9525" marR="288000" marT="9525" marB="0" anchor="ctr"/>
                </a:tc>
                <a:tc>
                  <a:txBody>
                    <a:bodyPr/>
                    <a:lstStyle/>
                    <a:p>
                      <a:pPr algn="r" fontAlgn="ctr"/>
                      <a:r>
                        <a:rPr lang="cs-CZ" sz="1000" b="1" i="0" u="none" strike="noStrike" dirty="0">
                          <a:solidFill>
                            <a:srgbClr val="000000"/>
                          </a:solidFill>
                          <a:effectLst/>
                          <a:latin typeface="+mj-lt"/>
                        </a:rPr>
                        <a:t>25</a:t>
                      </a:r>
                    </a:p>
                  </a:txBody>
                  <a:tcPr marL="9525" marR="360000" marT="9525" marB="0" anchor="ctr"/>
                </a:tc>
                <a:extLst>
                  <a:ext uri="{0D108BD9-81ED-4DB2-BD59-A6C34878D82A}">
                    <a16:rowId xmlns:a16="http://schemas.microsoft.com/office/drawing/2014/main" val="2622011390"/>
                  </a:ext>
                </a:extLst>
              </a:tr>
            </a:tbl>
          </a:graphicData>
        </a:graphic>
      </p:graphicFrame>
      <p:sp>
        <p:nvSpPr>
          <p:cNvPr id="2" name="TextovéPole 1">
            <a:extLst>
              <a:ext uri="{FF2B5EF4-FFF2-40B4-BE49-F238E27FC236}">
                <a16:creationId xmlns:a16="http://schemas.microsoft.com/office/drawing/2014/main" id="{ABB80391-92D5-2C4F-6C50-014E8396F125}"/>
              </a:ext>
            </a:extLst>
          </p:cNvPr>
          <p:cNvSpPr txBox="1"/>
          <p:nvPr/>
        </p:nvSpPr>
        <p:spPr>
          <a:xfrm>
            <a:off x="1187624" y="6537234"/>
            <a:ext cx="6048672" cy="253146"/>
          </a:xfrm>
          <a:prstGeom prst="rect">
            <a:avLst/>
          </a:prstGeom>
          <a:noFill/>
        </p:spPr>
        <p:txBody>
          <a:bodyPr wrap="square" rtlCol="0">
            <a:spAutoFit/>
          </a:bodyPr>
          <a:lstStyle/>
          <a:p>
            <a:pPr marR="0" lvl="0" algn="l" defTabSz="914400" rtl="0" eaLnBrk="1" fontAlgn="base" latinLnBrk="0" hangingPunct="1">
              <a:lnSpc>
                <a:spcPct val="110000"/>
              </a:lnSpc>
              <a:spcBef>
                <a:spcPct val="0"/>
              </a:spcBef>
              <a:spcAft>
                <a:spcPct val="0"/>
              </a:spcAft>
              <a:buClrTx/>
              <a:buSzTx/>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MS v hokeji U20 začíná vždy na konci roku (26.12.), do průměru jsou započítány i přenosy z konce roku 2022</a:t>
            </a:r>
          </a:p>
        </p:txBody>
      </p:sp>
    </p:spTree>
    <p:extLst>
      <p:ext uri="{BB962C8B-B14F-4D97-AF65-F5344CB8AC3E}">
        <p14:creationId xmlns:p14="http://schemas.microsoft.com/office/powerpoint/2010/main" val="28852605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102258</TotalTime>
  <Words>31345</Words>
  <Application>Microsoft Office PowerPoint</Application>
  <PresentationFormat>Předvádění na obrazovce (4:3)</PresentationFormat>
  <Paragraphs>4510</Paragraphs>
  <Slides>178</Slides>
  <Notes>178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178</vt:i4>
      </vt:variant>
    </vt:vector>
  </HeadingPairs>
  <TitlesOfParts>
    <vt:vector size="185" baseType="lpstr">
      <vt:lpstr>Arial</vt:lpstr>
      <vt:lpstr>Calibri</vt:lpstr>
      <vt:lpstr>Courier New</vt:lpstr>
      <vt:lpstr>SourceSansPro</vt:lpstr>
      <vt:lpstr>Times New Roman</vt:lpstr>
      <vt:lpstr>Wingdings</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Uspokojování cílových skupin</dc:title>
  <dc:creator>Týmová Renata</dc:creator>
  <cp:lastModifiedBy>Mališová Kristina</cp:lastModifiedBy>
  <cp:revision>5073</cp:revision>
  <cp:lastPrinted>2024-01-18T12:36:46Z</cp:lastPrinted>
  <dcterms:created xsi:type="dcterms:W3CDTF">2012-01-05T13:02:36Z</dcterms:created>
  <dcterms:modified xsi:type="dcterms:W3CDTF">2026-03-25T09:39:39Z</dcterms:modified>
</cp:coreProperties>
</file>